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8" r:id="rId3"/>
    <p:sldId id="257" r:id="rId4"/>
    <p:sldId id="286" r:id="rId5"/>
    <p:sldId id="259" r:id="rId6"/>
    <p:sldId id="263" r:id="rId7"/>
    <p:sldId id="276" r:id="rId8"/>
    <p:sldId id="277" r:id="rId9"/>
    <p:sldId id="278" r:id="rId10"/>
    <p:sldId id="265" r:id="rId11"/>
    <p:sldId id="266" r:id="rId12"/>
    <p:sldId id="280" r:id="rId13"/>
    <p:sldId id="281" r:id="rId14"/>
    <p:sldId id="284" r:id="rId15"/>
    <p:sldId id="285" r:id="rId16"/>
    <p:sldId id="272" r:id="rId17"/>
    <p:sldId id="274" r:id="rId18"/>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E1FA080C-2952-4C02-92DE-1FF1352204E3}" type="datetimeFigureOut">
              <a:rPr lang="en-US" smtClean="0"/>
              <a:t>11/21/2016</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E254D89A-2737-4E71-BE81-66831BBDF63D}" type="slidenum">
              <a:rPr lang="en-US" smtClean="0"/>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54D89A-2737-4E71-BE81-66831BBDF63D}" type="slidenum">
              <a:rPr lang="en-US" smtClean="0"/>
              <a:t>1</a:t>
            </a:fld>
            <a:endParaRPr lang="en-US"/>
          </a:p>
        </p:txBody>
      </p:sp>
    </p:spTree>
    <p:extLst>
      <p:ext uri="{BB962C8B-B14F-4D97-AF65-F5344CB8AC3E}">
        <p14:creationId xmlns:p14="http://schemas.microsoft.com/office/powerpoint/2010/main" val="40969132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See references have been incorporated into the new catalog,</a:t>
            </a:r>
            <a:r>
              <a:rPr lang="en-US" baseline="0"/>
              <a:t> they are included explicitly in the </a:t>
            </a:r>
            <a:r>
              <a:rPr lang="en-US"/>
              <a:t>browse interface, and incorporated in</a:t>
            </a:r>
            <a:r>
              <a:rPr lang="en-US" baseline="0"/>
              <a:t> a more subtle way in the general search.</a:t>
            </a:r>
            <a:endParaRPr lang="en-US"/>
          </a:p>
        </p:txBody>
      </p:sp>
      <p:sp>
        <p:nvSpPr>
          <p:cNvPr id="4" name="Slide Number Placeholder 3"/>
          <p:cNvSpPr>
            <a:spLocks noGrp="1"/>
          </p:cNvSpPr>
          <p:nvPr>
            <p:ph type="sldNum" sz="quarter" idx="10"/>
          </p:nvPr>
        </p:nvSpPr>
        <p:spPr/>
        <p:txBody>
          <a:bodyPr/>
          <a:lstStyle/>
          <a:p>
            <a:fld id="{E254D89A-2737-4E71-BE81-66831BBDF63D}" type="slidenum">
              <a:rPr lang="en-US" smtClean="0"/>
              <a:t>10</a:t>
            </a:fld>
            <a:endParaRPr lang="en-US"/>
          </a:p>
        </p:txBody>
      </p:sp>
    </p:spTree>
    <p:extLst>
      <p:ext uri="{BB962C8B-B14F-4D97-AF65-F5344CB8AC3E}">
        <p14:creationId xmlns:p14="http://schemas.microsoft.com/office/powerpoint/2010/main" val="3280505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information comes from the alternative</a:t>
            </a:r>
            <a:r>
              <a:rPr lang="en-US" baseline="0"/>
              <a:t> forms in the authority records.</a:t>
            </a:r>
          </a:p>
          <a:p>
            <a:r>
              <a:rPr lang="en-US" baseline="0"/>
              <a:t>Before this convention was implemented, patrons conducting a subject search for “heart attack” would have gotten zero results returned, they might have dug deeper, or they may have given up thinking we didn’t have anything suitable.</a:t>
            </a:r>
          </a:p>
          <a:p>
            <a:r>
              <a:rPr lang="en-US" baseline="0"/>
              <a:t>Now a “heart attack” subject search returns 81 results.</a:t>
            </a:r>
          </a:p>
        </p:txBody>
      </p:sp>
      <p:sp>
        <p:nvSpPr>
          <p:cNvPr id="4" name="Slide Number Placeholder 3"/>
          <p:cNvSpPr>
            <a:spLocks noGrp="1"/>
          </p:cNvSpPr>
          <p:nvPr>
            <p:ph type="sldNum" sz="quarter" idx="10"/>
          </p:nvPr>
        </p:nvSpPr>
        <p:spPr/>
        <p:txBody>
          <a:bodyPr/>
          <a:lstStyle/>
          <a:p>
            <a:fld id="{E254D89A-2737-4E71-BE81-66831BBDF63D}" type="slidenum">
              <a:rPr lang="en-US" smtClean="0"/>
              <a:t>11</a:t>
            </a:fld>
            <a:endParaRPr lang="en-US"/>
          </a:p>
        </p:txBody>
      </p:sp>
    </p:spTree>
    <p:extLst>
      <p:ext uri="{BB962C8B-B14F-4D97-AF65-F5344CB8AC3E}">
        <p14:creationId xmlns:p14="http://schemas.microsoft.com/office/powerpoint/2010/main" val="33217756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r>
              <a:rPr lang="en-US" baseline="0"/>
              <a:t>The alternate forms have also been incorporated into the general search, so when users search for heart attack in the general catalog search, so in addition to items that explicitly have heart attack in the title, </a:t>
            </a:r>
            <a:endParaRPr lang="en-US"/>
          </a:p>
          <a:p>
            <a:endParaRPr lang="en-US"/>
          </a:p>
        </p:txBody>
      </p:sp>
      <p:sp>
        <p:nvSpPr>
          <p:cNvPr id="4" name="Slide Number Placeholder 3"/>
          <p:cNvSpPr>
            <a:spLocks noGrp="1"/>
          </p:cNvSpPr>
          <p:nvPr>
            <p:ph type="sldNum" sz="quarter" idx="10"/>
          </p:nvPr>
        </p:nvSpPr>
        <p:spPr/>
        <p:txBody>
          <a:bodyPr/>
          <a:lstStyle/>
          <a:p>
            <a:fld id="{E254D89A-2737-4E71-BE81-66831BBDF63D}" type="slidenum">
              <a:rPr lang="en-US" smtClean="0"/>
              <a:t>12</a:t>
            </a:fld>
            <a:endParaRPr lang="en-US"/>
          </a:p>
        </p:txBody>
      </p:sp>
    </p:spTree>
    <p:extLst>
      <p:ext uri="{BB962C8B-B14F-4D97-AF65-F5344CB8AC3E}">
        <p14:creationId xmlns:p14="http://schemas.microsoft.com/office/powerpoint/2010/main" val="8480351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By including alternate forms in the index, users searching for “heart</a:t>
            </a:r>
            <a:r>
              <a:rPr lang="en-US" baseline="0"/>
              <a:t> attack”</a:t>
            </a:r>
            <a:r>
              <a:rPr lang="en-US"/>
              <a:t> will also get other</a:t>
            </a:r>
            <a:r>
              <a:rPr lang="en-US" baseline="0"/>
              <a:t> relevant items that don’t have “heart attack” in the title, such as these items.</a:t>
            </a:r>
            <a:endParaRPr lang="en-US"/>
          </a:p>
        </p:txBody>
      </p:sp>
      <p:sp>
        <p:nvSpPr>
          <p:cNvPr id="4" name="Slide Number Placeholder 3"/>
          <p:cNvSpPr>
            <a:spLocks noGrp="1"/>
          </p:cNvSpPr>
          <p:nvPr>
            <p:ph type="sldNum" sz="quarter" idx="10"/>
          </p:nvPr>
        </p:nvSpPr>
        <p:spPr/>
        <p:txBody>
          <a:bodyPr/>
          <a:lstStyle/>
          <a:p>
            <a:fld id="{E254D89A-2737-4E71-BE81-66831BBDF63D}" type="slidenum">
              <a:rPr lang="en-US" smtClean="0"/>
              <a:t>13</a:t>
            </a:fld>
            <a:endParaRPr lang="en-US"/>
          </a:p>
        </p:txBody>
      </p:sp>
    </p:spTree>
    <p:extLst>
      <p:ext uri="{BB962C8B-B14F-4D97-AF65-F5344CB8AC3E}">
        <p14:creationId xmlns:p14="http://schemas.microsoft.com/office/powerpoint/2010/main" val="2500846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You may recall that </a:t>
            </a:r>
            <a:r>
              <a:rPr lang="en-US" err="1"/>
              <a:t>WorldCat</a:t>
            </a:r>
            <a:r>
              <a:rPr lang="en-US"/>
              <a:t> had a link on item</a:t>
            </a:r>
            <a:r>
              <a:rPr lang="en-US" baseline="0"/>
              <a:t> records that let you see all editions and formats of a work</a:t>
            </a:r>
          </a:p>
          <a:p>
            <a:r>
              <a:rPr lang="en-US" baseline="0"/>
              <a:t>That link would lead to a list of other editions</a:t>
            </a:r>
          </a:p>
        </p:txBody>
      </p:sp>
      <p:sp>
        <p:nvSpPr>
          <p:cNvPr id="4" name="Slide Number Placeholder 3"/>
          <p:cNvSpPr>
            <a:spLocks noGrp="1"/>
          </p:cNvSpPr>
          <p:nvPr>
            <p:ph type="sldNum" sz="quarter" idx="10"/>
          </p:nvPr>
        </p:nvSpPr>
        <p:spPr/>
        <p:txBody>
          <a:bodyPr/>
          <a:lstStyle/>
          <a:p>
            <a:fld id="{E254D89A-2737-4E71-BE81-66831BBDF63D}" type="slidenum">
              <a:rPr lang="en-US" smtClean="0"/>
              <a:t>14</a:t>
            </a:fld>
            <a:endParaRPr lang="en-US"/>
          </a:p>
        </p:txBody>
      </p:sp>
    </p:spTree>
    <p:extLst>
      <p:ext uri="{BB962C8B-B14F-4D97-AF65-F5344CB8AC3E}">
        <p14:creationId xmlns:p14="http://schemas.microsoft.com/office/powerpoint/2010/main" val="12667238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54D89A-2737-4E71-BE81-66831BBDF63D}" type="slidenum">
              <a:rPr lang="en-US" smtClean="0"/>
              <a:t>15</a:t>
            </a:fld>
            <a:endParaRPr lang="en-US"/>
          </a:p>
        </p:txBody>
      </p:sp>
    </p:spTree>
    <p:extLst>
      <p:ext uri="{BB962C8B-B14F-4D97-AF65-F5344CB8AC3E}">
        <p14:creationId xmlns:p14="http://schemas.microsoft.com/office/powerpoint/2010/main" val="18115846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54D89A-2737-4E71-BE81-66831BBDF63D}" type="slidenum">
              <a:rPr lang="en-US" smtClean="0"/>
              <a:t>16</a:t>
            </a:fld>
            <a:endParaRPr lang="en-US"/>
          </a:p>
        </p:txBody>
      </p:sp>
    </p:spTree>
    <p:extLst>
      <p:ext uri="{BB962C8B-B14F-4D97-AF65-F5344CB8AC3E}">
        <p14:creationId xmlns:p14="http://schemas.microsoft.com/office/powerpoint/2010/main" val="8034242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54D89A-2737-4E71-BE81-66831BBDF63D}" type="slidenum">
              <a:rPr lang="en-US" smtClean="0"/>
              <a:t>17</a:t>
            </a:fld>
            <a:endParaRPr lang="en-US"/>
          </a:p>
        </p:txBody>
      </p:sp>
    </p:spTree>
    <p:extLst>
      <p:ext uri="{BB962C8B-B14F-4D97-AF65-F5344CB8AC3E}">
        <p14:creationId xmlns:p14="http://schemas.microsoft.com/office/powerpoint/2010/main" val="1053260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Discovery</a:t>
            </a:r>
            <a:r>
              <a:rPr lang="en-US" baseline="0"/>
              <a:t> &amp; Access Implementation Team has been going strong since 2012.  Creating a public facing library catalog using open source software such as </a:t>
            </a:r>
            <a:r>
              <a:rPr lang="en-US" baseline="0" err="1"/>
              <a:t>Solr</a:t>
            </a:r>
            <a:r>
              <a:rPr lang="en-US" baseline="0"/>
              <a:t> and </a:t>
            </a:r>
            <a:r>
              <a:rPr lang="en-US" baseline="0" err="1"/>
              <a:t>Blacklight</a:t>
            </a:r>
            <a:r>
              <a:rPr lang="en-US" baseline="0"/>
              <a:t>.  In the beginning, the team had monthly sprints to develop the catalog.  In the summer of 2015 the project transitioned to a maintenance phase in which quarterly sprints are conducted, with various infrastructure work happening between sprints.  Because the catalog is now so integrated with the main Library website, with most of the same people who work on the site also working on the catalog the D&amp;A Advisory Group serves the function of both the D&amp;A User Reps and the website advisory group that existed in the past.  Feedback gets to D&amp;A through both </a:t>
            </a:r>
            <a:r>
              <a:rPr lang="en-US" baseline="0" err="1"/>
              <a:t>LibGateway-L</a:t>
            </a:r>
            <a:r>
              <a:rPr lang="en-US" baseline="0"/>
              <a:t> and </a:t>
            </a:r>
            <a:r>
              <a:rPr lang="en-US" baseline="0" err="1"/>
              <a:t>CUL-DAFeedback-L</a:t>
            </a:r>
            <a:r>
              <a:rPr lang="en-US" baseline="0"/>
              <a:t>, and we always love to hear from you.</a:t>
            </a:r>
            <a:endParaRPr lang="en-US"/>
          </a:p>
        </p:txBody>
      </p:sp>
      <p:sp>
        <p:nvSpPr>
          <p:cNvPr id="4" name="Slide Number Placeholder 3"/>
          <p:cNvSpPr>
            <a:spLocks noGrp="1"/>
          </p:cNvSpPr>
          <p:nvPr>
            <p:ph type="sldNum" sz="quarter" idx="10"/>
          </p:nvPr>
        </p:nvSpPr>
        <p:spPr/>
        <p:txBody>
          <a:bodyPr/>
          <a:lstStyle/>
          <a:p>
            <a:fld id="{E254D89A-2737-4E71-BE81-66831BBDF63D}" type="slidenum">
              <a:rPr lang="en-US" smtClean="0"/>
              <a:t>2</a:t>
            </a:fld>
            <a:endParaRPr lang="en-US"/>
          </a:p>
        </p:txBody>
      </p:sp>
    </p:spTree>
    <p:extLst>
      <p:ext uri="{BB962C8B-B14F-4D97-AF65-F5344CB8AC3E}">
        <p14:creationId xmlns:p14="http://schemas.microsoft.com/office/powerpoint/2010/main" val="24666029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We’ve been able to incorporate data from the authority records into</a:t>
            </a:r>
            <a:r>
              <a:rPr lang="en-US" baseline="0"/>
              <a:t> the catalog and that information helps inform the subject and author browses in the catalog.</a:t>
            </a:r>
          </a:p>
          <a:p>
            <a:r>
              <a:rPr lang="en-US" baseline="0"/>
              <a:t>We’ve also been able to implement a feature we call Title/Format linking that allows users to link to another record for the same item.</a:t>
            </a:r>
          </a:p>
          <a:p>
            <a:r>
              <a:rPr lang="en-US" baseline="0"/>
              <a:t>And, time permitting, we will cover a few miscellaneous features.</a:t>
            </a:r>
            <a:endParaRPr lang="en-US"/>
          </a:p>
        </p:txBody>
      </p:sp>
      <p:sp>
        <p:nvSpPr>
          <p:cNvPr id="4" name="Slide Number Placeholder 3"/>
          <p:cNvSpPr>
            <a:spLocks noGrp="1"/>
          </p:cNvSpPr>
          <p:nvPr>
            <p:ph type="sldNum" sz="quarter" idx="10"/>
          </p:nvPr>
        </p:nvSpPr>
        <p:spPr/>
        <p:txBody>
          <a:bodyPr/>
          <a:lstStyle/>
          <a:p>
            <a:fld id="{E254D89A-2737-4E71-BE81-66831BBDF63D}" type="slidenum">
              <a:rPr lang="en-US" smtClean="0"/>
              <a:t>3</a:t>
            </a:fld>
            <a:endParaRPr lang="en-US"/>
          </a:p>
        </p:txBody>
      </p:sp>
    </p:spTree>
    <p:extLst>
      <p:ext uri="{BB962C8B-B14F-4D97-AF65-F5344CB8AC3E}">
        <p14:creationId xmlns:p14="http://schemas.microsoft.com/office/powerpoint/2010/main" val="17379605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There</a:t>
            </a:r>
            <a:r>
              <a:rPr lang="en-US" baseline="0"/>
              <a:t> was no other really good place to put this in the presentation today, so let’s just start out with it.  </a:t>
            </a:r>
          </a:p>
          <a:p>
            <a:r>
              <a:rPr lang="en-US" baseline="0"/>
              <a:t>We have received some feedback that users wanted to be able to search for DOIs from the main search box.  It is possible, but the DOI has to be formatted like this.</a:t>
            </a:r>
            <a:endParaRPr lang="en-US"/>
          </a:p>
        </p:txBody>
      </p:sp>
      <p:sp>
        <p:nvSpPr>
          <p:cNvPr id="4" name="Slide Number Placeholder 3"/>
          <p:cNvSpPr>
            <a:spLocks noGrp="1"/>
          </p:cNvSpPr>
          <p:nvPr>
            <p:ph type="sldNum" sz="quarter" idx="10"/>
          </p:nvPr>
        </p:nvSpPr>
        <p:spPr/>
        <p:txBody>
          <a:bodyPr/>
          <a:lstStyle/>
          <a:p>
            <a:fld id="{E254D89A-2737-4E71-BE81-66831BBDF63D}" type="slidenum">
              <a:rPr lang="en-US" smtClean="0"/>
              <a:t>4</a:t>
            </a:fld>
            <a:endParaRPr lang="en-US"/>
          </a:p>
        </p:txBody>
      </p:sp>
    </p:spTree>
    <p:extLst>
      <p:ext uri="{BB962C8B-B14F-4D97-AF65-F5344CB8AC3E}">
        <p14:creationId xmlns:p14="http://schemas.microsoft.com/office/powerpoint/2010/main" val="39866865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Most of you are probably already familiar</a:t>
            </a:r>
            <a:r>
              <a:rPr lang="en-US" baseline="0"/>
              <a:t> with the authorities browse in the Classic Catalog.  When we launched the new catalog, we heard from a lot of staff that the new interface was lacking the browse feature for subjects and authors that people relied on, and had to return to the Classic Catalog for.</a:t>
            </a:r>
            <a:endParaRPr lang="en-US"/>
          </a:p>
        </p:txBody>
      </p:sp>
      <p:sp>
        <p:nvSpPr>
          <p:cNvPr id="4" name="Slide Number Placeholder 3"/>
          <p:cNvSpPr>
            <a:spLocks noGrp="1"/>
          </p:cNvSpPr>
          <p:nvPr>
            <p:ph type="sldNum" sz="quarter" idx="10"/>
          </p:nvPr>
        </p:nvSpPr>
        <p:spPr/>
        <p:txBody>
          <a:bodyPr/>
          <a:lstStyle/>
          <a:p>
            <a:fld id="{E254D89A-2737-4E71-BE81-66831BBDF63D}" type="slidenum">
              <a:rPr lang="en-US" smtClean="0"/>
              <a:t>5</a:t>
            </a:fld>
            <a:endParaRPr lang="en-US"/>
          </a:p>
        </p:txBody>
      </p:sp>
    </p:spTree>
    <p:extLst>
      <p:ext uri="{BB962C8B-B14F-4D97-AF65-F5344CB8AC3E}">
        <p14:creationId xmlns:p14="http://schemas.microsoft.com/office/powerpoint/2010/main" val="5249877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To get to</a:t>
            </a:r>
            <a:r>
              <a:rPr lang="en-US" baseline="0"/>
              <a:t> an author or subject browse, you click on the browse button from the catalog.  This slide is showing the main catalog page, but this menu bar with the browse button is available throughout the catalog interface, including from individual item record pages.</a:t>
            </a:r>
            <a:endParaRPr lang="en-US"/>
          </a:p>
        </p:txBody>
      </p:sp>
      <p:sp>
        <p:nvSpPr>
          <p:cNvPr id="4" name="Slide Number Placeholder 3"/>
          <p:cNvSpPr>
            <a:spLocks noGrp="1"/>
          </p:cNvSpPr>
          <p:nvPr>
            <p:ph type="sldNum" sz="quarter" idx="10"/>
          </p:nvPr>
        </p:nvSpPr>
        <p:spPr/>
        <p:txBody>
          <a:bodyPr/>
          <a:lstStyle/>
          <a:p>
            <a:fld id="{E254D89A-2737-4E71-BE81-66831BBDF63D}" type="slidenum">
              <a:rPr lang="en-US" smtClean="0"/>
              <a:t>6</a:t>
            </a:fld>
            <a:endParaRPr lang="en-US"/>
          </a:p>
        </p:txBody>
      </p:sp>
    </p:spTree>
    <p:extLst>
      <p:ext uri="{BB962C8B-B14F-4D97-AF65-F5344CB8AC3E}">
        <p14:creationId xmlns:p14="http://schemas.microsoft.com/office/powerpoint/2010/main" val="31919345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If we want to search for items about motion pictures in</a:t>
            </a:r>
            <a:r>
              <a:rPr lang="en-US" baseline="0"/>
              <a:t> the subject subdivision of California we can enter the subject and subdivision in the search box, separated by the greater than sign and choose subject as our search type</a:t>
            </a:r>
            <a:endParaRPr lang="en-US"/>
          </a:p>
        </p:txBody>
      </p:sp>
      <p:sp>
        <p:nvSpPr>
          <p:cNvPr id="4" name="Slide Number Placeholder 3"/>
          <p:cNvSpPr>
            <a:spLocks noGrp="1"/>
          </p:cNvSpPr>
          <p:nvPr>
            <p:ph type="sldNum" sz="quarter" idx="10"/>
          </p:nvPr>
        </p:nvSpPr>
        <p:spPr/>
        <p:txBody>
          <a:bodyPr/>
          <a:lstStyle/>
          <a:p>
            <a:fld id="{E254D89A-2737-4E71-BE81-66831BBDF63D}" type="slidenum">
              <a:rPr lang="en-US" smtClean="0"/>
              <a:t>7</a:t>
            </a:fld>
            <a:endParaRPr lang="en-US"/>
          </a:p>
        </p:txBody>
      </p:sp>
    </p:spTree>
    <p:extLst>
      <p:ext uri="{BB962C8B-B14F-4D97-AF65-F5344CB8AC3E}">
        <p14:creationId xmlns:p14="http://schemas.microsoft.com/office/powerpoint/2010/main" val="1924872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could further narrow our search by adding a second subdivision</a:t>
            </a:r>
            <a:r>
              <a:rPr lang="en-US" baseline="0"/>
              <a:t> of Los Angeles, and so on</a:t>
            </a:r>
            <a:endParaRPr lang="en-US"/>
          </a:p>
        </p:txBody>
      </p:sp>
      <p:sp>
        <p:nvSpPr>
          <p:cNvPr id="4" name="Slide Number Placeholder 3"/>
          <p:cNvSpPr>
            <a:spLocks noGrp="1"/>
          </p:cNvSpPr>
          <p:nvPr>
            <p:ph type="sldNum" sz="quarter" idx="10"/>
          </p:nvPr>
        </p:nvSpPr>
        <p:spPr/>
        <p:txBody>
          <a:bodyPr/>
          <a:lstStyle/>
          <a:p>
            <a:fld id="{E254D89A-2737-4E71-BE81-66831BBDF63D}" type="slidenum">
              <a:rPr lang="en-US" smtClean="0"/>
              <a:t>8</a:t>
            </a:fld>
            <a:endParaRPr lang="en-US"/>
          </a:p>
        </p:txBody>
      </p:sp>
    </p:spTree>
    <p:extLst>
      <p:ext uri="{BB962C8B-B14F-4D97-AF65-F5344CB8AC3E}">
        <p14:creationId xmlns:p14="http://schemas.microsoft.com/office/powerpoint/2010/main" val="9408306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And by clicking</a:t>
            </a:r>
            <a:r>
              <a:rPr lang="en-US" baseline="0"/>
              <a:t> through we can see the results for this relatively narrow subject search</a:t>
            </a:r>
            <a:endParaRPr lang="en-US"/>
          </a:p>
        </p:txBody>
      </p:sp>
      <p:sp>
        <p:nvSpPr>
          <p:cNvPr id="4" name="Slide Number Placeholder 3"/>
          <p:cNvSpPr>
            <a:spLocks noGrp="1"/>
          </p:cNvSpPr>
          <p:nvPr>
            <p:ph type="sldNum" sz="quarter" idx="10"/>
          </p:nvPr>
        </p:nvSpPr>
        <p:spPr/>
        <p:txBody>
          <a:bodyPr/>
          <a:lstStyle/>
          <a:p>
            <a:fld id="{E254D89A-2737-4E71-BE81-66831BBDF63D}" type="slidenum">
              <a:rPr lang="en-US" smtClean="0"/>
              <a:t>9</a:t>
            </a:fld>
            <a:endParaRPr lang="en-US"/>
          </a:p>
        </p:txBody>
      </p:sp>
    </p:spTree>
    <p:extLst>
      <p:ext uri="{BB962C8B-B14F-4D97-AF65-F5344CB8AC3E}">
        <p14:creationId xmlns:p14="http://schemas.microsoft.com/office/powerpoint/2010/main" val="21594714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F588E73-59C1-41F6-AFF0-7097BA3879F0}" type="datetimeFigureOut">
              <a:rPr lang="en-US" smtClean="0"/>
              <a:t>11/21/2016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7FDA1B-F4E4-4431-8ACF-580DBC1EE0A1}" type="slidenum">
              <a:rPr lang="en-US" smtClean="0"/>
              <a:t>‹#›</a:t>
            </a:fld>
            <a:endParaRPr lang="en-US"/>
          </a:p>
        </p:txBody>
      </p:sp>
    </p:spTree>
    <p:extLst>
      <p:ext uri="{BB962C8B-B14F-4D97-AF65-F5344CB8AC3E}">
        <p14:creationId xmlns:p14="http://schemas.microsoft.com/office/powerpoint/2010/main" val="7236087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F588E73-59C1-41F6-AFF0-7097BA3879F0}" type="datetimeFigureOut">
              <a:rPr lang="en-US" smtClean="0"/>
              <a:t>11/21/2016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7FDA1B-F4E4-4431-8ACF-580DBC1EE0A1}" type="slidenum">
              <a:rPr lang="en-US" smtClean="0"/>
              <a:t>‹#›</a:t>
            </a:fld>
            <a:endParaRPr lang="en-US"/>
          </a:p>
        </p:txBody>
      </p:sp>
    </p:spTree>
    <p:extLst>
      <p:ext uri="{BB962C8B-B14F-4D97-AF65-F5344CB8AC3E}">
        <p14:creationId xmlns:p14="http://schemas.microsoft.com/office/powerpoint/2010/main" val="27208963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F588E73-59C1-41F6-AFF0-7097BA3879F0}" type="datetimeFigureOut">
              <a:rPr lang="en-US" smtClean="0"/>
              <a:t>11/21/2016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7FDA1B-F4E4-4431-8ACF-580DBC1EE0A1}" type="slidenum">
              <a:rPr lang="en-US" smtClean="0"/>
              <a:t>‹#›</a:t>
            </a:fld>
            <a:endParaRPr lang="en-US"/>
          </a:p>
        </p:txBody>
      </p:sp>
    </p:spTree>
    <p:extLst>
      <p:ext uri="{BB962C8B-B14F-4D97-AF65-F5344CB8AC3E}">
        <p14:creationId xmlns:p14="http://schemas.microsoft.com/office/powerpoint/2010/main" val="4142838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F588E73-59C1-41F6-AFF0-7097BA3879F0}" type="datetimeFigureOut">
              <a:rPr lang="en-US" smtClean="0"/>
              <a:t>11/21/2016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7FDA1B-F4E4-4431-8ACF-580DBC1EE0A1}" type="slidenum">
              <a:rPr lang="en-US" smtClean="0"/>
              <a:t>‹#›</a:t>
            </a:fld>
            <a:endParaRPr lang="en-US"/>
          </a:p>
        </p:txBody>
      </p:sp>
    </p:spTree>
    <p:extLst>
      <p:ext uri="{BB962C8B-B14F-4D97-AF65-F5344CB8AC3E}">
        <p14:creationId xmlns:p14="http://schemas.microsoft.com/office/powerpoint/2010/main" val="4130372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F588E73-59C1-41F6-AFF0-7097BA3879F0}" type="datetimeFigureOut">
              <a:rPr lang="en-US" smtClean="0"/>
              <a:t>11/21/2016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7FDA1B-F4E4-4431-8ACF-580DBC1EE0A1}" type="slidenum">
              <a:rPr lang="en-US" smtClean="0"/>
              <a:t>‹#›</a:t>
            </a:fld>
            <a:endParaRPr lang="en-US"/>
          </a:p>
        </p:txBody>
      </p:sp>
    </p:spTree>
    <p:extLst>
      <p:ext uri="{BB962C8B-B14F-4D97-AF65-F5344CB8AC3E}">
        <p14:creationId xmlns:p14="http://schemas.microsoft.com/office/powerpoint/2010/main" val="36142599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F588E73-59C1-41F6-AFF0-7097BA3879F0}" type="datetimeFigureOut">
              <a:rPr lang="en-US" smtClean="0"/>
              <a:t>11/21/2016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7FDA1B-F4E4-4431-8ACF-580DBC1EE0A1}" type="slidenum">
              <a:rPr lang="en-US" smtClean="0"/>
              <a:t>‹#›</a:t>
            </a:fld>
            <a:endParaRPr lang="en-US"/>
          </a:p>
        </p:txBody>
      </p:sp>
    </p:spTree>
    <p:extLst>
      <p:ext uri="{BB962C8B-B14F-4D97-AF65-F5344CB8AC3E}">
        <p14:creationId xmlns:p14="http://schemas.microsoft.com/office/powerpoint/2010/main" val="30653028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F588E73-59C1-41F6-AFF0-7097BA3879F0}" type="datetimeFigureOut">
              <a:rPr lang="en-US" smtClean="0"/>
              <a:t>11/21/2016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27FDA1B-F4E4-4431-8ACF-580DBC1EE0A1}" type="slidenum">
              <a:rPr lang="en-US" smtClean="0"/>
              <a:t>‹#›</a:t>
            </a:fld>
            <a:endParaRPr lang="en-US"/>
          </a:p>
        </p:txBody>
      </p:sp>
    </p:spTree>
    <p:extLst>
      <p:ext uri="{BB962C8B-B14F-4D97-AF65-F5344CB8AC3E}">
        <p14:creationId xmlns:p14="http://schemas.microsoft.com/office/powerpoint/2010/main" val="7821373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F588E73-59C1-41F6-AFF0-7097BA3879F0}" type="datetimeFigureOut">
              <a:rPr lang="en-US" smtClean="0"/>
              <a:t>11/21/2016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27FDA1B-F4E4-4431-8ACF-580DBC1EE0A1}" type="slidenum">
              <a:rPr lang="en-US" smtClean="0"/>
              <a:t>‹#›</a:t>
            </a:fld>
            <a:endParaRPr lang="en-US"/>
          </a:p>
        </p:txBody>
      </p:sp>
    </p:spTree>
    <p:extLst>
      <p:ext uri="{BB962C8B-B14F-4D97-AF65-F5344CB8AC3E}">
        <p14:creationId xmlns:p14="http://schemas.microsoft.com/office/powerpoint/2010/main" val="1055505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588E73-59C1-41F6-AFF0-7097BA3879F0}" type="datetimeFigureOut">
              <a:rPr lang="en-US" smtClean="0"/>
              <a:t>11/21/2016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27FDA1B-F4E4-4431-8ACF-580DBC1EE0A1}" type="slidenum">
              <a:rPr lang="en-US" smtClean="0"/>
              <a:t>‹#›</a:t>
            </a:fld>
            <a:endParaRPr lang="en-US"/>
          </a:p>
        </p:txBody>
      </p:sp>
    </p:spTree>
    <p:extLst>
      <p:ext uri="{BB962C8B-B14F-4D97-AF65-F5344CB8AC3E}">
        <p14:creationId xmlns:p14="http://schemas.microsoft.com/office/powerpoint/2010/main" val="4181277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F588E73-59C1-41F6-AFF0-7097BA3879F0}" type="datetimeFigureOut">
              <a:rPr lang="en-US" smtClean="0"/>
              <a:t>11/21/2016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7FDA1B-F4E4-4431-8ACF-580DBC1EE0A1}" type="slidenum">
              <a:rPr lang="en-US" smtClean="0"/>
              <a:t>‹#›</a:t>
            </a:fld>
            <a:endParaRPr lang="en-US"/>
          </a:p>
        </p:txBody>
      </p:sp>
    </p:spTree>
    <p:extLst>
      <p:ext uri="{BB962C8B-B14F-4D97-AF65-F5344CB8AC3E}">
        <p14:creationId xmlns:p14="http://schemas.microsoft.com/office/powerpoint/2010/main" val="16887395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F588E73-59C1-41F6-AFF0-7097BA3879F0}" type="datetimeFigureOut">
              <a:rPr lang="en-US" smtClean="0"/>
              <a:t>11/21/2016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7FDA1B-F4E4-4431-8ACF-580DBC1EE0A1}" type="slidenum">
              <a:rPr lang="en-US" smtClean="0"/>
              <a:t>‹#›</a:t>
            </a:fld>
            <a:endParaRPr lang="en-US"/>
          </a:p>
        </p:txBody>
      </p:sp>
    </p:spTree>
    <p:extLst>
      <p:ext uri="{BB962C8B-B14F-4D97-AF65-F5344CB8AC3E}">
        <p14:creationId xmlns:p14="http://schemas.microsoft.com/office/powerpoint/2010/main" val="2707584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588E73-59C1-41F6-AFF0-7097BA3879F0}" type="datetimeFigureOut">
              <a:rPr lang="en-US" smtClean="0"/>
              <a:t>11/21/2016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7FDA1B-F4E4-4431-8ACF-580DBC1EE0A1}" type="slidenum">
              <a:rPr lang="en-US" smtClean="0"/>
              <a:t>‹#›</a:t>
            </a:fld>
            <a:endParaRPr lang="en-US"/>
          </a:p>
        </p:txBody>
      </p:sp>
    </p:spTree>
    <p:extLst>
      <p:ext uri="{BB962C8B-B14F-4D97-AF65-F5344CB8AC3E}">
        <p14:creationId xmlns:p14="http://schemas.microsoft.com/office/powerpoint/2010/main" val="28048231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newcatalog.library.cornell.edu/"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hyperlink" Target="https://newcatalog.library.cornell.edu/"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blogs.cornell.edu/discoveryandacces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mailto:CUL-DAFeedback-L@cornell.edu" TargetMode="External"/><Relationship Id="rId4" Type="http://schemas.openxmlformats.org/officeDocument/2006/relationships/hyperlink" Target="mailto:LibGateway-L@cornell.edu"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newcatalog.library.cornell.edu/search?q=DOI:(10.1016/j.chb.2015.08.035)"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3968" y="1075267"/>
            <a:ext cx="10540993" cy="3493026"/>
          </a:xfrm>
          <a:solidFill>
            <a:schemeClr val="bg1"/>
          </a:solidFill>
          <a:ln>
            <a:solidFill>
              <a:schemeClr val="bg1"/>
            </a:solidFill>
          </a:ln>
        </p:spPr>
        <p:txBody>
          <a:bodyPr/>
          <a:lstStyle/>
          <a:p>
            <a:r>
              <a:rPr lang="EN-US">
                <a:latin typeface="+mn-lt"/>
              </a:rPr>
              <a:t>Library Catalog Update</a:t>
            </a:r>
            <a:br>
              <a:rPr lang="en-US">
                <a:latin typeface="+mn-lt"/>
              </a:rPr>
            </a:br>
            <a:r>
              <a:rPr lang="EN-US" sz="3200">
                <a:solidFill>
                  <a:srgbClr val="000000"/>
                </a:solidFill>
                <a:latin typeface="Calibri"/>
              </a:rPr>
              <a:t>SLAC </a:t>
            </a:r>
            <a:r>
              <a:rPr lang="EN-US" sz="3200">
                <a:latin typeface="+mn-lt"/>
              </a:rPr>
              <a:t>Update</a:t>
            </a:r>
            <a:br>
              <a:rPr lang="en-US" sz="3200">
                <a:latin typeface="+mn-lt"/>
              </a:rPr>
            </a:br>
            <a:r>
              <a:rPr lang="EN-US" sz="3200">
                <a:solidFill>
                  <a:srgbClr val="000000"/>
                </a:solidFill>
                <a:latin typeface="Calibri"/>
              </a:rPr>
              <a:t>Fall</a:t>
            </a:r>
            <a:r>
              <a:rPr lang="EN-US" sz="3200">
                <a:latin typeface="+mn-lt"/>
              </a:rPr>
              <a:t> 2016</a:t>
            </a:r>
            <a:br>
              <a:rPr lang="en-US" sz="3200">
                <a:latin typeface="+mn-lt"/>
              </a:rPr>
            </a:br>
            <a:endParaRPr lang="en-US" sz="3200">
              <a:latin typeface="+mn-lt"/>
            </a:endParaRPr>
          </a:p>
        </p:txBody>
      </p:sp>
      <p:sp>
        <p:nvSpPr>
          <p:cNvPr id="3" name="Subtitle 2"/>
          <p:cNvSpPr>
            <a:spLocks noGrp="1"/>
          </p:cNvSpPr>
          <p:nvPr>
            <p:ph type="subTitle" idx="1"/>
          </p:nvPr>
        </p:nvSpPr>
        <p:spPr>
          <a:xfrm>
            <a:off x="833969" y="4316647"/>
            <a:ext cx="10642598" cy="1923280"/>
          </a:xfrm>
          <a:solidFill>
            <a:schemeClr val="bg1"/>
          </a:solidFill>
          <a:ln>
            <a:solidFill>
              <a:schemeClr val="bg1"/>
            </a:solidFill>
          </a:ln>
        </p:spPr>
        <p:txBody>
          <a:bodyPr/>
          <a:lstStyle/>
          <a:p>
            <a:endParaRPr lang="en-US"/>
          </a:p>
          <a:p>
            <a:r>
              <a:rPr lang="en-US"/>
              <a:t>Ken Bolton</a:t>
            </a:r>
          </a:p>
          <a:p>
            <a:r>
              <a:rPr lang="en-US"/>
              <a:t>Mary Beth Martini-Lyons</a:t>
            </a:r>
          </a:p>
        </p:txBody>
      </p:sp>
      <p:pic>
        <p:nvPicPr>
          <p:cNvPr id="1026" name="Picture 2" descr="Screen Shot 2016-03-07 at 6.56.26 AM.png"/>
          <p:cNvPicPr>
            <a:picLocks noChangeAspect="1" noChangeArrowheads="1"/>
          </p:cNvPicPr>
          <p:nvPr/>
        </p:nvPicPr>
        <p:blipFill rotWithShape="1">
          <a:blip r:embed="rId3">
            <a:extLst>
              <a:ext uri="{28A0092B-C50C-407E-A947-70E740481C1C}">
                <a14:useLocalDpi xmlns:a14="http://schemas.microsoft.com/office/drawing/2010/main" val="0"/>
              </a:ext>
            </a:extLst>
          </a:blip>
          <a:srcRect l="-2136" t="13375" r="2136" b="69351"/>
          <a:stretch/>
        </p:blipFill>
        <p:spPr bwMode="auto">
          <a:xfrm>
            <a:off x="826562" y="0"/>
            <a:ext cx="10255213" cy="11071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5151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3" name="Picture 5" descr="https://lh4.googleusercontent.com/T8aQYAroJ5eoTYAAhLzY6oskJlKwfJbijdqHbzwPidvurk7S8C24gDEnBDwpl8RtGrF7uWKf8nFtybToj40BqQg9Gno6-H1PNePfgtWuQsWTWIwYz58wSZ1CFGVrkfUs4wyJrcMkgio"/>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990600" y="174625"/>
            <a:ext cx="10210800" cy="6277908"/>
          </a:xfrm>
          <a:prstGeom prst="rect">
            <a:avLst/>
          </a:prstGeom>
          <a:noFill/>
          <a:extLst>
            <a:ext uri="{909E8E84-426E-40DD-AFC4-6F175D3DCCD1}">
              <a14:hiddenFill xmlns:a14="http://schemas.microsoft.com/office/drawing/2010/main">
                <a:solidFill>
                  <a:srgbClr val="FFFFFF"/>
                </a:solidFill>
              </a14:hiddenFill>
            </a:ext>
          </a:extLst>
        </p:spPr>
      </p:pic>
      <p:pic>
        <p:nvPicPr>
          <p:cNvPr id="7175" name="Picture 7" descr="https://lh5.googleusercontent.com/KEY-sXT7xgQsd8TRycO2FcB-rpE48YuFKBGQe1DRhYCQULLBDdn4omlupQ0QFEwPvw_jffaTrCcal0AHipodBIcV0z6_bce4ogWlH8qGh8qopvGbLxW1TAsf-2wy3SLEML8FVpOHTV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7700" y="3176260"/>
            <a:ext cx="5025622" cy="1300490"/>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4"/>
          <p:cNvCxnSpPr/>
          <p:nvPr/>
        </p:nvCxnSpPr>
        <p:spPr>
          <a:xfrm flipH="1">
            <a:off x="4048125" y="4305300"/>
            <a:ext cx="2124075" cy="79739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55612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8194" name="Picture 2" descr="https://lh6.googleusercontent.com/6HRgJgOyR3ES5KiKDI3ML-nxrCDhpXoO0cQSUxeCWqco9cBlfnfybufMb6A6766KtKDGRRuFJTf5-o8Z9uXUqsZDgTUFkH84jAAlxQStLtHrQ9A4tXpEOU9tv_IjLHtDWeUjLJdRhdk"/>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838200" y="250824"/>
            <a:ext cx="10511779" cy="64964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95413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stretch>
            <a:fillRect/>
          </a:stretch>
        </p:blipFill>
        <p:spPr>
          <a:xfrm>
            <a:off x="1362997" y="433951"/>
            <a:ext cx="9466006" cy="6022910"/>
          </a:xfrm>
          <a:prstGeom prst="rect">
            <a:avLst/>
          </a:prstGeom>
        </p:spPr>
      </p:pic>
    </p:spTree>
    <p:extLst>
      <p:ext uri="{BB962C8B-B14F-4D97-AF65-F5344CB8AC3E}">
        <p14:creationId xmlns:p14="http://schemas.microsoft.com/office/powerpoint/2010/main" val="35179975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stretch>
            <a:fillRect/>
          </a:stretch>
        </p:blipFill>
        <p:spPr>
          <a:xfrm>
            <a:off x="1441655" y="365125"/>
            <a:ext cx="9308690" cy="6077370"/>
          </a:xfrm>
          <a:prstGeom prst="rect">
            <a:avLst/>
          </a:prstGeom>
        </p:spPr>
      </p:pic>
    </p:spTree>
    <p:extLst>
      <p:ext uri="{BB962C8B-B14F-4D97-AF65-F5344CB8AC3E}">
        <p14:creationId xmlns:p14="http://schemas.microsoft.com/office/powerpoint/2010/main" val="8155557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Other form of this work…</a:t>
            </a:r>
          </a:p>
        </p:txBody>
      </p:sp>
      <p:pic>
        <p:nvPicPr>
          <p:cNvPr id="1028" name="Picture 4" descr="https://litbeetle.files.wordpress.com/2013/10/gone-girl.jpg">
            <a:hlinkClick r:id="rId3"/>
          </p:cNvPr>
          <p:cNvPicPr>
            <a:picLocks noGrp="1" noChangeAspect="1" noChangeArrowheads="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rot="675124">
            <a:off x="7332977" y="661137"/>
            <a:ext cx="3546949" cy="5206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45639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“Begins with” Searching</a:t>
            </a:r>
          </a:p>
        </p:txBody>
      </p:sp>
      <p:pic>
        <p:nvPicPr>
          <p:cNvPr id="4" name="Content Placeholder 3">
            <a:hlinkClick r:id="rId3"/>
          </p:cNvPr>
          <p:cNvPicPr>
            <a:picLocks noGrp="1" noChangeAspect="1"/>
          </p:cNvPicPr>
          <p:nvPr>
            <p:ph idx="1"/>
          </p:nvPr>
        </p:nvPicPr>
        <p:blipFill>
          <a:blip r:embed="rId4"/>
          <a:stretch>
            <a:fillRect/>
          </a:stretch>
        </p:blipFill>
        <p:spPr>
          <a:xfrm>
            <a:off x="1530923" y="1690688"/>
            <a:ext cx="9130154" cy="5142271"/>
          </a:xfrm>
          <a:prstGeom prst="rect">
            <a:avLst/>
          </a:prstGeom>
        </p:spPr>
      </p:pic>
    </p:spTree>
    <p:extLst>
      <p:ext uri="{BB962C8B-B14F-4D97-AF65-F5344CB8AC3E}">
        <p14:creationId xmlns:p14="http://schemas.microsoft.com/office/powerpoint/2010/main" val="39991974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Other things in the works</a:t>
            </a:r>
          </a:p>
        </p:txBody>
      </p:sp>
      <p:sp>
        <p:nvSpPr>
          <p:cNvPr id="3" name="Content Placeholder 2"/>
          <p:cNvSpPr>
            <a:spLocks noGrp="1"/>
          </p:cNvSpPr>
          <p:nvPr>
            <p:ph idx="1"/>
          </p:nvPr>
        </p:nvSpPr>
        <p:spPr/>
        <p:txBody>
          <a:bodyPr/>
          <a:lstStyle/>
          <a:p>
            <a:r>
              <a:rPr lang="en-US"/>
              <a:t>Call number browse</a:t>
            </a:r>
          </a:p>
          <a:p>
            <a:r>
              <a:rPr lang="en-US"/>
              <a:t>Review use of stemming in searches</a:t>
            </a:r>
          </a:p>
          <a:p>
            <a:r>
              <a:rPr lang="en-US"/>
              <a:t>Increase frequency of cataloging updates</a:t>
            </a:r>
          </a:p>
          <a:p>
            <a:r>
              <a:rPr lang="en-US"/>
              <a:t>Look into indexing 300 field (form/genre)</a:t>
            </a:r>
          </a:p>
          <a:p>
            <a:r>
              <a:rPr lang="en-US"/>
              <a:t>Preparing for retirement of public access to the Classic Catalog</a:t>
            </a:r>
          </a:p>
          <a:p>
            <a:pPr lvl="1"/>
            <a:r>
              <a:rPr lang="en-US"/>
              <a:t>Scheduled for Summer 2017</a:t>
            </a:r>
          </a:p>
          <a:p>
            <a:endParaRPr lang="en-US"/>
          </a:p>
        </p:txBody>
      </p:sp>
    </p:spTree>
    <p:extLst>
      <p:ext uri="{BB962C8B-B14F-4D97-AF65-F5344CB8AC3E}">
        <p14:creationId xmlns:p14="http://schemas.microsoft.com/office/powerpoint/2010/main" val="31633325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Questions?</a:t>
            </a:r>
          </a:p>
        </p:txBody>
      </p:sp>
      <p:pic>
        <p:nvPicPr>
          <p:cNvPr id="8" name="Content Placeholder 7"/>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838200" y="415189"/>
            <a:ext cx="10515600" cy="6414515"/>
          </a:xfrm>
        </p:spPr>
      </p:pic>
    </p:spTree>
    <p:extLst>
      <p:ext uri="{BB962C8B-B14F-4D97-AF65-F5344CB8AC3E}">
        <p14:creationId xmlns:p14="http://schemas.microsoft.com/office/powerpoint/2010/main" val="37435032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Discovery &amp; Access:  Library Catalog </a:t>
            </a:r>
            <a:endParaRPr lang="en-US"/>
          </a:p>
        </p:txBody>
      </p:sp>
      <p:sp>
        <p:nvSpPr>
          <p:cNvPr id="3" name="Content Placeholder 2"/>
          <p:cNvSpPr>
            <a:spLocks noGrp="1"/>
          </p:cNvSpPr>
          <p:nvPr>
            <p:ph idx="1"/>
          </p:nvPr>
        </p:nvSpPr>
        <p:spPr/>
        <p:txBody>
          <a:bodyPr vert="horz" lIns="91440" tIns="45720" rIns="91440" bIns="45720" rtlCol="0" anchor="t">
            <a:normAutofit/>
          </a:bodyPr>
          <a:lstStyle/>
          <a:p>
            <a:pPr marL="0" indent="0">
              <a:buNone/>
            </a:pPr>
            <a:endParaRPr lang="en-US"/>
          </a:p>
          <a:p>
            <a:r>
              <a:rPr lang="EN-US"/>
              <a:t>How do I learn more about what is going on with Discovery &amp; Access work at CUL?</a:t>
            </a:r>
            <a:endParaRPr lang="en-US"/>
          </a:p>
          <a:p>
            <a:pPr lvl="1"/>
            <a:r>
              <a:rPr lang="EN-US">
                <a:hlinkClick r:id="rId3"/>
              </a:rPr>
              <a:t>http://blogs.cornell.edu/discoveryandaccess/</a:t>
            </a:r>
            <a:endParaRPr lang="EN-US"/>
          </a:p>
          <a:p>
            <a:r>
              <a:rPr lang="EN-US"/>
              <a:t>How do I contact the Library with feedback?</a:t>
            </a:r>
          </a:p>
          <a:p>
            <a:pPr lvl="1"/>
            <a:r>
              <a:rPr lang="EN-US">
                <a:hlinkClick r:id="rId4"/>
              </a:rPr>
              <a:t>LibGateway-L@cornell.edu</a:t>
            </a:r>
            <a:endParaRPr lang="EN-US"/>
          </a:p>
          <a:p>
            <a:pPr lvl="1"/>
            <a:r>
              <a:rPr lang="EN-US">
                <a:hlinkClick r:id="rId5"/>
              </a:rPr>
              <a:t>CUL-DAFeedback-L@cornell.edu</a:t>
            </a:r>
            <a:endParaRPr lang="EN-US"/>
          </a:p>
          <a:p>
            <a:pPr lvl="1"/>
            <a:endParaRPr lang="en-US"/>
          </a:p>
          <a:p>
            <a:pPr lvl="1"/>
            <a:endParaRPr lang="en-US"/>
          </a:p>
        </p:txBody>
      </p:sp>
    </p:spTree>
    <p:extLst>
      <p:ext uri="{BB962C8B-B14F-4D97-AF65-F5344CB8AC3E}">
        <p14:creationId xmlns:p14="http://schemas.microsoft.com/office/powerpoint/2010/main" val="33872324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What we’ll cover today</a:t>
            </a:r>
          </a:p>
        </p:txBody>
      </p:sp>
      <p:sp>
        <p:nvSpPr>
          <p:cNvPr id="3" name="Content Placeholder 2"/>
          <p:cNvSpPr>
            <a:spLocks noGrp="1"/>
          </p:cNvSpPr>
          <p:nvPr>
            <p:ph idx="1"/>
          </p:nvPr>
        </p:nvSpPr>
        <p:spPr/>
        <p:txBody>
          <a:bodyPr vert="horz" lIns="91440" tIns="45720" rIns="91440" bIns="45720" rtlCol="0" anchor="t">
            <a:normAutofit/>
          </a:bodyPr>
          <a:lstStyle/>
          <a:p>
            <a:r>
              <a:rPr lang="EN-US"/>
              <a:t>Subject &amp; Author Browse</a:t>
            </a:r>
          </a:p>
          <a:p>
            <a:r>
              <a:rPr lang="EN-US"/>
              <a:t>Title/Format Linking</a:t>
            </a:r>
          </a:p>
          <a:p>
            <a:r>
              <a:rPr lang="EN-US"/>
              <a:t>Retirement of Classic Catalog</a:t>
            </a:r>
          </a:p>
          <a:p>
            <a:r>
              <a:rPr lang="EN-US"/>
              <a:t>Question &amp; Answer</a:t>
            </a:r>
          </a:p>
        </p:txBody>
      </p:sp>
    </p:spTree>
    <p:extLst>
      <p:ext uri="{BB962C8B-B14F-4D97-AF65-F5344CB8AC3E}">
        <p14:creationId xmlns:p14="http://schemas.microsoft.com/office/powerpoint/2010/main" val="42789499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Hot Tip:  DOI Searching</a:t>
            </a:r>
          </a:p>
        </p:txBody>
      </p:sp>
      <p:pic>
        <p:nvPicPr>
          <p:cNvPr id="5" name="Picture 4">
            <a:hlinkClick r:id="rId3"/>
          </p:cNvPr>
          <p:cNvPicPr>
            <a:picLocks noChangeAspect="1"/>
          </p:cNvPicPr>
          <p:nvPr/>
        </p:nvPicPr>
        <p:blipFill>
          <a:blip r:embed="rId4"/>
          <a:stretch>
            <a:fillRect/>
          </a:stretch>
        </p:blipFill>
        <p:spPr>
          <a:xfrm>
            <a:off x="2090737" y="1616944"/>
            <a:ext cx="8010525" cy="5000625"/>
          </a:xfrm>
          <a:prstGeom prst="rect">
            <a:avLst/>
          </a:prstGeom>
        </p:spPr>
      </p:pic>
    </p:spTree>
    <p:extLst>
      <p:ext uri="{BB962C8B-B14F-4D97-AF65-F5344CB8AC3E}">
        <p14:creationId xmlns:p14="http://schemas.microsoft.com/office/powerpoint/2010/main" val="13101325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Screen Shot 2016-03-08 at 7.58.48 AM.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023937" y="365125"/>
            <a:ext cx="10144125" cy="63400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14670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stretch>
            <a:fillRect/>
          </a:stretch>
        </p:blipFill>
        <p:spPr>
          <a:xfrm>
            <a:off x="1349171" y="123531"/>
            <a:ext cx="9455557" cy="6734469"/>
          </a:xfrm>
          <a:prstGeom prst="rect">
            <a:avLst/>
          </a:prstGeom>
        </p:spPr>
      </p:pic>
      <p:sp>
        <p:nvSpPr>
          <p:cNvPr id="5" name="Oval 4"/>
          <p:cNvSpPr/>
          <p:nvPr/>
        </p:nvSpPr>
        <p:spPr>
          <a:xfrm>
            <a:off x="8601075" y="1257300"/>
            <a:ext cx="962025" cy="44767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p:cNvCxnSpPr/>
          <p:nvPr/>
        </p:nvCxnSpPr>
        <p:spPr>
          <a:xfrm flipH="1" flipV="1">
            <a:off x="9563100" y="1704976"/>
            <a:ext cx="1114425" cy="34289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0401300" y="2162175"/>
            <a:ext cx="1790700" cy="923330"/>
          </a:xfrm>
          <a:prstGeom prst="rect">
            <a:avLst/>
          </a:prstGeom>
          <a:noFill/>
        </p:spPr>
        <p:txBody>
          <a:bodyPr wrap="square" rtlCol="0">
            <a:spAutoFit/>
          </a:bodyPr>
          <a:lstStyle/>
          <a:p>
            <a:r>
              <a:rPr lang="en-US">
                <a:solidFill>
                  <a:srgbClr val="FF0000"/>
                </a:solidFill>
              </a:rPr>
              <a:t>Click here to </a:t>
            </a:r>
          </a:p>
          <a:p>
            <a:r>
              <a:rPr lang="en-US">
                <a:solidFill>
                  <a:srgbClr val="FF0000"/>
                </a:solidFill>
              </a:rPr>
              <a:t>browse by</a:t>
            </a:r>
          </a:p>
          <a:p>
            <a:r>
              <a:rPr lang="en-US">
                <a:solidFill>
                  <a:srgbClr val="FF0000"/>
                </a:solidFill>
              </a:rPr>
              <a:t>subject or author</a:t>
            </a:r>
          </a:p>
        </p:txBody>
      </p:sp>
    </p:spTree>
    <p:extLst>
      <p:ext uri="{BB962C8B-B14F-4D97-AF65-F5344CB8AC3E}">
        <p14:creationId xmlns:p14="http://schemas.microsoft.com/office/powerpoint/2010/main" val="28404012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957262" y="98425"/>
            <a:ext cx="10277475" cy="6552026"/>
          </a:xfrm>
          <a:prstGeom prst="rect">
            <a:avLst/>
          </a:prstGeom>
        </p:spPr>
      </p:pic>
    </p:spTree>
    <p:extLst>
      <p:ext uri="{BB962C8B-B14F-4D97-AF65-F5344CB8AC3E}">
        <p14:creationId xmlns:p14="http://schemas.microsoft.com/office/powerpoint/2010/main" val="2778659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280479" y="0"/>
            <a:ext cx="9631041" cy="6858000"/>
          </a:xfrm>
          <a:prstGeom prst="rect">
            <a:avLst/>
          </a:prstGeom>
        </p:spPr>
      </p:pic>
    </p:spTree>
    <p:extLst>
      <p:ext uri="{BB962C8B-B14F-4D97-AF65-F5344CB8AC3E}">
        <p14:creationId xmlns:p14="http://schemas.microsoft.com/office/powerpoint/2010/main" val="260033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stretch>
            <a:fillRect/>
          </a:stretch>
        </p:blipFill>
        <p:spPr>
          <a:xfrm>
            <a:off x="1233487" y="365125"/>
            <a:ext cx="9725025" cy="6243101"/>
          </a:xfrm>
          <a:prstGeom prst="rect">
            <a:avLst/>
          </a:prstGeom>
        </p:spPr>
      </p:pic>
    </p:spTree>
    <p:extLst>
      <p:ext uri="{BB962C8B-B14F-4D97-AF65-F5344CB8AC3E}">
        <p14:creationId xmlns:p14="http://schemas.microsoft.com/office/powerpoint/2010/main" val="34285353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17</Slides>
  <Notes>17</Notes>
  <HiddenSlides>0</HiddenSlide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Library Catalog Update SLAC Update Fall 2016 </vt:lpstr>
      <vt:lpstr>Discovery &amp; Access:  Library Catalog </vt:lpstr>
      <vt:lpstr>What we’ll cover today</vt:lpstr>
      <vt:lpstr>Hot Tip:  DOI Searching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Other form of this work…</vt:lpstr>
      <vt:lpstr>“Begins with” Searching</vt:lpstr>
      <vt:lpstr>Other things in the works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Library Catalog Update SLAC Update Fall 2016 </dc:title>
  <cp:revision>1</cp:revision>
  <dcterms:modified xsi:type="dcterms:W3CDTF">2016-11-21T21:29:41Z</dcterms:modified>
</cp:coreProperties>
</file>