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5"/>
  </p:notesMasterIdLst>
  <p:sldIdLst>
    <p:sldId id="270" r:id="rId2"/>
    <p:sldId id="260" r:id="rId3"/>
    <p:sldId id="271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06637E9F-E8E9-4B70-AEE7-3FD199C0E5A8}" type="datetimeFigureOut">
              <a:rPr lang="en-US"/>
              <a:pPr>
                <a:defRPr/>
              </a:pPr>
              <a:t>10/21/2008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0D042D25-059F-42C5-BAC9-B88BDD011E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DDDB1FA-0303-47F9-BD5E-703CA82041AC}" type="slidenum">
              <a:rPr lang="en-US">
                <a:latin typeface="Arial" pitchFamily="34" charset="0"/>
              </a:rPr>
              <a:pPr/>
              <a:t>1</a:t>
            </a:fld>
            <a:endParaRPr lang="en-US">
              <a:latin typeface="Arial" pitchFamily="34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7A63AE6-D286-4179-9743-AA0B2F4774F8}" type="datetimeFigureOut">
              <a:rPr lang="en-US"/>
              <a:pPr>
                <a:defRPr/>
              </a:pPr>
              <a:t>10/21/2008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1C0F371-2C05-45E3-9089-8196FE19E8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2D04B-5B5F-4BC3-BC50-9820D42887BF}" type="datetimeFigureOut">
              <a:rPr lang="en-US"/>
              <a:pPr>
                <a:defRPr/>
              </a:pPr>
              <a:t>10/21/2008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0A025-EC61-48F3-8375-4AE5038BE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CF479-7825-4EF5-AF39-64E98EC10402}" type="datetimeFigureOut">
              <a:rPr lang="en-US"/>
              <a:pPr>
                <a:defRPr/>
              </a:pPr>
              <a:t>10/21/2008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D86D8-9F23-4BAE-AD28-C0BC680421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34BC1-2087-4F58-8686-2A58B7280FF1}" type="datetimeFigureOut">
              <a:rPr lang="en-US"/>
              <a:pPr>
                <a:defRPr/>
              </a:pPr>
              <a:t>10/21/2008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49DBE-F95D-4705-85D5-3B5896B444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3915D0-B0A7-447D-A507-8E616A92BAB0}" type="datetimeFigureOut">
              <a:rPr lang="en-US"/>
              <a:pPr>
                <a:defRPr/>
              </a:pPr>
              <a:t>10/21/2008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0E729A-8C5A-4245-BB2C-B78CA9932A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9BAE8-E32F-49F6-8EB9-FDCBE479559E}" type="datetimeFigureOut">
              <a:rPr lang="en-US"/>
              <a:pPr>
                <a:defRPr/>
              </a:pPr>
              <a:t>10/21/2008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9EAE3-43D1-4F87-9D71-AB2034EAA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65F0D8-4EE6-4E04-BFE9-6E8AB41C836E}" type="datetimeFigureOut">
              <a:rPr lang="en-US"/>
              <a:pPr>
                <a:defRPr/>
              </a:pPr>
              <a:t>10/21/2008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E4A92C-8EBA-46F4-BF54-DFA4248811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A58DB-3094-4324-BD74-4DDBA857225E}" type="datetimeFigureOut">
              <a:rPr lang="en-US"/>
              <a:pPr>
                <a:defRPr/>
              </a:pPr>
              <a:t>10/21/2008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8C827-2ADF-495A-94FE-CECDF733B5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3D919-FB8A-4512-AF89-DD1CB2C2BCFC}" type="datetimeFigureOut">
              <a:rPr lang="en-US"/>
              <a:pPr>
                <a:defRPr/>
              </a:pPr>
              <a:t>10/21/2008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D19C8-CD79-4EE3-90C5-7AEF837E6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D426B0-65C9-45CA-AEF2-8F487B743149}" type="datetimeFigureOut">
              <a:rPr lang="en-US"/>
              <a:pPr>
                <a:defRPr/>
              </a:pPr>
              <a:t>10/21/2008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07DB5E-8B14-450C-8E67-2DB062597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E2E0146-D8A5-42B3-A57D-4198F8D3E515}" type="datetimeFigureOut">
              <a:rPr lang="en-US"/>
              <a:pPr>
                <a:defRPr/>
              </a:pPr>
              <a:t>10/21/2008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09135A7-532F-4C06-8313-79329C3AC0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05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smtClean="0">
                <a:solidFill>
                  <a:schemeClr val="tx1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AA3D6CB5-CEEB-4FF7-95C8-4FC98CE22D6A}" type="datetimeFigureOut">
              <a:rPr lang="en-US"/>
              <a:pPr>
                <a:defRPr/>
              </a:pPr>
              <a:t>10/21/2008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  <a:latin typeface="Arial" charset="0"/>
              </a:defRPr>
            </a:lvl1pPr>
            <a:extLst/>
          </a:lstStyle>
          <a:p>
            <a:pPr>
              <a:defRPr/>
            </a:pPr>
            <a:fld id="{A67B7F81-50E6-4E2B-84BA-06DFC8D740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5" r:id="rId2"/>
    <p:sldLayoutId id="2147483792" r:id="rId3"/>
    <p:sldLayoutId id="2147483786" r:id="rId4"/>
    <p:sldLayoutId id="2147483793" r:id="rId5"/>
    <p:sldLayoutId id="2147483787" r:id="rId6"/>
    <p:sldLayoutId id="2147483788" r:id="rId7"/>
    <p:sldLayoutId id="2147483794" r:id="rId8"/>
    <p:sldLayoutId id="2147483795" r:id="rId9"/>
    <p:sldLayoutId id="2147483789" r:id="rId10"/>
    <p:sldLayoutId id="214748379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Microsoft_Office_Word_97_-_2003_Document3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Office_Word_97_-_2003_Document2.doc"/><Relationship Id="rId5" Type="http://schemas.openxmlformats.org/officeDocument/2006/relationships/oleObject" Target="../embeddings/Microsoft_Office_Word_97_-_2003_Document1.doc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sed tank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228600"/>
            <a:ext cx="4419600" cy="650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5240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Background </a:t>
            </a:r>
          </a:p>
        </p:txBody>
      </p:sp>
      <p:sp>
        <p:nvSpPr>
          <p:cNvPr id="1031" name="Text Box 14"/>
          <p:cNvSpPr txBox="1">
            <a:spLocks noChangeArrowheads="1"/>
          </p:cNvSpPr>
          <p:nvPr/>
        </p:nvSpPr>
        <p:spPr bwMode="auto">
          <a:xfrm>
            <a:off x="4800600" y="1143000"/>
            <a:ext cx="4114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1" dirty="0"/>
              <a:t>What is sedimentation, and where does it occur in the water treatment process?</a:t>
            </a:r>
            <a:endParaRPr lang="en-US" dirty="0"/>
          </a:p>
        </p:txBody>
      </p:sp>
      <p:graphicFrame>
        <p:nvGraphicFramePr>
          <p:cNvPr id="2064" name="Object 2"/>
          <p:cNvGraphicFramePr>
            <a:graphicFrameLocks noChangeAspect="1"/>
          </p:cNvGraphicFramePr>
          <p:nvPr/>
        </p:nvGraphicFramePr>
        <p:xfrm>
          <a:off x="152400" y="1611313"/>
          <a:ext cx="4826000" cy="3633787"/>
        </p:xfrm>
        <a:graphic>
          <a:graphicData uri="http://schemas.openxmlformats.org/presentationml/2006/ole">
            <p:oleObj spid="_x0000_s1026" name="Document" r:id="rId5" imgW="4824984" imgH="3633216" progId="Word.Document.8">
              <p:embed/>
            </p:oleObj>
          </a:graphicData>
        </a:graphic>
      </p:graphicFrame>
      <p:graphicFrame>
        <p:nvGraphicFramePr>
          <p:cNvPr id="2065" name="Object 3"/>
          <p:cNvGraphicFramePr>
            <a:graphicFrameLocks noChangeAspect="1"/>
          </p:cNvGraphicFramePr>
          <p:nvPr/>
        </p:nvGraphicFramePr>
        <p:xfrm>
          <a:off x="152400" y="2455863"/>
          <a:ext cx="4611688" cy="1944687"/>
        </p:xfrm>
        <a:graphic>
          <a:graphicData uri="http://schemas.openxmlformats.org/presentationml/2006/ole">
            <p:oleObj spid="_x0000_s1027" name="Document" r:id="rId6" imgW="4611624" imgH="1944624" progId="Word.Document.8">
              <p:embed/>
            </p:oleObj>
          </a:graphicData>
        </a:graphic>
      </p:graphicFrame>
      <p:graphicFrame>
        <p:nvGraphicFramePr>
          <p:cNvPr id="2066" name="Object 4"/>
          <p:cNvGraphicFramePr>
            <a:graphicFrameLocks noChangeAspect="1"/>
          </p:cNvGraphicFramePr>
          <p:nvPr/>
        </p:nvGraphicFramePr>
        <p:xfrm>
          <a:off x="1219200" y="1600200"/>
          <a:ext cx="2746375" cy="3656013"/>
        </p:xfrm>
        <a:graphic>
          <a:graphicData uri="http://schemas.openxmlformats.org/presentationml/2006/ole">
            <p:oleObj spid="_x0000_s1028" name="Document" r:id="rId7" imgW="1828800" imgH="2435352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5638800" cy="2819400"/>
          </a:xfrm>
        </p:spPr>
        <p:txBody>
          <a:bodyPr/>
          <a:lstStyle/>
          <a:p>
            <a:r>
              <a:rPr lang="en-US" dirty="0" smtClean="0"/>
              <a:t>To reduce plate spacing in order to reduce plate length.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To improve previous experimental apparatus.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To optimize sedimentation with reduced plate spacing.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Goals</a:t>
            </a:r>
            <a:endParaRPr lang="en-US" dirty="0"/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5638800" y="1371600"/>
            <a:ext cx="2971800" cy="4038600"/>
            <a:chOff x="500063" y="2286000"/>
            <a:chExt cx="3802062" cy="4419600"/>
          </a:xfrm>
        </p:grpSpPr>
        <p:sp>
          <p:nvSpPr>
            <p:cNvPr id="2054" name="Line 5"/>
            <p:cNvSpPr>
              <a:spLocks noChangeShapeType="1"/>
            </p:cNvSpPr>
            <p:nvPr/>
          </p:nvSpPr>
          <p:spPr bwMode="auto">
            <a:xfrm rot="1800000" flipV="1">
              <a:off x="1782763" y="2419350"/>
              <a:ext cx="0" cy="42862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55" name="Line 6"/>
            <p:cNvSpPr>
              <a:spLocks noChangeShapeType="1"/>
            </p:cNvSpPr>
            <p:nvPr/>
          </p:nvSpPr>
          <p:spPr bwMode="auto">
            <a:xfrm rot="1800000" flipV="1">
              <a:off x="3230563" y="2419350"/>
              <a:ext cx="0" cy="42862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056" name="Text Box 7"/>
            <p:cNvSpPr txBox="1">
              <a:spLocks noChangeArrowheads="1"/>
            </p:cNvSpPr>
            <p:nvPr/>
          </p:nvSpPr>
          <p:spPr bwMode="auto">
            <a:xfrm>
              <a:off x="3136900" y="4692650"/>
              <a:ext cx="407988" cy="519113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Symbol" pitchFamily="18" charset="2"/>
                </a:rPr>
                <a:t>a</a:t>
              </a:r>
            </a:p>
          </p:txBody>
        </p:sp>
        <p:sp>
          <p:nvSpPr>
            <p:cNvPr id="2057" name="Line 8"/>
            <p:cNvSpPr>
              <a:spLocks noChangeShapeType="1"/>
            </p:cNvSpPr>
            <p:nvPr/>
          </p:nvSpPr>
          <p:spPr bwMode="auto">
            <a:xfrm>
              <a:off x="2882900" y="5175250"/>
              <a:ext cx="7366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058" name="Line 9"/>
            <p:cNvSpPr>
              <a:spLocks noChangeShapeType="1"/>
            </p:cNvSpPr>
            <p:nvPr/>
          </p:nvSpPr>
          <p:spPr bwMode="auto">
            <a:xfrm>
              <a:off x="1787525" y="4532313"/>
              <a:ext cx="1049338" cy="6540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lg" len="med"/>
              <a:tailEnd type="triangl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59" name="Text Box 10"/>
            <p:cNvSpPr txBox="1">
              <a:spLocks noChangeArrowheads="1"/>
            </p:cNvSpPr>
            <p:nvPr/>
          </p:nvSpPr>
          <p:spPr bwMode="auto">
            <a:xfrm>
              <a:off x="1876425" y="4386263"/>
              <a:ext cx="361950" cy="51911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>
              <a:spAutoFit/>
            </a:bodyPr>
            <a:lstStyle/>
            <a:p>
              <a:r>
                <a:rPr lang="en-US"/>
                <a:t>b</a:t>
              </a:r>
            </a:p>
          </p:txBody>
        </p:sp>
        <p:sp>
          <p:nvSpPr>
            <p:cNvPr id="2060" name="Line 11"/>
            <p:cNvSpPr>
              <a:spLocks noChangeShapeType="1"/>
            </p:cNvSpPr>
            <p:nvPr/>
          </p:nvSpPr>
          <p:spPr bwMode="auto">
            <a:xfrm rot="1800000" flipH="1">
              <a:off x="1514475" y="2286000"/>
              <a:ext cx="0" cy="41513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lg" len="med"/>
              <a:tailEnd type="triangl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1" name="Text Box 12"/>
            <p:cNvSpPr txBox="1">
              <a:spLocks noChangeArrowheads="1"/>
            </p:cNvSpPr>
            <p:nvPr/>
          </p:nvSpPr>
          <p:spPr bwMode="auto">
            <a:xfrm>
              <a:off x="1581150" y="3692525"/>
              <a:ext cx="401638" cy="519113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>
              <a:spAutoFit/>
            </a:bodyPr>
            <a:lstStyle/>
            <a:p>
              <a:r>
                <a:rPr lang="en-US"/>
                <a:t>L</a:t>
              </a:r>
            </a:p>
          </p:txBody>
        </p:sp>
        <p:sp>
          <p:nvSpPr>
            <p:cNvPr id="2062" name="Line 13"/>
            <p:cNvSpPr>
              <a:spLocks noChangeShapeType="1"/>
            </p:cNvSpPr>
            <p:nvPr/>
          </p:nvSpPr>
          <p:spPr bwMode="auto">
            <a:xfrm flipV="1">
              <a:off x="708025" y="2378075"/>
              <a:ext cx="0" cy="40179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aphicFrame>
          <p:nvGraphicFramePr>
            <p:cNvPr id="2050" name="Object 4"/>
            <p:cNvGraphicFramePr>
              <a:graphicFrameLocks noChangeAspect="1"/>
            </p:cNvGraphicFramePr>
            <p:nvPr/>
          </p:nvGraphicFramePr>
          <p:xfrm>
            <a:off x="1228725" y="2382838"/>
            <a:ext cx="914400" cy="279400"/>
          </p:xfrm>
          <a:graphic>
            <a:graphicData uri="http://schemas.openxmlformats.org/presentationml/2006/ole">
              <p:oleObj spid="_x0000_s2050" name="Equation" r:id="rId3" imgW="914400" imgH="279360" progId="">
                <p:embed/>
              </p:oleObj>
            </a:graphicData>
          </a:graphic>
        </p:graphicFrame>
        <p:sp>
          <p:nvSpPr>
            <p:cNvPr id="2063" name="Line 15"/>
            <p:cNvSpPr>
              <a:spLocks noChangeShapeType="1"/>
            </p:cNvSpPr>
            <p:nvPr/>
          </p:nvSpPr>
          <p:spPr bwMode="auto">
            <a:xfrm flipH="1">
              <a:off x="708025" y="2725738"/>
              <a:ext cx="20859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064" name="Line 17"/>
            <p:cNvSpPr>
              <a:spLocks noChangeShapeType="1"/>
            </p:cNvSpPr>
            <p:nvPr/>
          </p:nvSpPr>
          <p:spPr bwMode="auto">
            <a:xfrm flipV="1">
              <a:off x="2844800" y="2327275"/>
              <a:ext cx="0" cy="3349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065" name="Line 18"/>
            <p:cNvSpPr>
              <a:spLocks noChangeShapeType="1"/>
            </p:cNvSpPr>
            <p:nvPr/>
          </p:nvSpPr>
          <p:spPr bwMode="auto">
            <a:xfrm flipV="1">
              <a:off x="4302125" y="2300288"/>
              <a:ext cx="0" cy="3349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non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066" name="Line 19"/>
            <p:cNvSpPr>
              <a:spLocks noChangeShapeType="1"/>
            </p:cNvSpPr>
            <p:nvPr/>
          </p:nvSpPr>
          <p:spPr bwMode="auto">
            <a:xfrm flipV="1">
              <a:off x="1701800" y="5743575"/>
              <a:ext cx="406400" cy="7239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triangle" w="lg" len="med"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7" name="Text Box 20"/>
            <p:cNvSpPr txBox="1">
              <a:spLocks noChangeArrowheads="1"/>
            </p:cNvSpPr>
            <p:nvPr/>
          </p:nvSpPr>
          <p:spPr bwMode="auto">
            <a:xfrm>
              <a:off x="1400175" y="5075238"/>
              <a:ext cx="642938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>
              <a:spAutoFit/>
            </a:bodyPr>
            <a:lstStyle/>
            <a:p>
              <a:r>
                <a:rPr lang="en-US" i="1"/>
                <a:t>V</a:t>
              </a:r>
              <a:r>
                <a:rPr lang="en-US" i="1" baseline="-25000"/>
                <a:t>up</a:t>
              </a:r>
              <a:endParaRPr lang="en-US" i="1"/>
            </a:p>
          </p:txBody>
        </p:sp>
        <p:sp>
          <p:nvSpPr>
            <p:cNvPr id="2068" name="Line 21"/>
            <p:cNvSpPr>
              <a:spLocks noChangeShapeType="1"/>
            </p:cNvSpPr>
            <p:nvPr/>
          </p:nvSpPr>
          <p:spPr bwMode="auto">
            <a:xfrm flipV="1">
              <a:off x="1701800" y="5741988"/>
              <a:ext cx="0" cy="7080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lg" len="med"/>
              <a:tailEnd type="triangl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069" name="Text Box 22"/>
            <p:cNvSpPr txBox="1">
              <a:spLocks noChangeArrowheads="1"/>
            </p:cNvSpPr>
            <p:nvPr/>
          </p:nvSpPr>
          <p:spPr bwMode="auto">
            <a:xfrm>
              <a:off x="2055813" y="5154613"/>
              <a:ext cx="554037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>
              <a:spAutoFit/>
            </a:bodyPr>
            <a:lstStyle/>
            <a:p>
              <a:r>
                <a:rPr lang="en-US" i="1"/>
                <a:t>V</a:t>
              </a:r>
              <a:r>
                <a:rPr lang="en-US" i="1" baseline="-25000">
                  <a:latin typeface="Symbol" pitchFamily="18" charset="2"/>
                </a:rPr>
                <a:t>a</a:t>
              </a:r>
              <a:endParaRPr lang="en-US" i="1">
                <a:latin typeface="Symbol" pitchFamily="18" charset="2"/>
              </a:endParaRPr>
            </a:p>
          </p:txBody>
        </p:sp>
        <p:sp>
          <p:nvSpPr>
            <p:cNvPr id="2070" name="Line 24"/>
            <p:cNvSpPr>
              <a:spLocks noChangeShapeType="1"/>
            </p:cNvSpPr>
            <p:nvPr/>
          </p:nvSpPr>
          <p:spPr bwMode="auto">
            <a:xfrm flipV="1">
              <a:off x="720281" y="2743200"/>
              <a:ext cx="3527425" cy="367030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sysDot"/>
              <a:round/>
              <a:headEnd type="none" w="lg" len="med"/>
              <a:tailEnd type="triangl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071" name="Line 26"/>
            <p:cNvSpPr>
              <a:spLocks noChangeShapeType="1"/>
            </p:cNvSpPr>
            <p:nvPr/>
          </p:nvSpPr>
          <p:spPr bwMode="auto">
            <a:xfrm>
              <a:off x="2846388" y="2730500"/>
              <a:ext cx="0" cy="2473325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 type="none" w="lg" len="med"/>
              <a:tailEnd type="triangle" w="lg" len="med"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072" name="Text Box 27"/>
            <p:cNvSpPr txBox="1">
              <a:spLocks noChangeArrowheads="1"/>
            </p:cNvSpPr>
            <p:nvPr/>
          </p:nvSpPr>
          <p:spPr bwMode="auto">
            <a:xfrm>
              <a:off x="2416175" y="4510088"/>
              <a:ext cx="407988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folHlink"/>
                  </a:solidFill>
                  <a:latin typeface="Symbol" pitchFamily="18" charset="2"/>
                </a:rPr>
                <a:t>a</a:t>
              </a:r>
            </a:p>
          </p:txBody>
        </p:sp>
        <p:sp>
          <p:nvSpPr>
            <p:cNvPr id="2073" name="Text Box 30"/>
            <p:cNvSpPr txBox="1">
              <a:spLocks noChangeArrowheads="1"/>
            </p:cNvSpPr>
            <p:nvPr/>
          </p:nvSpPr>
          <p:spPr bwMode="auto">
            <a:xfrm>
              <a:off x="2817813" y="2894013"/>
              <a:ext cx="468312" cy="519112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folHlink"/>
                  </a:solidFill>
                </a:rPr>
                <a:t>h</a:t>
              </a:r>
              <a:r>
                <a:rPr lang="en-US" baseline="-25000">
                  <a:solidFill>
                    <a:schemeClr val="folHlink"/>
                  </a:solidFill>
                </a:rPr>
                <a:t>c</a:t>
              </a:r>
              <a:endParaRPr lang="en-US">
                <a:solidFill>
                  <a:schemeClr val="folHlink"/>
                </a:solidFill>
              </a:endParaRPr>
            </a:p>
          </p:txBody>
        </p:sp>
        <p:sp>
          <p:nvSpPr>
            <p:cNvPr id="2074" name="Text Box 37"/>
            <p:cNvSpPr txBox="1">
              <a:spLocks noChangeArrowheads="1"/>
            </p:cNvSpPr>
            <p:nvPr/>
          </p:nvSpPr>
          <p:spPr bwMode="auto">
            <a:xfrm>
              <a:off x="500063" y="3846513"/>
              <a:ext cx="361950" cy="51911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 type="none" w="lg" len="med"/>
              <a:tailEnd type="none" w="lg" len="med"/>
            </a:ln>
          </p:spPr>
          <p:txBody>
            <a:bodyPr wrap="none">
              <a:spAutoFit/>
            </a:bodyPr>
            <a:lstStyle/>
            <a:p>
              <a:r>
                <a:rPr lang="en-US"/>
                <a:t>h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304800"/>
            <a:ext cx="7772400" cy="1143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Current Research</a:t>
            </a:r>
            <a:endParaRPr lang="en-US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Box 16"/>
          <p:cNvSpPr txBox="1">
            <a:spLocks noChangeArrowheads="1"/>
          </p:cNvSpPr>
          <p:nvPr/>
        </p:nvSpPr>
        <p:spPr bwMode="auto">
          <a:xfrm>
            <a:off x="152400" y="1295400"/>
            <a:ext cx="52578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 Parameters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dirty="0"/>
              <a:t> Tube width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n-US" dirty="0"/>
              <a:t>12.5mm, 9.4mm, 4mm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dirty="0"/>
              <a:t> Flow rates (constant)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n-US" dirty="0"/>
              <a:t>Influent : 545 </a:t>
            </a:r>
            <a:r>
              <a:rPr lang="en-US" dirty="0" err="1"/>
              <a:t>mL</a:t>
            </a:r>
            <a:r>
              <a:rPr lang="en-US" dirty="0"/>
              <a:t>/min</a:t>
            </a:r>
          </a:p>
          <a:p>
            <a:pPr lvl="2">
              <a:spcBef>
                <a:spcPct val="50000"/>
              </a:spcBef>
              <a:buFontTx/>
              <a:buChar char="•"/>
            </a:pPr>
            <a:r>
              <a:rPr lang="en-US" dirty="0"/>
              <a:t>Through tube settlers: 257 </a:t>
            </a:r>
            <a:r>
              <a:rPr lang="en-US" dirty="0" err="1"/>
              <a:t>mL</a:t>
            </a:r>
            <a:r>
              <a:rPr lang="en-US" dirty="0"/>
              <a:t>/min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dirty="0" smtClean="0"/>
              <a:t> Depth of </a:t>
            </a:r>
            <a:r>
              <a:rPr lang="en-US" dirty="0" err="1"/>
              <a:t>floc</a:t>
            </a:r>
            <a:r>
              <a:rPr lang="en-US" dirty="0"/>
              <a:t> blanket (constant)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 Dependent Variable: Effluent Turbidity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dirty="0"/>
              <a:t>Goal: under 1 NTU</a:t>
            </a:r>
          </a:p>
          <a:p>
            <a:pPr lvl="1">
              <a:spcBef>
                <a:spcPct val="50000"/>
              </a:spcBef>
              <a:buFontTx/>
              <a:buChar char="•"/>
            </a:pPr>
            <a:endParaRPr lang="en-US" dirty="0"/>
          </a:p>
        </p:txBody>
      </p:sp>
      <p:sp>
        <p:nvSpPr>
          <p:cNvPr id="17412" name="Text Box 154"/>
          <p:cNvSpPr txBox="1">
            <a:spLocks noChangeArrowheads="1"/>
          </p:cNvSpPr>
          <p:nvPr/>
        </p:nvSpPr>
        <p:spPr bwMode="auto">
          <a:xfrm>
            <a:off x="3276600" y="50292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Experimental Setup</a:t>
            </a:r>
            <a:endParaRPr lang="en-US"/>
          </a:p>
        </p:txBody>
      </p:sp>
      <p:sp>
        <p:nvSpPr>
          <p:cNvPr id="17413" name="AutoShape 25"/>
          <p:cNvSpPr>
            <a:spLocks noChangeArrowheads="1"/>
          </p:cNvSpPr>
          <p:nvPr/>
        </p:nvSpPr>
        <p:spPr bwMode="auto">
          <a:xfrm rot="1839040">
            <a:off x="6515100" y="1392238"/>
            <a:ext cx="76200" cy="1066800"/>
          </a:xfrm>
          <a:prstGeom prst="can">
            <a:avLst>
              <a:gd name="adj" fmla="val 3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AutoShape 26"/>
          <p:cNvSpPr>
            <a:spLocks noChangeArrowheads="1"/>
          </p:cNvSpPr>
          <p:nvPr/>
        </p:nvSpPr>
        <p:spPr bwMode="auto">
          <a:xfrm rot="1839040">
            <a:off x="6743700" y="1392238"/>
            <a:ext cx="76200" cy="1066800"/>
          </a:xfrm>
          <a:prstGeom prst="can">
            <a:avLst>
              <a:gd name="adj" fmla="val 3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7415" name="AutoShape 27"/>
          <p:cNvSpPr>
            <a:spLocks noChangeArrowheads="1"/>
          </p:cNvSpPr>
          <p:nvPr/>
        </p:nvSpPr>
        <p:spPr bwMode="auto">
          <a:xfrm rot="1839040">
            <a:off x="6972300" y="1392238"/>
            <a:ext cx="76200" cy="1066800"/>
          </a:xfrm>
          <a:prstGeom prst="can">
            <a:avLst>
              <a:gd name="adj" fmla="val 3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416" name="AutoShape 160"/>
          <p:cNvCxnSpPr>
            <a:cxnSpLocks noChangeShapeType="1"/>
          </p:cNvCxnSpPr>
          <p:nvPr/>
        </p:nvCxnSpPr>
        <p:spPr bwMode="auto">
          <a:xfrm flipV="1">
            <a:off x="7239000" y="381000"/>
            <a:ext cx="1066800" cy="609600"/>
          </a:xfrm>
          <a:prstGeom prst="curvedConnector3">
            <a:avLst>
              <a:gd name="adj1" fmla="val 3273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7417" name="Line 166"/>
          <p:cNvSpPr>
            <a:spLocks noChangeShapeType="1"/>
          </p:cNvSpPr>
          <p:nvPr/>
        </p:nvSpPr>
        <p:spPr bwMode="auto">
          <a:xfrm flipV="1">
            <a:off x="6362700" y="1011238"/>
            <a:ext cx="457200" cy="7620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Text Box 167"/>
          <p:cNvSpPr txBox="1">
            <a:spLocks noChangeArrowheads="1"/>
          </p:cNvSpPr>
          <p:nvPr/>
        </p:nvSpPr>
        <p:spPr bwMode="auto">
          <a:xfrm>
            <a:off x="5981700" y="1239838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</a:rPr>
              <a:t>12 in</a:t>
            </a:r>
            <a:endParaRPr lang="en-US"/>
          </a:p>
        </p:txBody>
      </p:sp>
      <p:sp>
        <p:nvSpPr>
          <p:cNvPr id="17419" name="Freeform 163"/>
          <p:cNvSpPr>
            <a:spLocks/>
          </p:cNvSpPr>
          <p:nvPr/>
        </p:nvSpPr>
        <p:spPr bwMode="auto">
          <a:xfrm>
            <a:off x="7116763" y="1833563"/>
            <a:ext cx="192087" cy="303212"/>
          </a:xfrm>
          <a:custGeom>
            <a:avLst/>
            <a:gdLst>
              <a:gd name="T0" fmla="*/ 0 w 121"/>
              <a:gd name="T1" fmla="*/ 0 h 191"/>
              <a:gd name="T2" fmla="*/ 95 w 121"/>
              <a:gd name="T3" fmla="*/ 61 h 191"/>
              <a:gd name="T4" fmla="*/ 113 w 121"/>
              <a:gd name="T5" fmla="*/ 191 h 191"/>
              <a:gd name="T6" fmla="*/ 0 60000 65536"/>
              <a:gd name="T7" fmla="*/ 0 60000 65536"/>
              <a:gd name="T8" fmla="*/ 0 60000 65536"/>
              <a:gd name="T9" fmla="*/ 0 w 121"/>
              <a:gd name="T10" fmla="*/ 0 h 191"/>
              <a:gd name="T11" fmla="*/ 121 w 121"/>
              <a:gd name="T12" fmla="*/ 191 h 19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1" h="191">
                <a:moveTo>
                  <a:pt x="0" y="0"/>
                </a:moveTo>
                <a:cubicBezTo>
                  <a:pt x="37" y="12"/>
                  <a:pt x="68" y="32"/>
                  <a:pt x="95" y="61"/>
                </a:cubicBezTo>
                <a:cubicBezTo>
                  <a:pt x="121" y="137"/>
                  <a:pt x="113" y="94"/>
                  <a:pt x="113" y="19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Text Box 164"/>
          <p:cNvSpPr txBox="1">
            <a:spLocks noChangeArrowheads="1"/>
          </p:cNvSpPr>
          <p:nvPr/>
        </p:nvSpPr>
        <p:spPr bwMode="auto">
          <a:xfrm>
            <a:off x="6934200" y="19050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60°</a:t>
            </a:r>
            <a:endParaRPr lang="en-US"/>
          </a:p>
        </p:txBody>
      </p:sp>
      <p:cxnSp>
        <p:nvCxnSpPr>
          <p:cNvPr id="17421" name="AutoShape 159"/>
          <p:cNvCxnSpPr>
            <a:cxnSpLocks noChangeShapeType="1"/>
          </p:cNvCxnSpPr>
          <p:nvPr/>
        </p:nvCxnSpPr>
        <p:spPr bwMode="auto">
          <a:xfrm rot="10800000">
            <a:off x="6705600" y="5867400"/>
            <a:ext cx="952500" cy="342900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7422" name="AutoShape 483"/>
          <p:cNvCxnSpPr>
            <a:cxnSpLocks noChangeShapeType="1"/>
          </p:cNvCxnSpPr>
          <p:nvPr/>
        </p:nvCxnSpPr>
        <p:spPr bwMode="auto">
          <a:xfrm flipH="1">
            <a:off x="6819900" y="6096000"/>
            <a:ext cx="15240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17423" name="Group 155"/>
          <p:cNvGrpSpPr>
            <a:grpSpLocks/>
          </p:cNvGrpSpPr>
          <p:nvPr/>
        </p:nvGrpSpPr>
        <p:grpSpPr bwMode="auto">
          <a:xfrm>
            <a:off x="5638800" y="1676400"/>
            <a:ext cx="2133600" cy="4267200"/>
            <a:chOff x="5638800" y="1905000"/>
            <a:chExt cx="2133600" cy="4267200"/>
          </a:xfrm>
        </p:grpSpPr>
        <p:sp>
          <p:nvSpPr>
            <p:cNvPr id="17580" name="Can 5"/>
            <p:cNvSpPr>
              <a:spLocks noChangeArrowheads="1"/>
            </p:cNvSpPr>
            <p:nvPr/>
          </p:nvSpPr>
          <p:spPr bwMode="auto">
            <a:xfrm>
              <a:off x="5638800" y="1905000"/>
              <a:ext cx="2133600" cy="4267200"/>
            </a:xfrm>
            <a:prstGeom prst="can">
              <a:avLst>
                <a:gd name="adj" fmla="val 25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2400">
                <a:ea typeface="ＭＳ Ｐゴシック"/>
                <a:cs typeface="ＭＳ Ｐゴシック"/>
              </a:endParaRPr>
            </a:p>
          </p:txBody>
        </p:sp>
        <p:sp>
          <p:nvSpPr>
            <p:cNvPr id="22" name="Can 21"/>
            <p:cNvSpPr/>
            <p:nvPr/>
          </p:nvSpPr>
          <p:spPr bwMode="auto">
            <a:xfrm>
              <a:off x="5638800" y="2819400"/>
              <a:ext cx="2133600" cy="2362200"/>
            </a:xfrm>
            <a:prstGeom prst="can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 sz="2400" dirty="0">
                <a:latin typeface="Arial" charset="0"/>
                <a:ea typeface="ＭＳ Ｐゴシック" pitchFamily="84" charset="-128"/>
              </a:endParaRPr>
            </a:p>
          </p:txBody>
        </p:sp>
      </p:grpSp>
      <p:sp>
        <p:nvSpPr>
          <p:cNvPr id="17424" name="AutoShape 19"/>
          <p:cNvSpPr>
            <a:spLocks noChangeArrowheads="1"/>
          </p:cNvSpPr>
          <p:nvPr/>
        </p:nvSpPr>
        <p:spPr bwMode="auto">
          <a:xfrm>
            <a:off x="5638800" y="4800600"/>
            <a:ext cx="2133600" cy="1066800"/>
          </a:xfrm>
          <a:custGeom>
            <a:avLst/>
            <a:gdLst>
              <a:gd name="T0" fmla="*/ 1866900 w 21600"/>
              <a:gd name="T1" fmla="*/ 533400 h 21600"/>
              <a:gd name="T2" fmla="*/ 1066800 w 21600"/>
              <a:gd name="T3" fmla="*/ 1066800 h 21600"/>
              <a:gd name="T4" fmla="*/ 266700 w 21600"/>
              <a:gd name="T5" fmla="*/ 533400 h 21600"/>
              <a:gd name="T6" fmla="*/ 10668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5B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Can 24"/>
          <p:cNvSpPr/>
          <p:nvPr/>
        </p:nvSpPr>
        <p:spPr bwMode="auto">
          <a:xfrm>
            <a:off x="5638800" y="4724400"/>
            <a:ext cx="2133600" cy="76200"/>
          </a:xfrm>
          <a:prstGeom prst="can">
            <a:avLst/>
          </a:prstGeom>
          <a:solidFill>
            <a:schemeClr val="tx1">
              <a:lumMod val="75000"/>
              <a:lumOff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latin typeface="Arial" charset="0"/>
              <a:ea typeface="ＭＳ Ｐゴシック" pitchFamily="84" charset="-128"/>
            </a:endParaRPr>
          </a:p>
        </p:txBody>
      </p:sp>
      <p:sp>
        <p:nvSpPr>
          <p:cNvPr id="17426" name="AutoShape 169"/>
          <p:cNvSpPr>
            <a:spLocks noChangeArrowheads="1"/>
          </p:cNvSpPr>
          <p:nvPr/>
        </p:nvSpPr>
        <p:spPr bwMode="auto">
          <a:xfrm rot="5400000">
            <a:off x="7734300" y="3162300"/>
            <a:ext cx="152400" cy="381000"/>
          </a:xfrm>
          <a:prstGeom prst="can">
            <a:avLst>
              <a:gd name="adj" fmla="val 6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427" name="AutoShape 487"/>
          <p:cNvCxnSpPr>
            <a:cxnSpLocks noChangeShapeType="1"/>
          </p:cNvCxnSpPr>
          <p:nvPr/>
        </p:nvCxnSpPr>
        <p:spPr bwMode="auto">
          <a:xfrm>
            <a:off x="8001000" y="2590800"/>
            <a:ext cx="3810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7428" name="AutoShape 488"/>
          <p:cNvSpPr>
            <a:spLocks noChangeArrowheads="1"/>
          </p:cNvSpPr>
          <p:nvPr/>
        </p:nvSpPr>
        <p:spPr bwMode="auto">
          <a:xfrm rot="5400000">
            <a:off x="7734300" y="2400300"/>
            <a:ext cx="152400" cy="381000"/>
          </a:xfrm>
          <a:prstGeom prst="can">
            <a:avLst>
              <a:gd name="adj" fmla="val 6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429" name="AutoShape 487"/>
          <p:cNvCxnSpPr>
            <a:cxnSpLocks noChangeShapeType="1"/>
          </p:cNvCxnSpPr>
          <p:nvPr/>
        </p:nvCxnSpPr>
        <p:spPr bwMode="auto">
          <a:xfrm>
            <a:off x="8001000" y="3352800"/>
            <a:ext cx="3810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17430" name="AutoShape 22"/>
          <p:cNvSpPr>
            <a:spLocks noChangeArrowheads="1"/>
          </p:cNvSpPr>
          <p:nvPr/>
        </p:nvSpPr>
        <p:spPr bwMode="auto">
          <a:xfrm rot="1839040">
            <a:off x="6667500" y="935038"/>
            <a:ext cx="76200" cy="1066800"/>
          </a:xfrm>
          <a:prstGeom prst="can">
            <a:avLst>
              <a:gd name="adj" fmla="val 3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1" name="AutoShape 24"/>
          <p:cNvSpPr>
            <a:spLocks noChangeArrowheads="1"/>
          </p:cNvSpPr>
          <p:nvPr/>
        </p:nvSpPr>
        <p:spPr bwMode="auto">
          <a:xfrm rot="1839040">
            <a:off x="7124700" y="935038"/>
            <a:ext cx="76200" cy="1066800"/>
          </a:xfrm>
          <a:prstGeom prst="can">
            <a:avLst>
              <a:gd name="adj" fmla="val 3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2" name="AutoShape 29"/>
          <p:cNvSpPr>
            <a:spLocks noChangeArrowheads="1"/>
          </p:cNvSpPr>
          <p:nvPr/>
        </p:nvSpPr>
        <p:spPr bwMode="auto">
          <a:xfrm rot="1839040">
            <a:off x="6896100" y="935038"/>
            <a:ext cx="76200" cy="1066800"/>
          </a:xfrm>
          <a:prstGeom prst="can">
            <a:avLst>
              <a:gd name="adj" fmla="val 3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433" name="Group 274"/>
          <p:cNvGrpSpPr>
            <a:grpSpLocks/>
          </p:cNvGrpSpPr>
          <p:nvPr/>
        </p:nvGrpSpPr>
        <p:grpSpPr bwMode="auto">
          <a:xfrm>
            <a:off x="5638800" y="3505200"/>
            <a:ext cx="493713" cy="258763"/>
            <a:chOff x="6705600" y="4267200"/>
            <a:chExt cx="493295" cy="259080"/>
          </a:xfrm>
        </p:grpSpPr>
        <p:sp>
          <p:nvSpPr>
            <p:cNvPr id="17574" name="Oval 109"/>
            <p:cNvSpPr>
              <a:spLocks noChangeArrowheads="1"/>
            </p:cNvSpPr>
            <p:nvPr/>
          </p:nvSpPr>
          <p:spPr bwMode="auto">
            <a:xfrm>
              <a:off x="69342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75" name="Oval 109"/>
            <p:cNvSpPr>
              <a:spLocks noChangeArrowheads="1"/>
            </p:cNvSpPr>
            <p:nvPr/>
          </p:nvSpPr>
          <p:spPr bwMode="auto">
            <a:xfrm>
              <a:off x="68580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76" name="Oval 109"/>
            <p:cNvSpPr>
              <a:spLocks noChangeArrowheads="1"/>
            </p:cNvSpPr>
            <p:nvPr/>
          </p:nvSpPr>
          <p:spPr bwMode="auto">
            <a:xfrm>
              <a:off x="67818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77" name="Oval 109"/>
            <p:cNvSpPr>
              <a:spLocks noChangeArrowheads="1"/>
            </p:cNvSpPr>
            <p:nvPr/>
          </p:nvSpPr>
          <p:spPr bwMode="auto">
            <a:xfrm>
              <a:off x="67056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78" name="Oval 109"/>
            <p:cNvSpPr>
              <a:spLocks noChangeArrowheads="1"/>
            </p:cNvSpPr>
            <p:nvPr/>
          </p:nvSpPr>
          <p:spPr bwMode="auto">
            <a:xfrm>
              <a:off x="70104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79" name="Oval 109"/>
            <p:cNvSpPr>
              <a:spLocks noChangeArrowheads="1"/>
            </p:cNvSpPr>
            <p:nvPr/>
          </p:nvSpPr>
          <p:spPr bwMode="auto">
            <a:xfrm>
              <a:off x="70866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34" name="Group 281"/>
          <p:cNvGrpSpPr>
            <a:grpSpLocks/>
          </p:cNvGrpSpPr>
          <p:nvPr/>
        </p:nvGrpSpPr>
        <p:grpSpPr bwMode="auto">
          <a:xfrm>
            <a:off x="5715000" y="3200400"/>
            <a:ext cx="493713" cy="258763"/>
            <a:chOff x="5715000" y="3505200"/>
            <a:chExt cx="493295" cy="259080"/>
          </a:xfrm>
        </p:grpSpPr>
        <p:sp>
          <p:nvSpPr>
            <p:cNvPr id="17568" name="Oval 109"/>
            <p:cNvSpPr>
              <a:spLocks noChangeArrowheads="1"/>
            </p:cNvSpPr>
            <p:nvPr/>
          </p:nvSpPr>
          <p:spPr bwMode="auto">
            <a:xfrm>
              <a:off x="59436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69" name="Oval 109"/>
            <p:cNvSpPr>
              <a:spLocks noChangeArrowheads="1"/>
            </p:cNvSpPr>
            <p:nvPr/>
          </p:nvSpPr>
          <p:spPr bwMode="auto">
            <a:xfrm>
              <a:off x="58674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70" name="Oval 109"/>
            <p:cNvSpPr>
              <a:spLocks noChangeArrowheads="1"/>
            </p:cNvSpPr>
            <p:nvPr/>
          </p:nvSpPr>
          <p:spPr bwMode="auto">
            <a:xfrm>
              <a:off x="57912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71" name="Oval 109"/>
            <p:cNvSpPr>
              <a:spLocks noChangeArrowheads="1"/>
            </p:cNvSpPr>
            <p:nvPr/>
          </p:nvSpPr>
          <p:spPr bwMode="auto">
            <a:xfrm>
              <a:off x="57150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72" name="Oval 109"/>
            <p:cNvSpPr>
              <a:spLocks noChangeArrowheads="1"/>
            </p:cNvSpPr>
            <p:nvPr/>
          </p:nvSpPr>
          <p:spPr bwMode="auto">
            <a:xfrm>
              <a:off x="60198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73" name="Oval 287"/>
            <p:cNvSpPr>
              <a:spLocks noChangeArrowheads="1"/>
            </p:cNvSpPr>
            <p:nvPr/>
          </p:nvSpPr>
          <p:spPr bwMode="auto">
            <a:xfrm>
              <a:off x="60960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35" name="Group 288"/>
          <p:cNvGrpSpPr>
            <a:grpSpLocks/>
          </p:cNvGrpSpPr>
          <p:nvPr/>
        </p:nvGrpSpPr>
        <p:grpSpPr bwMode="auto">
          <a:xfrm>
            <a:off x="6172200" y="3200400"/>
            <a:ext cx="493713" cy="258763"/>
            <a:chOff x="6705600" y="4267200"/>
            <a:chExt cx="493295" cy="259080"/>
          </a:xfrm>
        </p:grpSpPr>
        <p:sp>
          <p:nvSpPr>
            <p:cNvPr id="17562" name="Oval 109"/>
            <p:cNvSpPr>
              <a:spLocks noChangeArrowheads="1"/>
            </p:cNvSpPr>
            <p:nvPr/>
          </p:nvSpPr>
          <p:spPr bwMode="auto">
            <a:xfrm>
              <a:off x="69342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63" name="Oval 109"/>
            <p:cNvSpPr>
              <a:spLocks noChangeArrowheads="1"/>
            </p:cNvSpPr>
            <p:nvPr/>
          </p:nvSpPr>
          <p:spPr bwMode="auto">
            <a:xfrm>
              <a:off x="68580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64" name="Oval 109"/>
            <p:cNvSpPr>
              <a:spLocks noChangeArrowheads="1"/>
            </p:cNvSpPr>
            <p:nvPr/>
          </p:nvSpPr>
          <p:spPr bwMode="auto">
            <a:xfrm>
              <a:off x="67818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65" name="Oval 109"/>
            <p:cNvSpPr>
              <a:spLocks noChangeArrowheads="1"/>
            </p:cNvSpPr>
            <p:nvPr/>
          </p:nvSpPr>
          <p:spPr bwMode="auto">
            <a:xfrm>
              <a:off x="67056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66" name="Oval 109"/>
            <p:cNvSpPr>
              <a:spLocks noChangeArrowheads="1"/>
            </p:cNvSpPr>
            <p:nvPr/>
          </p:nvSpPr>
          <p:spPr bwMode="auto">
            <a:xfrm>
              <a:off x="70104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67" name="Oval 109"/>
            <p:cNvSpPr>
              <a:spLocks noChangeArrowheads="1"/>
            </p:cNvSpPr>
            <p:nvPr/>
          </p:nvSpPr>
          <p:spPr bwMode="auto">
            <a:xfrm>
              <a:off x="70866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36" name="Group 295"/>
          <p:cNvGrpSpPr>
            <a:grpSpLocks/>
          </p:cNvGrpSpPr>
          <p:nvPr/>
        </p:nvGrpSpPr>
        <p:grpSpPr bwMode="auto">
          <a:xfrm>
            <a:off x="5638800" y="3810000"/>
            <a:ext cx="493713" cy="258763"/>
            <a:chOff x="6705600" y="4267200"/>
            <a:chExt cx="493295" cy="259080"/>
          </a:xfrm>
        </p:grpSpPr>
        <p:sp>
          <p:nvSpPr>
            <p:cNvPr id="17556" name="Oval 109"/>
            <p:cNvSpPr>
              <a:spLocks noChangeArrowheads="1"/>
            </p:cNvSpPr>
            <p:nvPr/>
          </p:nvSpPr>
          <p:spPr bwMode="auto">
            <a:xfrm>
              <a:off x="69342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57" name="Oval 109"/>
            <p:cNvSpPr>
              <a:spLocks noChangeArrowheads="1"/>
            </p:cNvSpPr>
            <p:nvPr/>
          </p:nvSpPr>
          <p:spPr bwMode="auto">
            <a:xfrm>
              <a:off x="68580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58" name="Oval 109"/>
            <p:cNvSpPr>
              <a:spLocks noChangeArrowheads="1"/>
            </p:cNvSpPr>
            <p:nvPr/>
          </p:nvSpPr>
          <p:spPr bwMode="auto">
            <a:xfrm>
              <a:off x="67818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59" name="Oval 109"/>
            <p:cNvSpPr>
              <a:spLocks noChangeArrowheads="1"/>
            </p:cNvSpPr>
            <p:nvPr/>
          </p:nvSpPr>
          <p:spPr bwMode="auto">
            <a:xfrm>
              <a:off x="67056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60" name="Oval 109"/>
            <p:cNvSpPr>
              <a:spLocks noChangeArrowheads="1"/>
            </p:cNvSpPr>
            <p:nvPr/>
          </p:nvSpPr>
          <p:spPr bwMode="auto">
            <a:xfrm>
              <a:off x="70104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61" name="Oval 109"/>
            <p:cNvSpPr>
              <a:spLocks noChangeArrowheads="1"/>
            </p:cNvSpPr>
            <p:nvPr/>
          </p:nvSpPr>
          <p:spPr bwMode="auto">
            <a:xfrm>
              <a:off x="70866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37" name="Group 302"/>
          <p:cNvGrpSpPr>
            <a:grpSpLocks/>
          </p:cNvGrpSpPr>
          <p:nvPr/>
        </p:nvGrpSpPr>
        <p:grpSpPr bwMode="auto">
          <a:xfrm>
            <a:off x="6096000" y="3810000"/>
            <a:ext cx="493713" cy="258763"/>
            <a:chOff x="6705600" y="4267200"/>
            <a:chExt cx="493295" cy="259080"/>
          </a:xfrm>
        </p:grpSpPr>
        <p:sp>
          <p:nvSpPr>
            <p:cNvPr id="17550" name="Oval 109"/>
            <p:cNvSpPr>
              <a:spLocks noChangeArrowheads="1"/>
            </p:cNvSpPr>
            <p:nvPr/>
          </p:nvSpPr>
          <p:spPr bwMode="auto">
            <a:xfrm>
              <a:off x="69342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51" name="Oval 109"/>
            <p:cNvSpPr>
              <a:spLocks noChangeArrowheads="1"/>
            </p:cNvSpPr>
            <p:nvPr/>
          </p:nvSpPr>
          <p:spPr bwMode="auto">
            <a:xfrm>
              <a:off x="68580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52" name="Oval 109"/>
            <p:cNvSpPr>
              <a:spLocks noChangeArrowheads="1"/>
            </p:cNvSpPr>
            <p:nvPr/>
          </p:nvSpPr>
          <p:spPr bwMode="auto">
            <a:xfrm>
              <a:off x="67818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53" name="Oval 109"/>
            <p:cNvSpPr>
              <a:spLocks noChangeArrowheads="1"/>
            </p:cNvSpPr>
            <p:nvPr/>
          </p:nvSpPr>
          <p:spPr bwMode="auto">
            <a:xfrm>
              <a:off x="67056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54" name="Oval 109"/>
            <p:cNvSpPr>
              <a:spLocks noChangeArrowheads="1"/>
            </p:cNvSpPr>
            <p:nvPr/>
          </p:nvSpPr>
          <p:spPr bwMode="auto">
            <a:xfrm>
              <a:off x="70104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55" name="Oval 109"/>
            <p:cNvSpPr>
              <a:spLocks noChangeArrowheads="1"/>
            </p:cNvSpPr>
            <p:nvPr/>
          </p:nvSpPr>
          <p:spPr bwMode="auto">
            <a:xfrm>
              <a:off x="70866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38" name="Group 309"/>
          <p:cNvGrpSpPr>
            <a:grpSpLocks/>
          </p:cNvGrpSpPr>
          <p:nvPr/>
        </p:nvGrpSpPr>
        <p:grpSpPr bwMode="auto">
          <a:xfrm>
            <a:off x="6096000" y="3505200"/>
            <a:ext cx="493713" cy="258763"/>
            <a:chOff x="5715000" y="3505200"/>
            <a:chExt cx="493295" cy="259080"/>
          </a:xfrm>
        </p:grpSpPr>
        <p:sp>
          <p:nvSpPr>
            <p:cNvPr id="17544" name="Oval 109"/>
            <p:cNvSpPr>
              <a:spLocks noChangeArrowheads="1"/>
            </p:cNvSpPr>
            <p:nvPr/>
          </p:nvSpPr>
          <p:spPr bwMode="auto">
            <a:xfrm>
              <a:off x="59436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45" name="Oval 109"/>
            <p:cNvSpPr>
              <a:spLocks noChangeArrowheads="1"/>
            </p:cNvSpPr>
            <p:nvPr/>
          </p:nvSpPr>
          <p:spPr bwMode="auto">
            <a:xfrm>
              <a:off x="58674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46" name="Oval 109"/>
            <p:cNvSpPr>
              <a:spLocks noChangeArrowheads="1"/>
            </p:cNvSpPr>
            <p:nvPr/>
          </p:nvSpPr>
          <p:spPr bwMode="auto">
            <a:xfrm>
              <a:off x="57912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47" name="Oval 109"/>
            <p:cNvSpPr>
              <a:spLocks noChangeArrowheads="1"/>
            </p:cNvSpPr>
            <p:nvPr/>
          </p:nvSpPr>
          <p:spPr bwMode="auto">
            <a:xfrm>
              <a:off x="57150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48" name="Oval 109"/>
            <p:cNvSpPr>
              <a:spLocks noChangeArrowheads="1"/>
            </p:cNvSpPr>
            <p:nvPr/>
          </p:nvSpPr>
          <p:spPr bwMode="auto">
            <a:xfrm>
              <a:off x="60198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49" name="Oval 315"/>
            <p:cNvSpPr>
              <a:spLocks noChangeArrowheads="1"/>
            </p:cNvSpPr>
            <p:nvPr/>
          </p:nvSpPr>
          <p:spPr bwMode="auto">
            <a:xfrm>
              <a:off x="60960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39" name="Group 316"/>
          <p:cNvGrpSpPr>
            <a:grpSpLocks/>
          </p:cNvGrpSpPr>
          <p:nvPr/>
        </p:nvGrpSpPr>
        <p:grpSpPr bwMode="auto">
          <a:xfrm>
            <a:off x="6629400" y="3200400"/>
            <a:ext cx="493713" cy="258763"/>
            <a:chOff x="6705600" y="4267200"/>
            <a:chExt cx="493295" cy="259080"/>
          </a:xfrm>
        </p:grpSpPr>
        <p:sp>
          <p:nvSpPr>
            <p:cNvPr id="17538" name="Oval 109"/>
            <p:cNvSpPr>
              <a:spLocks noChangeArrowheads="1"/>
            </p:cNvSpPr>
            <p:nvPr/>
          </p:nvSpPr>
          <p:spPr bwMode="auto">
            <a:xfrm>
              <a:off x="69342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39" name="Oval 109"/>
            <p:cNvSpPr>
              <a:spLocks noChangeArrowheads="1"/>
            </p:cNvSpPr>
            <p:nvPr/>
          </p:nvSpPr>
          <p:spPr bwMode="auto">
            <a:xfrm>
              <a:off x="68580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40" name="Oval 109"/>
            <p:cNvSpPr>
              <a:spLocks noChangeArrowheads="1"/>
            </p:cNvSpPr>
            <p:nvPr/>
          </p:nvSpPr>
          <p:spPr bwMode="auto">
            <a:xfrm>
              <a:off x="67818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41" name="Oval 109"/>
            <p:cNvSpPr>
              <a:spLocks noChangeArrowheads="1"/>
            </p:cNvSpPr>
            <p:nvPr/>
          </p:nvSpPr>
          <p:spPr bwMode="auto">
            <a:xfrm>
              <a:off x="67056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42" name="Oval 109"/>
            <p:cNvSpPr>
              <a:spLocks noChangeArrowheads="1"/>
            </p:cNvSpPr>
            <p:nvPr/>
          </p:nvSpPr>
          <p:spPr bwMode="auto">
            <a:xfrm>
              <a:off x="70104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43" name="Oval 109"/>
            <p:cNvSpPr>
              <a:spLocks noChangeArrowheads="1"/>
            </p:cNvSpPr>
            <p:nvPr/>
          </p:nvSpPr>
          <p:spPr bwMode="auto">
            <a:xfrm>
              <a:off x="70866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40" name="Group 323"/>
          <p:cNvGrpSpPr>
            <a:grpSpLocks/>
          </p:cNvGrpSpPr>
          <p:nvPr/>
        </p:nvGrpSpPr>
        <p:grpSpPr bwMode="auto">
          <a:xfrm>
            <a:off x="6629400" y="3505200"/>
            <a:ext cx="493713" cy="258763"/>
            <a:chOff x="6705600" y="4267200"/>
            <a:chExt cx="493295" cy="259080"/>
          </a:xfrm>
        </p:grpSpPr>
        <p:sp>
          <p:nvSpPr>
            <p:cNvPr id="17532" name="Oval 109"/>
            <p:cNvSpPr>
              <a:spLocks noChangeArrowheads="1"/>
            </p:cNvSpPr>
            <p:nvPr/>
          </p:nvSpPr>
          <p:spPr bwMode="auto">
            <a:xfrm>
              <a:off x="69342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33" name="Oval 109"/>
            <p:cNvSpPr>
              <a:spLocks noChangeArrowheads="1"/>
            </p:cNvSpPr>
            <p:nvPr/>
          </p:nvSpPr>
          <p:spPr bwMode="auto">
            <a:xfrm>
              <a:off x="68580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34" name="Oval 109"/>
            <p:cNvSpPr>
              <a:spLocks noChangeArrowheads="1"/>
            </p:cNvSpPr>
            <p:nvPr/>
          </p:nvSpPr>
          <p:spPr bwMode="auto">
            <a:xfrm>
              <a:off x="67818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35" name="Oval 109"/>
            <p:cNvSpPr>
              <a:spLocks noChangeArrowheads="1"/>
            </p:cNvSpPr>
            <p:nvPr/>
          </p:nvSpPr>
          <p:spPr bwMode="auto">
            <a:xfrm>
              <a:off x="67056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36" name="Oval 109"/>
            <p:cNvSpPr>
              <a:spLocks noChangeArrowheads="1"/>
            </p:cNvSpPr>
            <p:nvPr/>
          </p:nvSpPr>
          <p:spPr bwMode="auto">
            <a:xfrm>
              <a:off x="70104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37" name="Oval 109"/>
            <p:cNvSpPr>
              <a:spLocks noChangeArrowheads="1"/>
            </p:cNvSpPr>
            <p:nvPr/>
          </p:nvSpPr>
          <p:spPr bwMode="auto">
            <a:xfrm>
              <a:off x="70866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41" name="Group 330"/>
          <p:cNvGrpSpPr>
            <a:grpSpLocks/>
          </p:cNvGrpSpPr>
          <p:nvPr/>
        </p:nvGrpSpPr>
        <p:grpSpPr bwMode="auto">
          <a:xfrm>
            <a:off x="7086600" y="3505200"/>
            <a:ext cx="493713" cy="258763"/>
            <a:chOff x="5715000" y="3505200"/>
            <a:chExt cx="493295" cy="259080"/>
          </a:xfrm>
        </p:grpSpPr>
        <p:sp>
          <p:nvSpPr>
            <p:cNvPr id="17526" name="Oval 109"/>
            <p:cNvSpPr>
              <a:spLocks noChangeArrowheads="1"/>
            </p:cNvSpPr>
            <p:nvPr/>
          </p:nvSpPr>
          <p:spPr bwMode="auto">
            <a:xfrm>
              <a:off x="59436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27" name="Oval 109"/>
            <p:cNvSpPr>
              <a:spLocks noChangeArrowheads="1"/>
            </p:cNvSpPr>
            <p:nvPr/>
          </p:nvSpPr>
          <p:spPr bwMode="auto">
            <a:xfrm>
              <a:off x="58674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28" name="Oval 109"/>
            <p:cNvSpPr>
              <a:spLocks noChangeArrowheads="1"/>
            </p:cNvSpPr>
            <p:nvPr/>
          </p:nvSpPr>
          <p:spPr bwMode="auto">
            <a:xfrm>
              <a:off x="57912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29" name="Oval 109"/>
            <p:cNvSpPr>
              <a:spLocks noChangeArrowheads="1"/>
            </p:cNvSpPr>
            <p:nvPr/>
          </p:nvSpPr>
          <p:spPr bwMode="auto">
            <a:xfrm>
              <a:off x="57150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30" name="Oval 109"/>
            <p:cNvSpPr>
              <a:spLocks noChangeArrowheads="1"/>
            </p:cNvSpPr>
            <p:nvPr/>
          </p:nvSpPr>
          <p:spPr bwMode="auto">
            <a:xfrm>
              <a:off x="60198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31" name="Oval 336"/>
            <p:cNvSpPr>
              <a:spLocks noChangeArrowheads="1"/>
            </p:cNvSpPr>
            <p:nvPr/>
          </p:nvSpPr>
          <p:spPr bwMode="auto">
            <a:xfrm>
              <a:off x="60960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42" name="Group 337"/>
          <p:cNvGrpSpPr>
            <a:grpSpLocks/>
          </p:cNvGrpSpPr>
          <p:nvPr/>
        </p:nvGrpSpPr>
        <p:grpSpPr bwMode="auto">
          <a:xfrm>
            <a:off x="6400800" y="3810000"/>
            <a:ext cx="493713" cy="258763"/>
            <a:chOff x="5715000" y="3505200"/>
            <a:chExt cx="493295" cy="259080"/>
          </a:xfrm>
        </p:grpSpPr>
        <p:sp>
          <p:nvSpPr>
            <p:cNvPr id="17520" name="Oval 109"/>
            <p:cNvSpPr>
              <a:spLocks noChangeArrowheads="1"/>
            </p:cNvSpPr>
            <p:nvPr/>
          </p:nvSpPr>
          <p:spPr bwMode="auto">
            <a:xfrm>
              <a:off x="59436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21" name="Oval 109"/>
            <p:cNvSpPr>
              <a:spLocks noChangeArrowheads="1"/>
            </p:cNvSpPr>
            <p:nvPr/>
          </p:nvSpPr>
          <p:spPr bwMode="auto">
            <a:xfrm>
              <a:off x="58674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22" name="Oval 109"/>
            <p:cNvSpPr>
              <a:spLocks noChangeArrowheads="1"/>
            </p:cNvSpPr>
            <p:nvPr/>
          </p:nvSpPr>
          <p:spPr bwMode="auto">
            <a:xfrm>
              <a:off x="57912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23" name="Oval 109"/>
            <p:cNvSpPr>
              <a:spLocks noChangeArrowheads="1"/>
            </p:cNvSpPr>
            <p:nvPr/>
          </p:nvSpPr>
          <p:spPr bwMode="auto">
            <a:xfrm>
              <a:off x="57150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24" name="Oval 109"/>
            <p:cNvSpPr>
              <a:spLocks noChangeArrowheads="1"/>
            </p:cNvSpPr>
            <p:nvPr/>
          </p:nvSpPr>
          <p:spPr bwMode="auto">
            <a:xfrm>
              <a:off x="60198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25" name="Oval 343"/>
            <p:cNvSpPr>
              <a:spLocks noChangeArrowheads="1"/>
            </p:cNvSpPr>
            <p:nvPr/>
          </p:nvSpPr>
          <p:spPr bwMode="auto">
            <a:xfrm>
              <a:off x="60960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43" name="Group 344"/>
          <p:cNvGrpSpPr>
            <a:grpSpLocks/>
          </p:cNvGrpSpPr>
          <p:nvPr/>
        </p:nvGrpSpPr>
        <p:grpSpPr bwMode="auto">
          <a:xfrm>
            <a:off x="7086600" y="3200400"/>
            <a:ext cx="493713" cy="258763"/>
            <a:chOff x="5715000" y="3505200"/>
            <a:chExt cx="493295" cy="259080"/>
          </a:xfrm>
        </p:grpSpPr>
        <p:sp>
          <p:nvSpPr>
            <p:cNvPr id="17514" name="Oval 109"/>
            <p:cNvSpPr>
              <a:spLocks noChangeArrowheads="1"/>
            </p:cNvSpPr>
            <p:nvPr/>
          </p:nvSpPr>
          <p:spPr bwMode="auto">
            <a:xfrm>
              <a:off x="59436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15" name="Oval 109"/>
            <p:cNvSpPr>
              <a:spLocks noChangeArrowheads="1"/>
            </p:cNvSpPr>
            <p:nvPr/>
          </p:nvSpPr>
          <p:spPr bwMode="auto">
            <a:xfrm>
              <a:off x="58674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16" name="Oval 109"/>
            <p:cNvSpPr>
              <a:spLocks noChangeArrowheads="1"/>
            </p:cNvSpPr>
            <p:nvPr/>
          </p:nvSpPr>
          <p:spPr bwMode="auto">
            <a:xfrm>
              <a:off x="57912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17" name="Oval 109"/>
            <p:cNvSpPr>
              <a:spLocks noChangeArrowheads="1"/>
            </p:cNvSpPr>
            <p:nvPr/>
          </p:nvSpPr>
          <p:spPr bwMode="auto">
            <a:xfrm>
              <a:off x="57150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18" name="Oval 109"/>
            <p:cNvSpPr>
              <a:spLocks noChangeArrowheads="1"/>
            </p:cNvSpPr>
            <p:nvPr/>
          </p:nvSpPr>
          <p:spPr bwMode="auto">
            <a:xfrm>
              <a:off x="60198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19" name="Oval 350"/>
            <p:cNvSpPr>
              <a:spLocks noChangeArrowheads="1"/>
            </p:cNvSpPr>
            <p:nvPr/>
          </p:nvSpPr>
          <p:spPr bwMode="auto">
            <a:xfrm>
              <a:off x="60960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44" name="Group 351"/>
          <p:cNvGrpSpPr>
            <a:grpSpLocks/>
          </p:cNvGrpSpPr>
          <p:nvPr/>
        </p:nvGrpSpPr>
        <p:grpSpPr bwMode="auto">
          <a:xfrm>
            <a:off x="7162800" y="3810000"/>
            <a:ext cx="493713" cy="258763"/>
            <a:chOff x="5715000" y="3505200"/>
            <a:chExt cx="493295" cy="259080"/>
          </a:xfrm>
        </p:grpSpPr>
        <p:sp>
          <p:nvSpPr>
            <p:cNvPr id="17508" name="Oval 109"/>
            <p:cNvSpPr>
              <a:spLocks noChangeArrowheads="1"/>
            </p:cNvSpPr>
            <p:nvPr/>
          </p:nvSpPr>
          <p:spPr bwMode="auto">
            <a:xfrm>
              <a:off x="59436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09" name="Oval 109"/>
            <p:cNvSpPr>
              <a:spLocks noChangeArrowheads="1"/>
            </p:cNvSpPr>
            <p:nvPr/>
          </p:nvSpPr>
          <p:spPr bwMode="auto">
            <a:xfrm>
              <a:off x="58674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10" name="Oval 109"/>
            <p:cNvSpPr>
              <a:spLocks noChangeArrowheads="1"/>
            </p:cNvSpPr>
            <p:nvPr/>
          </p:nvSpPr>
          <p:spPr bwMode="auto">
            <a:xfrm>
              <a:off x="57912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11" name="Oval 109"/>
            <p:cNvSpPr>
              <a:spLocks noChangeArrowheads="1"/>
            </p:cNvSpPr>
            <p:nvPr/>
          </p:nvSpPr>
          <p:spPr bwMode="auto">
            <a:xfrm>
              <a:off x="57150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12" name="Oval 109"/>
            <p:cNvSpPr>
              <a:spLocks noChangeArrowheads="1"/>
            </p:cNvSpPr>
            <p:nvPr/>
          </p:nvSpPr>
          <p:spPr bwMode="auto">
            <a:xfrm>
              <a:off x="60198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13" name="Oval 357"/>
            <p:cNvSpPr>
              <a:spLocks noChangeArrowheads="1"/>
            </p:cNvSpPr>
            <p:nvPr/>
          </p:nvSpPr>
          <p:spPr bwMode="auto">
            <a:xfrm>
              <a:off x="60960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45" name="Group 358"/>
          <p:cNvGrpSpPr>
            <a:grpSpLocks/>
          </p:cNvGrpSpPr>
          <p:nvPr/>
        </p:nvGrpSpPr>
        <p:grpSpPr bwMode="auto">
          <a:xfrm>
            <a:off x="6858000" y="3810000"/>
            <a:ext cx="493713" cy="258763"/>
            <a:chOff x="5715000" y="3505200"/>
            <a:chExt cx="493295" cy="259080"/>
          </a:xfrm>
        </p:grpSpPr>
        <p:sp>
          <p:nvSpPr>
            <p:cNvPr id="17502" name="Oval 109"/>
            <p:cNvSpPr>
              <a:spLocks noChangeArrowheads="1"/>
            </p:cNvSpPr>
            <p:nvPr/>
          </p:nvSpPr>
          <p:spPr bwMode="auto">
            <a:xfrm>
              <a:off x="59436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03" name="Oval 109"/>
            <p:cNvSpPr>
              <a:spLocks noChangeArrowheads="1"/>
            </p:cNvSpPr>
            <p:nvPr/>
          </p:nvSpPr>
          <p:spPr bwMode="auto">
            <a:xfrm>
              <a:off x="58674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04" name="Oval 109"/>
            <p:cNvSpPr>
              <a:spLocks noChangeArrowheads="1"/>
            </p:cNvSpPr>
            <p:nvPr/>
          </p:nvSpPr>
          <p:spPr bwMode="auto">
            <a:xfrm>
              <a:off x="57912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05" name="Oval 109"/>
            <p:cNvSpPr>
              <a:spLocks noChangeArrowheads="1"/>
            </p:cNvSpPr>
            <p:nvPr/>
          </p:nvSpPr>
          <p:spPr bwMode="auto">
            <a:xfrm>
              <a:off x="57150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06" name="Oval 109"/>
            <p:cNvSpPr>
              <a:spLocks noChangeArrowheads="1"/>
            </p:cNvSpPr>
            <p:nvPr/>
          </p:nvSpPr>
          <p:spPr bwMode="auto">
            <a:xfrm>
              <a:off x="60198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07" name="Oval 364"/>
            <p:cNvSpPr>
              <a:spLocks noChangeArrowheads="1"/>
            </p:cNvSpPr>
            <p:nvPr/>
          </p:nvSpPr>
          <p:spPr bwMode="auto">
            <a:xfrm>
              <a:off x="60960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46" name="Group 365"/>
          <p:cNvGrpSpPr>
            <a:grpSpLocks/>
          </p:cNvGrpSpPr>
          <p:nvPr/>
        </p:nvGrpSpPr>
        <p:grpSpPr bwMode="auto">
          <a:xfrm>
            <a:off x="5638800" y="4419600"/>
            <a:ext cx="493713" cy="258763"/>
            <a:chOff x="6705600" y="4267200"/>
            <a:chExt cx="493295" cy="259080"/>
          </a:xfrm>
        </p:grpSpPr>
        <p:sp>
          <p:nvSpPr>
            <p:cNvPr id="17496" name="Oval 109"/>
            <p:cNvSpPr>
              <a:spLocks noChangeArrowheads="1"/>
            </p:cNvSpPr>
            <p:nvPr/>
          </p:nvSpPr>
          <p:spPr bwMode="auto">
            <a:xfrm>
              <a:off x="69342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97" name="Oval 109"/>
            <p:cNvSpPr>
              <a:spLocks noChangeArrowheads="1"/>
            </p:cNvSpPr>
            <p:nvPr/>
          </p:nvSpPr>
          <p:spPr bwMode="auto">
            <a:xfrm>
              <a:off x="68580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98" name="Oval 109"/>
            <p:cNvSpPr>
              <a:spLocks noChangeArrowheads="1"/>
            </p:cNvSpPr>
            <p:nvPr/>
          </p:nvSpPr>
          <p:spPr bwMode="auto">
            <a:xfrm>
              <a:off x="67818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99" name="Oval 109"/>
            <p:cNvSpPr>
              <a:spLocks noChangeArrowheads="1"/>
            </p:cNvSpPr>
            <p:nvPr/>
          </p:nvSpPr>
          <p:spPr bwMode="auto">
            <a:xfrm>
              <a:off x="67056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00" name="Oval 109"/>
            <p:cNvSpPr>
              <a:spLocks noChangeArrowheads="1"/>
            </p:cNvSpPr>
            <p:nvPr/>
          </p:nvSpPr>
          <p:spPr bwMode="auto">
            <a:xfrm>
              <a:off x="70104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501" name="Oval 109"/>
            <p:cNvSpPr>
              <a:spLocks noChangeArrowheads="1"/>
            </p:cNvSpPr>
            <p:nvPr/>
          </p:nvSpPr>
          <p:spPr bwMode="auto">
            <a:xfrm>
              <a:off x="70866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47" name="Group 372"/>
          <p:cNvGrpSpPr>
            <a:grpSpLocks/>
          </p:cNvGrpSpPr>
          <p:nvPr/>
        </p:nvGrpSpPr>
        <p:grpSpPr bwMode="auto">
          <a:xfrm>
            <a:off x="5715000" y="4114800"/>
            <a:ext cx="493713" cy="258763"/>
            <a:chOff x="5715000" y="3505200"/>
            <a:chExt cx="493295" cy="259080"/>
          </a:xfrm>
        </p:grpSpPr>
        <p:sp>
          <p:nvSpPr>
            <p:cNvPr id="17490" name="Oval 109"/>
            <p:cNvSpPr>
              <a:spLocks noChangeArrowheads="1"/>
            </p:cNvSpPr>
            <p:nvPr/>
          </p:nvSpPr>
          <p:spPr bwMode="auto">
            <a:xfrm>
              <a:off x="59436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91" name="Oval 109"/>
            <p:cNvSpPr>
              <a:spLocks noChangeArrowheads="1"/>
            </p:cNvSpPr>
            <p:nvPr/>
          </p:nvSpPr>
          <p:spPr bwMode="auto">
            <a:xfrm>
              <a:off x="58674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92" name="Oval 109"/>
            <p:cNvSpPr>
              <a:spLocks noChangeArrowheads="1"/>
            </p:cNvSpPr>
            <p:nvPr/>
          </p:nvSpPr>
          <p:spPr bwMode="auto">
            <a:xfrm>
              <a:off x="57912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93" name="Oval 109"/>
            <p:cNvSpPr>
              <a:spLocks noChangeArrowheads="1"/>
            </p:cNvSpPr>
            <p:nvPr/>
          </p:nvSpPr>
          <p:spPr bwMode="auto">
            <a:xfrm>
              <a:off x="57150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94" name="Oval 109"/>
            <p:cNvSpPr>
              <a:spLocks noChangeArrowheads="1"/>
            </p:cNvSpPr>
            <p:nvPr/>
          </p:nvSpPr>
          <p:spPr bwMode="auto">
            <a:xfrm>
              <a:off x="60198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95" name="Oval 378"/>
            <p:cNvSpPr>
              <a:spLocks noChangeArrowheads="1"/>
            </p:cNvSpPr>
            <p:nvPr/>
          </p:nvSpPr>
          <p:spPr bwMode="auto">
            <a:xfrm>
              <a:off x="60960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48" name="Group 379"/>
          <p:cNvGrpSpPr>
            <a:grpSpLocks/>
          </p:cNvGrpSpPr>
          <p:nvPr/>
        </p:nvGrpSpPr>
        <p:grpSpPr bwMode="auto">
          <a:xfrm>
            <a:off x="6172200" y="4114800"/>
            <a:ext cx="493713" cy="258763"/>
            <a:chOff x="6705600" y="4267200"/>
            <a:chExt cx="493295" cy="259080"/>
          </a:xfrm>
        </p:grpSpPr>
        <p:sp>
          <p:nvSpPr>
            <p:cNvPr id="17484" name="Oval 109"/>
            <p:cNvSpPr>
              <a:spLocks noChangeArrowheads="1"/>
            </p:cNvSpPr>
            <p:nvPr/>
          </p:nvSpPr>
          <p:spPr bwMode="auto">
            <a:xfrm>
              <a:off x="69342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85" name="Oval 109"/>
            <p:cNvSpPr>
              <a:spLocks noChangeArrowheads="1"/>
            </p:cNvSpPr>
            <p:nvPr/>
          </p:nvSpPr>
          <p:spPr bwMode="auto">
            <a:xfrm>
              <a:off x="68580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86" name="Oval 109"/>
            <p:cNvSpPr>
              <a:spLocks noChangeArrowheads="1"/>
            </p:cNvSpPr>
            <p:nvPr/>
          </p:nvSpPr>
          <p:spPr bwMode="auto">
            <a:xfrm>
              <a:off x="67818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87" name="Oval 109"/>
            <p:cNvSpPr>
              <a:spLocks noChangeArrowheads="1"/>
            </p:cNvSpPr>
            <p:nvPr/>
          </p:nvSpPr>
          <p:spPr bwMode="auto">
            <a:xfrm>
              <a:off x="67056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88" name="Oval 109"/>
            <p:cNvSpPr>
              <a:spLocks noChangeArrowheads="1"/>
            </p:cNvSpPr>
            <p:nvPr/>
          </p:nvSpPr>
          <p:spPr bwMode="auto">
            <a:xfrm>
              <a:off x="70104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89" name="Oval 109"/>
            <p:cNvSpPr>
              <a:spLocks noChangeArrowheads="1"/>
            </p:cNvSpPr>
            <p:nvPr/>
          </p:nvSpPr>
          <p:spPr bwMode="auto">
            <a:xfrm>
              <a:off x="70866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49" name="Group 400"/>
          <p:cNvGrpSpPr>
            <a:grpSpLocks/>
          </p:cNvGrpSpPr>
          <p:nvPr/>
        </p:nvGrpSpPr>
        <p:grpSpPr bwMode="auto">
          <a:xfrm>
            <a:off x="6096000" y="4419600"/>
            <a:ext cx="493713" cy="258763"/>
            <a:chOff x="5715000" y="3505200"/>
            <a:chExt cx="493295" cy="259080"/>
          </a:xfrm>
        </p:grpSpPr>
        <p:sp>
          <p:nvSpPr>
            <p:cNvPr id="17478" name="Oval 109"/>
            <p:cNvSpPr>
              <a:spLocks noChangeArrowheads="1"/>
            </p:cNvSpPr>
            <p:nvPr/>
          </p:nvSpPr>
          <p:spPr bwMode="auto">
            <a:xfrm>
              <a:off x="59436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79" name="Oval 109"/>
            <p:cNvSpPr>
              <a:spLocks noChangeArrowheads="1"/>
            </p:cNvSpPr>
            <p:nvPr/>
          </p:nvSpPr>
          <p:spPr bwMode="auto">
            <a:xfrm>
              <a:off x="58674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80" name="Oval 109"/>
            <p:cNvSpPr>
              <a:spLocks noChangeArrowheads="1"/>
            </p:cNvSpPr>
            <p:nvPr/>
          </p:nvSpPr>
          <p:spPr bwMode="auto">
            <a:xfrm>
              <a:off x="57912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81" name="Oval 109"/>
            <p:cNvSpPr>
              <a:spLocks noChangeArrowheads="1"/>
            </p:cNvSpPr>
            <p:nvPr/>
          </p:nvSpPr>
          <p:spPr bwMode="auto">
            <a:xfrm>
              <a:off x="57150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82" name="Oval 109"/>
            <p:cNvSpPr>
              <a:spLocks noChangeArrowheads="1"/>
            </p:cNvSpPr>
            <p:nvPr/>
          </p:nvSpPr>
          <p:spPr bwMode="auto">
            <a:xfrm>
              <a:off x="60198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83" name="Oval 406"/>
            <p:cNvSpPr>
              <a:spLocks noChangeArrowheads="1"/>
            </p:cNvSpPr>
            <p:nvPr/>
          </p:nvSpPr>
          <p:spPr bwMode="auto">
            <a:xfrm>
              <a:off x="60960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50" name="Group 407"/>
          <p:cNvGrpSpPr>
            <a:grpSpLocks/>
          </p:cNvGrpSpPr>
          <p:nvPr/>
        </p:nvGrpSpPr>
        <p:grpSpPr bwMode="auto">
          <a:xfrm>
            <a:off x="6629400" y="4114800"/>
            <a:ext cx="493713" cy="258763"/>
            <a:chOff x="6705600" y="4267200"/>
            <a:chExt cx="493295" cy="259080"/>
          </a:xfrm>
        </p:grpSpPr>
        <p:sp>
          <p:nvSpPr>
            <p:cNvPr id="17472" name="Oval 109"/>
            <p:cNvSpPr>
              <a:spLocks noChangeArrowheads="1"/>
            </p:cNvSpPr>
            <p:nvPr/>
          </p:nvSpPr>
          <p:spPr bwMode="auto">
            <a:xfrm>
              <a:off x="69342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73" name="Oval 109"/>
            <p:cNvSpPr>
              <a:spLocks noChangeArrowheads="1"/>
            </p:cNvSpPr>
            <p:nvPr/>
          </p:nvSpPr>
          <p:spPr bwMode="auto">
            <a:xfrm>
              <a:off x="68580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74" name="Oval 109"/>
            <p:cNvSpPr>
              <a:spLocks noChangeArrowheads="1"/>
            </p:cNvSpPr>
            <p:nvPr/>
          </p:nvSpPr>
          <p:spPr bwMode="auto">
            <a:xfrm>
              <a:off x="67818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75" name="Oval 109"/>
            <p:cNvSpPr>
              <a:spLocks noChangeArrowheads="1"/>
            </p:cNvSpPr>
            <p:nvPr/>
          </p:nvSpPr>
          <p:spPr bwMode="auto">
            <a:xfrm>
              <a:off x="67056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76" name="Oval 109"/>
            <p:cNvSpPr>
              <a:spLocks noChangeArrowheads="1"/>
            </p:cNvSpPr>
            <p:nvPr/>
          </p:nvSpPr>
          <p:spPr bwMode="auto">
            <a:xfrm>
              <a:off x="70104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77" name="Oval 109"/>
            <p:cNvSpPr>
              <a:spLocks noChangeArrowheads="1"/>
            </p:cNvSpPr>
            <p:nvPr/>
          </p:nvSpPr>
          <p:spPr bwMode="auto">
            <a:xfrm>
              <a:off x="70866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51" name="Group 414"/>
          <p:cNvGrpSpPr>
            <a:grpSpLocks/>
          </p:cNvGrpSpPr>
          <p:nvPr/>
        </p:nvGrpSpPr>
        <p:grpSpPr bwMode="auto">
          <a:xfrm>
            <a:off x="6629400" y="4419600"/>
            <a:ext cx="493713" cy="258763"/>
            <a:chOff x="6705600" y="4267200"/>
            <a:chExt cx="493295" cy="259080"/>
          </a:xfrm>
        </p:grpSpPr>
        <p:sp>
          <p:nvSpPr>
            <p:cNvPr id="17466" name="Oval 109"/>
            <p:cNvSpPr>
              <a:spLocks noChangeArrowheads="1"/>
            </p:cNvSpPr>
            <p:nvPr/>
          </p:nvSpPr>
          <p:spPr bwMode="auto">
            <a:xfrm>
              <a:off x="69342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67" name="Oval 109"/>
            <p:cNvSpPr>
              <a:spLocks noChangeArrowheads="1"/>
            </p:cNvSpPr>
            <p:nvPr/>
          </p:nvSpPr>
          <p:spPr bwMode="auto">
            <a:xfrm>
              <a:off x="68580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68" name="Oval 109"/>
            <p:cNvSpPr>
              <a:spLocks noChangeArrowheads="1"/>
            </p:cNvSpPr>
            <p:nvPr/>
          </p:nvSpPr>
          <p:spPr bwMode="auto">
            <a:xfrm>
              <a:off x="67818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69" name="Oval 109"/>
            <p:cNvSpPr>
              <a:spLocks noChangeArrowheads="1"/>
            </p:cNvSpPr>
            <p:nvPr/>
          </p:nvSpPr>
          <p:spPr bwMode="auto">
            <a:xfrm>
              <a:off x="67056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70" name="Oval 109"/>
            <p:cNvSpPr>
              <a:spLocks noChangeArrowheads="1"/>
            </p:cNvSpPr>
            <p:nvPr/>
          </p:nvSpPr>
          <p:spPr bwMode="auto">
            <a:xfrm>
              <a:off x="7010400" y="4419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71" name="Oval 109"/>
            <p:cNvSpPr>
              <a:spLocks noChangeArrowheads="1"/>
            </p:cNvSpPr>
            <p:nvPr/>
          </p:nvSpPr>
          <p:spPr bwMode="auto">
            <a:xfrm>
              <a:off x="7086600" y="4267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52" name="Group 421"/>
          <p:cNvGrpSpPr>
            <a:grpSpLocks/>
          </p:cNvGrpSpPr>
          <p:nvPr/>
        </p:nvGrpSpPr>
        <p:grpSpPr bwMode="auto">
          <a:xfrm>
            <a:off x="7086600" y="4419600"/>
            <a:ext cx="493713" cy="258763"/>
            <a:chOff x="5715000" y="3505200"/>
            <a:chExt cx="493295" cy="259080"/>
          </a:xfrm>
        </p:grpSpPr>
        <p:sp>
          <p:nvSpPr>
            <p:cNvPr id="17460" name="Oval 109"/>
            <p:cNvSpPr>
              <a:spLocks noChangeArrowheads="1"/>
            </p:cNvSpPr>
            <p:nvPr/>
          </p:nvSpPr>
          <p:spPr bwMode="auto">
            <a:xfrm>
              <a:off x="59436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61" name="Oval 109"/>
            <p:cNvSpPr>
              <a:spLocks noChangeArrowheads="1"/>
            </p:cNvSpPr>
            <p:nvPr/>
          </p:nvSpPr>
          <p:spPr bwMode="auto">
            <a:xfrm>
              <a:off x="58674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62" name="Oval 109"/>
            <p:cNvSpPr>
              <a:spLocks noChangeArrowheads="1"/>
            </p:cNvSpPr>
            <p:nvPr/>
          </p:nvSpPr>
          <p:spPr bwMode="auto">
            <a:xfrm>
              <a:off x="57912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63" name="Oval 109"/>
            <p:cNvSpPr>
              <a:spLocks noChangeArrowheads="1"/>
            </p:cNvSpPr>
            <p:nvPr/>
          </p:nvSpPr>
          <p:spPr bwMode="auto">
            <a:xfrm>
              <a:off x="57150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64" name="Oval 109"/>
            <p:cNvSpPr>
              <a:spLocks noChangeArrowheads="1"/>
            </p:cNvSpPr>
            <p:nvPr/>
          </p:nvSpPr>
          <p:spPr bwMode="auto">
            <a:xfrm>
              <a:off x="60198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65" name="Oval 427"/>
            <p:cNvSpPr>
              <a:spLocks noChangeArrowheads="1"/>
            </p:cNvSpPr>
            <p:nvPr/>
          </p:nvSpPr>
          <p:spPr bwMode="auto">
            <a:xfrm>
              <a:off x="60960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17453" name="Group 435"/>
          <p:cNvGrpSpPr>
            <a:grpSpLocks/>
          </p:cNvGrpSpPr>
          <p:nvPr/>
        </p:nvGrpSpPr>
        <p:grpSpPr bwMode="auto">
          <a:xfrm>
            <a:off x="7086600" y="4114800"/>
            <a:ext cx="493713" cy="258763"/>
            <a:chOff x="5715000" y="3505200"/>
            <a:chExt cx="493295" cy="259080"/>
          </a:xfrm>
        </p:grpSpPr>
        <p:sp>
          <p:nvSpPr>
            <p:cNvPr id="17454" name="Oval 109"/>
            <p:cNvSpPr>
              <a:spLocks noChangeArrowheads="1"/>
            </p:cNvSpPr>
            <p:nvPr/>
          </p:nvSpPr>
          <p:spPr bwMode="auto">
            <a:xfrm>
              <a:off x="59436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55" name="Oval 109"/>
            <p:cNvSpPr>
              <a:spLocks noChangeArrowheads="1"/>
            </p:cNvSpPr>
            <p:nvPr/>
          </p:nvSpPr>
          <p:spPr bwMode="auto">
            <a:xfrm>
              <a:off x="58674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56" name="Oval 109"/>
            <p:cNvSpPr>
              <a:spLocks noChangeArrowheads="1"/>
            </p:cNvSpPr>
            <p:nvPr/>
          </p:nvSpPr>
          <p:spPr bwMode="auto">
            <a:xfrm>
              <a:off x="57912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57" name="Oval 109"/>
            <p:cNvSpPr>
              <a:spLocks noChangeArrowheads="1"/>
            </p:cNvSpPr>
            <p:nvPr/>
          </p:nvSpPr>
          <p:spPr bwMode="auto">
            <a:xfrm>
              <a:off x="57150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58" name="Oval 109"/>
            <p:cNvSpPr>
              <a:spLocks noChangeArrowheads="1"/>
            </p:cNvSpPr>
            <p:nvPr/>
          </p:nvSpPr>
          <p:spPr bwMode="auto">
            <a:xfrm>
              <a:off x="6019800" y="36576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7459" name="Oval 441"/>
            <p:cNvSpPr>
              <a:spLocks noChangeArrowheads="1"/>
            </p:cNvSpPr>
            <p:nvPr/>
          </p:nvSpPr>
          <p:spPr bwMode="auto">
            <a:xfrm>
              <a:off x="6096000" y="3505200"/>
              <a:ext cx="112295" cy="106680"/>
            </a:xfrm>
            <a:prstGeom prst="ellipse">
              <a:avLst/>
            </a:prstGeom>
            <a:solidFill>
              <a:srgbClr val="684A4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</TotalTime>
  <Words>104</Words>
  <Application>Microsoft Office PowerPoint</Application>
  <PresentationFormat>On-screen Show (4:3)</PresentationFormat>
  <Paragraphs>30</Paragraphs>
  <Slides>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Concourse</vt:lpstr>
      <vt:lpstr>Document</vt:lpstr>
      <vt:lpstr>Equation</vt:lpstr>
      <vt:lpstr>Background </vt:lpstr>
      <vt:lpstr>Goals</vt:lpstr>
      <vt:lpstr>Slide 3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CIT Public Labs</dc:creator>
  <cp:lastModifiedBy>labuser</cp:lastModifiedBy>
  <cp:revision>40</cp:revision>
  <dcterms:created xsi:type="dcterms:W3CDTF">2008-10-05T20:12:14Z</dcterms:created>
  <dcterms:modified xsi:type="dcterms:W3CDTF">2008-10-22T00:21:33Z</dcterms:modified>
</cp:coreProperties>
</file>