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3"/>
  </p:notesMasterIdLst>
  <p:handoutMasterIdLst>
    <p:handoutMasterId r:id="rId24"/>
  </p:handoutMasterIdLst>
  <p:sldIdLst>
    <p:sldId id="475" r:id="rId2"/>
    <p:sldId id="569" r:id="rId3"/>
    <p:sldId id="570" r:id="rId4"/>
    <p:sldId id="571" r:id="rId5"/>
    <p:sldId id="572" r:id="rId6"/>
    <p:sldId id="573" r:id="rId7"/>
    <p:sldId id="558" r:id="rId8"/>
    <p:sldId id="565" r:id="rId9"/>
    <p:sldId id="567" r:id="rId10"/>
    <p:sldId id="560" r:id="rId11"/>
    <p:sldId id="561" r:id="rId12"/>
    <p:sldId id="563" r:id="rId13"/>
    <p:sldId id="568" r:id="rId14"/>
    <p:sldId id="574" r:id="rId15"/>
    <p:sldId id="575" r:id="rId16"/>
    <p:sldId id="576" r:id="rId17"/>
    <p:sldId id="577" r:id="rId18"/>
    <p:sldId id="578" r:id="rId19"/>
    <p:sldId id="579" r:id="rId20"/>
    <p:sldId id="580" r:id="rId21"/>
    <p:sldId id="581" r:id="rId2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5pPr>
    <a:lvl6pPr marL="2286000" algn="l" defTabSz="914400" rtl="0" eaLnBrk="1" latinLnBrk="0" hangingPunct="1">
      <a:defRPr kern="1200">
        <a:solidFill>
          <a:schemeClr val="tx1"/>
        </a:solidFill>
        <a:latin typeface="Century Gothic" pitchFamily="34" charset="0"/>
        <a:ea typeface="ＭＳ Ｐゴシック" pitchFamily="34" charset="-128"/>
        <a:cs typeface="+mn-cs"/>
      </a:defRPr>
    </a:lvl6pPr>
    <a:lvl7pPr marL="2743200" algn="l" defTabSz="914400" rtl="0" eaLnBrk="1" latinLnBrk="0" hangingPunct="1">
      <a:defRPr kern="1200">
        <a:solidFill>
          <a:schemeClr val="tx1"/>
        </a:solidFill>
        <a:latin typeface="Century Gothic" pitchFamily="34" charset="0"/>
        <a:ea typeface="ＭＳ Ｐゴシック" pitchFamily="34" charset="-128"/>
        <a:cs typeface="+mn-cs"/>
      </a:defRPr>
    </a:lvl7pPr>
    <a:lvl8pPr marL="3200400" algn="l" defTabSz="914400" rtl="0" eaLnBrk="1" latinLnBrk="0" hangingPunct="1">
      <a:defRPr kern="1200">
        <a:solidFill>
          <a:schemeClr val="tx1"/>
        </a:solidFill>
        <a:latin typeface="Century Gothic" pitchFamily="34" charset="0"/>
        <a:ea typeface="ＭＳ Ｐゴシック" pitchFamily="34" charset="-128"/>
        <a:cs typeface="+mn-cs"/>
      </a:defRPr>
    </a:lvl8pPr>
    <a:lvl9pPr marL="3657600" algn="l" defTabSz="914400" rtl="0" eaLnBrk="1" latinLnBrk="0" hangingPunct="1">
      <a:defRPr kern="1200">
        <a:solidFill>
          <a:schemeClr val="tx1"/>
        </a:solidFill>
        <a:latin typeface="Century Gothic"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72" autoAdjust="0"/>
    <p:restoredTop sz="93045" autoAdjust="0"/>
  </p:normalViewPr>
  <p:slideViewPr>
    <p:cSldViewPr>
      <p:cViewPr>
        <p:scale>
          <a:sx n="86" d="100"/>
          <a:sy n="86" d="100"/>
        </p:scale>
        <p:origin x="-1120"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r>
              <a:rPr lang="en-US"/>
              <a:t>CEE 4540: Sustainable Municipal Drinking Water Treatment</a:t>
            </a:r>
          </a:p>
          <a:p>
            <a:pPr>
              <a:defRPr/>
            </a:pPr>
            <a:r>
              <a:rPr lang="en-US"/>
              <a:t>Monroe Weber-Shirk</a:t>
            </a:r>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3A88D1FE-AD11-4B13-BA49-3E8D18488D55}" type="slidenum">
              <a:rPr lang="en-US"/>
              <a:pPr>
                <a:defRPr/>
              </a:pPr>
              <a:t>‹#›</a:t>
            </a:fld>
            <a:endParaRPr lang="en-US"/>
          </a:p>
        </p:txBody>
      </p:sp>
    </p:spTree>
    <p:extLst>
      <p:ext uri="{BB962C8B-B14F-4D97-AF65-F5344CB8AC3E}">
        <p14:creationId xmlns:p14="http://schemas.microsoft.com/office/powerpoint/2010/main" val="1529883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286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B3061C7E-543A-49DE-86D1-9EE5D08D9598}" type="slidenum">
              <a:rPr lang="en-US"/>
              <a:pPr>
                <a:defRPr/>
              </a:pPr>
              <a:t>‹#›</a:t>
            </a:fld>
            <a:endParaRPr lang="en-US"/>
          </a:p>
        </p:txBody>
      </p:sp>
    </p:spTree>
    <p:extLst>
      <p:ext uri="{BB962C8B-B14F-4D97-AF65-F5344CB8AC3E}">
        <p14:creationId xmlns:p14="http://schemas.microsoft.com/office/powerpoint/2010/main" val="4173123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We are a research team examining the linear chemical dose control system   </a:t>
            </a: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9BB19D9-294B-4C5B-97A8-C346463C15A8}" type="slidenum">
              <a:rPr lang="en-US" smtClean="0">
                <a:latin typeface="Arial" charset="0"/>
              </a:rPr>
              <a:pPr eaLnBrk="1" hangingPunct="1"/>
              <a:t>1</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a:t>
            </a:r>
            <a:r>
              <a:rPr lang="en-US" baseline="0" dirty="0" smtClean="0"/>
              <a:t> about </a:t>
            </a:r>
            <a:r>
              <a:rPr lang="en-US" baseline="0" dirty="0" err="1" smtClean="0"/>
              <a:t>H.adders</a:t>
            </a:r>
            <a:r>
              <a:rPr lang="en-US" baseline="0" dirty="0" smtClean="0"/>
              <a:t> </a:t>
            </a:r>
          </a:p>
          <a:p>
            <a:r>
              <a:rPr lang="en-US" dirty="0" smtClean="0"/>
              <a:t>Due to the error analysis which we’ll talk about later in the presentation,</a:t>
            </a:r>
          </a:p>
          <a:p>
            <a:endParaRPr lang="en-US" dirty="0" smtClean="0"/>
          </a:p>
          <a:p>
            <a:r>
              <a:rPr lang="en-US" dirty="0" smtClean="0"/>
              <a:t>The</a:t>
            </a:r>
            <a:r>
              <a:rPr lang="en-US" baseline="0" dirty="0" smtClean="0"/>
              <a:t> expected values are changed due to the calculated errors and the float error. The calculated errors are seen in the table on the previous slide. Errors from the float depend on the design used. For us, we used an LCDC with one Tee, which caused a different moment due to the different weight. For this LCDC, it is a 2.14cm change. These two errors added together, and scaled the axis in terms of this error.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12</a:t>
            </a:fld>
            <a:endParaRPr lang="en-US"/>
          </a:p>
        </p:txBody>
      </p:sp>
    </p:spTree>
    <p:extLst>
      <p:ext uri="{BB962C8B-B14F-4D97-AF65-F5344CB8AC3E}">
        <p14:creationId xmlns:p14="http://schemas.microsoft.com/office/powerpoint/2010/main" val="1275820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Describe how the </a:t>
            </a:r>
            <a:r>
              <a:rPr lang="en-US" baseline="0" dirty="0" err="1" smtClean="0"/>
              <a:t>cht</a:t>
            </a:r>
            <a:r>
              <a:rPr lang="en-US" baseline="0" dirty="0" smtClean="0"/>
              <a:t> needed to be changed, </a:t>
            </a:r>
            <a:endParaRPr lang="en-US" dirty="0" smtClean="0"/>
          </a:p>
          <a:p>
            <a:endParaRPr lang="en-US" dirty="0" smtClean="0"/>
          </a:p>
          <a:p>
            <a:r>
              <a:rPr lang="en-US" dirty="0" smtClean="0"/>
              <a:t>Huge errors</a:t>
            </a:r>
            <a:r>
              <a:rPr lang="en-US" baseline="0" dirty="0" smtClean="0"/>
              <a:t> due to float design, the way the t is connected, the connection between the </a:t>
            </a:r>
            <a:r>
              <a:rPr lang="en-US" baseline="0" dirty="0" err="1" smtClean="0"/>
              <a:t>cht</a:t>
            </a:r>
            <a:r>
              <a:rPr lang="en-US" baseline="0" dirty="0" smtClean="0"/>
              <a:t> could be the error. Further calibration </a:t>
            </a:r>
            <a:r>
              <a:rPr lang="en-US" baseline="0" dirty="0" err="1" smtClean="0"/>
              <a:t>cz</a:t>
            </a:r>
            <a:r>
              <a:rPr lang="en-US" baseline="0" dirty="0" smtClean="0"/>
              <a:t> of weight? </a:t>
            </a:r>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13</a:t>
            </a:fld>
            <a:endParaRPr lang="en-US"/>
          </a:p>
        </p:txBody>
      </p:sp>
    </p:spTree>
    <p:extLst>
      <p:ext uri="{BB962C8B-B14F-4D97-AF65-F5344CB8AC3E}">
        <p14:creationId xmlns:p14="http://schemas.microsoft.com/office/powerpoint/2010/main" val="873801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the</a:t>
            </a:r>
            <a:r>
              <a:rPr lang="en-US" baseline="0" dirty="0" smtClean="0"/>
              <a:t> LFOM in the entrance tank as well, the float needs to be the proper size to fit in the entrance tank. If the float is too large, the entrance tank will need to be altered, which will lead to higher construction costs. The weight of the LCDC is something we need to consider while building the float because the mass of the LCDC will equal the water displaced by the float. We want to minimize the amount of water displaced by the mass. </a:t>
            </a:r>
          </a:p>
          <a:p>
            <a:endParaRPr lang="en-US" baseline="0" dirty="0" smtClean="0"/>
          </a:p>
          <a:p>
            <a:r>
              <a:rPr lang="en-US" baseline="0" dirty="0" smtClean="0"/>
              <a:t>It will also depend on how much money the plant has. If the plant has more money, it can afford a larger float which will minimize error. </a:t>
            </a:r>
          </a:p>
          <a:p>
            <a:endParaRPr lang="en-US" baseline="0" dirty="0" smtClean="0"/>
          </a:p>
          <a:p>
            <a:r>
              <a:rPr lang="en-US" baseline="0" dirty="0" smtClean="0"/>
              <a:t>We’ve been talking a lot about float error. Here’s some calculations that we </a:t>
            </a:r>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15</a:t>
            </a:fld>
            <a:endParaRPr lang="en-US"/>
          </a:p>
        </p:txBody>
      </p:sp>
    </p:spTree>
    <p:extLst>
      <p:ext uri="{BB962C8B-B14F-4D97-AF65-F5344CB8AC3E}">
        <p14:creationId xmlns:p14="http://schemas.microsoft.com/office/powerpoint/2010/main" val="212681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6"/>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77A858A9-65A7-4D67-A015-CE41B255CBDF}" type="slidenum">
              <a:rPr lang="en-US" smtClean="0">
                <a:latin typeface="Arial" charset="0"/>
              </a:rPr>
              <a:pPr eaLnBrk="1" hangingPunct="1"/>
              <a:t>19</a:t>
            </a:fld>
            <a:endParaRPr lang="en-US" smtClean="0">
              <a:latin typeface="Arial" charset="0"/>
            </a:endParaRPr>
          </a:p>
        </p:txBody>
      </p:sp>
      <p:sp>
        <p:nvSpPr>
          <p:cNvPr id="49155" name="Rectangle 1"/>
          <p:cNvSpPr>
            <a:spLocks noGrp="1" noRot="1" noChangeAspect="1" noChangeArrowheads="1" noTextEdit="1"/>
          </p:cNvSpPr>
          <p:nvPr>
            <p:ph type="sldImg"/>
          </p:nvPr>
        </p:nvSpPr>
        <p:spPr>
          <a:xfrm>
            <a:off x="1257300" y="728663"/>
            <a:ext cx="4800600" cy="3600450"/>
          </a:xfrm>
          <a:solidFill>
            <a:srgbClr val="FFFFFF"/>
          </a:solidFill>
          <a:ln/>
        </p:spPr>
      </p:sp>
      <p:sp>
        <p:nvSpPr>
          <p:cNvPr id="49156" name="Rectangle 2"/>
          <p:cNvSpPr>
            <a:spLocks noGrp="1" noChangeArrowheads="1"/>
          </p:cNvSpPr>
          <p:nvPr>
            <p:ph type="body" idx="1"/>
          </p:nvPr>
        </p:nvSpPr>
        <p:spPr>
          <a:xfrm>
            <a:off x="731838" y="4559300"/>
            <a:ext cx="5853112" cy="42338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smtClean="0">
              <a:ea typeface="ＭＳ Ｐゴシック" pitchFamily="34" charset="-128"/>
            </a:endParaRPr>
          </a:p>
          <a:p>
            <a:r>
              <a:rPr lang="en-US" dirty="0" smtClean="0">
                <a:ea typeface="ＭＳ Ｐゴシック" pitchFamily="34" charset="-128"/>
              </a:rPr>
              <a:t>Also</a:t>
            </a:r>
            <a:r>
              <a:rPr lang="en-US" baseline="0" dirty="0" smtClean="0">
                <a:ea typeface="ＭＳ Ｐゴシック" pitchFamily="34" charset="-128"/>
              </a:rPr>
              <a:t> talk about the sticker/width of lever arm to minimize abrasion to the arm itself. </a:t>
            </a:r>
            <a:endParaRPr lang="en-US" dirty="0"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ea typeface="ＭＳ Ｐゴシック" pitchFamily="34" charset="-128"/>
            </a:endParaRP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BE96B1A3-4735-46D7-8005-15A23D42CDA5}" type="slidenum">
              <a:rPr lang="en-US" smtClean="0">
                <a:latin typeface="Arial" charset="0"/>
              </a:rPr>
              <a:pPr eaLnBrk="1" hangingPunct="1"/>
              <a:t>21</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 LCDC is the key technology for </a:t>
            </a:r>
            <a:r>
              <a:rPr lang="en-US" dirty="0" err="1" smtClean="0">
                <a:ea typeface="ＭＳ Ｐゴシック" pitchFamily="34" charset="-128"/>
              </a:rPr>
              <a:t>AguaClara</a:t>
            </a:r>
            <a:r>
              <a:rPr lang="en-US" dirty="0" smtClean="0">
                <a:ea typeface="ＭＳ Ｐゴシック" pitchFamily="34" charset="-128"/>
              </a:rPr>
              <a:t>. The LCDC makes it possible for the plant operator to directly set the chemical dose for the coagulant. However the LCDC performance has not been as good as expected due to unexpectedly high minor losses that are not proportional to the flow . (minor losses causes a departure from non-linearity due to the square dependency on flow)</a:t>
            </a:r>
          </a:p>
          <a:p>
            <a:pPr eaLnBrk="1" hangingPunct="1"/>
            <a:endParaRPr lang="en-US" dirty="0" smtClean="0">
              <a:ea typeface="ＭＳ Ｐゴシック" pitchFamily="34" charset="-128"/>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F3714E55-D60C-4056-A462-6B81AB7705A3}" type="slidenum">
              <a:rPr lang="en-US" smtClean="0">
                <a:latin typeface="Arial" charset="0"/>
              </a:rPr>
              <a:pPr eaLnBrk="1" hangingPunct="1"/>
              <a:t>2</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 first application of chemicals occurs in the entrance tank, which is labeled</a:t>
            </a:r>
            <a:r>
              <a:rPr lang="en-US" baseline="0" dirty="0" smtClean="0">
                <a:ea typeface="ＭＳ Ｐゴシック" pitchFamily="34" charset="-128"/>
              </a:rPr>
              <a:t> with the red arrow </a:t>
            </a:r>
            <a:r>
              <a:rPr lang="en-US" dirty="0" smtClean="0">
                <a:ea typeface="ＭＳ Ｐゴシック" pitchFamily="34" charset="-128"/>
              </a:rPr>
              <a:t>Here, a coagulant, either aluminum sulfate or </a:t>
            </a:r>
            <a:r>
              <a:rPr lang="en-US" dirty="0" err="1" smtClean="0">
                <a:ea typeface="ＭＳ Ｐゴシック" pitchFamily="34" charset="-128"/>
              </a:rPr>
              <a:t>polyaluminum</a:t>
            </a:r>
            <a:r>
              <a:rPr lang="en-US" dirty="0" smtClean="0">
                <a:ea typeface="ＭＳ Ｐゴシック" pitchFamily="34" charset="-128"/>
              </a:rPr>
              <a:t> chloride, is added at a constant dose to alter the influent water</a:t>
            </a:r>
            <a:r>
              <a:rPr lang="ja-JP" altLang="en-US" dirty="0" smtClean="0">
                <a:ea typeface="ＭＳ Ｐゴシック" pitchFamily="34" charset="-128"/>
              </a:rPr>
              <a:t>’</a:t>
            </a:r>
            <a:r>
              <a:rPr lang="en-US" altLang="ja-JP" dirty="0" smtClean="0">
                <a:ea typeface="ＭＳ Ｐゴシック" pitchFamily="34" charset="-128"/>
              </a:rPr>
              <a:t>s chemistry to make the particles in the water sticky so they will attach to each other more easily during flocculation and settle out during sedimentation.</a:t>
            </a:r>
            <a:endParaRPr lang="en-US" dirty="0" smtClean="0">
              <a:ea typeface="ＭＳ Ｐゴシック" pitchFamily="34" charset="-128"/>
            </a:endParaRP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1EB2D052-4974-4BA2-AA6D-90202CA88617}" type="slidenum">
              <a:rPr lang="en-US" smtClean="0">
                <a:latin typeface="Arial" charset="0"/>
              </a:rPr>
              <a:pPr eaLnBrk="1" hangingPunct="1"/>
              <a:t>3</a:t>
            </a:fld>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1" hangingPunct="1"/>
            <a:r>
              <a:rPr lang="en-US" dirty="0" smtClean="0">
                <a:ea typeface="ＭＳ Ｐゴシック" pitchFamily="34" charset="-128"/>
              </a:rPr>
              <a:t>The second chemical application occurs during disinfection. At the end of the treatment process, calcium hypochlorite is added to kill any pathogens that survived through the rest of the treatment process. In existing plants, this takes place after the sedimentation tank, but in new plants with filters, it will take place after filtration. </a:t>
            </a: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20E2537-B1A9-4CB4-8794-6C37623D9E75}" type="slidenum">
              <a:rPr lang="en-US" smtClean="0">
                <a:latin typeface="Arial" charset="0"/>
              </a:rPr>
              <a:pPr eaLnBrk="1" hangingPunct="1"/>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need to locate the </a:t>
            </a:r>
            <a:r>
              <a:rPr lang="en-US" baseline="0" dirty="0" err="1" smtClean="0"/>
              <a:t>doser</a:t>
            </a:r>
            <a:r>
              <a:rPr lang="en-US" baseline="0" dirty="0" smtClean="0"/>
              <a:t> so that one end of the lever arms overhangs the side of the entrance tank. The float will be attached to this end. The other end of the </a:t>
            </a:r>
            <a:r>
              <a:rPr lang="en-US" baseline="0" dirty="0" err="1" smtClean="0"/>
              <a:t>doser</a:t>
            </a:r>
            <a:r>
              <a:rPr lang="en-US" baseline="0" dirty="0" smtClean="0"/>
              <a:t> needs to be accessible to the plant operator since the operator will need to set the dose of each chemical depending on the turbidity of the water coming into the plant. Aside from these two requirements, design teams over the years have tried to maximize flexibility about the </a:t>
            </a:r>
            <a:r>
              <a:rPr lang="en-US" baseline="0" dirty="0" err="1" smtClean="0"/>
              <a:t>doser</a:t>
            </a:r>
            <a:r>
              <a:rPr lang="en-US" baseline="0" dirty="0" smtClean="0"/>
              <a:t> and its components placement. </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5</a:t>
            </a:fld>
            <a:endParaRPr lang="en-US"/>
          </a:p>
        </p:txBody>
      </p:sp>
    </p:spTree>
    <p:extLst>
      <p:ext uri="{BB962C8B-B14F-4D97-AF65-F5344CB8AC3E}">
        <p14:creationId xmlns:p14="http://schemas.microsoft.com/office/powerpoint/2010/main" val="460954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Assembly.</a:t>
            </a:r>
            <a:r>
              <a:rPr lang="en-US" baseline="0" dirty="0" smtClean="0"/>
              <a:t> </a:t>
            </a:r>
          </a:p>
          <a:p>
            <a:pPr marL="171450" indent="-171450">
              <a:buFontTx/>
              <a:buChar char="-"/>
            </a:pPr>
            <a:r>
              <a:rPr lang="en-US" baseline="0" dirty="0" smtClean="0"/>
              <a:t>Weight to keep lever arms level. (therefore talk about the torque caused by the mass of slider/</a:t>
            </a:r>
            <a:r>
              <a:rPr lang="en-US" baseline="0" dirty="0" err="1" smtClean="0"/>
              <a:t>droptube</a:t>
            </a:r>
            <a:r>
              <a:rPr lang="en-US" baseline="0" dirty="0" smtClean="0"/>
              <a:t> </a:t>
            </a:r>
            <a:r>
              <a:rPr lang="en-US" baseline="0" dirty="0" err="1" smtClean="0"/>
              <a:t>etc</a:t>
            </a:r>
            <a:endParaRPr lang="en-US" baseline="0" dirty="0" smtClean="0"/>
          </a:p>
          <a:p>
            <a:pPr marL="171450" indent="-171450">
              <a:buFontTx/>
              <a:buChar char="-"/>
            </a:pPr>
            <a:r>
              <a:rPr lang="en-US" baseline="0" dirty="0" smtClean="0"/>
              <a:t>3 axles to keep all 3 moving at the same angle</a:t>
            </a:r>
          </a:p>
          <a:p>
            <a:pPr marL="171450" indent="-171450">
              <a:buFontTx/>
              <a:buChar char="-"/>
            </a:pPr>
            <a:r>
              <a:rPr lang="en-US" baseline="0" dirty="0" smtClean="0"/>
              <a:t>Location of float</a:t>
            </a:r>
          </a:p>
          <a:p>
            <a:pPr marL="171450" indent="-171450">
              <a:buFontTx/>
              <a:buChar char="-"/>
            </a:pPr>
            <a:endParaRPr lang="en-US" baseline="0" dirty="0" smtClean="0"/>
          </a:p>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6</a:t>
            </a:fld>
            <a:endParaRPr lang="en-US"/>
          </a:p>
        </p:txBody>
      </p:sp>
    </p:spTree>
    <p:extLst>
      <p:ext uri="{BB962C8B-B14F-4D97-AF65-F5344CB8AC3E}">
        <p14:creationId xmlns:p14="http://schemas.microsoft.com/office/powerpoint/2010/main" val="2703301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Talk</a:t>
            </a:r>
            <a:r>
              <a:rPr lang="en-US" baseline="0" dirty="0" smtClean="0"/>
              <a:t> about how started the experiment: connecting tubing etc.</a:t>
            </a:r>
          </a:p>
          <a:p>
            <a:pPr marL="0" indent="0">
              <a:buNone/>
            </a:pPr>
            <a:endParaRPr lang="en-US" dirty="0" smtClean="0"/>
          </a:p>
          <a:p>
            <a:pPr marL="514350" indent="-514350">
              <a:buAutoNum type="arabicPeriod"/>
            </a:pPr>
            <a:r>
              <a:rPr lang="en-US" dirty="0" smtClean="0"/>
              <a:t>-</a:t>
            </a:r>
            <a:r>
              <a:rPr lang="en-US" sz="1200" dirty="0" smtClean="0"/>
              <a:t>Cut </a:t>
            </a:r>
            <a:r>
              <a:rPr lang="en-US" sz="1200" b="1" dirty="0" smtClean="0"/>
              <a:t>Small Diameter tube </a:t>
            </a:r>
            <a:r>
              <a:rPr lang="en-US" sz="1200" dirty="0" smtClean="0"/>
              <a:t>to the appropriate length</a:t>
            </a:r>
          </a:p>
          <a:p>
            <a:pPr marL="514350" indent="-514350">
              <a:buAutoNum type="arabicPeriod"/>
            </a:pPr>
            <a:r>
              <a:rPr lang="en-US" sz="1200" dirty="0" smtClean="0"/>
              <a:t>Connect to the CHT and a reducing barbed fitting</a:t>
            </a:r>
          </a:p>
          <a:p>
            <a:pPr marL="514350" indent="-514350">
              <a:buAutoNum type="arabicPeriod"/>
            </a:pPr>
            <a:r>
              <a:rPr lang="en-US" sz="1200" dirty="0" smtClean="0"/>
              <a:t>On the other side of the reducing barbed fitting is the variable length of </a:t>
            </a:r>
            <a:r>
              <a:rPr lang="en-US" sz="1200" b="1" dirty="0" smtClean="0"/>
              <a:t>Large Diameter Tubing </a:t>
            </a:r>
          </a:p>
          <a:p>
            <a:pPr marL="514350" indent="-514350">
              <a:buAutoNum type="arabicPeriod"/>
            </a:pPr>
            <a:r>
              <a:rPr lang="en-US" sz="1200" dirty="0" smtClean="0"/>
              <a:t>The other end of the Large Diameter tubing is connected to the drop tubed barbed fitting</a:t>
            </a:r>
          </a:p>
          <a:p>
            <a:endParaRPr lang="en-US" dirty="0" smtClean="0"/>
          </a:p>
          <a:p>
            <a:r>
              <a:rPr lang="en-US" dirty="0" smtClean="0"/>
              <a:t>What</a:t>
            </a:r>
            <a:r>
              <a:rPr lang="en-US" baseline="0" dirty="0" smtClean="0"/>
              <a:t> does 2</a:t>
            </a:r>
            <a:r>
              <a:rPr lang="en-US" baseline="30000" dirty="0" smtClean="0"/>
              <a:t>nd</a:t>
            </a:r>
            <a:r>
              <a:rPr lang="en-US" baseline="0" dirty="0" smtClean="0"/>
              <a:t> Calibration Entail? </a:t>
            </a:r>
            <a:r>
              <a:rPr lang="en-US" baseline="0" dirty="0" err="1" smtClean="0"/>
              <a:t>CuttingTube</a:t>
            </a:r>
            <a:r>
              <a:rPr lang="en-US" baseline="0" dirty="0" smtClean="0"/>
              <a:t> length and re-running tests. </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7</a:t>
            </a:fld>
            <a:endParaRPr lang="en-US"/>
          </a:p>
        </p:txBody>
      </p:sp>
    </p:spTree>
    <p:extLst>
      <p:ext uri="{BB962C8B-B14F-4D97-AF65-F5344CB8AC3E}">
        <p14:creationId xmlns:p14="http://schemas.microsoft.com/office/powerpoint/2010/main" val="3028519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what MPES means</a:t>
            </a:r>
          </a:p>
          <a:p>
            <a:r>
              <a:rPr lang="en-US" baseline="0" dirty="0" smtClean="0"/>
              <a:t>Blue line </a:t>
            </a:r>
            <a:r>
              <a:rPr lang="en-US" baseline="0" dirty="0" err="1" smtClean="0"/>
              <a:t>vs</a:t>
            </a:r>
            <a:r>
              <a:rPr lang="en-US" baseline="0" dirty="0" smtClean="0"/>
              <a:t> Red Line</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10</a:t>
            </a:fld>
            <a:endParaRPr lang="en-US"/>
          </a:p>
        </p:txBody>
      </p:sp>
    </p:spTree>
    <p:extLst>
      <p:ext uri="{BB962C8B-B14F-4D97-AF65-F5344CB8AC3E}">
        <p14:creationId xmlns:p14="http://schemas.microsoft.com/office/powerpoint/2010/main" val="3086976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Did Calibration</a:t>
            </a:r>
            <a:r>
              <a:rPr lang="en-US" baseline="0" dirty="0" smtClean="0"/>
              <a:t> </a:t>
            </a:r>
            <a:r>
              <a:rPr lang="en-US" dirty="0" smtClean="0"/>
              <a:t>at 12cm head</a:t>
            </a:r>
            <a:r>
              <a:rPr lang="en-US" baseline="0" dirty="0" smtClean="0"/>
              <a:t> as MPES suggested. </a:t>
            </a:r>
          </a:p>
          <a:p>
            <a:r>
              <a:rPr lang="en-US" dirty="0" smtClean="0"/>
              <a:t>The values becomes closer to the expected values,</a:t>
            </a:r>
            <a:r>
              <a:rPr lang="en-US" baseline="0" dirty="0" smtClean="0"/>
              <a:t> and error decreases.</a:t>
            </a:r>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11</a:t>
            </a:fld>
            <a:endParaRPr lang="en-US"/>
          </a:p>
        </p:txBody>
      </p:sp>
    </p:spTree>
    <p:extLst>
      <p:ext uri="{BB962C8B-B14F-4D97-AF65-F5344CB8AC3E}">
        <p14:creationId xmlns:p14="http://schemas.microsoft.com/office/powerpoint/2010/main" val="833777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pic>
          <p:nvPicPr>
            <p:cNvPr id="5" name="Picture 3" descr="IMG_024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IMG_024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73334" t="74040" r="23334" b="17778"/>
            <a:stretch>
              <a:fillRect/>
            </a:stretch>
          </p:blipFill>
          <p:spPr bwMode="auto">
            <a:xfrm>
              <a:off x="4032" y="3216"/>
              <a:ext cx="192"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IMG_024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65834" t="84445" r="29166" b="13333"/>
            <a:stretch>
              <a:fillRect/>
            </a:stretch>
          </p:blipFill>
          <p:spPr bwMode="auto">
            <a:xfrm>
              <a:off x="3792" y="3552"/>
              <a:ext cx="2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11" descr="AguaClara Logo Lar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0"/>
            <a:ext cx="419100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sp>
        <p:nvSpPr>
          <p:cNvPr id="9" name="Rectangle 7"/>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10" name="Rectangle 8"/>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11" name="Rectangle 9"/>
          <p:cNvSpPr>
            <a:spLocks noGrp="1" noChangeArrowheads="1"/>
          </p:cNvSpPr>
          <p:nvPr>
            <p:ph type="sldNum" sz="quarter" idx="12"/>
          </p:nvPr>
        </p:nvSpPr>
        <p:spPr/>
        <p:txBody>
          <a:bodyPr/>
          <a:lstStyle>
            <a:lvl1pPr>
              <a:defRPr>
                <a:latin typeface="Arial" pitchFamily="34" charset="0"/>
              </a:defRPr>
            </a:lvl1pPr>
          </a:lstStyle>
          <a:p>
            <a:pPr>
              <a:defRPr/>
            </a:pPr>
            <a:fld id="{A9BBE50E-F625-4E36-8A4A-98EB8F3603CA}" type="slidenum">
              <a:rPr lang="en-US"/>
              <a:pPr>
                <a:defRPr/>
              </a:pPr>
              <a:t>‹#›</a:t>
            </a:fld>
            <a:endParaRPr lang="en-US"/>
          </a:p>
        </p:txBody>
      </p:sp>
    </p:spTree>
    <p:extLst>
      <p:ext uri="{BB962C8B-B14F-4D97-AF65-F5344CB8AC3E}">
        <p14:creationId xmlns:p14="http://schemas.microsoft.com/office/powerpoint/2010/main" val="501367397"/>
      </p:ext>
    </p:extLst>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1EA750-F7C5-4D28-B2A6-9189A58EC5E5}" type="slidenum">
              <a:rPr lang="en-US"/>
              <a:pPr>
                <a:defRPr/>
              </a:pPr>
              <a:t>‹#›</a:t>
            </a:fld>
            <a:endParaRPr lang="en-US"/>
          </a:p>
        </p:txBody>
      </p:sp>
    </p:spTree>
    <p:extLst>
      <p:ext uri="{BB962C8B-B14F-4D97-AF65-F5344CB8AC3E}">
        <p14:creationId xmlns:p14="http://schemas.microsoft.com/office/powerpoint/2010/main" val="288348337"/>
      </p:ext>
    </p:extLst>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81A05A-C06E-4209-AF13-D5FBC489560F}" type="slidenum">
              <a:rPr lang="en-US"/>
              <a:pPr>
                <a:defRPr/>
              </a:pPr>
              <a:t>‹#›</a:t>
            </a:fld>
            <a:endParaRPr lang="en-US"/>
          </a:p>
        </p:txBody>
      </p:sp>
    </p:spTree>
    <p:extLst>
      <p:ext uri="{BB962C8B-B14F-4D97-AF65-F5344CB8AC3E}">
        <p14:creationId xmlns:p14="http://schemas.microsoft.com/office/powerpoint/2010/main" val="2062089621"/>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0ABEA7-56E6-4E7E-9944-572DA00F9D21}" type="slidenum">
              <a:rPr lang="en-US"/>
              <a:pPr>
                <a:defRPr/>
              </a:pPr>
              <a:t>‹#›</a:t>
            </a:fld>
            <a:endParaRPr lang="en-US"/>
          </a:p>
        </p:txBody>
      </p:sp>
    </p:spTree>
    <p:extLst>
      <p:ext uri="{BB962C8B-B14F-4D97-AF65-F5344CB8AC3E}">
        <p14:creationId xmlns:p14="http://schemas.microsoft.com/office/powerpoint/2010/main" val="3740634355"/>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7B9DEF-2D0A-44E4-BD89-64C2CE52A9CC}" type="slidenum">
              <a:rPr lang="en-US"/>
              <a:pPr>
                <a:defRPr/>
              </a:pPr>
              <a:t>‹#›</a:t>
            </a:fld>
            <a:endParaRPr lang="en-US"/>
          </a:p>
        </p:txBody>
      </p:sp>
    </p:spTree>
    <p:extLst>
      <p:ext uri="{BB962C8B-B14F-4D97-AF65-F5344CB8AC3E}">
        <p14:creationId xmlns:p14="http://schemas.microsoft.com/office/powerpoint/2010/main" val="1839705371"/>
      </p:ext>
    </p:extLst>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A6D798-F45A-4A70-A3B3-B9E977160E50}" type="slidenum">
              <a:rPr lang="en-US"/>
              <a:pPr>
                <a:defRPr/>
              </a:pPr>
              <a:t>‹#›</a:t>
            </a:fld>
            <a:endParaRPr lang="en-US"/>
          </a:p>
        </p:txBody>
      </p:sp>
    </p:spTree>
    <p:extLst>
      <p:ext uri="{BB962C8B-B14F-4D97-AF65-F5344CB8AC3E}">
        <p14:creationId xmlns:p14="http://schemas.microsoft.com/office/powerpoint/2010/main" val="3582976013"/>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F7177E4-15B4-4DB8-9194-81D1B09210EF}" type="slidenum">
              <a:rPr lang="en-US"/>
              <a:pPr>
                <a:defRPr/>
              </a:pPr>
              <a:t>‹#›</a:t>
            </a:fld>
            <a:endParaRPr lang="en-US"/>
          </a:p>
        </p:txBody>
      </p:sp>
    </p:spTree>
    <p:extLst>
      <p:ext uri="{BB962C8B-B14F-4D97-AF65-F5344CB8AC3E}">
        <p14:creationId xmlns:p14="http://schemas.microsoft.com/office/powerpoint/2010/main" val="508363584"/>
      </p:ext>
    </p:extLst>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F461044-E3B8-4F12-AF39-EE3EC7199F27}" type="slidenum">
              <a:rPr lang="en-US"/>
              <a:pPr>
                <a:defRPr/>
              </a:pPr>
              <a:t>‹#›</a:t>
            </a:fld>
            <a:endParaRPr lang="en-US"/>
          </a:p>
        </p:txBody>
      </p:sp>
    </p:spTree>
    <p:extLst>
      <p:ext uri="{BB962C8B-B14F-4D97-AF65-F5344CB8AC3E}">
        <p14:creationId xmlns:p14="http://schemas.microsoft.com/office/powerpoint/2010/main" val="2905052626"/>
      </p:ext>
    </p:extLst>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9CC00B6-7631-40B1-A00F-48084858F5AD}" type="slidenum">
              <a:rPr lang="en-US"/>
              <a:pPr>
                <a:defRPr/>
              </a:pPr>
              <a:t>‹#›</a:t>
            </a:fld>
            <a:endParaRPr lang="en-US"/>
          </a:p>
        </p:txBody>
      </p:sp>
    </p:spTree>
    <p:extLst>
      <p:ext uri="{BB962C8B-B14F-4D97-AF65-F5344CB8AC3E}">
        <p14:creationId xmlns:p14="http://schemas.microsoft.com/office/powerpoint/2010/main" val="2422820049"/>
      </p:ext>
    </p:extLst>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F37221-346E-460D-9707-85B62E6FCE9D}" type="slidenum">
              <a:rPr lang="en-US"/>
              <a:pPr>
                <a:defRPr/>
              </a:pPr>
              <a:t>‹#›</a:t>
            </a:fld>
            <a:endParaRPr lang="en-US"/>
          </a:p>
        </p:txBody>
      </p:sp>
    </p:spTree>
    <p:extLst>
      <p:ext uri="{BB962C8B-B14F-4D97-AF65-F5344CB8AC3E}">
        <p14:creationId xmlns:p14="http://schemas.microsoft.com/office/powerpoint/2010/main" val="1655930620"/>
      </p:ext>
    </p:extLst>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52663B-AB0E-4D4F-B56C-78C7933DDDAF}" type="slidenum">
              <a:rPr lang="en-US"/>
              <a:pPr>
                <a:defRPr/>
              </a:pPr>
              <a:t>‹#›</a:t>
            </a:fld>
            <a:endParaRPr lang="en-US"/>
          </a:p>
        </p:txBody>
      </p:sp>
    </p:spTree>
    <p:extLst>
      <p:ext uri="{BB962C8B-B14F-4D97-AF65-F5344CB8AC3E}">
        <p14:creationId xmlns:p14="http://schemas.microsoft.com/office/powerpoint/2010/main" val="268895846"/>
      </p:ext>
    </p:extLst>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458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cs typeface="Arial" charset="0"/>
              </a:defRPr>
            </a:lvl1pPr>
          </a:lstStyle>
          <a:p>
            <a:pPr>
              <a:defRPr/>
            </a:pPr>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Arial" charset="0"/>
              </a:defRPr>
            </a:lvl1pPr>
          </a:lstStyle>
          <a:p>
            <a:pPr>
              <a:defRPr/>
            </a:pP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ndara" pitchFamily="34" charset="0"/>
              </a:defRPr>
            </a:lvl1pPr>
          </a:lstStyle>
          <a:p>
            <a:pPr>
              <a:defRPr/>
            </a:pPr>
            <a:fld id="{66D74D64-F491-41C2-A9B9-0E613FE04AB1}" type="slidenum">
              <a:rPr lang="en-US"/>
              <a:pPr>
                <a:defRPr/>
              </a:pPr>
              <a:t>‹#›</a:t>
            </a:fld>
            <a:endParaRPr lang="en-US"/>
          </a:p>
        </p:txBody>
      </p:sp>
      <p:sp>
        <p:nvSpPr>
          <p:cNvPr id="1031" name="Line 7"/>
          <p:cNvSpPr>
            <a:spLocks noChangeShapeType="1"/>
          </p:cNvSpPr>
          <p:nvPr/>
        </p:nvSpPr>
        <p:spPr bwMode="auto">
          <a:xfrm>
            <a:off x="0" y="1447800"/>
            <a:ext cx="9144000" cy="0"/>
          </a:xfrm>
          <a:prstGeom prst="line">
            <a:avLst/>
          </a:prstGeom>
          <a:noFill/>
          <a:ln w="76200" cmpd="tri">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53"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400" b="1">
          <a:solidFill>
            <a:schemeClr val="tx2"/>
          </a:solidFill>
          <a:latin typeface="+mj-lt"/>
          <a:ea typeface="ＭＳ Ｐゴシック" charset="0"/>
          <a:cs typeface="+mj-cs"/>
        </a:defRPr>
      </a:lvl1pPr>
      <a:lvl2pPr algn="ctr" rtl="0" eaLnBrk="0" fontAlgn="base" hangingPunct="0">
        <a:spcBef>
          <a:spcPct val="0"/>
        </a:spcBef>
        <a:spcAft>
          <a:spcPct val="0"/>
        </a:spcAft>
        <a:defRPr sz="4400" b="1">
          <a:solidFill>
            <a:schemeClr val="tx2"/>
          </a:solidFill>
          <a:latin typeface="Candara" pitchFamily="34" charset="0"/>
          <a:ea typeface="ＭＳ Ｐゴシック" charset="0"/>
        </a:defRPr>
      </a:lvl2pPr>
      <a:lvl3pPr algn="ctr" rtl="0" eaLnBrk="0" fontAlgn="base" hangingPunct="0">
        <a:spcBef>
          <a:spcPct val="0"/>
        </a:spcBef>
        <a:spcAft>
          <a:spcPct val="0"/>
        </a:spcAft>
        <a:defRPr sz="4400" b="1">
          <a:solidFill>
            <a:schemeClr val="tx2"/>
          </a:solidFill>
          <a:latin typeface="Candara" pitchFamily="34" charset="0"/>
          <a:ea typeface="ＭＳ Ｐゴシック" charset="0"/>
        </a:defRPr>
      </a:lvl3pPr>
      <a:lvl4pPr algn="ctr" rtl="0" eaLnBrk="0" fontAlgn="base" hangingPunct="0">
        <a:spcBef>
          <a:spcPct val="0"/>
        </a:spcBef>
        <a:spcAft>
          <a:spcPct val="0"/>
        </a:spcAft>
        <a:defRPr sz="4400" b="1">
          <a:solidFill>
            <a:schemeClr val="tx2"/>
          </a:solidFill>
          <a:latin typeface="Candara" pitchFamily="34" charset="0"/>
          <a:ea typeface="ＭＳ Ｐゴシック" charset="0"/>
        </a:defRPr>
      </a:lvl4pPr>
      <a:lvl5pPr algn="ctr" rtl="0" eaLnBrk="0" fontAlgn="base" hangingPunct="0">
        <a:spcBef>
          <a:spcPct val="0"/>
        </a:spcBef>
        <a:spcAft>
          <a:spcPct val="0"/>
        </a:spcAft>
        <a:defRPr sz="4400" b="1">
          <a:solidFill>
            <a:schemeClr val="tx2"/>
          </a:solidFill>
          <a:latin typeface="Candara" pitchFamily="34" charset="0"/>
          <a:ea typeface="ＭＳ Ｐゴシック"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eaLnBrk="0" fontAlgn="base" hangingPunct="0">
        <a:spcBef>
          <a:spcPct val="20000"/>
        </a:spcBef>
        <a:spcAft>
          <a:spcPct val="0"/>
        </a:spcAft>
        <a:buFont typeface="Wingdings" pitchFamily="2" charset="2"/>
        <a:buChar char="Ø"/>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Wingdings" pitchFamily="2" charset="2"/>
        <a:buChar char="Ø"/>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Font typeface="Wingdings" pitchFamily="2" charset="2"/>
        <a:buChar char="Ø"/>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4.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6.jpeg"/><Relationship Id="rId7"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png"/><Relationship Id="rId5" Type="http://schemas.openxmlformats.org/officeDocument/2006/relationships/image" Target="../media/image8.png"/><Relationship Id="rId6" Type="http://schemas.openxmlformats.org/officeDocument/2006/relationships/image" Target="../media/image9.jpeg"/><Relationship Id="rId7"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6"/>
          <p:cNvSpPr>
            <a:spLocks noGrp="1"/>
          </p:cNvSpPr>
          <p:nvPr>
            <p:ph type="subTitle" idx="1"/>
          </p:nvPr>
        </p:nvSpPr>
        <p:spPr>
          <a:xfrm>
            <a:off x="2743200" y="5410200"/>
            <a:ext cx="3962400" cy="1295400"/>
          </a:xfrm>
        </p:spPr>
        <p:txBody>
          <a:bodyPr/>
          <a:lstStyle/>
          <a:p>
            <a:pPr eaLnBrk="1" hangingPunct="1"/>
            <a:r>
              <a:rPr lang="en-US" b="1" dirty="0" smtClean="0">
                <a:solidFill>
                  <a:schemeClr val="accent1"/>
                </a:solidFill>
                <a:ea typeface="ＭＳ Ｐゴシック" pitchFamily="34" charset="-128"/>
              </a:rPr>
              <a:t>Spring </a:t>
            </a:r>
            <a:r>
              <a:rPr lang="en-US" b="1" dirty="0" smtClean="0">
                <a:solidFill>
                  <a:schemeClr val="accent1"/>
                </a:solidFill>
                <a:ea typeface="ＭＳ Ｐゴシック" pitchFamily="34" charset="-128"/>
              </a:rPr>
              <a:t>2012</a:t>
            </a:r>
          </a:p>
          <a:p>
            <a:pPr eaLnBrk="1" hangingPunct="1"/>
            <a:r>
              <a:rPr lang="en-US" b="1" dirty="0" smtClean="0">
                <a:solidFill>
                  <a:schemeClr val="accent1"/>
                </a:solidFill>
                <a:ea typeface="ＭＳ Ｐゴシック" pitchFamily="34" charset="-128"/>
              </a:rPr>
              <a:t> Final Presentation</a:t>
            </a:r>
            <a:endParaRPr lang="en-US" b="1" dirty="0" smtClean="0">
              <a:solidFill>
                <a:schemeClr val="accent1"/>
              </a:solidFill>
              <a:ea typeface="ＭＳ Ｐゴシック" pitchFamily="34" charset="-128"/>
            </a:endParaRPr>
          </a:p>
        </p:txBody>
      </p:sp>
      <p:sp>
        <p:nvSpPr>
          <p:cNvPr id="5123" name="Title 5"/>
          <p:cNvSpPr>
            <a:spLocks noGrp="1"/>
          </p:cNvSpPr>
          <p:nvPr>
            <p:ph type="ctrTitle" sz="quarter"/>
          </p:nvPr>
        </p:nvSpPr>
        <p:spPr>
          <a:xfrm>
            <a:off x="2819400" y="1066800"/>
            <a:ext cx="6324600" cy="1470025"/>
          </a:xfrm>
        </p:spPr>
        <p:txBody>
          <a:bodyPr/>
          <a:lstStyle/>
          <a:p>
            <a:pPr eaLnBrk="1" hangingPunct="1"/>
            <a:r>
              <a:rPr lang="en-US" sz="3200" smtClean="0">
                <a:ea typeface="ＭＳ Ｐゴシック" pitchFamily="34" charset="-128"/>
              </a:rPr>
              <a:t>Linear Chemical Dose Controller</a:t>
            </a:r>
          </a:p>
        </p:txBody>
      </p:sp>
      <p:pic>
        <p:nvPicPr>
          <p:cNvPr id="5124" name="Picture 6" descr="a"/>
          <p:cNvPicPr>
            <a:picLocks noChangeAspect="1" noChangeArrowheads="1"/>
          </p:cNvPicPr>
          <p:nvPr/>
        </p:nvPicPr>
        <p:blipFill>
          <a:blip r:embed="rId3"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715000" y="2057399"/>
            <a:ext cx="3048000" cy="1200329"/>
          </a:xfrm>
          <a:prstGeom prst="rect">
            <a:avLst/>
          </a:prstGeom>
        </p:spPr>
        <p:txBody>
          <a:bodyPr wrap="square">
            <a:spAutoFit/>
          </a:bodyPr>
          <a:lstStyle/>
          <a:p>
            <a:pPr>
              <a:defRPr/>
            </a:pPr>
            <a:r>
              <a:rPr lang="en-US" b="1" dirty="0" err="1" smtClean="0">
                <a:solidFill>
                  <a:schemeClr val="accent2">
                    <a:lumMod val="75000"/>
                  </a:schemeClr>
                </a:solidFill>
                <a:effectLst>
                  <a:outerShdw blurRad="38100" dist="38100" dir="2700000" algn="tl">
                    <a:srgbClr val="000000">
                      <a:alpha val="43137"/>
                    </a:srgbClr>
                  </a:outerShdw>
                </a:effectLst>
              </a:rPr>
              <a:t>Ruju</a:t>
            </a:r>
            <a:r>
              <a:rPr lang="en-US" b="1" dirty="0" smtClean="0">
                <a:solidFill>
                  <a:schemeClr val="accent2">
                    <a:lumMod val="75000"/>
                  </a:schemeClr>
                </a:solidFill>
                <a:effectLst>
                  <a:outerShdw blurRad="38100" dist="38100" dir="2700000" algn="tl">
                    <a:srgbClr val="000000">
                      <a:alpha val="43137"/>
                    </a:srgbClr>
                  </a:outerShdw>
                </a:effectLst>
              </a:rPr>
              <a:t> Mehta</a:t>
            </a:r>
          </a:p>
          <a:p>
            <a:pPr>
              <a:defRPr/>
            </a:pPr>
            <a:r>
              <a:rPr lang="en-US" b="1" dirty="0" smtClean="0">
                <a:solidFill>
                  <a:schemeClr val="accent2">
                    <a:lumMod val="75000"/>
                  </a:schemeClr>
                </a:solidFill>
                <a:effectLst>
                  <a:outerShdw blurRad="38100" dist="38100" dir="2700000" algn="tl">
                    <a:srgbClr val="000000">
                      <a:alpha val="43137"/>
                    </a:srgbClr>
                  </a:outerShdw>
                </a:effectLst>
              </a:rPr>
              <a:t>Julia Mertz</a:t>
            </a:r>
          </a:p>
          <a:p>
            <a:pPr>
              <a:defRPr/>
            </a:pPr>
            <a:r>
              <a:rPr lang="en-US" b="1" dirty="0" smtClean="0">
                <a:solidFill>
                  <a:schemeClr val="accent2">
                    <a:lumMod val="75000"/>
                  </a:schemeClr>
                </a:solidFill>
                <a:effectLst>
                  <a:outerShdw blurRad="38100" dist="38100" dir="2700000" algn="tl">
                    <a:srgbClr val="000000">
                      <a:alpha val="43137"/>
                    </a:srgbClr>
                  </a:outerShdw>
                </a:effectLst>
              </a:rPr>
              <a:t>Frank </a:t>
            </a:r>
            <a:r>
              <a:rPr lang="en-US" b="1" dirty="0" err="1" smtClean="0">
                <a:solidFill>
                  <a:schemeClr val="accent2">
                    <a:lumMod val="75000"/>
                  </a:schemeClr>
                </a:solidFill>
                <a:effectLst>
                  <a:outerShdw blurRad="38100" dist="38100" dir="2700000" algn="tl">
                    <a:srgbClr val="000000">
                      <a:alpha val="43137"/>
                    </a:srgbClr>
                  </a:outerShdw>
                </a:effectLst>
              </a:rPr>
              <a:t>Owusu-Adarkwa</a:t>
            </a:r>
            <a:endParaRPr lang="en-US" b="1" dirty="0" smtClean="0">
              <a:solidFill>
                <a:schemeClr val="accent2">
                  <a:lumMod val="75000"/>
                </a:schemeClr>
              </a:solidFill>
              <a:effectLst>
                <a:outerShdw blurRad="38100" dist="38100" dir="2700000" algn="tl">
                  <a:srgbClr val="000000">
                    <a:alpha val="43137"/>
                  </a:srgbClr>
                </a:outerShdw>
              </a:effectLst>
            </a:endParaRPr>
          </a:p>
          <a:p>
            <a:pPr>
              <a:defRPr/>
            </a:pPr>
            <a:endParaRPr lang="en-US" b="1"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1905000" cy="1143000"/>
          </a:xfrm>
        </p:spPr>
        <p:txBody>
          <a:bodyPr/>
          <a:lstStyle/>
          <a:p>
            <a:r>
              <a:rPr lang="en-US" dirty="0" smtClean="0"/>
              <a:t>2.285m</a:t>
            </a:r>
            <a:endParaRPr lang="en-US" dirty="0"/>
          </a:p>
        </p:txBody>
      </p:sp>
      <p:pic>
        <p:nvPicPr>
          <p:cNvPr id="4" name="Content Placeholder 3" descr="mpes2.285.PNG"/>
          <p:cNvPicPr>
            <a:picLocks noGrp="1" noChangeAspect="1"/>
          </p:cNvPicPr>
          <p:nvPr>
            <p:ph idx="1"/>
          </p:nvPr>
        </p:nvPicPr>
        <p:blipFill>
          <a:blip r:embed="rId3">
            <a:extLst>
              <a:ext uri="{28A0092B-C50C-407E-A947-70E740481C1C}">
                <a14:useLocalDpi xmlns:a14="http://schemas.microsoft.com/office/drawing/2010/main" val="0"/>
              </a:ext>
            </a:extLst>
          </a:blip>
          <a:srcRect l="-42664" r="-42664"/>
          <a:stretch>
            <a:fillRect/>
          </a:stretch>
        </p:blipFill>
        <p:spPr>
          <a:xfrm>
            <a:off x="-1524000" y="3197969"/>
            <a:ext cx="6781800" cy="3660031"/>
          </a:xfrm>
        </p:spPr>
      </p:pic>
      <p:pic>
        <p:nvPicPr>
          <p:cNvPr id="5" name="Picture 4" descr="2.28 Fl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25672" y="31793"/>
            <a:ext cx="6805684" cy="3251986"/>
          </a:xfrm>
          <a:prstGeom prst="rect">
            <a:avLst/>
          </a:prstGeom>
        </p:spPr>
      </p:pic>
      <p:pic>
        <p:nvPicPr>
          <p:cNvPr id="6" name="Content Placeholder 4"/>
          <p:cNvPicPr>
            <a:picLocks noChangeAspect="1"/>
          </p:cNvPicPr>
          <p:nvPr/>
        </p:nvPicPr>
        <p:blipFill>
          <a:blip r:embed="rId5"/>
          <a:srcRect t="-12220" b="-12220"/>
          <a:stretch>
            <a:fillRect/>
          </a:stretch>
        </p:blipFill>
        <p:spPr bwMode="auto">
          <a:xfrm>
            <a:off x="3655139" y="3276600"/>
            <a:ext cx="5486400" cy="301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5126937"/>
      </p:ext>
    </p:extLst>
  </p:cSld>
  <p:clrMapOvr>
    <a:masterClrMapping/>
  </p:clrMapOvr>
  <p:transition xmlns:p14="http://schemas.microsoft.com/office/powerpoint/2010/mai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Calibrated Length: 2.26</a:t>
            </a:r>
            <a:endParaRPr lang="en-US" dirty="0"/>
          </a:p>
        </p:txBody>
      </p:sp>
      <p:pic>
        <p:nvPicPr>
          <p:cNvPr id="4" name="Content Placeholder 3"/>
          <p:cNvPicPr>
            <a:picLocks noGrp="1" noChangeAspect="1"/>
          </p:cNvPicPr>
          <p:nvPr>
            <p:ph idx="1"/>
          </p:nvPr>
        </p:nvPicPr>
        <p:blipFill>
          <a:blip r:embed="rId3"/>
          <a:srcRect t="-11669" b="-11669"/>
          <a:stretch>
            <a:fillRect/>
          </a:stretch>
        </p:blipFill>
        <p:spPr>
          <a:xfrm>
            <a:off x="533400" y="1752600"/>
            <a:ext cx="7772640" cy="4275138"/>
          </a:xfrm>
        </p:spPr>
      </p:pic>
    </p:spTree>
    <p:extLst>
      <p:ext uri="{BB962C8B-B14F-4D97-AF65-F5344CB8AC3E}">
        <p14:creationId xmlns:p14="http://schemas.microsoft.com/office/powerpoint/2010/main" val="2363069058"/>
      </p:ext>
    </p:extLst>
  </p:cSld>
  <p:clrMapOvr>
    <a:masterClrMapping/>
  </p:clrMapOvr>
  <p:transition xmlns:p14="http://schemas.microsoft.com/office/powerpoint/2010/mai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Flow Rate 1.82m</a:t>
            </a:r>
            <a:endParaRPr lang="en-US" dirty="0"/>
          </a:p>
        </p:txBody>
      </p:sp>
      <p:sp>
        <p:nvSpPr>
          <p:cNvPr id="3" name="Content Placeholder 2"/>
          <p:cNvSpPr>
            <a:spLocks noGrp="1"/>
          </p:cNvSpPr>
          <p:nvPr>
            <p:ph idx="1"/>
          </p:nvPr>
        </p:nvSpPr>
        <p:spPr/>
        <p:txBody>
          <a:bodyPr/>
          <a:lstStyle/>
          <a:p>
            <a:endParaRPr lang="en-US" dirty="0"/>
          </a:p>
        </p:txBody>
      </p:sp>
      <p:pic>
        <p:nvPicPr>
          <p:cNvPr id="4" name="Content Placeholder 3" descr="1.82 Flow.png"/>
          <p:cNvPicPr>
            <a:picLocks noChangeAspect="1"/>
          </p:cNvPicPr>
          <p:nvPr/>
        </p:nvPicPr>
        <p:blipFill>
          <a:blip r:embed="rId3">
            <a:extLst>
              <a:ext uri="{28A0092B-C50C-407E-A947-70E740481C1C}">
                <a14:useLocalDpi xmlns:a14="http://schemas.microsoft.com/office/drawing/2010/main" val="0"/>
              </a:ext>
            </a:extLst>
          </a:blip>
          <a:srcRect l="1465" r="1465"/>
          <a:stretch>
            <a:fillRect/>
          </a:stretch>
        </p:blipFill>
        <p:spPr bwMode="auto">
          <a:xfrm>
            <a:off x="3033728" y="3581400"/>
            <a:ext cx="5957872" cy="3276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stretch>
            <a:fillRect/>
          </a:stretch>
        </p:blipFill>
        <p:spPr>
          <a:xfrm>
            <a:off x="0" y="1524000"/>
            <a:ext cx="4728194" cy="2076450"/>
          </a:xfrm>
          <a:prstGeom prst="rect">
            <a:avLst/>
          </a:prstGeom>
        </p:spPr>
      </p:pic>
    </p:spTree>
    <p:extLst>
      <p:ext uri="{BB962C8B-B14F-4D97-AF65-F5344CB8AC3E}">
        <p14:creationId xmlns:p14="http://schemas.microsoft.com/office/powerpoint/2010/main" val="925478217"/>
      </p:ext>
    </p:extLst>
  </p:cSld>
  <p:clrMapOvr>
    <a:masterClrMapping/>
  </p:clrMapOvr>
  <p:transition xmlns:p14="http://schemas.microsoft.com/office/powerpoint/2010/mai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Tee Analysis with</a:t>
            </a:r>
            <a:br>
              <a:rPr lang="en-US" dirty="0" smtClean="0"/>
            </a:br>
            <a:r>
              <a:rPr lang="en-US" dirty="0" smtClean="0"/>
              <a:t>Two </a:t>
            </a:r>
            <a:r>
              <a:rPr lang="en-US" sz="5400" dirty="0" smtClean="0"/>
              <a:t>1.82</a:t>
            </a:r>
            <a:r>
              <a:rPr lang="en-US" dirty="0" smtClean="0"/>
              <a:t> dosing tubes</a:t>
            </a:r>
            <a:endParaRPr lang="en-US" dirty="0"/>
          </a:p>
        </p:txBody>
      </p:sp>
      <p:pic>
        <p:nvPicPr>
          <p:cNvPr id="4" name="Content Placeholder 3"/>
          <p:cNvPicPr>
            <a:picLocks noGrp="1" noChangeAspect="1"/>
          </p:cNvPicPr>
          <p:nvPr>
            <p:ph idx="1"/>
          </p:nvPr>
        </p:nvPicPr>
        <p:blipFill>
          <a:blip r:embed="rId3"/>
          <a:srcRect t="-8160" b="-8160"/>
          <a:stretch>
            <a:fillRect/>
          </a:stretch>
        </p:blipFill>
        <p:spPr>
          <a:xfrm>
            <a:off x="0" y="1371600"/>
            <a:ext cx="4904276" cy="2697163"/>
          </a:xfrm>
        </p:spPr>
      </p:pic>
      <p:pic>
        <p:nvPicPr>
          <p:cNvPr id="5" name="Content Placeholder 3" descr="Tflow.PNG"/>
          <p:cNvPicPr>
            <a:picLocks noChangeAspect="1"/>
          </p:cNvPicPr>
          <p:nvPr/>
        </p:nvPicPr>
        <p:blipFill>
          <a:blip r:embed="rId4">
            <a:extLst>
              <a:ext uri="{28A0092B-C50C-407E-A947-70E740481C1C}">
                <a14:useLocalDpi xmlns:a14="http://schemas.microsoft.com/office/drawing/2010/main" val="0"/>
              </a:ext>
            </a:extLst>
          </a:blip>
          <a:srcRect l="737" r="737"/>
          <a:stretch>
            <a:fillRect/>
          </a:stretch>
        </p:blipFill>
        <p:spPr bwMode="auto">
          <a:xfrm>
            <a:off x="3505200" y="3832794"/>
            <a:ext cx="5486400" cy="301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9639560"/>
      </p:ext>
    </p:extLst>
  </p:cSld>
  <p:clrMapOvr>
    <a:masterClrMapping/>
  </p:clrMapOvr>
  <p:transition xmlns:p14="http://schemas.microsoft.com/office/powerpoint/2010/mai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Results</a:t>
            </a:r>
            <a:endParaRPr lang="en-US" dirty="0"/>
          </a:p>
        </p:txBody>
      </p:sp>
      <p:sp>
        <p:nvSpPr>
          <p:cNvPr id="3" name="Content Placeholder 2"/>
          <p:cNvSpPr>
            <a:spLocks noGrp="1"/>
          </p:cNvSpPr>
          <p:nvPr>
            <p:ph idx="1"/>
          </p:nvPr>
        </p:nvSpPr>
        <p:spPr>
          <a:xfrm>
            <a:off x="609600" y="1752600"/>
            <a:ext cx="7924800" cy="3962400"/>
          </a:xfrm>
        </p:spPr>
        <p:txBody>
          <a:bodyPr/>
          <a:lstStyle/>
          <a:p>
            <a:r>
              <a:rPr lang="en-US" sz="2000" dirty="0" smtClean="0"/>
              <a:t>2 main sources of error</a:t>
            </a:r>
          </a:p>
          <a:p>
            <a:pPr marL="0" indent="0">
              <a:buNone/>
            </a:pPr>
            <a:r>
              <a:rPr lang="en-US" sz="1600" dirty="0"/>
              <a:t>	</a:t>
            </a:r>
            <a:r>
              <a:rPr lang="en-US" sz="1600" dirty="0" smtClean="0"/>
              <a:t>1) float</a:t>
            </a:r>
          </a:p>
          <a:p>
            <a:pPr marL="0" indent="0">
              <a:buNone/>
            </a:pPr>
            <a:r>
              <a:rPr lang="en-US" sz="1600" dirty="0"/>
              <a:t>	</a:t>
            </a:r>
            <a:r>
              <a:rPr lang="en-US" sz="1600" dirty="0" smtClean="0"/>
              <a:t>2) minor losses</a:t>
            </a:r>
            <a:endParaRPr lang="en-US" sz="1600" dirty="0"/>
          </a:p>
          <a:p>
            <a:r>
              <a:rPr lang="en-US" sz="1600" dirty="0" smtClean="0"/>
              <a:t>Last semester- eliminating minor losses </a:t>
            </a:r>
          </a:p>
          <a:p>
            <a:r>
              <a:rPr lang="en-US" sz="1600" dirty="0" smtClean="0"/>
              <a:t>The way that the LCDC is calibrated in Honduras is </a:t>
            </a:r>
          </a:p>
          <a:p>
            <a:pPr marL="0" indent="0">
              <a:buNone/>
            </a:pPr>
            <a:r>
              <a:rPr lang="en-US" sz="1600" dirty="0" smtClean="0"/>
              <a:t>        similar to how we calibrated – we pinned the end of</a:t>
            </a:r>
          </a:p>
          <a:p>
            <a:pPr marL="0" indent="0">
              <a:buNone/>
            </a:pPr>
            <a:r>
              <a:rPr lang="en-US" sz="1600" dirty="0"/>
              <a:t> </a:t>
            </a:r>
            <a:r>
              <a:rPr lang="en-US" sz="1600" dirty="0" smtClean="0"/>
              <a:t>       the lever arms to this white board to</a:t>
            </a:r>
          </a:p>
          <a:p>
            <a:pPr marL="0" indent="0">
              <a:buNone/>
            </a:pPr>
            <a:r>
              <a:rPr lang="en-US" sz="1600" dirty="0"/>
              <a:t> </a:t>
            </a:r>
            <a:r>
              <a:rPr lang="en-US" sz="1600" dirty="0" smtClean="0"/>
              <a:t>       simulate the flow rate of water into the plant. </a:t>
            </a:r>
          </a:p>
          <a:p>
            <a:r>
              <a:rPr lang="en-US" sz="1600" dirty="0"/>
              <a:t>I</a:t>
            </a:r>
            <a:r>
              <a:rPr lang="en-US" sz="1600" dirty="0" smtClean="0"/>
              <a:t>n real life, when the float is attached after this manner of</a:t>
            </a:r>
          </a:p>
          <a:p>
            <a:pPr marL="0" indent="0">
              <a:buNone/>
            </a:pPr>
            <a:r>
              <a:rPr lang="en-US" sz="1600" dirty="0" smtClean="0"/>
              <a:t>       calibration, additional error was apparent. The weights of</a:t>
            </a:r>
          </a:p>
          <a:p>
            <a:pPr marL="0" indent="0">
              <a:buNone/>
            </a:pPr>
            <a:r>
              <a:rPr lang="en-US" sz="1600" dirty="0"/>
              <a:t> </a:t>
            </a:r>
            <a:r>
              <a:rPr lang="en-US" sz="1600" dirty="0" smtClean="0"/>
              <a:t>      the sliders and drop tubes push the float up, increasing the</a:t>
            </a:r>
          </a:p>
          <a:p>
            <a:pPr marL="0" indent="0">
              <a:buNone/>
            </a:pPr>
            <a:r>
              <a:rPr lang="en-US" sz="1600" dirty="0"/>
              <a:t> </a:t>
            </a:r>
            <a:r>
              <a:rPr lang="en-US" sz="1600" dirty="0" smtClean="0"/>
              <a:t>      head and causing higher than expected flow rates. </a:t>
            </a:r>
          </a:p>
          <a:p>
            <a:pPr lvl="1"/>
            <a:r>
              <a:rPr lang="en-US" sz="1200" dirty="0" smtClean="0"/>
              <a:t>We recommend that for calibration at new plants, there be a real water level and float attached. </a:t>
            </a:r>
          </a:p>
          <a:p>
            <a:pPr lvl="1"/>
            <a:r>
              <a:rPr lang="en-US" sz="1200" dirty="0" smtClean="0"/>
              <a:t>Even with the largest float geometrically possible, the error contributed by this lifting of the float is a significant consideration, and so it really doesn’t make sense to calibrate before it is added.</a:t>
            </a:r>
          </a:p>
          <a:p>
            <a:pPr marL="0" indent="0">
              <a:buNone/>
            </a:pPr>
            <a:endParaRPr lang="en-US" sz="1500" dirty="0"/>
          </a:p>
          <a:p>
            <a:pPr marL="0" indent="0">
              <a:buNone/>
            </a:pPr>
            <a:endParaRPr lang="en-US" sz="1000" dirty="0"/>
          </a:p>
          <a:p>
            <a:pPr marL="0" indent="0">
              <a:buNone/>
            </a:pPr>
            <a:endParaRPr lang="en-US" sz="1000" dirty="0"/>
          </a:p>
          <a:p>
            <a:pPr marL="0" indent="0">
              <a:buNone/>
            </a:pPr>
            <a:endParaRPr lang="en-US" sz="1000" dirty="0" smtClean="0"/>
          </a:p>
        </p:txBody>
      </p:sp>
      <p:pic>
        <p:nvPicPr>
          <p:cNvPr id="78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219200"/>
            <a:ext cx="2743200"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0300" y="3352800"/>
            <a:ext cx="2472267" cy="1854200"/>
          </a:xfrm>
          <a:prstGeom prst="rect">
            <a:avLst/>
          </a:prstGeom>
        </p:spPr>
      </p:pic>
    </p:spTree>
    <p:extLst>
      <p:ext uri="{BB962C8B-B14F-4D97-AF65-F5344CB8AC3E}">
        <p14:creationId xmlns:p14="http://schemas.microsoft.com/office/powerpoint/2010/main" val="1040598290"/>
      </p:ext>
    </p:extLst>
  </p:cSld>
  <p:clrMapOvr>
    <a:masterClrMapping/>
  </p:clrMapOvr>
  <p:transition xmlns:p14="http://schemas.microsoft.com/office/powerpoint/2010/mai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Float Design Constraints/Error</a:t>
            </a:r>
            <a:endParaRPr lang="en-US" dirty="0"/>
          </a:p>
        </p:txBody>
      </p:sp>
      <p:pic>
        <p:nvPicPr>
          <p:cNvPr id="778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1752600"/>
            <a:ext cx="1724025"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Content Placeholder 3"/>
          <p:cNvPicPr>
            <a:picLocks noGrp="1" noChangeAspect="1"/>
          </p:cNvPicPr>
          <p:nvPr>
            <p:ph idx="1"/>
          </p:nvPr>
        </p:nvPicPr>
        <p:blipFill>
          <a:blip r:embed="rId4"/>
          <a:srcRect l="-6801" r="-6801"/>
          <a:stretch>
            <a:fillRect/>
          </a:stretch>
        </p:blipFill>
        <p:spPr>
          <a:xfrm>
            <a:off x="-152400" y="1676400"/>
            <a:ext cx="4849430" cy="2667000"/>
          </a:xfrm>
        </p:spPr>
      </p:pic>
      <p:cxnSp>
        <p:nvCxnSpPr>
          <p:cNvPr id="7" name="Straight Arrow Connector 6"/>
          <p:cNvCxnSpPr/>
          <p:nvPr/>
        </p:nvCxnSpPr>
        <p:spPr bwMode="auto">
          <a:xfrm flipH="1" flipV="1">
            <a:off x="1905000" y="4191000"/>
            <a:ext cx="990600"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9" name="Straight Arrow Connector 8"/>
          <p:cNvCxnSpPr/>
          <p:nvPr/>
        </p:nvCxnSpPr>
        <p:spPr bwMode="auto">
          <a:xfrm flipH="1" flipV="1">
            <a:off x="2514600" y="4191000"/>
            <a:ext cx="381000"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11" name="Straight Arrow Connector 10"/>
          <p:cNvCxnSpPr/>
          <p:nvPr/>
        </p:nvCxnSpPr>
        <p:spPr bwMode="auto">
          <a:xfrm flipV="1">
            <a:off x="2895600" y="4191000"/>
            <a:ext cx="304800"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14" name="Straight Arrow Connector 13"/>
          <p:cNvCxnSpPr/>
          <p:nvPr/>
        </p:nvCxnSpPr>
        <p:spPr bwMode="auto">
          <a:xfrm flipV="1">
            <a:off x="2905699" y="4191000"/>
            <a:ext cx="907973"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15" name="TextBox 14"/>
          <p:cNvSpPr txBox="1"/>
          <p:nvPr/>
        </p:nvSpPr>
        <p:spPr>
          <a:xfrm>
            <a:off x="1945624" y="4876800"/>
            <a:ext cx="1814920" cy="369332"/>
          </a:xfrm>
          <a:prstGeom prst="rect">
            <a:avLst/>
          </a:prstGeom>
          <a:noFill/>
        </p:spPr>
        <p:txBody>
          <a:bodyPr wrap="none" rtlCol="0">
            <a:spAutoFit/>
          </a:bodyPr>
          <a:lstStyle/>
          <a:p>
            <a:r>
              <a:rPr lang="en-US" b="1" i="1" dirty="0" smtClean="0"/>
              <a:t>Not negligible!</a:t>
            </a:r>
            <a:endParaRPr lang="en-US" b="1" i="1" dirty="0"/>
          </a:p>
        </p:txBody>
      </p:sp>
      <p:sp>
        <p:nvSpPr>
          <p:cNvPr id="16" name="TextBox 15"/>
          <p:cNvSpPr txBox="1"/>
          <p:nvPr/>
        </p:nvSpPr>
        <p:spPr>
          <a:xfrm>
            <a:off x="4648200" y="1882676"/>
            <a:ext cx="2438400" cy="2308324"/>
          </a:xfrm>
          <a:prstGeom prst="rect">
            <a:avLst/>
          </a:prstGeom>
          <a:noFill/>
        </p:spPr>
        <p:txBody>
          <a:bodyPr wrap="square" rtlCol="0">
            <a:spAutoFit/>
          </a:bodyPr>
          <a:lstStyle/>
          <a:p>
            <a:r>
              <a:rPr lang="en-US" dirty="0" smtClean="0"/>
              <a:t>Calibrate </a:t>
            </a:r>
            <a:r>
              <a:rPr lang="en-US" b="1" dirty="0" smtClean="0"/>
              <a:t>with float </a:t>
            </a:r>
            <a:r>
              <a:rPr lang="en-US" dirty="0" smtClean="0"/>
              <a:t>already in place and with a </a:t>
            </a:r>
            <a:r>
              <a:rPr lang="en-US" b="1" dirty="0" smtClean="0"/>
              <a:t>real water level </a:t>
            </a:r>
            <a:r>
              <a:rPr lang="en-US" dirty="0" smtClean="0"/>
              <a:t>in the entrance tank to more closely simulate actual plant operation</a:t>
            </a:r>
            <a:endParaRPr lang="en-US" dirty="0"/>
          </a:p>
        </p:txBody>
      </p:sp>
      <p:sp>
        <p:nvSpPr>
          <p:cNvPr id="17" name="TextBox 16"/>
          <p:cNvSpPr txBox="1"/>
          <p:nvPr/>
        </p:nvSpPr>
        <p:spPr>
          <a:xfrm>
            <a:off x="425984" y="5246132"/>
            <a:ext cx="6508216" cy="1477328"/>
          </a:xfrm>
          <a:prstGeom prst="rect">
            <a:avLst/>
          </a:prstGeom>
          <a:noFill/>
        </p:spPr>
        <p:txBody>
          <a:bodyPr wrap="square" rtlCol="0">
            <a:spAutoFit/>
          </a:bodyPr>
          <a:lstStyle/>
          <a:p>
            <a:r>
              <a:rPr lang="en-US" dirty="0" smtClean="0"/>
              <a:t>The 6” float costs $32.53  whereas the larger 8” float components comes to a sum of $104.88</a:t>
            </a:r>
          </a:p>
          <a:p>
            <a:r>
              <a:rPr lang="en-US" dirty="0" smtClean="0"/>
              <a:t>Larger plants, such as those that require a “T” will be more able to pay for price hike because they are serving a larger community</a:t>
            </a:r>
            <a:endParaRPr lang="en-US" dirty="0"/>
          </a:p>
        </p:txBody>
      </p:sp>
    </p:spTree>
    <p:extLst>
      <p:ext uri="{BB962C8B-B14F-4D97-AF65-F5344CB8AC3E}">
        <p14:creationId xmlns:p14="http://schemas.microsoft.com/office/powerpoint/2010/main" val="84131571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Error</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77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745" y="1828800"/>
            <a:ext cx="6372225"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100581" y="4038600"/>
            <a:ext cx="6785832" cy="369332"/>
          </a:xfrm>
          <a:prstGeom prst="rect">
            <a:avLst/>
          </a:prstGeom>
          <a:noFill/>
        </p:spPr>
        <p:txBody>
          <a:bodyPr wrap="none" rtlCol="0">
            <a:spAutoFit/>
          </a:bodyPr>
          <a:lstStyle/>
          <a:p>
            <a:r>
              <a:rPr lang="en-US" dirty="0" smtClean="0"/>
              <a:t>The majority of the error in all cases is coming from the float</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2" y="4964147"/>
            <a:ext cx="1304925" cy="1108293"/>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5992" y="4342172"/>
            <a:ext cx="1600200" cy="1280159"/>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6192" y="4995361"/>
            <a:ext cx="2651508" cy="1350154"/>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3011" y="4752405"/>
            <a:ext cx="3070942" cy="918033"/>
          </a:xfrm>
          <a:prstGeom prst="rect">
            <a:avLst/>
          </a:prstGeom>
        </p:spPr>
      </p:pic>
      <p:sp>
        <p:nvSpPr>
          <p:cNvPr id="12" name="TextBox 11"/>
          <p:cNvSpPr txBox="1"/>
          <p:nvPr/>
        </p:nvSpPr>
        <p:spPr>
          <a:xfrm>
            <a:off x="3302392" y="4678077"/>
            <a:ext cx="2281394" cy="246221"/>
          </a:xfrm>
          <a:prstGeom prst="rect">
            <a:avLst/>
          </a:prstGeom>
          <a:noFill/>
        </p:spPr>
        <p:txBody>
          <a:bodyPr wrap="none" rtlCol="0">
            <a:spAutoFit/>
          </a:bodyPr>
          <a:lstStyle/>
          <a:p>
            <a:r>
              <a:rPr lang="en-US" sz="1000" dirty="0" smtClean="0"/>
              <a:t>Calibration error * board flow rate</a:t>
            </a:r>
            <a:endParaRPr lang="en-US" sz="1000" dirty="0"/>
          </a:p>
        </p:txBody>
      </p:sp>
      <p:sp>
        <p:nvSpPr>
          <p:cNvPr id="13" name="TextBox 12"/>
          <p:cNvSpPr txBox="1"/>
          <p:nvPr/>
        </p:nvSpPr>
        <p:spPr>
          <a:xfrm>
            <a:off x="1956842" y="5765979"/>
            <a:ext cx="1345550" cy="553998"/>
          </a:xfrm>
          <a:prstGeom prst="rect">
            <a:avLst/>
          </a:prstGeom>
          <a:noFill/>
        </p:spPr>
        <p:txBody>
          <a:bodyPr wrap="square" rtlCol="0">
            <a:spAutoFit/>
          </a:bodyPr>
          <a:lstStyle/>
          <a:p>
            <a:r>
              <a:rPr lang="en-US" sz="1000" dirty="0" smtClean="0"/>
              <a:t>Quadratic increase of errors due to torques</a:t>
            </a:r>
            <a:endParaRPr lang="en-US" sz="1000" dirty="0"/>
          </a:p>
        </p:txBody>
      </p:sp>
      <p:sp>
        <p:nvSpPr>
          <p:cNvPr id="14" name="Down Arrow 13"/>
          <p:cNvSpPr/>
          <p:nvPr/>
        </p:nvSpPr>
        <p:spPr bwMode="auto">
          <a:xfrm>
            <a:off x="4107769" y="4876800"/>
            <a:ext cx="444175" cy="247686"/>
          </a:xfrm>
          <a:prstGeom prst="down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5" name="Up Arrow 14"/>
          <p:cNvSpPr/>
          <p:nvPr/>
        </p:nvSpPr>
        <p:spPr bwMode="auto">
          <a:xfrm>
            <a:off x="2401017" y="5468201"/>
            <a:ext cx="457200" cy="247686"/>
          </a:xfrm>
          <a:prstGeom prst="up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2940401597"/>
      </p:ext>
    </p:extLst>
  </p:cSld>
  <p:clrMapOvr>
    <a:masterClrMapping/>
  </p:clrMapOvr>
  <p:transition xmlns:p14="http://schemas.microsoft.com/office/powerpoint/2010/mai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2">
                    <a:lumMod val="75000"/>
                  </a:schemeClr>
                </a:solidFill>
              </a:rPr>
              <a:t>MathCad</a:t>
            </a:r>
            <a:r>
              <a:rPr lang="en-US" dirty="0" smtClean="0">
                <a:solidFill>
                  <a:schemeClr val="tx2">
                    <a:lumMod val="75000"/>
                  </a:schemeClr>
                </a:solidFill>
              </a:rPr>
              <a:t> Calculated  </a:t>
            </a:r>
            <a:r>
              <a:rPr lang="en-US" dirty="0" smtClean="0">
                <a:solidFill>
                  <a:srgbClr val="FF0000"/>
                </a:solidFill>
              </a:rPr>
              <a:t>Observed</a:t>
            </a:r>
            <a:endParaRPr lang="en-US"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199" y="1630590"/>
            <a:ext cx="4272785" cy="2281010"/>
          </a:xfrm>
          <a:prstGeom prst="rect">
            <a:avLst/>
          </a:prstGeom>
        </p:spPr>
      </p:pic>
      <p:pic>
        <p:nvPicPr>
          <p:cNvPr id="5" name="Picture 4" descr="2.28 Fl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3911600"/>
            <a:ext cx="4191000" cy="2369379"/>
          </a:xfrm>
          <a:prstGeom prst="rect">
            <a:avLst/>
          </a:prstGeom>
        </p:spPr>
      </p:pic>
      <p:sp>
        <p:nvSpPr>
          <p:cNvPr id="6" name="TextBox 5"/>
          <p:cNvSpPr txBox="1"/>
          <p:nvPr/>
        </p:nvSpPr>
        <p:spPr>
          <a:xfrm>
            <a:off x="5486400" y="1816100"/>
            <a:ext cx="2362200" cy="1477328"/>
          </a:xfrm>
          <a:prstGeom prst="rect">
            <a:avLst/>
          </a:prstGeom>
          <a:noFill/>
        </p:spPr>
        <p:txBody>
          <a:bodyPr wrap="square" rtlCol="0">
            <a:spAutoFit/>
          </a:bodyPr>
          <a:lstStyle/>
          <a:p>
            <a:r>
              <a:rPr lang="en-US" dirty="0" smtClean="0"/>
              <a:t>Even greater error at 20cm than anticipated before accounting for float error</a:t>
            </a:r>
            <a:endParaRPr lang="en-US"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9600" y="3911600"/>
            <a:ext cx="4724400" cy="2559949"/>
          </a:xfrm>
          <a:prstGeom prst="rect">
            <a:avLst/>
          </a:prstGeom>
        </p:spPr>
      </p:pic>
      <p:sp>
        <p:nvSpPr>
          <p:cNvPr id="11" name="TextBox 10"/>
          <p:cNvSpPr txBox="1"/>
          <p:nvPr/>
        </p:nvSpPr>
        <p:spPr>
          <a:xfrm>
            <a:off x="5029200" y="3357602"/>
            <a:ext cx="3810000" cy="553998"/>
          </a:xfrm>
          <a:prstGeom prst="rect">
            <a:avLst/>
          </a:prstGeom>
          <a:noFill/>
        </p:spPr>
        <p:txBody>
          <a:bodyPr wrap="square" rtlCol="0">
            <a:spAutoFit/>
          </a:bodyPr>
          <a:lstStyle/>
          <a:p>
            <a:pPr algn="ctr"/>
            <a:r>
              <a:rPr lang="en-US" sz="1500" dirty="0" smtClean="0"/>
              <a:t>Pull the curve back up/left to match at 20 cm head</a:t>
            </a:r>
            <a:endParaRPr lang="en-US" sz="1500" dirty="0"/>
          </a:p>
        </p:txBody>
      </p:sp>
      <p:cxnSp>
        <p:nvCxnSpPr>
          <p:cNvPr id="13" name="Straight Arrow Connector 12"/>
          <p:cNvCxnSpPr/>
          <p:nvPr/>
        </p:nvCxnSpPr>
        <p:spPr bwMode="auto">
          <a:xfrm flipH="1" flipV="1">
            <a:off x="3733800" y="2057400"/>
            <a:ext cx="1600200" cy="1524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Tree>
    <p:extLst>
      <p:ext uri="{BB962C8B-B14F-4D97-AF65-F5344CB8AC3E}">
        <p14:creationId xmlns:p14="http://schemas.microsoft.com/office/powerpoint/2010/main" val="3219721138"/>
      </p:ext>
    </p:extLst>
  </p:cSld>
  <p:clrMapOvr>
    <a:masterClrMapping/>
  </p:clrMapOvr>
  <p:transition xmlns:p14="http://schemas.microsoft.com/office/powerpoint/2010/mai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a:t>
            </a:r>
            <a:endParaRPr lang="en-US" dirty="0"/>
          </a:p>
        </p:txBody>
      </p:sp>
      <p:sp>
        <p:nvSpPr>
          <p:cNvPr id="3" name="Content Placeholder 2"/>
          <p:cNvSpPr>
            <a:spLocks noGrp="1"/>
          </p:cNvSpPr>
          <p:nvPr>
            <p:ph idx="1"/>
          </p:nvPr>
        </p:nvSpPr>
        <p:spPr/>
        <p:txBody>
          <a:bodyPr/>
          <a:lstStyle/>
          <a:p>
            <a:r>
              <a:rPr lang="en-US" sz="2500" dirty="0"/>
              <a:t>Experimental Data from Flow Tests</a:t>
            </a:r>
          </a:p>
          <a:p>
            <a:r>
              <a:rPr lang="en-US" sz="2500" dirty="0"/>
              <a:t>Float analysis for shorter sliders and different float sizes for cost </a:t>
            </a:r>
            <a:r>
              <a:rPr lang="en-US" sz="2500" dirty="0" smtClean="0"/>
              <a:t>consideration</a:t>
            </a:r>
          </a:p>
          <a:p>
            <a:r>
              <a:rPr lang="en-US" sz="2500" dirty="0" smtClean="0"/>
              <a:t>Manual to send to operators</a:t>
            </a:r>
          </a:p>
          <a:p>
            <a:pPr lvl="1"/>
            <a:r>
              <a:rPr lang="en-US" sz="2500" dirty="0" smtClean="0"/>
              <a:t>Step-by-step instructions</a:t>
            </a:r>
          </a:p>
          <a:p>
            <a:pPr lvl="1"/>
            <a:r>
              <a:rPr lang="en-US" sz="2500" dirty="0" smtClean="0"/>
              <a:t>Images</a:t>
            </a:r>
          </a:p>
          <a:p>
            <a:pPr lvl="1"/>
            <a:r>
              <a:rPr lang="en-US" sz="2500" dirty="0" err="1" smtClean="0"/>
              <a:t>Youtube</a:t>
            </a:r>
            <a:r>
              <a:rPr lang="en-US" sz="2500" dirty="0" smtClean="0"/>
              <a:t> construction videos links</a:t>
            </a:r>
          </a:p>
          <a:p>
            <a:pPr lvl="1"/>
            <a:r>
              <a:rPr lang="en-US" sz="2500" dirty="0" smtClean="0"/>
              <a:t>List of parts with McMaster #s AND properties (</a:t>
            </a:r>
            <a:r>
              <a:rPr lang="en-US" sz="2500" dirty="0" err="1" smtClean="0"/>
              <a:t>eg</a:t>
            </a:r>
            <a:r>
              <a:rPr lang="en-US" sz="2500" dirty="0" smtClean="0"/>
              <a:t> transparency, chlorine resistance) so that locally available substitutes can be made</a:t>
            </a:r>
          </a:p>
        </p:txBody>
      </p:sp>
    </p:spTree>
    <p:extLst>
      <p:ext uri="{BB962C8B-B14F-4D97-AF65-F5344CB8AC3E}">
        <p14:creationId xmlns:p14="http://schemas.microsoft.com/office/powerpoint/2010/main" val="900030897"/>
      </p:ext>
    </p:extLst>
  </p:cSld>
  <p:clrMapOvr>
    <a:masterClrMapping/>
  </p:clrMapOvr>
  <p:transition xmlns:p14="http://schemas.microsoft.com/office/powerpoint/2010/mai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533400" y="228600"/>
            <a:ext cx="8228013" cy="1062038"/>
          </a:xfrm>
        </p:spPr>
        <p:txBody>
          <a:bodyPr tIns="35202"/>
          <a:lstStyle/>
          <a:p>
            <a:pPr eaLnBrk="1" hangingPunct="1">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dirty="0" smtClean="0">
                <a:ea typeface="ＭＳ Ｐゴシック" pitchFamily="34" charset="-128"/>
              </a:rPr>
              <a:t>Conclusions</a:t>
            </a:r>
          </a:p>
        </p:txBody>
      </p:sp>
      <p:sp>
        <p:nvSpPr>
          <p:cNvPr id="26627" name="Rectangle 2"/>
          <p:cNvSpPr>
            <a:spLocks noGrp="1" noChangeArrowheads="1"/>
          </p:cNvSpPr>
          <p:nvPr>
            <p:ph type="body" idx="1"/>
          </p:nvPr>
        </p:nvSpPr>
        <p:spPr>
          <a:xfrm>
            <a:off x="152400" y="1905000"/>
            <a:ext cx="8991600" cy="4222750"/>
          </a:xfrm>
        </p:spPr>
        <p:txBody>
          <a:bodyPr/>
          <a:lstStyle/>
          <a:p>
            <a:r>
              <a:rPr lang="en-US" sz="2000" dirty="0" smtClean="0">
                <a:ea typeface="ＭＳ Ｐゴシック" pitchFamily="34" charset="-128"/>
              </a:rPr>
              <a:t>Reliable Calibration/Fabrication Techniques</a:t>
            </a:r>
          </a:p>
          <a:p>
            <a:pPr marL="0" indent="0">
              <a:buNone/>
            </a:pPr>
            <a:r>
              <a:rPr lang="en-US" sz="2000" dirty="0">
                <a:ea typeface="ＭＳ Ｐゴシック" pitchFamily="34" charset="-128"/>
              </a:rPr>
              <a:t>	</a:t>
            </a:r>
            <a:r>
              <a:rPr lang="en-US" sz="2000" dirty="0" smtClean="0">
                <a:ea typeface="ＭＳ Ｐゴシック" pitchFamily="34" charset="-128"/>
              </a:rPr>
              <a:t>Consistent process</a:t>
            </a:r>
          </a:p>
          <a:p>
            <a:r>
              <a:rPr lang="en-US" sz="2000" dirty="0" smtClean="0">
                <a:ea typeface="ＭＳ Ｐゴシック" pitchFamily="34" charset="-128"/>
              </a:rPr>
              <a:t>Pay attention to radius of curvature of dosing tube!</a:t>
            </a:r>
            <a:endParaRPr lang="en-US" sz="2000" dirty="0">
              <a:ea typeface="ＭＳ Ｐゴシック" pitchFamily="34" charset="-128"/>
            </a:endParaRPr>
          </a:p>
          <a:p>
            <a:r>
              <a:rPr lang="en-US" sz="2000" dirty="0" smtClean="0">
                <a:ea typeface="ＭＳ Ｐゴシック" pitchFamily="34" charset="-128"/>
              </a:rPr>
              <a:t>Calibrate at 20cm head for simplicity</a:t>
            </a:r>
          </a:p>
          <a:p>
            <a:r>
              <a:rPr lang="en-US" sz="2000" dirty="0" smtClean="0">
                <a:ea typeface="ＭＳ Ｐゴシック" pitchFamily="34" charset="-128"/>
              </a:rPr>
              <a:t>Larger Float + smaller sliders</a:t>
            </a:r>
          </a:p>
          <a:p>
            <a:r>
              <a:rPr lang="en-US" sz="2000" dirty="0" smtClean="0">
                <a:ea typeface="ＭＳ Ｐゴシック" pitchFamily="34" charset="-128"/>
              </a:rPr>
              <a:t>“Taller” lever arms</a:t>
            </a:r>
          </a:p>
          <a:p>
            <a:r>
              <a:rPr lang="en-US" sz="2000" dirty="0" smtClean="0">
                <a:ea typeface="ＭＳ Ｐゴシック" pitchFamily="34" charset="-128"/>
              </a:rPr>
              <a:t>Send extra tubing!</a:t>
            </a:r>
          </a:p>
          <a:p>
            <a:pPr marL="0" indent="0">
              <a:buNone/>
            </a:pPr>
            <a:r>
              <a:rPr lang="en-US" sz="2000" dirty="0" smtClean="0">
                <a:ea typeface="ＭＳ Ｐゴシック" pitchFamily="34" charset="-128"/>
              </a:rPr>
              <a:t>	If we begin account for additional head because of torques/ float lift, to 	get the flow rates down, additional small 	diameter tubing needs to be 	sent</a:t>
            </a:r>
          </a:p>
        </p:txBody>
      </p:sp>
      <p:pic>
        <p:nvPicPr>
          <p:cNvPr id="26628" name="Picture 4"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5"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069645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8"/>
          <p:cNvSpPr>
            <a:spLocks noGrp="1"/>
          </p:cNvSpPr>
          <p:nvPr>
            <p:ph type="title"/>
          </p:nvPr>
        </p:nvSpPr>
        <p:spPr/>
        <p:txBody>
          <a:bodyPr/>
          <a:lstStyle/>
          <a:p>
            <a:pPr eaLnBrk="1" hangingPunct="1"/>
            <a:r>
              <a:rPr lang="en-US" smtClean="0">
                <a:ea typeface="ＭＳ Ｐゴシック" pitchFamily="34" charset="-128"/>
              </a:rPr>
              <a:t>Outline</a:t>
            </a:r>
          </a:p>
        </p:txBody>
      </p:sp>
      <p:sp>
        <p:nvSpPr>
          <p:cNvPr id="6147" name="Content Placeholder 9"/>
          <p:cNvSpPr>
            <a:spLocks noGrp="1"/>
          </p:cNvSpPr>
          <p:nvPr>
            <p:ph idx="1"/>
          </p:nvPr>
        </p:nvSpPr>
        <p:spPr>
          <a:xfrm>
            <a:off x="457200" y="1600200"/>
            <a:ext cx="8229600" cy="4800600"/>
          </a:xfrm>
        </p:spPr>
        <p:txBody>
          <a:bodyPr/>
          <a:lstStyle/>
          <a:p>
            <a:pPr eaLnBrk="1" hangingPunct="1"/>
            <a:r>
              <a:rPr lang="en-US" dirty="0" smtClean="0">
                <a:ea typeface="ＭＳ Ｐゴシック" pitchFamily="34" charset="-128"/>
              </a:rPr>
              <a:t>Chemical dosing overview</a:t>
            </a:r>
            <a:endParaRPr lang="en-US" sz="1800" dirty="0" smtClean="0">
              <a:ea typeface="ＭＳ Ｐゴシック" pitchFamily="34" charset="-128"/>
            </a:endParaRPr>
          </a:p>
          <a:p>
            <a:pPr eaLnBrk="1" hangingPunct="1"/>
            <a:r>
              <a:rPr lang="en-US" dirty="0" smtClean="0">
                <a:ea typeface="ＭＳ Ｐゴシック" pitchFamily="34" charset="-128"/>
              </a:rPr>
              <a:t>New LCDC  (Triple </a:t>
            </a:r>
            <a:r>
              <a:rPr lang="en-US" dirty="0" err="1" smtClean="0">
                <a:ea typeface="ＭＳ Ｐゴシック" pitchFamily="34" charset="-128"/>
              </a:rPr>
              <a:t>Doser</a:t>
            </a:r>
            <a:r>
              <a:rPr lang="en-US" dirty="0" smtClean="0">
                <a:ea typeface="ＭＳ Ｐゴシック" pitchFamily="34" charset="-128"/>
              </a:rPr>
              <a:t>)</a:t>
            </a:r>
          </a:p>
          <a:p>
            <a:pPr eaLnBrk="1" hangingPunct="1"/>
            <a:r>
              <a:rPr lang="en-US" dirty="0">
                <a:ea typeface="ＭＳ Ｐゴシック" pitchFamily="34" charset="-128"/>
              </a:rPr>
              <a:t> </a:t>
            </a:r>
            <a:r>
              <a:rPr lang="en-US" dirty="0" smtClean="0">
                <a:ea typeface="ＭＳ Ｐゴシック" pitchFamily="34" charset="-128"/>
              </a:rPr>
              <a:t>Experiments</a:t>
            </a:r>
          </a:p>
          <a:p>
            <a:pPr eaLnBrk="1" hangingPunct="1"/>
            <a:r>
              <a:rPr lang="en-US" dirty="0" smtClean="0">
                <a:ea typeface="ＭＳ Ｐゴシック" pitchFamily="34" charset="-128"/>
              </a:rPr>
              <a:t>Calibration</a:t>
            </a:r>
          </a:p>
          <a:p>
            <a:pPr eaLnBrk="1" hangingPunct="1"/>
            <a:r>
              <a:rPr lang="en-US" dirty="0" smtClean="0">
                <a:ea typeface="ＭＳ Ｐゴシック" pitchFamily="34" charset="-128"/>
              </a:rPr>
              <a:t>Error Analysis</a:t>
            </a:r>
          </a:p>
          <a:p>
            <a:pPr eaLnBrk="1" hangingPunct="1"/>
            <a:r>
              <a:rPr lang="en-US" dirty="0" smtClean="0">
                <a:ea typeface="ＭＳ Ｐゴシック" pitchFamily="34" charset="-128"/>
              </a:rPr>
              <a:t>Conclusions &amp;</a:t>
            </a:r>
            <a:r>
              <a:rPr lang="en-US" dirty="0">
                <a:ea typeface="ＭＳ Ｐゴシック" pitchFamily="34" charset="-128"/>
              </a:rPr>
              <a:t> </a:t>
            </a:r>
            <a:r>
              <a:rPr lang="en-US" dirty="0" smtClean="0">
                <a:ea typeface="ＭＳ Ｐゴシック" pitchFamily="34" charset="-128"/>
              </a:rPr>
              <a:t>Future Work</a:t>
            </a: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p:txBody>
      </p:sp>
      <p:pic>
        <p:nvPicPr>
          <p:cNvPr id="6148" name="Picture 5"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6"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788517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sz="2800" dirty="0" smtClean="0"/>
              <a:t>Test the Tee Further. Investigate why the error was not as anticipated</a:t>
            </a:r>
          </a:p>
          <a:p>
            <a:r>
              <a:rPr lang="en-US" sz="2800" dirty="0" smtClean="0"/>
              <a:t>Cleaning procedures for the drop tubes when calcium precipitate forms</a:t>
            </a:r>
          </a:p>
          <a:p>
            <a:r>
              <a:rPr lang="en-US" sz="2800" dirty="0" smtClean="0"/>
              <a:t>Videos detailing Calibration processes in addition to construction videos</a:t>
            </a:r>
          </a:p>
          <a:p>
            <a:r>
              <a:rPr lang="en-US" sz="2800" dirty="0" smtClean="0"/>
              <a:t>Adopting new lever arm piece which is “taller” so screws will not interfere with stickers</a:t>
            </a:r>
            <a:endParaRPr lang="en-US" sz="2800" dirty="0"/>
          </a:p>
        </p:txBody>
      </p:sp>
    </p:spTree>
    <p:extLst>
      <p:ext uri="{BB962C8B-B14F-4D97-AF65-F5344CB8AC3E}">
        <p14:creationId xmlns:p14="http://schemas.microsoft.com/office/powerpoint/2010/main" val="3276439447"/>
      </p:ext>
    </p:extLst>
  </p:cSld>
  <p:clrMapOvr>
    <a:masterClrMapping/>
  </p:clrMapOvr>
  <p:transition xmlns:p14="http://schemas.microsoft.com/office/powerpoint/2010/mai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C:\Users\jk743\AppData\Local\Microsoft\Windows\Temporary Internet Files\Content.IE5\9F4P7RCA\MP900433143[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2500"/>
          <a:stretch/>
        </p:blipFill>
        <p:spPr bwMode="auto">
          <a:xfrm>
            <a:off x="0" y="1515094"/>
            <a:ext cx="9144000" cy="5334000"/>
          </a:xfrm>
          <a:prstGeom prst="rect">
            <a:avLst/>
          </a:prstGeom>
          <a:noFill/>
          <a:extLst>
            <a:ext uri="{909E8E84-426E-40dd-AFC4-6F175D3DCCD1}">
              <a14:hiddenFill xmlns:a14="http://schemas.microsoft.com/office/drawing/2010/main">
                <a:solidFill>
                  <a:srgbClr val="FFFFFF"/>
                </a:solidFill>
              </a14:hiddenFill>
            </a:ext>
          </a:extLst>
        </p:spPr>
      </p:pic>
      <p:sp>
        <p:nvSpPr>
          <p:cNvPr id="27650" name="Title 1"/>
          <p:cNvSpPr>
            <a:spLocks noGrp="1"/>
          </p:cNvSpPr>
          <p:nvPr>
            <p:ph type="title"/>
          </p:nvPr>
        </p:nvSpPr>
        <p:spPr/>
        <p:txBody>
          <a:bodyPr/>
          <a:lstStyle/>
          <a:p>
            <a:pPr eaLnBrk="1" hangingPunct="1"/>
            <a:r>
              <a:rPr lang="en-US" dirty="0" smtClean="0">
                <a:ea typeface="ＭＳ Ｐゴシック" pitchFamily="34" charset="-128"/>
              </a:rPr>
              <a:t>Thank you</a:t>
            </a:r>
          </a:p>
        </p:txBody>
      </p:sp>
      <p:sp>
        <p:nvSpPr>
          <p:cNvPr id="27651" name="Content Placeholder 2"/>
          <p:cNvSpPr>
            <a:spLocks noGrp="1"/>
          </p:cNvSpPr>
          <p:nvPr>
            <p:ph idx="1"/>
          </p:nvPr>
        </p:nvSpPr>
        <p:spPr>
          <a:xfrm>
            <a:off x="-13855" y="1839686"/>
            <a:ext cx="9143999" cy="2046514"/>
          </a:xfrm>
        </p:spPr>
        <p:txBody>
          <a:bodyPr/>
          <a:lstStyle/>
          <a:p>
            <a:pPr algn="ctr" eaLnBrk="1" hangingPunct="1">
              <a:buFont typeface="Wingdings" pitchFamily="2" charset="2"/>
              <a:buNone/>
            </a:pPr>
            <a:r>
              <a:rPr lang="en-US" sz="6600" dirty="0" smtClean="0">
                <a:ea typeface="ＭＳ Ｐゴシック" pitchFamily="34" charset="-128"/>
              </a:rPr>
              <a:t>Questions?</a:t>
            </a:r>
          </a:p>
        </p:txBody>
      </p:sp>
      <p:pic>
        <p:nvPicPr>
          <p:cNvPr id="27652" name="Picture 3" descr="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4" descr="a"/>
          <p:cNvPicPr>
            <a:picLocks noChangeAspect="1" noChangeArrowheads="1"/>
          </p:cNvPicPr>
          <p:nvPr/>
        </p:nvPicPr>
        <p:blipFill>
          <a:blip r:embed="rId5"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233248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6"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31750" y="1549400"/>
            <a:ext cx="8187764" cy="5334000"/>
          </a:xfrm>
          <a:prstGeom prst="rect">
            <a:avLst/>
          </a:prstGeom>
        </p:spPr>
      </p:pic>
      <p:pic>
        <p:nvPicPr>
          <p:cNvPr id="7172" name="Picture 2" descr="http://www.unistarwater.com/Admin/upload/Powder%20Aluminum%20Sulfate9031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8000" y="5521325"/>
            <a:ext cx="2286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itle 1"/>
          <p:cNvSpPr>
            <a:spLocks noGrp="1"/>
          </p:cNvSpPr>
          <p:nvPr>
            <p:ph type="title"/>
          </p:nvPr>
        </p:nvSpPr>
        <p:spPr/>
        <p:txBody>
          <a:bodyPr/>
          <a:lstStyle/>
          <a:p>
            <a:pPr eaLnBrk="1" hangingPunct="1"/>
            <a:r>
              <a:rPr lang="en-US" dirty="0" smtClean="0">
                <a:ea typeface="ＭＳ Ｐゴシック" pitchFamily="34" charset="-128"/>
              </a:rPr>
              <a:t>Chemical Application: Coagulation</a:t>
            </a:r>
          </a:p>
        </p:txBody>
      </p:sp>
      <p:sp>
        <p:nvSpPr>
          <p:cNvPr id="7173"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74"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7175" name="Picture 8" descr="http://img.diytrade.com/cdimg/632093/4873463/0/1197422157/Polyaluminium_Chloride-taki.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0400" y="3771900"/>
            <a:ext cx="2133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rocess 2"/>
          <p:cNvSpPr/>
          <p:nvPr/>
        </p:nvSpPr>
        <p:spPr bwMode="auto">
          <a:xfrm>
            <a:off x="0" y="1676400"/>
            <a:ext cx="1676400" cy="1524000"/>
          </a:xfrm>
          <a:prstGeom prst="flowChartProcess">
            <a:avLst/>
          </a:prstGeom>
          <a:noFill/>
          <a:ln w="57150" cmpd="sng">
            <a:solidFill>
              <a:srgbClr val="FF0000"/>
            </a:solidFill>
            <a:headEnd type="none" w="lg" len="med"/>
            <a:tailEnd type="none" w="lg"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12" name="Straight Arrow Connector 11"/>
          <p:cNvCxnSpPr/>
          <p:nvPr/>
        </p:nvCxnSpPr>
        <p:spPr bwMode="auto">
          <a:xfrm flipV="1">
            <a:off x="152400" y="3810000"/>
            <a:ext cx="457200" cy="381000"/>
          </a:xfrm>
          <a:prstGeom prst="straightConnector1">
            <a:avLst/>
          </a:prstGeom>
          <a:solidFill>
            <a:schemeClr val="accent1"/>
          </a:solidFill>
          <a:ln w="38100" cap="flat" cmpd="sng" algn="ctr">
            <a:solidFill>
              <a:schemeClr val="tx1"/>
            </a:solidFill>
            <a:prstDash val="solid"/>
            <a:round/>
            <a:headEnd type="none" w="lg" len="med"/>
            <a:tailEnd type="arrow"/>
          </a:ln>
          <a:effectLst/>
        </p:spPr>
      </p:cxnSp>
    </p:spTree>
    <p:extLst>
      <p:ext uri="{BB962C8B-B14F-4D97-AF65-F5344CB8AC3E}">
        <p14:creationId xmlns:p14="http://schemas.microsoft.com/office/powerpoint/2010/main" val="55260964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2" name="Picture 5"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6"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stretch>
            <a:fillRect/>
          </a:stretch>
        </p:blipFill>
        <p:spPr>
          <a:xfrm>
            <a:off x="1635343" y="1771650"/>
            <a:ext cx="7508657" cy="5092700"/>
          </a:xfrm>
          <a:prstGeom prst="rect">
            <a:avLst/>
          </a:prstGeom>
        </p:spPr>
      </p:pic>
      <p:cxnSp>
        <p:nvCxnSpPr>
          <p:cNvPr id="8201" name="Straight Arrow Connector 13"/>
          <p:cNvCxnSpPr>
            <a:cxnSpLocks noChangeShapeType="1"/>
          </p:cNvCxnSpPr>
          <p:nvPr/>
        </p:nvCxnSpPr>
        <p:spPr bwMode="auto">
          <a:xfrm flipV="1">
            <a:off x="2743200" y="4876800"/>
            <a:ext cx="1905000" cy="609600"/>
          </a:xfrm>
          <a:prstGeom prst="straightConnector1">
            <a:avLst/>
          </a:prstGeom>
          <a:noFill/>
          <a:ln w="38100">
            <a:solidFill>
              <a:srgbClr val="FF0000"/>
            </a:solidFill>
            <a:round/>
            <a:headEnd type="none" w="lg" len="med"/>
            <a:tailEnd type="arrow" w="med" len="med"/>
          </a:ln>
          <a:extLst>
            <a:ext uri="{909E8E84-426E-40dd-AFC4-6F175D3DCCD1}">
              <a14:hiddenFill xmlns:a14="http://schemas.microsoft.com/office/drawing/2010/main">
                <a:noFill/>
              </a14:hiddenFill>
            </a:ext>
          </a:extLst>
        </p:spPr>
      </p:cxnSp>
      <p:sp>
        <p:nvSpPr>
          <p:cNvPr id="8200" name="Rectangle 11"/>
          <p:cNvSpPr>
            <a:spLocks noChangeArrowheads="1"/>
          </p:cNvSpPr>
          <p:nvPr/>
        </p:nvSpPr>
        <p:spPr bwMode="auto">
          <a:xfrm>
            <a:off x="1143000" y="5105400"/>
            <a:ext cx="1524000" cy="646113"/>
          </a:xfrm>
          <a:prstGeom prst="rect">
            <a:avLst/>
          </a:prstGeom>
          <a:noFill/>
          <a:ln w="44450">
            <a:solidFill>
              <a:srgbClr val="FF0000"/>
            </a:solidFill>
            <a:round/>
            <a:headEnd type="none" w="lg" len="me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r>
              <a:rPr lang="en-US" dirty="0"/>
              <a:t>Chlorine application</a:t>
            </a:r>
          </a:p>
        </p:txBody>
      </p:sp>
      <p:sp>
        <p:nvSpPr>
          <p:cNvPr id="8194" name="Title 1"/>
          <p:cNvSpPr>
            <a:spLocks noGrp="1"/>
          </p:cNvSpPr>
          <p:nvPr>
            <p:ph type="title"/>
          </p:nvPr>
        </p:nvSpPr>
        <p:spPr/>
        <p:txBody>
          <a:bodyPr/>
          <a:lstStyle/>
          <a:p>
            <a:pPr eaLnBrk="1" hangingPunct="1"/>
            <a:r>
              <a:rPr lang="en-US" smtClean="0">
                <a:ea typeface="ＭＳ Ｐゴシック" pitchFamily="34" charset="-128"/>
              </a:rPr>
              <a:t>Chemical application: Disinfection</a:t>
            </a:r>
          </a:p>
        </p:txBody>
      </p:sp>
      <p:sp>
        <p:nvSpPr>
          <p:cNvPr id="8195"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6"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8197" name="Picture 10" descr="http://www.tradesparq.com/uploads_user/11301/20100429220020-Calcium-Hypochlorite.jpg"/>
          <p:cNvPicPr>
            <a:picLocks noChangeAspect="1" noChangeArrowheads="1"/>
          </p:cNvPicPr>
          <p:nvPr/>
        </p:nvPicPr>
        <p:blipFill>
          <a:blip r:embed="rId6" cstate="print">
            <a:extLst>
              <a:ext uri="{28A0092B-C50C-407E-A947-70E740481C1C}">
                <a14:useLocalDpi xmlns:a14="http://schemas.microsoft.com/office/drawing/2010/main" val="0"/>
              </a:ext>
            </a:extLst>
          </a:blip>
          <a:srcRect t="19003" b="10655"/>
          <a:stretch>
            <a:fillRect/>
          </a:stretch>
        </p:blipFill>
        <p:spPr bwMode="auto">
          <a:xfrm>
            <a:off x="152400" y="1828800"/>
            <a:ext cx="27209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06000" y="49530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06000" y="15240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677400" y="32766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3042148"/>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201"/>
                                        </p:tgtEl>
                                        <p:attrNameLst>
                                          <p:attrName>style.visibility</p:attrName>
                                        </p:attrNameLst>
                                      </p:cBhvr>
                                      <p:to>
                                        <p:strVal val="visible"/>
                                      </p:to>
                                    </p:set>
                                    <p:anim calcmode="lin" valueType="num">
                                      <p:cBhvr additive="base">
                                        <p:cTn id="7" dur="500" fill="hold"/>
                                        <p:tgtEl>
                                          <p:spTgt spid="8201"/>
                                        </p:tgtEl>
                                        <p:attrNameLst>
                                          <p:attrName>ppt_x</p:attrName>
                                        </p:attrNameLst>
                                      </p:cBhvr>
                                      <p:tavLst>
                                        <p:tav tm="0">
                                          <p:val>
                                            <p:strVal val="#ppt_x"/>
                                          </p:val>
                                        </p:tav>
                                        <p:tav tm="100000">
                                          <p:val>
                                            <p:strVal val="#ppt_x"/>
                                          </p:val>
                                        </p:tav>
                                      </p:tavLst>
                                    </p:anim>
                                    <p:anim calcmode="lin" valueType="num">
                                      <p:cBhvr additive="base">
                                        <p:cTn id="8" dur="500" fill="hold"/>
                                        <p:tgtEl>
                                          <p:spTgt spid="820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200"/>
                                        </p:tgtEl>
                                        <p:attrNameLst>
                                          <p:attrName>style.visibility</p:attrName>
                                        </p:attrNameLst>
                                      </p:cBhvr>
                                      <p:to>
                                        <p:strVal val="visible"/>
                                      </p:to>
                                    </p:set>
                                    <p:anim calcmode="lin" valueType="num">
                                      <p:cBhvr additive="base">
                                        <p:cTn id="11" dur="500" fill="hold"/>
                                        <p:tgtEl>
                                          <p:spTgt spid="8200"/>
                                        </p:tgtEl>
                                        <p:attrNameLst>
                                          <p:attrName>ppt_x</p:attrName>
                                        </p:attrNameLst>
                                      </p:cBhvr>
                                      <p:tavLst>
                                        <p:tav tm="0">
                                          <p:val>
                                            <p:strVal val="#ppt_x"/>
                                          </p:val>
                                        </p:tav>
                                        <p:tav tm="100000">
                                          <p:val>
                                            <p:strVal val="#ppt_x"/>
                                          </p:val>
                                        </p:tav>
                                      </p:tavLst>
                                    </p:anim>
                                    <p:anim calcmode="lin" valueType="num">
                                      <p:cBhvr additive="base">
                                        <p:cTn id="12"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err="1" smtClean="0"/>
              <a:t>AguaClara</a:t>
            </a:r>
            <a:r>
              <a:rPr lang="en-US" dirty="0" smtClean="0"/>
              <a:t> Plant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62624" y="1447800"/>
            <a:ext cx="8828976" cy="4800600"/>
          </a:xfrm>
          <a:prstGeom prst="rect">
            <a:avLst/>
          </a:prstGeom>
        </p:spPr>
      </p:pic>
      <p:sp>
        <p:nvSpPr>
          <p:cNvPr id="5" name="5-Point Star 4"/>
          <p:cNvSpPr/>
          <p:nvPr/>
        </p:nvSpPr>
        <p:spPr bwMode="auto">
          <a:xfrm>
            <a:off x="6096000" y="2286000"/>
            <a:ext cx="1905000" cy="1905000"/>
          </a:xfrm>
          <a:prstGeom prst="star5">
            <a:avLst/>
          </a:prstGeom>
          <a:noFill/>
          <a:ln w="76200" cap="flat" cmpd="sng" algn="ctr">
            <a:solidFill>
              <a:srgbClr val="FFC00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7" name="Straight Arrow Connector 6"/>
          <p:cNvCxnSpPr/>
          <p:nvPr/>
        </p:nvCxnSpPr>
        <p:spPr bwMode="auto">
          <a:xfrm>
            <a:off x="5715000" y="1676400"/>
            <a:ext cx="0" cy="2171700"/>
          </a:xfrm>
          <a:prstGeom prst="straightConnector1">
            <a:avLst/>
          </a:prstGeom>
          <a:solidFill>
            <a:schemeClr val="accent1"/>
          </a:solidFill>
          <a:ln w="38100" cap="flat" cmpd="sng" algn="ctr">
            <a:solidFill>
              <a:schemeClr val="tx1"/>
            </a:solidFill>
            <a:prstDash val="solid"/>
            <a:round/>
            <a:headEnd type="none" w="lg" len="med"/>
            <a:tailEnd type="arrow"/>
          </a:ln>
          <a:effectLst/>
        </p:spPr>
      </p:cxnSp>
      <p:cxnSp>
        <p:nvCxnSpPr>
          <p:cNvPr id="9" name="Straight Arrow Connector 8"/>
          <p:cNvCxnSpPr/>
          <p:nvPr/>
        </p:nvCxnSpPr>
        <p:spPr bwMode="auto">
          <a:xfrm rot="5400000">
            <a:off x="38100" y="1485900"/>
            <a:ext cx="1295400" cy="1588"/>
          </a:xfrm>
          <a:prstGeom prst="straightConnector1">
            <a:avLst/>
          </a:prstGeom>
          <a:solidFill>
            <a:schemeClr val="accent1"/>
          </a:solidFill>
          <a:ln w="28575" cap="flat" cmpd="sng" algn="ctr">
            <a:solidFill>
              <a:schemeClr val="tx1"/>
            </a:solidFill>
            <a:prstDash val="solid"/>
            <a:round/>
            <a:headEnd type="none" w="lg" len="med"/>
            <a:tailEnd type="arrow"/>
          </a:ln>
          <a:effectLst/>
        </p:spPr>
      </p:cxnSp>
      <p:cxnSp>
        <p:nvCxnSpPr>
          <p:cNvPr id="10" name="Straight Arrow Connector 9"/>
          <p:cNvCxnSpPr/>
          <p:nvPr/>
        </p:nvCxnSpPr>
        <p:spPr bwMode="auto">
          <a:xfrm rot="5400000">
            <a:off x="5220494" y="3466306"/>
            <a:ext cx="1295400" cy="1588"/>
          </a:xfrm>
          <a:prstGeom prst="straightConnector1">
            <a:avLst/>
          </a:prstGeom>
          <a:solidFill>
            <a:schemeClr val="accent1"/>
          </a:solidFill>
          <a:ln w="28575" cap="flat" cmpd="sng" algn="ctr">
            <a:solidFill>
              <a:schemeClr val="tx1"/>
            </a:solidFill>
            <a:prstDash val="solid"/>
            <a:round/>
            <a:headEnd type="none" w="lg" len="med"/>
            <a:tailEnd type="arrow"/>
          </a:ln>
          <a:effectLst/>
        </p:spPr>
      </p:cxnSp>
    </p:spTree>
    <p:extLst>
      <p:ext uri="{BB962C8B-B14F-4D97-AF65-F5344CB8AC3E}">
        <p14:creationId xmlns:p14="http://schemas.microsoft.com/office/powerpoint/2010/main" val="2477250379"/>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Design</a:t>
            </a:r>
            <a:endParaRPr lang="en-US" dirty="0"/>
          </a:p>
        </p:txBody>
      </p:sp>
      <p:pic>
        <p:nvPicPr>
          <p:cNvPr id="6" name="Content Placeholder 5" descr="SideView.jpg"/>
          <p:cNvPicPr>
            <a:picLocks noGrp="1" noChangeAspect="1"/>
          </p:cNvPicPr>
          <p:nvPr>
            <p:ph idx="1"/>
          </p:nvPr>
        </p:nvPicPr>
        <p:blipFill>
          <a:blip r:embed="rId3" cstate="print">
            <a:extLst>
              <a:ext uri="{BEBA8EAE-BF5A-486C-A8C5-ECC9F3942E4B}">
                <a14:imgProps xmlns:a14="http://schemas.microsoft.com/office/drawing/2010/main">
                  <a14:imgLayer r:embed="rId4">
                    <a14:imgEffect>
                      <a14:colorTemperature colorTemp="7200"/>
                    </a14:imgEffect>
                    <a14:imgEffect>
                      <a14:brightnessContrast contrast="20000"/>
                    </a14:imgEffect>
                  </a14:imgLayer>
                </a14:imgProps>
              </a:ext>
              <a:ext uri="{28A0092B-C50C-407E-A947-70E740481C1C}">
                <a14:useLocalDpi xmlns:a14="http://schemas.microsoft.com/office/drawing/2010/main" val="0"/>
              </a:ext>
            </a:extLst>
          </a:blip>
          <a:srcRect l="-18187" r="-18187"/>
          <a:stretch>
            <a:fillRect/>
          </a:stretch>
        </p:blipFill>
        <p:spPr/>
      </p:pic>
      <p:cxnSp>
        <p:nvCxnSpPr>
          <p:cNvPr id="8" name="Straight Arrow Connector 7"/>
          <p:cNvCxnSpPr/>
          <p:nvPr/>
        </p:nvCxnSpPr>
        <p:spPr bwMode="auto">
          <a:xfrm>
            <a:off x="1143000" y="5791200"/>
            <a:ext cx="33528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
        <p:nvSpPr>
          <p:cNvPr id="10" name="TextBox 9"/>
          <p:cNvSpPr txBox="1"/>
          <p:nvPr/>
        </p:nvSpPr>
        <p:spPr>
          <a:xfrm>
            <a:off x="228600" y="5638800"/>
            <a:ext cx="966931" cy="369332"/>
          </a:xfrm>
          <a:prstGeom prst="rect">
            <a:avLst/>
          </a:prstGeom>
          <a:noFill/>
        </p:spPr>
        <p:txBody>
          <a:bodyPr wrap="none" rtlCol="0">
            <a:spAutoFit/>
          </a:bodyPr>
          <a:lstStyle/>
          <a:p>
            <a:r>
              <a:rPr lang="en-US" dirty="0" smtClean="0"/>
              <a:t>Weight</a:t>
            </a:r>
            <a:endParaRPr lang="en-US" dirty="0"/>
          </a:p>
        </p:txBody>
      </p:sp>
      <p:cxnSp>
        <p:nvCxnSpPr>
          <p:cNvPr id="15" name="Straight Arrow Connector 14"/>
          <p:cNvCxnSpPr/>
          <p:nvPr/>
        </p:nvCxnSpPr>
        <p:spPr bwMode="auto">
          <a:xfrm flipH="1">
            <a:off x="7239000" y="2514600"/>
            <a:ext cx="9144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
        <p:nvSpPr>
          <p:cNvPr id="16" name="TextBox 15"/>
          <p:cNvSpPr txBox="1"/>
          <p:nvPr/>
        </p:nvSpPr>
        <p:spPr>
          <a:xfrm>
            <a:off x="8229600" y="2362200"/>
            <a:ext cx="628297" cy="369332"/>
          </a:xfrm>
          <a:prstGeom prst="rect">
            <a:avLst/>
          </a:prstGeom>
          <a:noFill/>
        </p:spPr>
        <p:txBody>
          <a:bodyPr wrap="none" rtlCol="0">
            <a:spAutoFit/>
          </a:bodyPr>
          <a:lstStyle/>
          <a:p>
            <a:r>
              <a:rPr lang="en-US" dirty="0" smtClean="0"/>
              <a:t>CHT</a:t>
            </a:r>
            <a:endParaRPr lang="en-US" dirty="0"/>
          </a:p>
        </p:txBody>
      </p:sp>
      <p:cxnSp>
        <p:nvCxnSpPr>
          <p:cNvPr id="18" name="Straight Arrow Connector 17"/>
          <p:cNvCxnSpPr/>
          <p:nvPr/>
        </p:nvCxnSpPr>
        <p:spPr bwMode="auto">
          <a:xfrm flipH="1">
            <a:off x="6400800" y="4038600"/>
            <a:ext cx="15240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
        <p:nvSpPr>
          <p:cNvPr id="19" name="TextBox 18"/>
          <p:cNvSpPr txBox="1"/>
          <p:nvPr/>
        </p:nvSpPr>
        <p:spPr>
          <a:xfrm>
            <a:off x="7696200" y="3733800"/>
            <a:ext cx="1538890" cy="369332"/>
          </a:xfrm>
          <a:prstGeom prst="rect">
            <a:avLst/>
          </a:prstGeom>
          <a:noFill/>
        </p:spPr>
        <p:txBody>
          <a:bodyPr wrap="none" rtlCol="0">
            <a:spAutoFit/>
          </a:bodyPr>
          <a:lstStyle/>
          <a:p>
            <a:r>
              <a:rPr lang="en-US" dirty="0" smtClean="0"/>
              <a:t>Dosing Tube</a:t>
            </a:r>
            <a:endParaRPr lang="en-US" dirty="0"/>
          </a:p>
        </p:txBody>
      </p:sp>
      <p:sp>
        <p:nvSpPr>
          <p:cNvPr id="20" name="TextBox 19"/>
          <p:cNvSpPr txBox="1"/>
          <p:nvPr/>
        </p:nvSpPr>
        <p:spPr>
          <a:xfrm>
            <a:off x="152400" y="2133600"/>
            <a:ext cx="854721" cy="646331"/>
          </a:xfrm>
          <a:prstGeom prst="rect">
            <a:avLst/>
          </a:prstGeom>
          <a:noFill/>
        </p:spPr>
        <p:txBody>
          <a:bodyPr wrap="none" rtlCol="0">
            <a:spAutoFit/>
          </a:bodyPr>
          <a:lstStyle/>
          <a:p>
            <a:r>
              <a:rPr lang="en-US" dirty="0" smtClean="0"/>
              <a:t>Lever </a:t>
            </a:r>
          </a:p>
          <a:p>
            <a:r>
              <a:rPr lang="en-US" dirty="0" smtClean="0"/>
              <a:t>Arm</a:t>
            </a:r>
            <a:endParaRPr lang="en-US" dirty="0"/>
          </a:p>
        </p:txBody>
      </p:sp>
      <p:cxnSp>
        <p:nvCxnSpPr>
          <p:cNvPr id="22" name="Straight Arrow Connector 21"/>
          <p:cNvCxnSpPr/>
          <p:nvPr/>
        </p:nvCxnSpPr>
        <p:spPr bwMode="auto">
          <a:xfrm>
            <a:off x="914400" y="2286000"/>
            <a:ext cx="9906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Tree>
    <p:extLst>
      <p:ext uri="{BB962C8B-B14F-4D97-AF65-F5344CB8AC3E}">
        <p14:creationId xmlns:p14="http://schemas.microsoft.com/office/powerpoint/2010/main" val="1563354515"/>
      </p:ext>
    </p:extLst>
  </p:cSld>
  <p:clrMapOvr>
    <a:masterClrMapping/>
  </p:clrMapOvr>
  <p:transition xmlns:p14="http://schemas.microsoft.com/office/powerpoint/2010/mai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Experiments for Different Tube Lengths</a:t>
            </a:r>
            <a:endParaRPr lang="en-US" dirty="0"/>
          </a:p>
        </p:txBody>
      </p:sp>
      <p:sp>
        <p:nvSpPr>
          <p:cNvPr id="3" name="Content Placeholder 2"/>
          <p:cNvSpPr>
            <a:spLocks noGrp="1"/>
          </p:cNvSpPr>
          <p:nvPr>
            <p:ph idx="1"/>
          </p:nvPr>
        </p:nvSpPr>
        <p:spPr/>
        <p:txBody>
          <a:bodyPr/>
          <a:lstStyle/>
          <a:p>
            <a:pPr marL="514350" indent="-514350">
              <a:buAutoNum type="arabicPeriod"/>
            </a:pPr>
            <a:r>
              <a:rPr lang="en-US" sz="2000" dirty="0" smtClean="0"/>
              <a:t>Preliminary Set Up</a:t>
            </a:r>
            <a:endParaRPr lang="en-US" sz="2000" dirty="0"/>
          </a:p>
          <a:p>
            <a:pPr marL="514350" indent="-514350">
              <a:buAutoNum type="arabicPeriod"/>
            </a:pPr>
            <a:r>
              <a:rPr lang="en-US" sz="2000" dirty="0" smtClean="0"/>
              <a:t>Calibrate to Zero!</a:t>
            </a:r>
          </a:p>
          <a:p>
            <a:pPr marL="514350" indent="-514350">
              <a:buAutoNum type="arabicPeriod"/>
            </a:pPr>
            <a:r>
              <a:rPr lang="en-US" sz="2000" dirty="0" smtClean="0"/>
              <a:t>Run Full System Test, at 4,8,12,16 and 20 cm of head.</a:t>
            </a:r>
          </a:p>
          <a:p>
            <a:pPr marL="514350" indent="-514350">
              <a:buAutoNum type="arabicPeriod"/>
            </a:pPr>
            <a:r>
              <a:rPr lang="en-US" sz="2000" dirty="0" smtClean="0"/>
              <a:t>Find Percent Error and Maximum </a:t>
            </a:r>
            <a:r>
              <a:rPr lang="en-US" sz="2000" dirty="0"/>
              <a:t>percent error through </a:t>
            </a:r>
            <a:r>
              <a:rPr lang="en-US" sz="2000" dirty="0" smtClean="0"/>
              <a:t>system</a:t>
            </a:r>
          </a:p>
          <a:p>
            <a:pPr marL="514350" indent="-514350">
              <a:buAutoNum type="arabicPeriod"/>
            </a:pPr>
            <a:r>
              <a:rPr lang="en-US" sz="2000" dirty="0" smtClean="0"/>
              <a:t>Calibrate again, at </a:t>
            </a:r>
            <a:r>
              <a:rPr lang="en-US" sz="2000" dirty="0"/>
              <a:t>either the Maximum percent error through system </a:t>
            </a:r>
            <a:r>
              <a:rPr lang="en-US" sz="2000" dirty="0" smtClean="0"/>
              <a:t> or 20cm head to minimize Error</a:t>
            </a:r>
          </a:p>
          <a:p>
            <a:pPr marL="514350" indent="-514350">
              <a:buAutoNum type="arabicPeriod"/>
            </a:pPr>
            <a:r>
              <a:rPr lang="en-US" sz="2000" dirty="0" smtClean="0"/>
              <a:t>Run a full System Test at the calibrated set up</a:t>
            </a:r>
          </a:p>
          <a:p>
            <a:pPr marL="514350" indent="-514350">
              <a:buAutoNum type="arabicPeriod"/>
            </a:pPr>
            <a:r>
              <a:rPr lang="en-US" sz="2000" dirty="0" smtClean="0"/>
              <a:t>Find Percent Error</a:t>
            </a:r>
            <a:endParaRPr lang="en-US" sz="2000" dirty="0"/>
          </a:p>
        </p:txBody>
      </p:sp>
    </p:spTree>
    <p:extLst>
      <p:ext uri="{BB962C8B-B14F-4D97-AF65-F5344CB8AC3E}">
        <p14:creationId xmlns:p14="http://schemas.microsoft.com/office/powerpoint/2010/main" val="700471934"/>
      </p:ext>
    </p:extLst>
  </p:cSld>
  <p:clrMapOvr>
    <a:masterClrMapping/>
  </p:clrMapOvr>
  <p:transition xmlns:p14="http://schemas.microsoft.com/office/powerpoint/2010/mai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2362200" cy="1143000"/>
          </a:xfrm>
        </p:spPr>
        <p:txBody>
          <a:bodyPr/>
          <a:lstStyle/>
          <a:p>
            <a:r>
              <a:rPr lang="en-US" dirty="0" smtClean="0"/>
              <a:t>2.57m</a:t>
            </a:r>
            <a:endParaRPr lang="en-US" dirty="0"/>
          </a:p>
        </p:txBody>
      </p:sp>
      <p:pic>
        <p:nvPicPr>
          <p:cNvPr id="6" name="Content Placeholder 5" descr="Graph of head loss vs Flowrate (2.574m) Farthest lever arm.png"/>
          <p:cNvPicPr>
            <a:picLocks noGrp="1" noChangeAspect="1"/>
          </p:cNvPicPr>
          <p:nvPr>
            <p:ph idx="1"/>
          </p:nvPr>
        </p:nvPicPr>
        <p:blipFill>
          <a:blip r:embed="rId2">
            <a:extLst>
              <a:ext uri="{28A0092B-C50C-407E-A947-70E740481C1C}">
                <a14:useLocalDpi xmlns:a14="http://schemas.microsoft.com/office/drawing/2010/main" val="0"/>
              </a:ext>
            </a:extLst>
          </a:blip>
          <a:srcRect t="6903" b="6903"/>
          <a:stretch>
            <a:fillRect/>
          </a:stretch>
        </p:blipFill>
        <p:spPr>
          <a:xfrm>
            <a:off x="2743200" y="1"/>
            <a:ext cx="6400800" cy="3520194"/>
          </a:xfrm>
        </p:spPr>
      </p:pic>
      <p:pic>
        <p:nvPicPr>
          <p:cNvPr id="7" name="Picture 6" descr="Calibration point for tube length of 2.574m (Farthest lever ar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5" y="3124200"/>
            <a:ext cx="3744105" cy="3610727"/>
          </a:xfrm>
          <a:prstGeom prst="rect">
            <a:avLst/>
          </a:prstGeom>
        </p:spPr>
      </p:pic>
      <p:pic>
        <p:nvPicPr>
          <p:cNvPr id="8" name="Content Placeholder 3"/>
          <p:cNvPicPr>
            <a:picLocks noChangeAspect="1"/>
          </p:cNvPicPr>
          <p:nvPr/>
        </p:nvPicPr>
        <p:blipFill>
          <a:blip r:embed="rId4"/>
          <a:srcRect t="-15878" b="-15878"/>
          <a:stretch>
            <a:fillRect/>
          </a:stretch>
        </p:blipFill>
        <p:spPr bwMode="auto">
          <a:xfrm>
            <a:off x="3733800" y="3581400"/>
            <a:ext cx="5042832"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1964134"/>
      </p:ext>
    </p:extLst>
  </p:cSld>
  <p:clrMapOvr>
    <a:masterClrMapping/>
  </p:clrMapOvr>
  <p:transition xmlns:p14="http://schemas.microsoft.com/office/powerpoint/2010/mai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Calibrated Tube Length: 2.56</a:t>
            </a:r>
            <a:endParaRPr lang="en-US" dirty="0"/>
          </a:p>
        </p:txBody>
      </p:sp>
      <p:pic>
        <p:nvPicPr>
          <p:cNvPr id="4" name="Content Placeholder 3"/>
          <p:cNvPicPr>
            <a:picLocks noGrp="1" noChangeAspect="1"/>
          </p:cNvPicPr>
          <p:nvPr>
            <p:ph idx="1"/>
          </p:nvPr>
        </p:nvPicPr>
        <p:blipFill>
          <a:blip r:embed="rId2"/>
          <a:srcRect t="-11900" b="-11900"/>
          <a:stretch>
            <a:fillRect/>
          </a:stretch>
        </p:blipFill>
        <p:spPr>
          <a:xfrm>
            <a:off x="152400" y="1295400"/>
            <a:ext cx="3733800" cy="2053446"/>
          </a:xfrm>
        </p:spPr>
      </p:pic>
      <p:pic>
        <p:nvPicPr>
          <p:cNvPr id="5" name="Content Placeholder 3" descr="2.56 flowrates.png"/>
          <p:cNvPicPr>
            <a:picLocks noChangeAspect="1"/>
          </p:cNvPicPr>
          <p:nvPr/>
        </p:nvPicPr>
        <p:blipFill>
          <a:blip r:embed="rId3">
            <a:extLst>
              <a:ext uri="{28A0092B-C50C-407E-A947-70E740481C1C}">
                <a14:useLocalDpi xmlns:a14="http://schemas.microsoft.com/office/drawing/2010/main" val="0"/>
              </a:ext>
            </a:extLst>
          </a:blip>
          <a:srcRect l="737" r="737"/>
          <a:stretch>
            <a:fillRect/>
          </a:stretch>
        </p:blipFill>
        <p:spPr bwMode="auto">
          <a:xfrm>
            <a:off x="2362200" y="3212085"/>
            <a:ext cx="6629400" cy="364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2223122"/>
      </p:ext>
    </p:extLst>
  </p:cSld>
  <p:clrMapOvr>
    <a:masterClrMapping/>
  </p:clrMapOvr>
  <p:transition xmlns:p14="http://schemas.microsoft.com/office/powerpoint/2010/main">
    <p:fade/>
  </p:transition>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11349</TotalTime>
  <Words>1162</Words>
  <Application>Microsoft Macintosh PowerPoint</Application>
  <PresentationFormat>On-screen Show (4:3)</PresentationFormat>
  <Paragraphs>140</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1_AguaClara the road</vt:lpstr>
      <vt:lpstr>Linear Chemical Dose Controller</vt:lpstr>
      <vt:lpstr>Outline</vt:lpstr>
      <vt:lpstr>Chemical Application: Coagulation</vt:lpstr>
      <vt:lpstr>Chemical application: Disinfection</vt:lpstr>
      <vt:lpstr> AguaClara Plant</vt:lpstr>
      <vt:lpstr>Current Design</vt:lpstr>
      <vt:lpstr>Experiments for Different Tube Lengths</vt:lpstr>
      <vt:lpstr>2.57m</vt:lpstr>
      <vt:lpstr>Calibrated Tube Length: 2.56</vt:lpstr>
      <vt:lpstr>2.285m</vt:lpstr>
      <vt:lpstr>Calibrated Length: 2.26</vt:lpstr>
      <vt:lpstr>Expected Flow Rate 1.82m</vt:lpstr>
      <vt:lpstr>Tee Analysis with Two 1.82 dosing tubes</vt:lpstr>
      <vt:lpstr>Analysis of Results</vt:lpstr>
      <vt:lpstr>Float Design Constraints/Error</vt:lpstr>
      <vt:lpstr>Total Error</vt:lpstr>
      <vt:lpstr>MathCad Calculated  Observed</vt:lpstr>
      <vt:lpstr>Deliverables</vt:lpstr>
      <vt:lpstr>Conclusions</vt:lpstr>
      <vt:lpstr>Future Work</vt:lpstr>
      <vt:lpstr>Thank you</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Ruju Mehta</cp:lastModifiedBy>
  <cp:revision>752</cp:revision>
  <dcterms:created xsi:type="dcterms:W3CDTF">2008-08-26T14:48:34Z</dcterms:created>
  <dcterms:modified xsi:type="dcterms:W3CDTF">2012-05-12T20:04:41Z</dcterms:modified>
</cp:coreProperties>
</file>