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8"/>
  </p:notesMasterIdLst>
  <p:handoutMasterIdLst>
    <p:handoutMasterId r:id="rId29"/>
  </p:handoutMasterIdLst>
  <p:sldIdLst>
    <p:sldId id="475" r:id="rId2"/>
    <p:sldId id="477" r:id="rId3"/>
    <p:sldId id="485" r:id="rId4"/>
    <p:sldId id="492" r:id="rId5"/>
    <p:sldId id="494" r:id="rId6"/>
    <p:sldId id="499" r:id="rId7"/>
    <p:sldId id="542" r:id="rId8"/>
    <p:sldId id="537" r:id="rId9"/>
    <p:sldId id="535" r:id="rId10"/>
    <p:sldId id="527" r:id="rId11"/>
    <p:sldId id="482" r:id="rId12"/>
    <p:sldId id="538" r:id="rId13"/>
    <p:sldId id="539" r:id="rId14"/>
    <p:sldId id="536" r:id="rId15"/>
    <p:sldId id="540" r:id="rId16"/>
    <p:sldId id="541" r:id="rId17"/>
    <p:sldId id="506" r:id="rId18"/>
    <p:sldId id="543" r:id="rId19"/>
    <p:sldId id="544" r:id="rId20"/>
    <p:sldId id="545" r:id="rId21"/>
    <p:sldId id="531" r:id="rId22"/>
    <p:sldId id="532" r:id="rId23"/>
    <p:sldId id="517" r:id="rId24"/>
    <p:sldId id="526" r:id="rId25"/>
    <p:sldId id="518" r:id="rId26"/>
    <p:sldId id="519" r:id="rId27"/>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Century Gothic"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Century Gothic"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Century Gothic"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Century Gothic"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Century Gothic" pitchFamily="34" charset="0"/>
        <a:ea typeface="ＭＳ Ｐゴシック" pitchFamily="34" charset="-128"/>
        <a:cs typeface="+mn-cs"/>
      </a:defRPr>
    </a:lvl5pPr>
    <a:lvl6pPr marL="2286000" algn="l" defTabSz="914400" rtl="0" eaLnBrk="1" latinLnBrk="0" hangingPunct="1">
      <a:defRPr kern="1200">
        <a:solidFill>
          <a:schemeClr val="tx1"/>
        </a:solidFill>
        <a:latin typeface="Century Gothic" pitchFamily="34" charset="0"/>
        <a:ea typeface="ＭＳ Ｐゴシック" pitchFamily="34" charset="-128"/>
        <a:cs typeface="+mn-cs"/>
      </a:defRPr>
    </a:lvl6pPr>
    <a:lvl7pPr marL="2743200" algn="l" defTabSz="914400" rtl="0" eaLnBrk="1" latinLnBrk="0" hangingPunct="1">
      <a:defRPr kern="1200">
        <a:solidFill>
          <a:schemeClr val="tx1"/>
        </a:solidFill>
        <a:latin typeface="Century Gothic" pitchFamily="34" charset="0"/>
        <a:ea typeface="ＭＳ Ｐゴシック" pitchFamily="34" charset="-128"/>
        <a:cs typeface="+mn-cs"/>
      </a:defRPr>
    </a:lvl7pPr>
    <a:lvl8pPr marL="3200400" algn="l" defTabSz="914400" rtl="0" eaLnBrk="1" latinLnBrk="0" hangingPunct="1">
      <a:defRPr kern="1200">
        <a:solidFill>
          <a:schemeClr val="tx1"/>
        </a:solidFill>
        <a:latin typeface="Century Gothic" pitchFamily="34" charset="0"/>
        <a:ea typeface="ＭＳ Ｐゴシック" pitchFamily="34" charset="-128"/>
        <a:cs typeface="+mn-cs"/>
      </a:defRPr>
    </a:lvl8pPr>
    <a:lvl9pPr marL="3657600" algn="l" defTabSz="914400" rtl="0" eaLnBrk="1" latinLnBrk="0" hangingPunct="1">
      <a:defRPr kern="1200">
        <a:solidFill>
          <a:schemeClr val="tx1"/>
        </a:solidFill>
        <a:latin typeface="Century Gothic"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99" autoAdjust="0"/>
    <p:restoredTop sz="88034" autoAdjust="0"/>
  </p:normalViewPr>
  <p:slideViewPr>
    <p:cSldViewPr>
      <p:cViewPr>
        <p:scale>
          <a:sx n="80" d="100"/>
          <a:sy n="80" d="100"/>
        </p:scale>
        <p:origin x="-864" y="-42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1200" y="-7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 Id="rId4" Type="http://schemas.openxmlformats.org/officeDocument/2006/relationships/image" Target="../media/image19.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atin typeface="Arial" charset="0"/>
                <a:ea typeface="+mn-ea"/>
                <a:cs typeface="Arial" charset="0"/>
              </a:defRPr>
            </a:lvl1pPr>
          </a:lstStyle>
          <a:p>
            <a:pPr>
              <a:defRPr/>
            </a:pPr>
            <a:endParaRPr lang="en-US"/>
          </a:p>
        </p:txBody>
      </p:sp>
      <p:sp>
        <p:nvSpPr>
          <p:cNvPr id="68611"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atin typeface="Arial" charset="0"/>
                <a:ea typeface="+mn-ea"/>
                <a:cs typeface="Arial" charset="0"/>
              </a:defRPr>
            </a:lvl1pPr>
          </a:lstStyle>
          <a:p>
            <a:pPr>
              <a:defRPr/>
            </a:pPr>
            <a:endParaRPr lang="en-US"/>
          </a:p>
        </p:txBody>
      </p:sp>
      <p:sp>
        <p:nvSpPr>
          <p:cNvPr id="68612" name="Rectangle 4"/>
          <p:cNvSpPr>
            <a:spLocks noGrp="1" noChangeArrowheads="1"/>
          </p:cNvSpPr>
          <p:nvPr>
            <p:ph type="ftr" sz="quarter" idx="2"/>
          </p:nvPr>
        </p:nvSpPr>
        <p:spPr bwMode="auto">
          <a:xfrm>
            <a:off x="0" y="9120188"/>
            <a:ext cx="4724400"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atin typeface="Arial" charset="0"/>
                <a:ea typeface="+mn-ea"/>
                <a:cs typeface="Arial" charset="0"/>
              </a:defRPr>
            </a:lvl1pPr>
          </a:lstStyle>
          <a:p>
            <a:pPr>
              <a:defRPr/>
            </a:pPr>
            <a:r>
              <a:rPr lang="en-US"/>
              <a:t>CEE 4540: Sustainable Municipal Drinking Water Treatment</a:t>
            </a:r>
          </a:p>
          <a:p>
            <a:pPr>
              <a:defRPr/>
            </a:pPr>
            <a:r>
              <a:rPr lang="en-US"/>
              <a:t>Monroe Weber-Shirk</a:t>
            </a:r>
          </a:p>
        </p:txBody>
      </p:sp>
      <p:sp>
        <p:nvSpPr>
          <p:cNvPr id="68613"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atin typeface="Arial" pitchFamily="34" charset="0"/>
              </a:defRPr>
            </a:lvl1pPr>
          </a:lstStyle>
          <a:p>
            <a:pPr>
              <a:defRPr/>
            </a:pPr>
            <a:fld id="{3A88D1FE-AD11-4B13-BA49-3E8D18488D55}" type="slidenum">
              <a:rPr lang="en-US"/>
              <a:pPr>
                <a:defRPr/>
              </a:pPr>
              <a:t>‹#›</a:t>
            </a:fld>
            <a:endParaRPr lang="en-US"/>
          </a:p>
        </p:txBody>
      </p:sp>
    </p:spTree>
    <p:extLst>
      <p:ext uri="{BB962C8B-B14F-4D97-AF65-F5344CB8AC3E}">
        <p14:creationId xmlns:p14="http://schemas.microsoft.com/office/powerpoint/2010/main" val="15298834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atin typeface="Arial" charset="0"/>
                <a:ea typeface="+mn-ea"/>
                <a:cs typeface="Arial" charset="0"/>
              </a:defRPr>
            </a:lvl1pPr>
          </a:lstStyle>
          <a:p>
            <a:pPr>
              <a:defRPr/>
            </a:pPr>
            <a:endParaRPr lang="en-US"/>
          </a:p>
        </p:txBody>
      </p:sp>
      <p:sp>
        <p:nvSpPr>
          <p:cNvPr id="3075"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atin typeface="Arial" charset="0"/>
                <a:ea typeface="+mn-ea"/>
                <a:cs typeface="Arial" charset="0"/>
              </a:defRPr>
            </a:lvl1pPr>
          </a:lstStyle>
          <a:p>
            <a:pPr>
              <a:defRPr/>
            </a:pPr>
            <a:endParaRPr lang="en-US"/>
          </a:p>
        </p:txBody>
      </p:sp>
      <p:sp>
        <p:nvSpPr>
          <p:cNvPr id="2867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atin typeface="Arial" charset="0"/>
                <a:ea typeface="+mn-ea"/>
                <a:cs typeface="Arial" charset="0"/>
              </a:defRPr>
            </a:lvl1pPr>
          </a:lstStyle>
          <a:p>
            <a:pPr>
              <a:defRPr/>
            </a:pPr>
            <a:endParaRPr lang="en-US"/>
          </a:p>
        </p:txBody>
      </p:sp>
      <p:sp>
        <p:nvSpPr>
          <p:cNvPr id="3079"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atin typeface="Arial" pitchFamily="34" charset="0"/>
              </a:defRPr>
            </a:lvl1pPr>
          </a:lstStyle>
          <a:p>
            <a:pPr>
              <a:defRPr/>
            </a:pPr>
            <a:fld id="{B3061C7E-543A-49DE-86D1-9EE5D08D9598}" type="slidenum">
              <a:rPr lang="en-US"/>
              <a:pPr>
                <a:defRPr/>
              </a:pPr>
              <a:t>‹#›</a:t>
            </a:fld>
            <a:endParaRPr lang="en-US"/>
          </a:p>
        </p:txBody>
      </p:sp>
    </p:spTree>
    <p:extLst>
      <p:ext uri="{BB962C8B-B14F-4D97-AF65-F5344CB8AC3E}">
        <p14:creationId xmlns:p14="http://schemas.microsoft.com/office/powerpoint/2010/main" val="417312382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ea typeface="ＭＳ Ｐゴシック" pitchFamily="34" charset="-128"/>
              </a:rPr>
              <a:t>Hi my name is Jordanna. This is Frank. We are a research team examining the linear chemical dose control system and linear flow orifice meter.  </a:t>
            </a:r>
          </a:p>
        </p:txBody>
      </p:sp>
      <p:sp>
        <p:nvSpPr>
          <p:cNvPr id="29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D9BB19D9-294B-4C5B-97A8-C346463C15A8}" type="slidenum">
              <a:rPr lang="en-US" smtClean="0">
                <a:latin typeface="Arial" charset="0"/>
              </a:rPr>
              <a:pPr eaLnBrk="1" hangingPunct="1"/>
              <a:t>1</a:t>
            </a:fld>
            <a:endParaRPr lang="en-US"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ea typeface="ＭＳ Ｐゴシック" pitchFamily="34" charset="-128"/>
              </a:rPr>
              <a:t>This design, though reducing a large percentage of minor loss, is not highly practical for use in the field because of the need for a perfectly straight tube that takes up a large amount of horizontal area</a:t>
            </a:r>
          </a:p>
        </p:txBody>
      </p:sp>
      <p:sp>
        <p:nvSpPr>
          <p:cNvPr id="389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9C02683E-E833-4C0D-8A63-7EDDC5A2D8C6}" type="slidenum">
              <a:rPr lang="en-US" smtClean="0">
                <a:latin typeface="Arial" charset="0"/>
              </a:rPr>
              <a:pPr eaLnBrk="1" hangingPunct="1"/>
              <a:t>10</a:t>
            </a:fld>
            <a:endParaRPr lang="en-US"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ea typeface="ＭＳ Ｐゴシック" pitchFamily="34" charset="-128"/>
              </a:rPr>
              <a:t>These are the variables</a:t>
            </a:r>
            <a:r>
              <a:rPr lang="en-US" baseline="0" dirty="0" smtClean="0">
                <a:ea typeface="ＭＳ Ｐゴシック" pitchFamily="34" charset="-128"/>
              </a:rPr>
              <a:t> and setups that will be tested.</a:t>
            </a:r>
          </a:p>
          <a:p>
            <a:pPr eaLnBrk="1" hangingPunct="1"/>
            <a:endParaRPr lang="en-US" baseline="0" dirty="0" smtClean="0">
              <a:ea typeface="ＭＳ Ｐゴシック" pitchFamily="34" charset="-128"/>
            </a:endParaRPr>
          </a:p>
          <a:p>
            <a:pPr eaLnBrk="1" hangingPunct="1"/>
            <a:r>
              <a:rPr lang="en-US" dirty="0" smtClean="0">
                <a:ea typeface="ＭＳ Ｐゴシック" pitchFamily="34" charset="-128"/>
              </a:rPr>
              <a:t>Instead of simply moving the CHT closer to the drop tube, allowing the tube to hang free, there will be various different experimental setups to see which will give the lowest value for the minor loss coefficient, K . There will be three separate setups that will be tested along with addition or exclusion of a minor weight, less than 100 grams as shown in Figure and using a new barbed fitting for ID tube that will be connected to the smaller ID tube (Figure ([</a:t>
            </a:r>
            <a:r>
              <a:rPr lang="en-US" dirty="0" err="1" smtClean="0">
                <a:ea typeface="ＭＳ Ｐゴシック" pitchFamily="34" charset="-128"/>
              </a:rPr>
              <a:t>fig:fittings</a:t>
            </a:r>
            <a:r>
              <a:rPr lang="en-US" dirty="0" smtClean="0">
                <a:ea typeface="ＭＳ Ｐゴシック" pitchFamily="34" charset="-128"/>
              </a:rPr>
              <a:t>]). If it is shown that the addition of the weight, and a particular setup, give a better k-value than the purely horizontal setup, this will be experimented with further by either increasing the weight or moving it along the tubing.</a:t>
            </a:r>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EBFEC89F-7678-4AF4-94DB-6DBBC8CDE77A}" type="slidenum">
              <a:rPr lang="en-US" smtClean="0">
                <a:latin typeface="Arial" charset="0"/>
              </a:rPr>
              <a:pPr eaLnBrk="1" hangingPunct="1"/>
              <a:t>11</a:t>
            </a:fld>
            <a:endParaRPr lang="en-US"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ea typeface="ＭＳ Ｐゴシック" pitchFamily="34" charset="-128"/>
              </a:rPr>
              <a:t>These are the variables</a:t>
            </a:r>
            <a:r>
              <a:rPr lang="en-US" baseline="0" dirty="0" smtClean="0">
                <a:ea typeface="ＭＳ Ｐゴシック" pitchFamily="34" charset="-128"/>
              </a:rPr>
              <a:t> and setups that will be tested.</a:t>
            </a:r>
          </a:p>
          <a:p>
            <a:pPr eaLnBrk="1" hangingPunct="1"/>
            <a:endParaRPr lang="en-US" baseline="0" dirty="0" smtClean="0">
              <a:ea typeface="ＭＳ Ｐゴシック" pitchFamily="34" charset="-128"/>
            </a:endParaRPr>
          </a:p>
          <a:p>
            <a:pPr eaLnBrk="1" hangingPunct="1"/>
            <a:r>
              <a:rPr lang="en-US" dirty="0" smtClean="0">
                <a:ea typeface="ＭＳ Ｐゴシック" pitchFamily="34" charset="-128"/>
              </a:rPr>
              <a:t>Instead of simply moving the CHT closer to the drop tube, allowing the tube to hang free, there will be various different experimental setups to see which will give the lowest value for the minor loss coefficient, K . There will be three separate setups that will be tested along with addition or exclusion of a minor weight, less than 100 grams as shown in Figure and using a new barbed fitting </a:t>
            </a:r>
            <a:r>
              <a:rPr lang="en-US" smtClean="0">
                <a:ea typeface="ＭＳ Ｐゴシック" pitchFamily="34" charset="-128"/>
              </a:rPr>
              <a:t>for ID </a:t>
            </a:r>
            <a:r>
              <a:rPr lang="en-US" dirty="0" smtClean="0">
                <a:ea typeface="ＭＳ Ｐゴシック" pitchFamily="34" charset="-128"/>
              </a:rPr>
              <a:t>tube that will be connected to the smaller ID tube (Figure ([</a:t>
            </a:r>
            <a:r>
              <a:rPr lang="en-US" dirty="0" err="1" smtClean="0">
                <a:ea typeface="ＭＳ Ｐゴシック" pitchFamily="34" charset="-128"/>
              </a:rPr>
              <a:t>fig:fittings</a:t>
            </a:r>
            <a:r>
              <a:rPr lang="en-US" dirty="0" smtClean="0">
                <a:ea typeface="ＭＳ Ｐゴシック" pitchFamily="34" charset="-128"/>
              </a:rPr>
              <a:t>]). If it is shown that the addition of the weight, and a particular setup, give a better k-value than the purely horizontal setup, this will be experimented with further by either increasing the weight or moving it along the tubing.</a:t>
            </a:r>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EBFEC89F-7678-4AF4-94DB-6DBBC8CDE77A}" type="slidenum">
              <a:rPr lang="en-US" smtClean="0">
                <a:latin typeface="Arial" charset="0"/>
              </a:rPr>
              <a:pPr eaLnBrk="1" hangingPunct="1"/>
              <a:t>12</a:t>
            </a:fld>
            <a:endParaRPr lang="en-US"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ea typeface="ＭＳ Ｐゴシック" pitchFamily="34" charset="-128"/>
              </a:rPr>
              <a:t>goal of the Fall 2011 team is to both reduce the k-value and the horizontal distance needed by the apparatus</a:t>
            </a:r>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EBFEC89F-7678-4AF4-94DB-6DBBC8CDE77A}" type="slidenum">
              <a:rPr lang="en-US" smtClean="0">
                <a:latin typeface="Arial" charset="0"/>
              </a:rPr>
              <a:pPr eaLnBrk="1" hangingPunct="1"/>
              <a:t>13</a:t>
            </a:fld>
            <a:endParaRPr lang="en-US"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ea typeface="ＭＳ Ｐゴシック" pitchFamily="34" charset="-128"/>
              </a:rPr>
              <a:t> Experiments using single tube, connected to base of CHT without weight</a:t>
            </a:r>
          </a:p>
        </p:txBody>
      </p:sp>
      <p:sp>
        <p:nvSpPr>
          <p:cNvPr id="389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9C02683E-E833-4C0D-8A63-7EDDC5A2D8C6}" type="slidenum">
              <a:rPr lang="en-US" smtClean="0">
                <a:latin typeface="Arial" charset="0"/>
              </a:rPr>
              <a:pPr eaLnBrk="1" hangingPunct="1"/>
              <a:t>14</a:t>
            </a:fld>
            <a:endParaRPr lang="en-US"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ea typeface="ＭＳ Ｐゴシック" pitchFamily="34" charset="-128"/>
              </a:rPr>
              <a:t> Experiments using single tube, connected to base of CHT without weight</a:t>
            </a:r>
          </a:p>
        </p:txBody>
      </p:sp>
      <p:sp>
        <p:nvSpPr>
          <p:cNvPr id="389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9C02683E-E833-4C0D-8A63-7EDDC5A2D8C6}" type="slidenum">
              <a:rPr lang="en-US" smtClean="0">
                <a:latin typeface="Arial" charset="0"/>
              </a:rPr>
              <a:pPr eaLnBrk="1" hangingPunct="1"/>
              <a:t>15</a:t>
            </a:fld>
            <a:endParaRPr lang="en-US" smtClean="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ea typeface="ＭＳ Ｐゴシック" pitchFamily="34" charset="-128"/>
              </a:rPr>
              <a:t> Experiments using single tube, connected to base of CHT without weight</a:t>
            </a:r>
          </a:p>
        </p:txBody>
      </p:sp>
      <p:sp>
        <p:nvSpPr>
          <p:cNvPr id="389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9C02683E-E833-4C0D-8A63-7EDDC5A2D8C6}" type="slidenum">
              <a:rPr lang="en-US" smtClean="0">
                <a:latin typeface="Arial" charset="0"/>
              </a:rPr>
              <a:pPr eaLnBrk="1" hangingPunct="1"/>
              <a:t>16</a:t>
            </a:fld>
            <a:endParaRPr lang="en-US" smtClean="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55182F05-6560-4066-801F-418362FB88DC}" type="slidenum">
              <a:rPr lang="en-US" smtClean="0">
                <a:latin typeface="Arial" charset="0"/>
              </a:rPr>
              <a:pPr eaLnBrk="1" hangingPunct="1"/>
              <a:t>17</a:t>
            </a:fld>
            <a:endParaRPr lang="en-US" smtClean="0">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55182F05-6560-4066-801F-418362FB88DC}" type="slidenum">
              <a:rPr lang="en-US" smtClean="0">
                <a:latin typeface="Arial" charset="0"/>
              </a:rPr>
              <a:pPr eaLnBrk="1" hangingPunct="1"/>
              <a:t>18</a:t>
            </a:fld>
            <a:endParaRPr lang="en-US" smtClean="0">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55182F05-6560-4066-801F-418362FB88DC}" type="slidenum">
              <a:rPr lang="en-US" smtClean="0">
                <a:latin typeface="Arial" charset="0"/>
              </a:rPr>
              <a:pPr eaLnBrk="1" hangingPunct="1"/>
              <a:t>19</a:t>
            </a:fld>
            <a:endParaRPr lang="en-US"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ea typeface="ＭＳ Ｐゴシック" pitchFamily="34" charset="-128"/>
              </a:rPr>
              <a:t>The LCDC is the key technology for AguaClara. The LCDC makes it possible for the plant operator to directly set the chemical dose for the coagulant. However the LCDC performance has not been as good as expected due to unexpectedly high minor losses that are not proportional to the flow . (minor losses causes a departure from non-linearity due to the square dependency on flow)</a:t>
            </a:r>
          </a:p>
          <a:p>
            <a:pPr eaLnBrk="1" hangingPunct="1"/>
            <a:endParaRPr lang="en-US" smtClean="0">
              <a:ea typeface="ＭＳ Ｐゴシック" pitchFamily="34" charset="-128"/>
            </a:endParaRPr>
          </a:p>
        </p:txBody>
      </p:sp>
      <p:sp>
        <p:nvSpPr>
          <p:cNvPr id="307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F3714E55-D60C-4056-A462-6B81AB7705A3}" type="slidenum">
              <a:rPr lang="en-US" smtClean="0">
                <a:latin typeface="Arial" charset="0"/>
              </a:rPr>
              <a:pPr eaLnBrk="1" hangingPunct="1"/>
              <a:t>2</a:t>
            </a:fld>
            <a:endParaRPr lang="en-US" smtClean="0">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ea typeface="ＭＳ Ｐゴシック" pitchFamily="34" charset="-128"/>
            </a:endParaRPr>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55182F05-6560-4066-801F-418362FB88DC}" type="slidenum">
              <a:rPr lang="en-US" smtClean="0">
                <a:latin typeface="Arial" charset="0"/>
              </a:rPr>
              <a:pPr eaLnBrk="1" hangingPunct="1"/>
              <a:t>20</a:t>
            </a:fld>
            <a:endParaRPr lang="en-US" smtClean="0">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straight tube is considered the “best” setup available, giving a close to linear chemical flow and also having the smallest k-value present</a:t>
            </a:r>
            <a:endParaRPr lang="en-US" dirty="0"/>
          </a:p>
        </p:txBody>
      </p:sp>
      <p:sp>
        <p:nvSpPr>
          <p:cNvPr id="4" name="Slide Number Placeholder 3"/>
          <p:cNvSpPr>
            <a:spLocks noGrp="1"/>
          </p:cNvSpPr>
          <p:nvPr>
            <p:ph type="sldNum" sz="quarter" idx="10"/>
          </p:nvPr>
        </p:nvSpPr>
        <p:spPr/>
        <p:txBody>
          <a:bodyPr/>
          <a:lstStyle/>
          <a:p>
            <a:pPr>
              <a:defRPr/>
            </a:pPr>
            <a:fld id="{B3061C7E-543A-49DE-86D1-9EE5D08D9598}" type="slidenum">
              <a:rPr lang="en-US" smtClean="0"/>
              <a:pPr>
                <a:defRPr/>
              </a:pPr>
              <a:t>21</a:t>
            </a:fld>
            <a:endParaRPr lang="en-US"/>
          </a:p>
        </p:txBody>
      </p:sp>
    </p:spTree>
    <p:extLst>
      <p:ext uri="{BB962C8B-B14F-4D97-AF65-F5344CB8AC3E}">
        <p14:creationId xmlns:p14="http://schemas.microsoft.com/office/powerpoint/2010/main" val="72127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ea typeface="ＭＳ Ｐゴシック" pitchFamily="34" charset="-128"/>
              </a:rPr>
              <a:t>Previous LCDC teams had assumed kinematic viscosity equal to water (1 mm</a:t>
            </a:r>
            <a:r>
              <a:rPr lang="en-US" baseline="30000" dirty="0" smtClean="0">
                <a:ea typeface="ＭＳ Ｐゴシック" pitchFamily="34" charset="-128"/>
              </a:rPr>
              <a:t>2</a:t>
            </a:r>
            <a:r>
              <a:rPr lang="en-US" dirty="0" smtClean="0">
                <a:ea typeface="ＭＳ Ｐゴシック" pitchFamily="34" charset="-128"/>
              </a:rPr>
              <a:t> /s). However in the summer it was determined that kinematic viscosity increases with  coagulant concentration. The results found by the Summer 2011 team indicate that for coagulant concentrations above 100 </a:t>
            </a:r>
            <a:r>
              <a:rPr lang="en-US" dirty="0" err="1" smtClean="0">
                <a:ea typeface="ＭＳ Ｐゴシック" pitchFamily="34" charset="-128"/>
              </a:rPr>
              <a:t>gm</a:t>
            </a:r>
            <a:r>
              <a:rPr lang="en-US" dirty="0" smtClean="0">
                <a:ea typeface="ＭＳ Ｐゴシック" pitchFamily="34" charset="-128"/>
              </a:rPr>
              <a:t>/L, the kinematic viscosity cannot be assumed to be approximately equal to that of water. Kinematic viscosity must be taken into account when predicting chemical flows rates through the LCDC system.</a:t>
            </a:r>
          </a:p>
        </p:txBody>
      </p:sp>
      <p:sp>
        <p:nvSpPr>
          <p:cNvPr id="44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01300A0B-3D74-4F0B-823C-84053D45DBA4}" type="slidenum">
              <a:rPr lang="en-US" smtClean="0">
                <a:latin typeface="Arial" charset="0"/>
              </a:rPr>
              <a:pPr eaLnBrk="1" hangingPunct="1"/>
              <a:t>22</a:t>
            </a:fld>
            <a:endParaRPr lang="en-US" smtClean="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6"/>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77A858A9-65A7-4D67-A015-CE41B255CBDF}" type="slidenum">
              <a:rPr lang="en-US" smtClean="0">
                <a:latin typeface="Arial" charset="0"/>
              </a:rPr>
              <a:pPr eaLnBrk="1" hangingPunct="1"/>
              <a:t>23</a:t>
            </a:fld>
            <a:endParaRPr lang="en-US" smtClean="0">
              <a:latin typeface="Arial" charset="0"/>
            </a:endParaRPr>
          </a:p>
        </p:txBody>
      </p:sp>
      <p:sp>
        <p:nvSpPr>
          <p:cNvPr id="49155" name="Rectangle 1"/>
          <p:cNvSpPr>
            <a:spLocks noGrp="1" noRot="1" noChangeAspect="1" noChangeArrowheads="1" noTextEdit="1"/>
          </p:cNvSpPr>
          <p:nvPr>
            <p:ph type="sldImg"/>
          </p:nvPr>
        </p:nvSpPr>
        <p:spPr>
          <a:xfrm>
            <a:off x="1257300" y="728663"/>
            <a:ext cx="4800600" cy="3600450"/>
          </a:xfrm>
          <a:solidFill>
            <a:srgbClr val="FFFFFF"/>
          </a:solidFill>
          <a:ln/>
        </p:spPr>
      </p:sp>
      <p:sp>
        <p:nvSpPr>
          <p:cNvPr id="49156" name="Rectangle 2"/>
          <p:cNvSpPr>
            <a:spLocks noGrp="1" noChangeArrowheads="1"/>
          </p:cNvSpPr>
          <p:nvPr>
            <p:ph type="body" idx="1"/>
          </p:nvPr>
        </p:nvSpPr>
        <p:spPr>
          <a:xfrm>
            <a:off x="731838" y="4559300"/>
            <a:ext cx="5853112" cy="42338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dirty="0" smtClean="0">
                <a:ea typeface="ＭＳ Ｐゴシック" pitchFamily="34" charset="-128"/>
              </a:rPr>
              <a:t>They will be tested with longer segments/sections of tubing to see if the k-value varies widely with each tube length increase. Again, this will show a trend in k-value increase or decrease</a:t>
            </a:r>
          </a:p>
          <a:p>
            <a:endParaRPr lang="en-US" dirty="0" smtClean="0">
              <a:ea typeface="ＭＳ Ｐゴシック" pitchFamily="34" charset="-128"/>
            </a:endParaRPr>
          </a:p>
          <a:p>
            <a:endParaRPr lang="en-US" dirty="0" smtClean="0">
              <a:ea typeface="ＭＳ Ｐゴシック" pitchFamily="34" charset="-128"/>
            </a:endParaRPr>
          </a:p>
          <a:p>
            <a:r>
              <a:rPr lang="en-US" dirty="0" smtClean="0">
                <a:ea typeface="ＭＳ Ｐゴシック" pitchFamily="34" charset="-128"/>
              </a:rPr>
              <a:t>The </a:t>
            </a:r>
            <a:r>
              <a:rPr lang="en-US" dirty="0" err="1" smtClean="0">
                <a:ea typeface="ＭＳ Ｐゴシック" pitchFamily="34" charset="-128"/>
              </a:rPr>
              <a:t>dosers</a:t>
            </a:r>
            <a:r>
              <a:rPr lang="en-US" dirty="0" smtClean="0">
                <a:ea typeface="ＭＳ Ｐゴシック" pitchFamily="34" charset="-128"/>
              </a:rPr>
              <a:t> that are used for chlorine all look terrible in Honduras because of small chlorine leaks. We need to improve plumbing connections that will completely eliminate leaks and be easy to clean and maintain.</a:t>
            </a:r>
          </a:p>
          <a:p>
            <a:endParaRPr lang="en-US" dirty="0" smtClean="0">
              <a:ea typeface="ＭＳ Ｐゴシック" pitchFamily="34" charset="-128"/>
            </a:endParaRPr>
          </a:p>
          <a:p>
            <a:r>
              <a:rPr lang="en-US" dirty="0" smtClean="0">
                <a:ea typeface="ＭＳ Ｐゴシック" pitchFamily="34" charset="-128"/>
              </a:rPr>
              <a:t>Include price, unit number and McMaster Carr ID#. This will be necessary to practice how part ordering would be done in an </a:t>
            </a:r>
            <a:r>
              <a:rPr lang="en-US" dirty="0" err="1" smtClean="0">
                <a:ea typeface="ＭＳ Ｐゴシック" pitchFamily="34" charset="-128"/>
              </a:rPr>
              <a:t>AguaClara</a:t>
            </a:r>
            <a:r>
              <a:rPr lang="en-US" dirty="0" smtClean="0">
                <a:ea typeface="ＭＳ Ｐゴシック" pitchFamily="34" charset="-128"/>
              </a:rPr>
              <a:t> plant in Honduras.</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ea typeface="ＭＳ Ｐゴシック" pitchFamily="34" charset="-128"/>
              </a:rPr>
              <a:t>-minor loss modeling through the CDC system</a:t>
            </a:r>
          </a:p>
          <a:p>
            <a:pPr eaLnBrk="1" hangingPunct="1">
              <a:buFontTx/>
              <a:buChar char="-"/>
            </a:pPr>
            <a:r>
              <a:rPr lang="en-US" smtClean="0">
                <a:ea typeface="ＭＳ Ｐゴシック" pitchFamily="34" charset="-128"/>
              </a:rPr>
              <a:t>Adding a reducer to allow us to connect more than 3 small diameter tubes</a:t>
            </a:r>
          </a:p>
          <a:p>
            <a:pPr eaLnBrk="1" hangingPunct="1">
              <a:buFontTx/>
              <a:buChar char="-"/>
            </a:pPr>
            <a:r>
              <a:rPr lang="en-US" smtClean="0">
                <a:ea typeface="ＭＳ Ｐゴシック" pitchFamily="34" charset="-128"/>
              </a:rPr>
              <a:t>Building one of the chlorine flow controllers we mentioned earlier</a:t>
            </a:r>
          </a:p>
          <a:p>
            <a:pPr eaLnBrk="1" hangingPunct="1">
              <a:buFontTx/>
              <a:buChar char="-"/>
            </a:pPr>
            <a:r>
              <a:rPr lang="en-US" smtClean="0">
                <a:ea typeface="ＭＳ Ｐゴシック" pitchFamily="34" charset="-128"/>
              </a:rPr>
              <a:t>Developing an easy way to calibrate the CDC in the field</a:t>
            </a:r>
          </a:p>
        </p:txBody>
      </p:sp>
      <p:sp>
        <p:nvSpPr>
          <p:cNvPr id="50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BE96B1A3-4735-46D7-8005-15A23D42CDA5}" type="slidenum">
              <a:rPr lang="en-US" smtClean="0">
                <a:latin typeface="Arial" charset="0"/>
              </a:rPr>
              <a:pPr eaLnBrk="1" hangingPunct="1"/>
              <a:t>24</a:t>
            </a:fld>
            <a:endParaRPr lang="en-US" smtClean="0">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ea typeface="ＭＳ Ｐゴシック" pitchFamily="34" charset="-128"/>
              </a:rPr>
              <a:t>After hearing about our experimentation with the dose controller, it</a:t>
            </a:r>
            <a:r>
              <a:rPr lang="ja-JP" altLang="en-US" dirty="0" smtClean="0">
                <a:ea typeface="ＭＳ Ｐゴシック" pitchFamily="34" charset="-128"/>
              </a:rPr>
              <a:t>’</a:t>
            </a:r>
            <a:r>
              <a:rPr lang="en-US" altLang="ja-JP" dirty="0" smtClean="0">
                <a:ea typeface="ＭＳ Ｐゴシック" pitchFamily="34" charset="-128"/>
              </a:rPr>
              <a:t>s important to note the difference between a dose controller and a flow controller. A dose controller, as stated earlier, is a semi-automatic system where the operator sets the desired dose of chemical and the system adjusts the flow rate of chemical to maintain a constant dose. </a:t>
            </a:r>
          </a:p>
          <a:p>
            <a:pPr eaLnBrk="1" hangingPunct="1"/>
            <a:endParaRPr lang="en-US" dirty="0" smtClean="0">
              <a:ea typeface="ＭＳ Ｐゴシック" pitchFamily="34" charset="-128"/>
            </a:endParaRPr>
          </a:p>
          <a:p>
            <a:pPr eaLnBrk="1" hangingPunct="1"/>
            <a:r>
              <a:rPr lang="en-US" dirty="0" smtClean="0">
                <a:ea typeface="ＭＳ Ｐゴシック" pitchFamily="34" charset="-128"/>
              </a:rPr>
              <a:t>The flow controller uses the same equations I presented earlier to maintain constant flow. However, in contrast to the dose controller, the flow controller can only maintain a constant flow. As the plant flow rate changes, the operator must manually adjust the elevation of the small diameter tube</a:t>
            </a:r>
            <a:r>
              <a:rPr lang="ja-JP" altLang="en-US" dirty="0" smtClean="0">
                <a:ea typeface="ＭＳ Ｐゴシック" pitchFamily="34" charset="-128"/>
              </a:rPr>
              <a:t>’</a:t>
            </a:r>
            <a:r>
              <a:rPr lang="en-US" altLang="ja-JP" dirty="0" smtClean="0">
                <a:ea typeface="ＭＳ Ｐゴシック" pitchFamily="34" charset="-128"/>
              </a:rPr>
              <a:t>s outlet to maintain the correct dose.</a:t>
            </a:r>
            <a:endParaRPr lang="en-US" dirty="0" smtClean="0">
              <a:ea typeface="ＭＳ Ｐゴシック" pitchFamily="34" charset="-128"/>
            </a:endParaRPr>
          </a:p>
        </p:txBody>
      </p:sp>
      <p:sp>
        <p:nvSpPr>
          <p:cNvPr id="471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E72341D1-335B-437C-80C8-E96232B7F062}" type="slidenum">
              <a:rPr lang="en-US" smtClean="0">
                <a:latin typeface="Arial" charset="0"/>
              </a:rPr>
              <a:pPr eaLnBrk="1" hangingPunct="1"/>
              <a:t>25</a:t>
            </a:fld>
            <a:endParaRPr lang="en-US" smtClean="0">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ea typeface="ＭＳ Ｐゴシック" pitchFamily="34" charset="-128"/>
              </a:rPr>
              <a:t>This is the current design for an AguaClara flow controller. The problem is that it appears dirty as chlorine seeps out through the holes beneath the outlet of the small diameter tube. We</a:t>
            </a:r>
            <a:r>
              <a:rPr lang="ja-JP" altLang="en-US" smtClean="0">
                <a:ea typeface="ＭＳ Ｐゴシック" pitchFamily="34" charset="-128"/>
              </a:rPr>
              <a:t>’</a:t>
            </a:r>
            <a:r>
              <a:rPr lang="en-US" altLang="ja-JP" smtClean="0">
                <a:ea typeface="ＭＳ Ｐゴシック" pitchFamily="34" charset="-128"/>
              </a:rPr>
              <a:t>re trying to create a new design to solve this.</a:t>
            </a:r>
            <a:endParaRPr lang="en-US" smtClean="0">
              <a:ea typeface="ＭＳ Ｐゴシック" pitchFamily="34" charset="-128"/>
            </a:endParaRPr>
          </a:p>
        </p:txBody>
      </p:sp>
      <p:sp>
        <p:nvSpPr>
          <p:cNvPr id="481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D02A4913-7798-4738-9E82-60E1246A2413}" type="slidenum">
              <a:rPr lang="en-US" smtClean="0">
                <a:latin typeface="Arial" charset="0"/>
              </a:rPr>
              <a:pPr eaLnBrk="1" hangingPunct="1"/>
              <a:t>26</a:t>
            </a:fld>
            <a:endParaRPr lang="en-US"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ea typeface="ＭＳ Ｐゴシック" pitchFamily="34" charset="-128"/>
              </a:rPr>
              <a:t>The first application of chemicals occurs in the entrance tank, which is boxed in red here. Here, a coagulant, either aluminum sulfate or polyaluminum chloride, is added at a constant dose to alter the influent water</a:t>
            </a:r>
            <a:r>
              <a:rPr lang="ja-JP" altLang="en-US" smtClean="0">
                <a:ea typeface="ＭＳ Ｐゴシック" pitchFamily="34" charset="-128"/>
              </a:rPr>
              <a:t>’</a:t>
            </a:r>
            <a:r>
              <a:rPr lang="en-US" altLang="ja-JP" smtClean="0">
                <a:ea typeface="ＭＳ Ｐゴシック" pitchFamily="34" charset="-128"/>
              </a:rPr>
              <a:t>s chemistry to make the particles in the water sticky so they will attach to each other more easily during flocculation and settle out during sedimentation.</a:t>
            </a:r>
            <a:endParaRPr lang="en-US" smtClean="0">
              <a:ea typeface="ＭＳ Ｐゴシック" pitchFamily="34" charset="-128"/>
            </a:endParaRPr>
          </a:p>
        </p:txBody>
      </p:sp>
      <p:sp>
        <p:nvSpPr>
          <p:cNvPr id="317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1EB2D052-4974-4BA2-AA6D-90202CA88617}" type="slidenum">
              <a:rPr lang="en-US" smtClean="0">
                <a:latin typeface="Arial" charset="0"/>
              </a:rPr>
              <a:pPr eaLnBrk="1" hangingPunct="1"/>
              <a:t>3</a:t>
            </a:fld>
            <a:endParaRPr lang="en-US"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1" hangingPunct="1"/>
            <a:r>
              <a:rPr lang="en-US" smtClean="0">
                <a:ea typeface="ＭＳ Ｐゴシック" pitchFamily="34" charset="-128"/>
              </a:rPr>
              <a:t>The second chemical application occurs during disinfection. At the end of the treatment process, calcium hypochlorite is added to kill any pathogens that survived through the rest of the treatment process. In existing plants, this takes place after the sedimentation tank, but in new plants with filters, it will take place after filtration. </a:t>
            </a:r>
          </a:p>
        </p:txBody>
      </p:sp>
      <p:sp>
        <p:nvSpPr>
          <p:cNvPr id="32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D20E2537-B1A9-4CB4-8794-6C37623D9E75}" type="slidenum">
              <a:rPr lang="en-US" smtClean="0">
                <a:latin typeface="Arial" charset="0"/>
              </a:rPr>
              <a:pPr eaLnBrk="1" hangingPunct="1"/>
              <a:t>4</a:t>
            </a:fld>
            <a:endParaRPr lang="en-US"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ea typeface="ＭＳ Ｐゴシック" pitchFamily="34" charset="-128"/>
              </a:rPr>
              <a:t>Without electricity or pumps, </a:t>
            </a:r>
            <a:r>
              <a:rPr lang="en-US" dirty="0" err="1" smtClean="0">
                <a:ea typeface="ＭＳ Ｐゴシック" pitchFamily="34" charset="-128"/>
              </a:rPr>
              <a:t>AguaClara</a:t>
            </a:r>
            <a:r>
              <a:rPr lang="en-US" dirty="0" smtClean="0">
                <a:ea typeface="ＭＳ Ｐゴシック" pitchFamily="34" charset="-128"/>
              </a:rPr>
              <a:t> has innovated to allow for chemical addition.  Previous teams have developed a linear dose controller, a non-linear dose controller and a flow controller.</a:t>
            </a:r>
          </a:p>
          <a:p>
            <a:pPr eaLnBrk="1" hangingPunct="1">
              <a:buFontTx/>
              <a:buChar char="-"/>
            </a:pPr>
            <a:r>
              <a:rPr lang="en-US" dirty="0" smtClean="0">
                <a:ea typeface="ＭＳ Ｐゴシック" pitchFamily="34" charset="-128"/>
              </a:rPr>
              <a:t>Dose controllers for coagulant (linear only in </a:t>
            </a:r>
            <a:r>
              <a:rPr lang="en-US" dirty="0" err="1" smtClean="0">
                <a:ea typeface="ＭＳ Ｐゴシック" pitchFamily="34" charset="-128"/>
              </a:rPr>
              <a:t>Agalteca</a:t>
            </a:r>
            <a:r>
              <a:rPr lang="en-US" dirty="0" smtClean="0">
                <a:ea typeface="ＭＳ Ｐゴシック" pitchFamily="34" charset="-128"/>
              </a:rPr>
              <a:t>)</a:t>
            </a:r>
          </a:p>
          <a:p>
            <a:pPr lvl="1" eaLnBrk="1" hangingPunct="1">
              <a:buFontTx/>
              <a:buChar char="-"/>
            </a:pPr>
            <a:r>
              <a:rPr lang="en-US" dirty="0" smtClean="0">
                <a:ea typeface="ＭＳ Ｐゴシック" pitchFamily="34" charset="-128"/>
              </a:rPr>
              <a:t> explain dose controller vs. flow controller</a:t>
            </a:r>
          </a:p>
          <a:p>
            <a:pPr eaLnBrk="1" hangingPunct="1"/>
            <a:r>
              <a:rPr lang="en-US" dirty="0" smtClean="0">
                <a:ea typeface="ＭＳ Ｐゴシック" pitchFamily="34" charset="-128"/>
              </a:rPr>
              <a:t>- Flow controllers for disinfection with chlorine</a:t>
            </a:r>
          </a:p>
        </p:txBody>
      </p:sp>
      <p:sp>
        <p:nvSpPr>
          <p:cNvPr id="337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72137A3F-525C-4D54-9071-C2F41D85C667}" type="slidenum">
              <a:rPr lang="en-US" smtClean="0">
                <a:latin typeface="Arial" charset="0"/>
              </a:rPr>
              <a:pPr eaLnBrk="1" hangingPunct="1"/>
              <a:t>5</a:t>
            </a:fld>
            <a:endParaRPr lang="en-US"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ea typeface="ＭＳ Ｐゴシック" pitchFamily="34" charset="-128"/>
              </a:rPr>
              <a:t>Here are basic depictions of the linear and non-linear dose control systems. Both systems are based upon a relationship between head loss and flow rate. Head loss in very general terms is energy of a flow that is lost due to friction or by expansions caused by the flow changing direction.</a:t>
            </a:r>
          </a:p>
          <a:p>
            <a:pPr eaLnBrk="1" hangingPunct="1"/>
            <a:endParaRPr lang="en-US" dirty="0" smtClean="0">
              <a:ea typeface="ＭＳ Ｐゴシック" pitchFamily="34" charset="-128"/>
            </a:endParaRPr>
          </a:p>
          <a:p>
            <a:pPr eaLnBrk="1" hangingPunct="1"/>
            <a:r>
              <a:rPr lang="en-US" dirty="0" smtClean="0">
                <a:ea typeface="ＭＳ Ｐゴシック" pitchFamily="34" charset="-128"/>
              </a:rPr>
              <a:t>The linear system uses a linear flow orifice meter to maintain a linear relationship between water depth, or head, in the entrance tank and flow through the LFOM. The chemical dose controller is designed to obtain laminar chemical flow through the small diameter tube and therefore also give a linear relationship between chemical flow and head loss. Flow is controlled by major head loss, the head loss due to friction.</a:t>
            </a:r>
          </a:p>
          <a:p>
            <a:pPr eaLnBrk="1" hangingPunct="1"/>
            <a:endParaRPr lang="en-US" dirty="0" smtClean="0">
              <a:ea typeface="ＭＳ Ｐゴシック" pitchFamily="34" charset="-128"/>
            </a:endParaRPr>
          </a:p>
          <a:p>
            <a:pPr eaLnBrk="1" hangingPunct="1"/>
            <a:r>
              <a:rPr lang="en-US" dirty="0" smtClean="0">
                <a:ea typeface="ＭＳ Ｐゴシック" pitchFamily="34" charset="-128"/>
              </a:rPr>
              <a:t>In contrast, the non-linear system uses an orifice to control flow. Therefore it</a:t>
            </a:r>
            <a:r>
              <a:rPr lang="ja-JP" altLang="en-US" dirty="0" smtClean="0">
                <a:ea typeface="ＭＳ Ｐゴシック" pitchFamily="34" charset="-128"/>
              </a:rPr>
              <a:t>’</a:t>
            </a:r>
            <a:r>
              <a:rPr lang="en-US" altLang="ja-JP" dirty="0" smtClean="0">
                <a:ea typeface="ＭＳ Ｐゴシック" pitchFamily="34" charset="-128"/>
              </a:rPr>
              <a:t>s controlled by minor head losses, the losses that occur when flows change direction and expand. The flow rate through the orifice is proportional to the square root of the water depth in the entrance tank. Therefore, the chemical dose controller is designed to also be non-linear, orifice-controlled flow. Non-linearity allows for turbulent flow through the chemical dose controller and therefore can accommodate higher flow rates than the linear </a:t>
            </a:r>
            <a:r>
              <a:rPr lang="en-US" altLang="ja-JP" dirty="0" err="1" smtClean="0">
                <a:ea typeface="ＭＳ Ｐゴシック" pitchFamily="34" charset="-128"/>
              </a:rPr>
              <a:t>doser</a:t>
            </a:r>
            <a:r>
              <a:rPr lang="en-US" altLang="ja-JP" dirty="0" smtClean="0">
                <a:ea typeface="ＭＳ Ｐゴシック" pitchFamily="34" charset="-128"/>
              </a:rPr>
              <a:t>.</a:t>
            </a:r>
          </a:p>
          <a:p>
            <a:pPr eaLnBrk="1" hangingPunct="1"/>
            <a:endParaRPr lang="en-US" dirty="0" smtClean="0">
              <a:ea typeface="ＭＳ Ｐゴシック" pitchFamily="34" charset="-128"/>
            </a:endParaRPr>
          </a:p>
          <a:p>
            <a:pPr eaLnBrk="1" hangingPunct="1"/>
            <a:r>
              <a:rPr lang="es-HN" dirty="0" err="1" smtClean="0">
                <a:ea typeface="ＭＳ Ｐゴシック" pitchFamily="34" charset="-128"/>
              </a:rPr>
              <a:t>This</a:t>
            </a:r>
            <a:r>
              <a:rPr lang="es-HN" dirty="0" smtClean="0">
                <a:ea typeface="ＭＳ Ｐゴシック" pitchFamily="34" charset="-128"/>
              </a:rPr>
              <a:t> </a:t>
            </a:r>
            <a:r>
              <a:rPr lang="es-HN" dirty="0" err="1" smtClean="0">
                <a:ea typeface="ＭＳ Ｐゴシック" pitchFamily="34" charset="-128"/>
              </a:rPr>
              <a:t>is</a:t>
            </a:r>
            <a:r>
              <a:rPr lang="es-HN" dirty="0" smtClean="0">
                <a:ea typeface="ＭＳ Ｐゴシック" pitchFamily="34" charset="-128"/>
              </a:rPr>
              <a:t> a </a:t>
            </a:r>
            <a:r>
              <a:rPr lang="es-HN" dirty="0" err="1" smtClean="0">
                <a:ea typeface="ＭＳ Ｐゴシック" pitchFamily="34" charset="-128"/>
              </a:rPr>
              <a:t>basic</a:t>
            </a:r>
            <a:r>
              <a:rPr lang="es-HN" dirty="0" smtClean="0">
                <a:ea typeface="ＭＳ Ｐゴシック" pitchFamily="34" charset="-128"/>
              </a:rPr>
              <a:t> </a:t>
            </a:r>
            <a:r>
              <a:rPr lang="es-HN" dirty="0" err="1" smtClean="0">
                <a:ea typeface="ＭＳ Ｐゴシック" pitchFamily="34" charset="-128"/>
              </a:rPr>
              <a:t>schematic</a:t>
            </a:r>
            <a:r>
              <a:rPr lang="es-HN" dirty="0" smtClean="0">
                <a:ea typeface="ＭＳ Ｐゴシック" pitchFamily="34" charset="-128"/>
              </a:rPr>
              <a:t> of </a:t>
            </a:r>
            <a:r>
              <a:rPr lang="es-HN" dirty="0" err="1" smtClean="0">
                <a:ea typeface="ＭＳ Ｐゴシック" pitchFamily="34" charset="-128"/>
              </a:rPr>
              <a:t>what</a:t>
            </a:r>
            <a:r>
              <a:rPr lang="es-HN" dirty="0" smtClean="0">
                <a:ea typeface="ＭＳ Ｐゴシック" pitchFamily="34" charset="-128"/>
              </a:rPr>
              <a:t> </a:t>
            </a:r>
            <a:r>
              <a:rPr lang="es-HN" dirty="0" err="1" smtClean="0">
                <a:ea typeface="ＭＳ Ｐゴシック" pitchFamily="34" charset="-128"/>
              </a:rPr>
              <a:t>research</a:t>
            </a:r>
            <a:r>
              <a:rPr lang="es-HN" dirty="0" smtClean="0">
                <a:ea typeface="ＭＳ Ｐゴシック" pitchFamily="34" charset="-128"/>
              </a:rPr>
              <a:t> and </a:t>
            </a:r>
            <a:r>
              <a:rPr lang="es-HN" dirty="0" err="1" smtClean="0">
                <a:ea typeface="ＭＳ Ｐゴシック" pitchFamily="34" charset="-128"/>
              </a:rPr>
              <a:t>design</a:t>
            </a:r>
            <a:r>
              <a:rPr lang="es-HN" dirty="0" smtClean="0">
                <a:ea typeface="ＭＳ Ｐゴシック" pitchFamily="34" charset="-128"/>
              </a:rPr>
              <a:t> </a:t>
            </a:r>
            <a:r>
              <a:rPr lang="es-HN" dirty="0" err="1" smtClean="0">
                <a:ea typeface="ＭＳ Ｐゴシック" pitchFamily="34" charset="-128"/>
              </a:rPr>
              <a:t>teams</a:t>
            </a:r>
            <a:r>
              <a:rPr lang="es-HN" dirty="0" smtClean="0">
                <a:ea typeface="ＭＳ Ｐゴシック" pitchFamily="34" charset="-128"/>
              </a:rPr>
              <a:t> </a:t>
            </a:r>
            <a:r>
              <a:rPr lang="es-HN" dirty="0" err="1" smtClean="0">
                <a:ea typeface="ＭＳ Ｐゴシック" pitchFamily="34" charset="-128"/>
              </a:rPr>
              <a:t>have</a:t>
            </a:r>
            <a:r>
              <a:rPr lang="es-HN" dirty="0" smtClean="0">
                <a:ea typeface="ＭＳ Ｐゴシック" pitchFamily="34" charset="-128"/>
              </a:rPr>
              <a:t> come up </a:t>
            </a:r>
            <a:r>
              <a:rPr lang="es-HN" dirty="0" err="1" smtClean="0">
                <a:ea typeface="ＭＳ Ｐゴシック" pitchFamily="34" charset="-128"/>
              </a:rPr>
              <a:t>with</a:t>
            </a:r>
            <a:r>
              <a:rPr lang="es-HN" dirty="0" smtClean="0">
                <a:ea typeface="ＭＳ Ｐゴシック" pitchFamily="34" charset="-128"/>
              </a:rPr>
              <a:t> </a:t>
            </a:r>
            <a:r>
              <a:rPr lang="es-HN" dirty="0" err="1" smtClean="0">
                <a:ea typeface="ＭＳ Ｐゴシック" pitchFamily="34" charset="-128"/>
              </a:rPr>
              <a:t>after</a:t>
            </a:r>
            <a:r>
              <a:rPr lang="es-HN" dirty="0" smtClean="0">
                <a:ea typeface="ＭＳ Ｐゴシック" pitchFamily="34" charset="-128"/>
              </a:rPr>
              <a:t> </a:t>
            </a:r>
            <a:r>
              <a:rPr lang="es-HN" dirty="0" err="1" smtClean="0">
                <a:ea typeface="ＭＳ Ｐゴシック" pitchFamily="34" charset="-128"/>
              </a:rPr>
              <a:t>many</a:t>
            </a:r>
            <a:r>
              <a:rPr lang="es-HN" dirty="0" smtClean="0">
                <a:ea typeface="ＭＳ Ｐゴシック" pitchFamily="34" charset="-128"/>
              </a:rPr>
              <a:t> </a:t>
            </a:r>
            <a:r>
              <a:rPr lang="es-HN" dirty="0" err="1" smtClean="0">
                <a:ea typeface="ＭＳ Ｐゴシック" pitchFamily="34" charset="-128"/>
              </a:rPr>
              <a:t>years</a:t>
            </a:r>
            <a:r>
              <a:rPr lang="es-HN" dirty="0" smtClean="0">
                <a:ea typeface="ＭＳ Ｐゴシック" pitchFamily="34" charset="-128"/>
              </a:rPr>
              <a:t> of </a:t>
            </a:r>
            <a:r>
              <a:rPr lang="es-HN" dirty="0" err="1" smtClean="0">
                <a:ea typeface="ＭＳ Ｐゴシック" pitchFamily="34" charset="-128"/>
              </a:rPr>
              <a:t>work</a:t>
            </a:r>
            <a:r>
              <a:rPr lang="es-HN" dirty="0" smtClean="0">
                <a:ea typeface="ＭＳ Ｐゴシック" pitchFamily="34" charset="-128"/>
              </a:rPr>
              <a:t>. </a:t>
            </a:r>
            <a:r>
              <a:rPr lang="es-HN" dirty="0" err="1" smtClean="0">
                <a:ea typeface="ＭＳ Ｐゴシック" pitchFamily="34" charset="-128"/>
              </a:rPr>
              <a:t>The</a:t>
            </a:r>
            <a:r>
              <a:rPr lang="es-HN" dirty="0" smtClean="0">
                <a:ea typeface="ＭＳ Ｐゴシック" pitchFamily="34" charset="-128"/>
              </a:rPr>
              <a:t> stock </a:t>
            </a:r>
            <a:r>
              <a:rPr lang="es-HN" dirty="0" err="1" smtClean="0">
                <a:ea typeface="ＭＳ Ｐゴシック" pitchFamily="34" charset="-128"/>
              </a:rPr>
              <a:t>tank</a:t>
            </a:r>
            <a:r>
              <a:rPr lang="es-HN" dirty="0" smtClean="0">
                <a:ea typeface="ＭＳ Ｐゴシック" pitchFamily="34" charset="-128"/>
              </a:rPr>
              <a:t> </a:t>
            </a:r>
            <a:r>
              <a:rPr lang="es-HN" dirty="0" err="1" smtClean="0">
                <a:ea typeface="ＭＳ Ｐゴシック" pitchFamily="34" charset="-128"/>
              </a:rPr>
              <a:t>holds</a:t>
            </a:r>
            <a:r>
              <a:rPr lang="es-HN" dirty="0" smtClean="0">
                <a:ea typeface="ＭＳ Ｐゴシック" pitchFamily="34" charset="-128"/>
              </a:rPr>
              <a:t> a stock </a:t>
            </a:r>
            <a:r>
              <a:rPr lang="es-HN" dirty="0" err="1" smtClean="0">
                <a:ea typeface="ＭＳ Ｐゴシック" pitchFamily="34" charset="-128"/>
              </a:rPr>
              <a:t>chemical</a:t>
            </a:r>
            <a:r>
              <a:rPr lang="es-HN" dirty="0" smtClean="0">
                <a:ea typeface="ＭＳ Ｐゴシック" pitchFamily="34" charset="-128"/>
              </a:rPr>
              <a:t> </a:t>
            </a:r>
            <a:r>
              <a:rPr lang="es-HN" dirty="0" err="1" smtClean="0">
                <a:ea typeface="ＭＳ Ｐゴシック" pitchFamily="34" charset="-128"/>
              </a:rPr>
              <a:t>solution</a:t>
            </a:r>
            <a:r>
              <a:rPr lang="es-HN" dirty="0" smtClean="0">
                <a:ea typeface="ＭＳ Ｐゴシック" pitchFamily="34" charset="-128"/>
              </a:rPr>
              <a:t> </a:t>
            </a:r>
            <a:r>
              <a:rPr lang="es-HN" dirty="0" err="1" smtClean="0">
                <a:ea typeface="ＭＳ Ｐゴシック" pitchFamily="34" charset="-128"/>
              </a:rPr>
              <a:t>which</a:t>
            </a:r>
            <a:r>
              <a:rPr lang="es-HN" dirty="0" smtClean="0">
                <a:ea typeface="ＭＳ Ｐゴシック" pitchFamily="34" charset="-128"/>
              </a:rPr>
              <a:t> </a:t>
            </a:r>
            <a:r>
              <a:rPr lang="es-HN" dirty="0" err="1" smtClean="0">
                <a:ea typeface="ＭＳ Ｐゴシック" pitchFamily="34" charset="-128"/>
              </a:rPr>
              <a:t>is</a:t>
            </a:r>
            <a:r>
              <a:rPr lang="es-HN" dirty="0" smtClean="0">
                <a:ea typeface="ＭＳ Ｐゴシック" pitchFamily="34" charset="-128"/>
              </a:rPr>
              <a:t> </a:t>
            </a:r>
            <a:r>
              <a:rPr lang="es-HN" dirty="0" err="1" smtClean="0">
                <a:ea typeface="ＭＳ Ｐゴシック" pitchFamily="34" charset="-128"/>
              </a:rPr>
              <a:t>connected</a:t>
            </a:r>
            <a:r>
              <a:rPr lang="es-HN" dirty="0" smtClean="0">
                <a:ea typeface="ＭＳ Ｐゴシック" pitchFamily="34" charset="-128"/>
              </a:rPr>
              <a:t> </a:t>
            </a:r>
            <a:r>
              <a:rPr lang="es-HN" dirty="0" err="1" smtClean="0">
                <a:ea typeface="ＭＳ Ｐゴシック" pitchFamily="34" charset="-128"/>
              </a:rPr>
              <a:t>to</a:t>
            </a:r>
            <a:r>
              <a:rPr lang="es-HN" dirty="0" smtClean="0">
                <a:ea typeface="ＭＳ Ｐゴシック" pitchFamily="34" charset="-128"/>
              </a:rPr>
              <a:t> a </a:t>
            </a:r>
            <a:r>
              <a:rPr lang="es-HN" dirty="0" err="1" smtClean="0">
                <a:ea typeface="ＭＳ Ｐゴシック" pitchFamily="34" charset="-128"/>
              </a:rPr>
              <a:t>constant</a:t>
            </a:r>
            <a:r>
              <a:rPr lang="es-HN" dirty="0" smtClean="0">
                <a:ea typeface="ＭＳ Ｐゴシック" pitchFamily="34" charset="-128"/>
              </a:rPr>
              <a:t> head </a:t>
            </a:r>
            <a:r>
              <a:rPr lang="es-HN" dirty="0" err="1" smtClean="0">
                <a:ea typeface="ＭＳ Ｐゴシック" pitchFamily="34" charset="-128"/>
              </a:rPr>
              <a:t>tank</a:t>
            </a:r>
            <a:r>
              <a:rPr lang="es-HN" dirty="0" smtClean="0">
                <a:ea typeface="ＭＳ Ｐゴシック" pitchFamily="34" charset="-128"/>
              </a:rPr>
              <a:t>. </a:t>
            </a:r>
            <a:r>
              <a:rPr lang="es-HN" dirty="0" err="1" smtClean="0">
                <a:ea typeface="ＭＳ Ｐゴシック" pitchFamily="34" charset="-128"/>
              </a:rPr>
              <a:t>The</a:t>
            </a:r>
            <a:r>
              <a:rPr lang="es-HN" dirty="0" smtClean="0">
                <a:ea typeface="ＭＳ Ｐゴシック" pitchFamily="34" charset="-128"/>
              </a:rPr>
              <a:t> </a:t>
            </a:r>
            <a:r>
              <a:rPr lang="es-HN" dirty="0" err="1" smtClean="0">
                <a:ea typeface="ＭＳ Ｐゴシック" pitchFamily="34" charset="-128"/>
              </a:rPr>
              <a:t>constant</a:t>
            </a:r>
            <a:r>
              <a:rPr lang="es-HN" dirty="0" smtClean="0">
                <a:ea typeface="ＭＳ Ｐゴシック" pitchFamily="34" charset="-128"/>
              </a:rPr>
              <a:t> head </a:t>
            </a:r>
            <a:r>
              <a:rPr lang="es-HN" dirty="0" err="1" smtClean="0">
                <a:ea typeface="ＭＳ Ｐゴシック" pitchFamily="34" charset="-128"/>
              </a:rPr>
              <a:t>tank</a:t>
            </a:r>
            <a:r>
              <a:rPr lang="es-HN" dirty="0" smtClean="0">
                <a:ea typeface="ＭＳ Ｐゴシック" pitchFamily="34" charset="-128"/>
              </a:rPr>
              <a:t> </a:t>
            </a:r>
            <a:r>
              <a:rPr lang="es-HN" dirty="0" err="1" smtClean="0">
                <a:ea typeface="ＭＳ Ｐゴシック" pitchFamily="34" charset="-128"/>
              </a:rPr>
              <a:t>is</a:t>
            </a:r>
            <a:r>
              <a:rPr lang="es-HN" dirty="0" smtClean="0">
                <a:ea typeface="ＭＳ Ｐゴシック" pitchFamily="34" charset="-128"/>
              </a:rPr>
              <a:t> </a:t>
            </a:r>
            <a:r>
              <a:rPr lang="es-HN" dirty="0" err="1" smtClean="0">
                <a:ea typeface="ＭＳ Ｐゴシック" pitchFamily="34" charset="-128"/>
              </a:rPr>
              <a:t>regulated</a:t>
            </a:r>
            <a:r>
              <a:rPr lang="es-HN" dirty="0" smtClean="0">
                <a:ea typeface="ＭＳ Ｐゴシック" pitchFamily="34" charset="-128"/>
              </a:rPr>
              <a:t> </a:t>
            </a:r>
            <a:r>
              <a:rPr lang="es-HN" dirty="0" err="1" smtClean="0">
                <a:ea typeface="ＭＳ Ｐゴシック" pitchFamily="34" charset="-128"/>
              </a:rPr>
              <a:t>by</a:t>
            </a:r>
            <a:r>
              <a:rPr lang="es-HN" dirty="0" smtClean="0">
                <a:ea typeface="ＭＳ Ｐゴシック" pitchFamily="34" charset="-128"/>
              </a:rPr>
              <a:t> a </a:t>
            </a:r>
            <a:r>
              <a:rPr lang="es-HN" dirty="0" err="1" smtClean="0">
                <a:ea typeface="ＭＳ Ｐゴシック" pitchFamily="34" charset="-128"/>
              </a:rPr>
              <a:t>float</a:t>
            </a:r>
            <a:r>
              <a:rPr lang="es-HN" dirty="0" smtClean="0">
                <a:ea typeface="ＭＳ Ｐゴシック" pitchFamily="34" charset="-128"/>
              </a:rPr>
              <a:t> </a:t>
            </a:r>
            <a:r>
              <a:rPr lang="es-HN" dirty="0" err="1" smtClean="0">
                <a:ea typeface="ＭＳ Ｐゴシック" pitchFamily="34" charset="-128"/>
              </a:rPr>
              <a:t>valve</a:t>
            </a:r>
            <a:r>
              <a:rPr lang="es-HN" dirty="0" smtClean="0">
                <a:ea typeface="ＭＳ Ｐゴシック" pitchFamily="34" charset="-128"/>
              </a:rPr>
              <a:t> </a:t>
            </a:r>
            <a:r>
              <a:rPr lang="es-HN" dirty="0" err="1" smtClean="0">
                <a:ea typeface="ＭＳ Ｐゴシック" pitchFamily="34" charset="-128"/>
              </a:rPr>
              <a:t>which</a:t>
            </a:r>
            <a:r>
              <a:rPr lang="es-HN" dirty="0" smtClean="0">
                <a:ea typeface="ＭＳ Ｐゴシック" pitchFamily="34" charset="-128"/>
              </a:rPr>
              <a:t> </a:t>
            </a:r>
            <a:r>
              <a:rPr lang="es-HN" dirty="0" err="1" smtClean="0">
                <a:ea typeface="ＭＳ Ｐゴシック" pitchFamily="34" charset="-128"/>
              </a:rPr>
              <a:t>keeps</a:t>
            </a:r>
            <a:r>
              <a:rPr lang="es-HN" dirty="0" smtClean="0">
                <a:ea typeface="ＭＳ Ｐゴシック" pitchFamily="34" charset="-128"/>
              </a:rPr>
              <a:t> </a:t>
            </a:r>
            <a:r>
              <a:rPr lang="es-HN" dirty="0" err="1" smtClean="0">
                <a:ea typeface="ＭＳ Ｐゴシック" pitchFamily="34" charset="-128"/>
              </a:rPr>
              <a:t>the</a:t>
            </a:r>
            <a:r>
              <a:rPr lang="es-HN" dirty="0" smtClean="0">
                <a:ea typeface="ＭＳ Ｐゴシック" pitchFamily="34" charset="-128"/>
              </a:rPr>
              <a:t> </a:t>
            </a:r>
            <a:r>
              <a:rPr lang="es-HN" dirty="0" err="1" smtClean="0">
                <a:ea typeface="ＭＳ Ｐゴシック" pitchFamily="34" charset="-128"/>
              </a:rPr>
              <a:t>chemical</a:t>
            </a:r>
            <a:r>
              <a:rPr lang="es-HN" dirty="0" smtClean="0">
                <a:ea typeface="ＭＳ Ｐゴシック" pitchFamily="34" charset="-128"/>
              </a:rPr>
              <a:t> </a:t>
            </a:r>
            <a:r>
              <a:rPr lang="es-HN" dirty="0" err="1" smtClean="0">
                <a:ea typeface="ＭＳ Ｐゴシック" pitchFamily="34" charset="-128"/>
              </a:rPr>
              <a:t>depth</a:t>
            </a:r>
            <a:r>
              <a:rPr lang="es-HN" dirty="0" smtClean="0">
                <a:ea typeface="ＭＳ Ｐゴシック" pitchFamily="34" charset="-128"/>
              </a:rPr>
              <a:t> </a:t>
            </a:r>
            <a:r>
              <a:rPr lang="es-HN" dirty="0" err="1" smtClean="0">
                <a:ea typeface="ＭＳ Ｐゴシック" pitchFamily="34" charset="-128"/>
              </a:rPr>
              <a:t>constant</a:t>
            </a:r>
            <a:r>
              <a:rPr lang="es-HN" dirty="0" smtClean="0">
                <a:ea typeface="ＭＳ Ｐゴシック" pitchFamily="34" charset="-128"/>
              </a:rPr>
              <a:t>. A </a:t>
            </a:r>
            <a:r>
              <a:rPr lang="es-HN" dirty="0" err="1" smtClean="0">
                <a:ea typeface="ＭＳ Ｐゴシック" pitchFamily="34" charset="-128"/>
              </a:rPr>
              <a:t>small</a:t>
            </a:r>
            <a:r>
              <a:rPr lang="es-HN" dirty="0" smtClean="0">
                <a:ea typeface="ＭＳ Ｐゴシック" pitchFamily="34" charset="-128"/>
              </a:rPr>
              <a:t> </a:t>
            </a:r>
            <a:r>
              <a:rPr lang="es-HN" dirty="0" err="1" smtClean="0">
                <a:ea typeface="ＭＳ Ｐゴシック" pitchFamily="34" charset="-128"/>
              </a:rPr>
              <a:t>diameter</a:t>
            </a:r>
            <a:r>
              <a:rPr lang="es-HN" dirty="0" smtClean="0">
                <a:ea typeface="ＭＳ Ｐゴシック" pitchFamily="34" charset="-128"/>
              </a:rPr>
              <a:t> </a:t>
            </a:r>
            <a:r>
              <a:rPr lang="es-HN" dirty="0" err="1" smtClean="0">
                <a:ea typeface="ＭＳ Ｐゴシック" pitchFamily="34" charset="-128"/>
              </a:rPr>
              <a:t>tube</a:t>
            </a:r>
            <a:r>
              <a:rPr lang="es-HN" dirty="0" smtClean="0">
                <a:ea typeface="ＭＳ Ｐゴシック" pitchFamily="34" charset="-128"/>
              </a:rPr>
              <a:t> leads </a:t>
            </a:r>
            <a:r>
              <a:rPr lang="es-HN" dirty="0" err="1" smtClean="0">
                <a:ea typeface="ＭＳ Ｐゴシック" pitchFamily="34" charset="-128"/>
              </a:rPr>
              <a:t>from</a:t>
            </a:r>
            <a:r>
              <a:rPr lang="es-HN" dirty="0" smtClean="0">
                <a:ea typeface="ＭＳ Ｐゴシック" pitchFamily="34" charset="-128"/>
              </a:rPr>
              <a:t> </a:t>
            </a:r>
            <a:r>
              <a:rPr lang="es-HN" dirty="0" err="1" smtClean="0">
                <a:ea typeface="ＭＳ Ｐゴシック" pitchFamily="34" charset="-128"/>
              </a:rPr>
              <a:t>the</a:t>
            </a:r>
            <a:r>
              <a:rPr lang="es-HN" dirty="0" smtClean="0">
                <a:ea typeface="ＭＳ Ｐゴシック" pitchFamily="34" charset="-128"/>
              </a:rPr>
              <a:t> stock </a:t>
            </a:r>
            <a:r>
              <a:rPr lang="es-HN" dirty="0" err="1" smtClean="0">
                <a:ea typeface="ＭＳ Ｐゴシック" pitchFamily="34" charset="-128"/>
              </a:rPr>
              <a:t>tank</a:t>
            </a:r>
            <a:r>
              <a:rPr lang="es-HN" dirty="0" smtClean="0">
                <a:ea typeface="ＭＳ Ｐゴシック" pitchFamily="34" charset="-128"/>
              </a:rPr>
              <a:t> </a:t>
            </a:r>
            <a:r>
              <a:rPr lang="es-HN" dirty="0" err="1" smtClean="0">
                <a:ea typeface="ＭＳ Ｐゴシック" pitchFamily="34" charset="-128"/>
              </a:rPr>
              <a:t>to</a:t>
            </a:r>
            <a:r>
              <a:rPr lang="es-HN" dirty="0" smtClean="0">
                <a:ea typeface="ＭＳ Ｐゴシック" pitchFamily="34" charset="-128"/>
              </a:rPr>
              <a:t> a </a:t>
            </a:r>
            <a:r>
              <a:rPr lang="es-HN" dirty="0" err="1" smtClean="0">
                <a:ea typeface="ＭＳ Ｐゴシック" pitchFamily="34" charset="-128"/>
              </a:rPr>
              <a:t>drop</a:t>
            </a:r>
            <a:r>
              <a:rPr lang="es-HN" dirty="0" smtClean="0">
                <a:ea typeface="ＭＳ Ｐゴシック" pitchFamily="34" charset="-128"/>
              </a:rPr>
              <a:t> </a:t>
            </a:r>
            <a:r>
              <a:rPr lang="es-HN" dirty="0" err="1" smtClean="0">
                <a:ea typeface="ＭＳ Ｐゴシック" pitchFamily="34" charset="-128"/>
              </a:rPr>
              <a:t>tube</a:t>
            </a:r>
            <a:r>
              <a:rPr lang="es-HN" dirty="0" smtClean="0">
                <a:ea typeface="ＭＳ Ｐゴシック" pitchFamily="34" charset="-128"/>
              </a:rPr>
              <a:t>, </a:t>
            </a:r>
            <a:r>
              <a:rPr lang="es-HN" dirty="0" err="1" smtClean="0">
                <a:ea typeface="ＭＳ Ｐゴシック" pitchFamily="34" charset="-128"/>
              </a:rPr>
              <a:t>where</a:t>
            </a:r>
            <a:r>
              <a:rPr lang="es-HN" dirty="0" smtClean="0">
                <a:ea typeface="ＭＳ Ｐゴシック" pitchFamily="34" charset="-128"/>
              </a:rPr>
              <a:t> </a:t>
            </a:r>
            <a:r>
              <a:rPr lang="es-HN" dirty="0" err="1" smtClean="0">
                <a:ea typeface="ＭＳ Ｐゴシック" pitchFamily="34" charset="-128"/>
              </a:rPr>
              <a:t>the</a:t>
            </a:r>
            <a:r>
              <a:rPr lang="es-HN" dirty="0" smtClean="0">
                <a:ea typeface="ＭＳ Ｐゴシック" pitchFamily="34" charset="-128"/>
              </a:rPr>
              <a:t> </a:t>
            </a:r>
            <a:r>
              <a:rPr lang="es-HN" dirty="0" err="1" smtClean="0">
                <a:ea typeface="ＭＳ Ｐゴシック" pitchFamily="34" charset="-128"/>
              </a:rPr>
              <a:t>chemical</a:t>
            </a:r>
            <a:r>
              <a:rPr lang="es-HN" dirty="0" smtClean="0">
                <a:ea typeface="ＭＳ Ｐゴシック" pitchFamily="34" charset="-128"/>
              </a:rPr>
              <a:t> </a:t>
            </a:r>
            <a:r>
              <a:rPr lang="es-HN" dirty="0" err="1" smtClean="0">
                <a:ea typeface="ＭＳ Ｐゴシック" pitchFamily="34" charset="-128"/>
              </a:rPr>
              <a:t>flows</a:t>
            </a:r>
            <a:r>
              <a:rPr lang="es-HN" dirty="0" smtClean="0">
                <a:ea typeface="ＭＳ Ｐゴシック" pitchFamily="34" charset="-128"/>
              </a:rPr>
              <a:t> </a:t>
            </a:r>
            <a:r>
              <a:rPr lang="es-HN" dirty="0" err="1" smtClean="0">
                <a:ea typeface="ＭＳ Ｐゴシック" pitchFamily="34" charset="-128"/>
              </a:rPr>
              <a:t>to</a:t>
            </a:r>
            <a:r>
              <a:rPr lang="es-HN" dirty="0" smtClean="0">
                <a:ea typeface="ＭＳ Ｐゴシック" pitchFamily="34" charset="-128"/>
              </a:rPr>
              <a:t> be </a:t>
            </a:r>
            <a:r>
              <a:rPr lang="es-HN" dirty="0" err="1" smtClean="0">
                <a:ea typeface="ＭＳ Ｐゴシック" pitchFamily="34" charset="-128"/>
              </a:rPr>
              <a:t>added</a:t>
            </a:r>
            <a:r>
              <a:rPr lang="es-HN" dirty="0" smtClean="0">
                <a:ea typeface="ＭＳ Ｐゴシック" pitchFamily="34" charset="-128"/>
              </a:rPr>
              <a:t> </a:t>
            </a:r>
            <a:r>
              <a:rPr lang="es-HN" dirty="0" err="1" smtClean="0">
                <a:ea typeface="ＭＳ Ｐゴシック" pitchFamily="34" charset="-128"/>
              </a:rPr>
              <a:t>to</a:t>
            </a:r>
            <a:r>
              <a:rPr lang="es-HN" dirty="0" smtClean="0">
                <a:ea typeface="ＭＳ Ｐゴシック" pitchFamily="34" charset="-128"/>
              </a:rPr>
              <a:t> </a:t>
            </a:r>
            <a:r>
              <a:rPr lang="es-HN" dirty="0" err="1" smtClean="0">
                <a:ea typeface="ＭＳ Ｐゴシック" pitchFamily="34" charset="-128"/>
              </a:rPr>
              <a:t>the</a:t>
            </a:r>
            <a:r>
              <a:rPr lang="es-HN" dirty="0" smtClean="0">
                <a:ea typeface="ＭＳ Ｐゴシック" pitchFamily="34" charset="-128"/>
              </a:rPr>
              <a:t> </a:t>
            </a:r>
            <a:r>
              <a:rPr lang="es-HN" dirty="0" err="1" smtClean="0">
                <a:ea typeface="ＭＳ Ｐゴシック" pitchFamily="34" charset="-128"/>
              </a:rPr>
              <a:t>plant</a:t>
            </a:r>
            <a:r>
              <a:rPr lang="es-HN" altLang="en-US" dirty="0" err="1" smtClean="0">
                <a:ea typeface="ＭＳ Ｐゴシック" pitchFamily="34" charset="-128"/>
              </a:rPr>
              <a:t>’</a:t>
            </a:r>
            <a:r>
              <a:rPr lang="es-HN" dirty="0" err="1" smtClean="0">
                <a:ea typeface="ＭＳ Ｐゴシック" pitchFamily="34" charset="-128"/>
              </a:rPr>
              <a:t>s</a:t>
            </a:r>
            <a:r>
              <a:rPr lang="es-HN" dirty="0" smtClean="0">
                <a:ea typeface="ＭＳ Ｐゴシック" pitchFamily="34" charset="-128"/>
              </a:rPr>
              <a:t> </a:t>
            </a:r>
            <a:r>
              <a:rPr lang="es-HN" dirty="0" err="1" smtClean="0">
                <a:ea typeface="ＭＳ Ｐゴシック" pitchFamily="34" charset="-128"/>
              </a:rPr>
              <a:t>influent</a:t>
            </a:r>
            <a:r>
              <a:rPr lang="es-HN" dirty="0" smtClean="0">
                <a:ea typeface="ＭＳ Ｐゴシック" pitchFamily="34" charset="-128"/>
              </a:rPr>
              <a:t> </a:t>
            </a:r>
            <a:r>
              <a:rPr lang="es-HN" dirty="0" err="1" smtClean="0">
                <a:ea typeface="ＭＳ Ｐゴシック" pitchFamily="34" charset="-128"/>
              </a:rPr>
              <a:t>water</a:t>
            </a:r>
            <a:r>
              <a:rPr lang="es-HN" dirty="0" smtClean="0">
                <a:ea typeface="ＭＳ Ｐゴシック" pitchFamily="34" charset="-128"/>
              </a:rPr>
              <a:t>. </a:t>
            </a:r>
            <a:r>
              <a:rPr lang="es-HN" dirty="0" err="1" smtClean="0">
                <a:ea typeface="ＭＳ Ｐゴシック" pitchFamily="34" charset="-128"/>
              </a:rPr>
              <a:t>The</a:t>
            </a:r>
            <a:r>
              <a:rPr lang="es-HN" dirty="0" smtClean="0">
                <a:ea typeface="ＭＳ Ｐゴシック" pitchFamily="34" charset="-128"/>
              </a:rPr>
              <a:t> </a:t>
            </a:r>
            <a:r>
              <a:rPr lang="es-HN" dirty="0" err="1" smtClean="0">
                <a:ea typeface="ＭＳ Ｐゴシック" pitchFamily="34" charset="-128"/>
              </a:rPr>
              <a:t>drop</a:t>
            </a:r>
            <a:r>
              <a:rPr lang="es-HN" dirty="0" smtClean="0">
                <a:ea typeface="ＭＳ Ｐゴシック" pitchFamily="34" charset="-128"/>
              </a:rPr>
              <a:t> </a:t>
            </a:r>
            <a:r>
              <a:rPr lang="es-HN" dirty="0" err="1" smtClean="0">
                <a:ea typeface="ＭＳ Ｐゴシック" pitchFamily="34" charset="-128"/>
              </a:rPr>
              <a:t>tube</a:t>
            </a:r>
            <a:r>
              <a:rPr lang="es-HN" dirty="0" smtClean="0">
                <a:ea typeface="ＭＳ Ｐゴシック" pitchFamily="34" charset="-128"/>
              </a:rPr>
              <a:t> </a:t>
            </a:r>
            <a:r>
              <a:rPr lang="es-HN" dirty="0" err="1" smtClean="0">
                <a:ea typeface="ＭＳ Ｐゴシック" pitchFamily="34" charset="-128"/>
              </a:rPr>
              <a:t>is</a:t>
            </a:r>
            <a:r>
              <a:rPr lang="es-HN" dirty="0" smtClean="0">
                <a:ea typeface="ＭＳ Ｐゴシック" pitchFamily="34" charset="-128"/>
              </a:rPr>
              <a:t> </a:t>
            </a:r>
            <a:r>
              <a:rPr lang="es-HN" dirty="0" err="1" smtClean="0">
                <a:ea typeface="ＭＳ Ｐゴシック" pitchFamily="34" charset="-128"/>
              </a:rPr>
              <a:t>connected</a:t>
            </a:r>
            <a:r>
              <a:rPr lang="es-HN" dirty="0" smtClean="0">
                <a:ea typeface="ＭＳ Ｐゴシック" pitchFamily="34" charset="-128"/>
              </a:rPr>
              <a:t> </a:t>
            </a:r>
            <a:r>
              <a:rPr lang="es-HN" dirty="0" err="1" smtClean="0">
                <a:ea typeface="ＭＳ Ｐゴシック" pitchFamily="34" charset="-128"/>
              </a:rPr>
              <a:t>to</a:t>
            </a:r>
            <a:r>
              <a:rPr lang="es-HN" dirty="0" smtClean="0">
                <a:ea typeface="ＭＳ Ｐゴシック" pitchFamily="34" charset="-128"/>
              </a:rPr>
              <a:t> a </a:t>
            </a:r>
            <a:r>
              <a:rPr lang="es-HN" dirty="0" err="1" smtClean="0">
                <a:ea typeface="ＭＳ Ｐゴシック" pitchFamily="34" charset="-128"/>
              </a:rPr>
              <a:t>lever</a:t>
            </a:r>
            <a:r>
              <a:rPr lang="es-HN" dirty="0" smtClean="0">
                <a:ea typeface="ＭＳ Ｐゴシック" pitchFamily="34" charset="-128"/>
              </a:rPr>
              <a:t> </a:t>
            </a:r>
            <a:r>
              <a:rPr lang="es-HN" dirty="0" err="1" smtClean="0">
                <a:ea typeface="ＭＳ Ｐゴシック" pitchFamily="34" charset="-128"/>
              </a:rPr>
              <a:t>via</a:t>
            </a:r>
            <a:r>
              <a:rPr lang="es-HN" dirty="0" smtClean="0">
                <a:ea typeface="ＭＳ Ｐゴシック" pitchFamily="34" charset="-128"/>
              </a:rPr>
              <a:t> a slider. </a:t>
            </a:r>
            <a:r>
              <a:rPr lang="es-HN" dirty="0" err="1" smtClean="0">
                <a:ea typeface="ＭＳ Ｐゴシック" pitchFamily="34" charset="-128"/>
              </a:rPr>
              <a:t>The</a:t>
            </a:r>
            <a:r>
              <a:rPr lang="es-HN" dirty="0" smtClean="0">
                <a:ea typeface="ＭＳ Ｐゴシック" pitchFamily="34" charset="-128"/>
              </a:rPr>
              <a:t> </a:t>
            </a:r>
            <a:r>
              <a:rPr lang="es-HN" dirty="0" err="1" smtClean="0">
                <a:ea typeface="ＭＳ Ｐゴシック" pitchFamily="34" charset="-128"/>
              </a:rPr>
              <a:t>plant</a:t>
            </a:r>
            <a:r>
              <a:rPr lang="es-HN" dirty="0" smtClean="0">
                <a:ea typeface="ＭＳ Ｐゴシック" pitchFamily="34" charset="-128"/>
              </a:rPr>
              <a:t> </a:t>
            </a:r>
            <a:r>
              <a:rPr lang="es-HN" dirty="0" err="1" smtClean="0">
                <a:ea typeface="ＭＳ Ｐゴシック" pitchFamily="34" charset="-128"/>
              </a:rPr>
              <a:t>operator</a:t>
            </a:r>
            <a:r>
              <a:rPr lang="es-HN" dirty="0" smtClean="0">
                <a:ea typeface="ＭＳ Ｐゴシック" pitchFamily="34" charset="-128"/>
              </a:rPr>
              <a:t> sets </a:t>
            </a:r>
            <a:r>
              <a:rPr lang="es-HN" dirty="0" err="1" smtClean="0">
                <a:ea typeface="ＭＳ Ｐゴシック" pitchFamily="34" charset="-128"/>
              </a:rPr>
              <a:t>the</a:t>
            </a:r>
            <a:r>
              <a:rPr lang="es-HN" dirty="0" smtClean="0">
                <a:ea typeface="ＭＳ Ｐゴシック" pitchFamily="34" charset="-128"/>
              </a:rPr>
              <a:t> slider at </a:t>
            </a:r>
            <a:r>
              <a:rPr lang="es-HN" dirty="0" err="1" smtClean="0">
                <a:ea typeface="ＭＳ Ｐゴシック" pitchFamily="34" charset="-128"/>
              </a:rPr>
              <a:t>the</a:t>
            </a:r>
            <a:r>
              <a:rPr lang="es-HN" dirty="0" smtClean="0">
                <a:ea typeface="ＭＳ Ｐゴシック" pitchFamily="34" charset="-128"/>
              </a:rPr>
              <a:t> </a:t>
            </a:r>
            <a:r>
              <a:rPr lang="es-HN" dirty="0" err="1" smtClean="0">
                <a:ea typeface="ＭＳ Ｐゴシック" pitchFamily="34" charset="-128"/>
              </a:rPr>
              <a:t>desired</a:t>
            </a:r>
            <a:r>
              <a:rPr lang="es-HN" dirty="0" smtClean="0">
                <a:ea typeface="ＭＳ Ｐゴシック" pitchFamily="34" charset="-128"/>
              </a:rPr>
              <a:t> </a:t>
            </a:r>
            <a:r>
              <a:rPr lang="es-HN" dirty="0" err="1" smtClean="0">
                <a:ea typeface="ＭＳ Ｐゴシック" pitchFamily="34" charset="-128"/>
              </a:rPr>
              <a:t>coagulant</a:t>
            </a:r>
            <a:r>
              <a:rPr lang="es-HN" dirty="0" smtClean="0">
                <a:ea typeface="ＭＳ Ｐゴシック" pitchFamily="34" charset="-128"/>
              </a:rPr>
              <a:t> </a:t>
            </a:r>
            <a:r>
              <a:rPr lang="es-HN" dirty="0" err="1" smtClean="0">
                <a:ea typeface="ＭＳ Ｐゴシック" pitchFamily="34" charset="-128"/>
              </a:rPr>
              <a:t>dose</a:t>
            </a:r>
            <a:r>
              <a:rPr lang="es-HN" dirty="0" smtClean="0">
                <a:ea typeface="ＭＳ Ｐゴシック" pitchFamily="34" charset="-128"/>
              </a:rPr>
              <a:t> </a:t>
            </a:r>
            <a:r>
              <a:rPr lang="es-HN" dirty="0" err="1" smtClean="0">
                <a:ea typeface="ＭＳ Ｐゴシック" pitchFamily="34" charset="-128"/>
              </a:rPr>
              <a:t>based</a:t>
            </a:r>
            <a:r>
              <a:rPr lang="es-HN" dirty="0" smtClean="0">
                <a:ea typeface="ＭＳ Ｐゴシック" pitchFamily="34" charset="-128"/>
              </a:rPr>
              <a:t> </a:t>
            </a:r>
            <a:r>
              <a:rPr lang="es-HN" dirty="0" err="1" smtClean="0">
                <a:ea typeface="ＭＳ Ｐゴシック" pitchFamily="34" charset="-128"/>
              </a:rPr>
              <a:t>upon</a:t>
            </a:r>
            <a:r>
              <a:rPr lang="es-HN" dirty="0" smtClean="0">
                <a:ea typeface="ＭＳ Ｐゴシック" pitchFamily="34" charset="-128"/>
              </a:rPr>
              <a:t> </a:t>
            </a:r>
            <a:r>
              <a:rPr lang="es-HN" dirty="0" err="1" smtClean="0">
                <a:ea typeface="ＭＳ Ｐゴシック" pitchFamily="34" charset="-128"/>
              </a:rPr>
              <a:t>characteristics</a:t>
            </a:r>
            <a:r>
              <a:rPr lang="es-HN" dirty="0" smtClean="0">
                <a:ea typeface="ＭＳ Ｐゴシック" pitchFamily="34" charset="-128"/>
              </a:rPr>
              <a:t> of </a:t>
            </a:r>
            <a:r>
              <a:rPr lang="es-HN" dirty="0" err="1" smtClean="0">
                <a:ea typeface="ＭＳ Ｐゴシック" pitchFamily="34" charset="-128"/>
              </a:rPr>
              <a:t>the</a:t>
            </a:r>
            <a:r>
              <a:rPr lang="es-HN" dirty="0" smtClean="0">
                <a:ea typeface="ＭＳ Ｐゴシック" pitchFamily="34" charset="-128"/>
              </a:rPr>
              <a:t> </a:t>
            </a:r>
            <a:r>
              <a:rPr lang="es-HN" dirty="0" err="1" smtClean="0">
                <a:ea typeface="ＭＳ Ｐゴシック" pitchFamily="34" charset="-128"/>
              </a:rPr>
              <a:t>influent</a:t>
            </a:r>
            <a:r>
              <a:rPr lang="es-HN" dirty="0" smtClean="0">
                <a:ea typeface="ＭＳ Ｐゴシック" pitchFamily="34" charset="-128"/>
              </a:rPr>
              <a:t> </a:t>
            </a:r>
            <a:r>
              <a:rPr lang="es-HN" dirty="0" err="1" smtClean="0">
                <a:ea typeface="ＭＳ Ｐゴシック" pitchFamily="34" charset="-128"/>
              </a:rPr>
              <a:t>water</a:t>
            </a:r>
            <a:r>
              <a:rPr lang="es-HN" dirty="0" smtClean="0">
                <a:ea typeface="ＭＳ Ｐゴシック" pitchFamily="34" charset="-128"/>
              </a:rPr>
              <a:t>. </a:t>
            </a:r>
            <a:r>
              <a:rPr lang="es-HN" dirty="0" err="1" smtClean="0">
                <a:ea typeface="ＭＳ Ｐゴシック" pitchFamily="34" charset="-128"/>
              </a:rPr>
              <a:t>The</a:t>
            </a:r>
            <a:r>
              <a:rPr lang="es-HN" dirty="0" smtClean="0">
                <a:ea typeface="ＭＳ Ｐゴシック" pitchFamily="34" charset="-128"/>
              </a:rPr>
              <a:t> </a:t>
            </a:r>
            <a:r>
              <a:rPr lang="es-HN" dirty="0" err="1" smtClean="0">
                <a:ea typeface="ＭＳ Ｐゴシック" pitchFamily="34" charset="-128"/>
              </a:rPr>
              <a:t>float</a:t>
            </a:r>
            <a:r>
              <a:rPr lang="es-HN" dirty="0" smtClean="0">
                <a:ea typeface="ＭＳ Ｐゴシック" pitchFamily="34" charset="-128"/>
              </a:rPr>
              <a:t> </a:t>
            </a:r>
            <a:r>
              <a:rPr lang="es-HN" dirty="0" err="1" smtClean="0">
                <a:ea typeface="ＭＳ Ｐゴシック" pitchFamily="34" charset="-128"/>
              </a:rPr>
              <a:t>attached</a:t>
            </a:r>
            <a:r>
              <a:rPr lang="es-HN" dirty="0" smtClean="0">
                <a:ea typeface="ＭＳ Ｐゴシック" pitchFamily="34" charset="-128"/>
              </a:rPr>
              <a:t> </a:t>
            </a:r>
            <a:r>
              <a:rPr lang="es-HN" dirty="0" err="1" smtClean="0">
                <a:ea typeface="ＭＳ Ｐゴシック" pitchFamily="34" charset="-128"/>
              </a:rPr>
              <a:t>to</a:t>
            </a:r>
            <a:r>
              <a:rPr lang="es-HN" dirty="0" smtClean="0">
                <a:ea typeface="ＭＳ Ｐゴシック" pitchFamily="34" charset="-128"/>
              </a:rPr>
              <a:t> </a:t>
            </a:r>
            <a:r>
              <a:rPr lang="es-HN" dirty="0" err="1" smtClean="0">
                <a:ea typeface="ＭＳ Ｐゴシック" pitchFamily="34" charset="-128"/>
              </a:rPr>
              <a:t>the</a:t>
            </a:r>
            <a:r>
              <a:rPr lang="es-HN" dirty="0" smtClean="0">
                <a:ea typeface="ＭＳ Ｐゴシック" pitchFamily="34" charset="-128"/>
              </a:rPr>
              <a:t> </a:t>
            </a:r>
            <a:r>
              <a:rPr lang="es-HN" dirty="0" err="1" smtClean="0">
                <a:ea typeface="ＭＳ Ｐゴシック" pitchFamily="34" charset="-128"/>
              </a:rPr>
              <a:t>lever</a:t>
            </a:r>
            <a:r>
              <a:rPr lang="es-HN" dirty="0" smtClean="0">
                <a:ea typeface="ＭＳ Ｐゴシック" pitchFamily="34" charset="-128"/>
              </a:rPr>
              <a:t> </a:t>
            </a:r>
            <a:r>
              <a:rPr lang="es-HN" dirty="0" err="1" smtClean="0">
                <a:ea typeface="ＭＳ Ｐゴシック" pitchFamily="34" charset="-128"/>
              </a:rPr>
              <a:t>changes</a:t>
            </a:r>
            <a:r>
              <a:rPr lang="es-HN" dirty="0" smtClean="0">
                <a:ea typeface="ＭＳ Ｐゴシック" pitchFamily="34" charset="-128"/>
              </a:rPr>
              <a:t> position as </a:t>
            </a:r>
            <a:r>
              <a:rPr lang="es-HN" dirty="0" err="1" smtClean="0">
                <a:ea typeface="ＭＳ Ｐゴシック" pitchFamily="34" charset="-128"/>
              </a:rPr>
              <a:t>flow</a:t>
            </a:r>
            <a:r>
              <a:rPr lang="es-HN" dirty="0" smtClean="0">
                <a:ea typeface="ＭＳ Ｐゴシック" pitchFamily="34" charset="-128"/>
              </a:rPr>
              <a:t> </a:t>
            </a:r>
            <a:r>
              <a:rPr lang="es-HN" dirty="0" err="1" smtClean="0">
                <a:ea typeface="ＭＳ Ｐゴシック" pitchFamily="34" charset="-128"/>
              </a:rPr>
              <a:t>rate</a:t>
            </a:r>
            <a:r>
              <a:rPr lang="es-HN" dirty="0" smtClean="0">
                <a:ea typeface="ＭＳ Ｐゴシック" pitchFamily="34" charset="-128"/>
              </a:rPr>
              <a:t> </a:t>
            </a:r>
            <a:r>
              <a:rPr lang="es-HN" dirty="0" err="1" smtClean="0">
                <a:ea typeface="ＭＳ Ｐゴシック" pitchFamily="34" charset="-128"/>
              </a:rPr>
              <a:t>into</a:t>
            </a:r>
            <a:r>
              <a:rPr lang="es-HN" dirty="0" smtClean="0">
                <a:ea typeface="ＭＳ Ｐゴシック" pitchFamily="34" charset="-128"/>
              </a:rPr>
              <a:t> </a:t>
            </a:r>
            <a:r>
              <a:rPr lang="es-HN" dirty="0" err="1" smtClean="0">
                <a:ea typeface="ＭＳ Ｐゴシック" pitchFamily="34" charset="-128"/>
              </a:rPr>
              <a:t>the</a:t>
            </a:r>
            <a:r>
              <a:rPr lang="es-HN" dirty="0" smtClean="0">
                <a:ea typeface="ＭＳ Ｐゴシック" pitchFamily="34" charset="-128"/>
              </a:rPr>
              <a:t> </a:t>
            </a:r>
            <a:r>
              <a:rPr lang="es-HN" dirty="0" err="1" smtClean="0">
                <a:ea typeface="ＭＳ Ｐゴシック" pitchFamily="34" charset="-128"/>
              </a:rPr>
              <a:t>plant</a:t>
            </a:r>
            <a:r>
              <a:rPr lang="es-HN" dirty="0" smtClean="0">
                <a:ea typeface="ＭＳ Ｐゴシック" pitchFamily="34" charset="-128"/>
              </a:rPr>
              <a:t> </a:t>
            </a:r>
            <a:r>
              <a:rPr lang="es-HN" dirty="0" err="1" smtClean="0">
                <a:ea typeface="ＭＳ Ｐゴシック" pitchFamily="34" charset="-128"/>
              </a:rPr>
              <a:t>changes</a:t>
            </a:r>
            <a:r>
              <a:rPr lang="es-HN" dirty="0" smtClean="0">
                <a:ea typeface="ＭＳ Ｐゴシック" pitchFamily="34" charset="-128"/>
              </a:rPr>
              <a:t>, </a:t>
            </a:r>
            <a:r>
              <a:rPr lang="es-HN" dirty="0" err="1" smtClean="0">
                <a:ea typeface="ＭＳ Ｐゴシック" pitchFamily="34" charset="-128"/>
              </a:rPr>
              <a:t>thus</a:t>
            </a:r>
            <a:r>
              <a:rPr lang="es-HN" dirty="0" smtClean="0">
                <a:ea typeface="ＭＳ Ｐゴシック" pitchFamily="34" charset="-128"/>
              </a:rPr>
              <a:t> </a:t>
            </a:r>
            <a:r>
              <a:rPr lang="es-HN" dirty="0" err="1" smtClean="0">
                <a:ea typeface="ＭＳ Ｐゴシック" pitchFamily="34" charset="-128"/>
              </a:rPr>
              <a:t>changing</a:t>
            </a:r>
            <a:r>
              <a:rPr lang="es-HN" dirty="0" smtClean="0">
                <a:ea typeface="ＭＳ Ｐゴシック" pitchFamily="34" charset="-128"/>
              </a:rPr>
              <a:t> </a:t>
            </a:r>
            <a:r>
              <a:rPr lang="es-HN" dirty="0" err="1" smtClean="0">
                <a:ea typeface="ＭＳ Ｐゴシック" pitchFamily="34" charset="-128"/>
              </a:rPr>
              <a:t>the</a:t>
            </a:r>
            <a:r>
              <a:rPr lang="es-HN" dirty="0" smtClean="0">
                <a:ea typeface="ＭＳ Ｐゴシック" pitchFamily="34" charset="-128"/>
              </a:rPr>
              <a:t> </a:t>
            </a:r>
            <a:r>
              <a:rPr lang="es-HN" dirty="0" err="1" smtClean="0">
                <a:ea typeface="ＭＳ Ｐゴシック" pitchFamily="34" charset="-128"/>
              </a:rPr>
              <a:t>elevation</a:t>
            </a:r>
            <a:r>
              <a:rPr lang="es-HN" dirty="0" smtClean="0">
                <a:ea typeface="ＭＳ Ｐゴシック" pitchFamily="34" charset="-128"/>
              </a:rPr>
              <a:t> of </a:t>
            </a:r>
            <a:r>
              <a:rPr lang="es-HN" dirty="0" err="1" smtClean="0">
                <a:ea typeface="ＭＳ Ｐゴシック" pitchFamily="34" charset="-128"/>
              </a:rPr>
              <a:t>the</a:t>
            </a:r>
            <a:r>
              <a:rPr lang="es-HN" dirty="0" smtClean="0">
                <a:ea typeface="ＭＳ Ｐゴシック" pitchFamily="34" charset="-128"/>
              </a:rPr>
              <a:t> </a:t>
            </a:r>
            <a:r>
              <a:rPr lang="es-HN" dirty="0" err="1" smtClean="0">
                <a:ea typeface="ＭＳ Ｐゴシック" pitchFamily="34" charset="-128"/>
              </a:rPr>
              <a:t>small</a:t>
            </a:r>
            <a:r>
              <a:rPr lang="es-HN" dirty="0" smtClean="0">
                <a:ea typeface="ＭＳ Ｐゴシック" pitchFamily="34" charset="-128"/>
              </a:rPr>
              <a:t> </a:t>
            </a:r>
            <a:r>
              <a:rPr lang="es-HN" dirty="0" err="1" smtClean="0">
                <a:ea typeface="ＭＳ Ｐゴシック" pitchFamily="34" charset="-128"/>
              </a:rPr>
              <a:t>diameter</a:t>
            </a:r>
            <a:r>
              <a:rPr lang="es-HN" dirty="0" smtClean="0">
                <a:ea typeface="ＭＳ Ｐゴシック" pitchFamily="34" charset="-128"/>
              </a:rPr>
              <a:t> </a:t>
            </a:r>
            <a:r>
              <a:rPr lang="es-HN" dirty="0" err="1" smtClean="0">
                <a:ea typeface="ＭＳ Ｐゴシック" pitchFamily="34" charset="-128"/>
              </a:rPr>
              <a:t>tube</a:t>
            </a:r>
            <a:r>
              <a:rPr lang="es-HN" altLang="en-US" dirty="0" err="1" smtClean="0">
                <a:ea typeface="ＭＳ Ｐゴシック" pitchFamily="34" charset="-128"/>
              </a:rPr>
              <a:t>’</a:t>
            </a:r>
            <a:r>
              <a:rPr lang="es-HN" dirty="0" err="1" smtClean="0">
                <a:ea typeface="ＭＳ Ｐゴシック" pitchFamily="34" charset="-128"/>
              </a:rPr>
              <a:t>s</a:t>
            </a:r>
            <a:r>
              <a:rPr lang="es-HN" dirty="0" smtClean="0">
                <a:ea typeface="ＭＳ Ｐゴシック" pitchFamily="34" charset="-128"/>
              </a:rPr>
              <a:t> </a:t>
            </a:r>
            <a:r>
              <a:rPr lang="es-HN" dirty="0" err="1" smtClean="0">
                <a:ea typeface="ＭＳ Ｐゴシック" pitchFamily="34" charset="-128"/>
              </a:rPr>
              <a:t>outlet</a:t>
            </a:r>
            <a:r>
              <a:rPr lang="es-HN" dirty="0" smtClean="0">
                <a:ea typeface="ＭＳ Ｐゴシック" pitchFamily="34" charset="-128"/>
              </a:rPr>
              <a:t>, and </a:t>
            </a:r>
            <a:r>
              <a:rPr lang="es-HN" dirty="0" err="1" smtClean="0">
                <a:ea typeface="ＭＳ Ｐゴシック" pitchFamily="34" charset="-128"/>
              </a:rPr>
              <a:t>maintaining</a:t>
            </a:r>
            <a:r>
              <a:rPr lang="es-HN" dirty="0" smtClean="0">
                <a:ea typeface="ＭＳ Ｐゴシック" pitchFamily="34" charset="-128"/>
              </a:rPr>
              <a:t> a </a:t>
            </a:r>
            <a:r>
              <a:rPr lang="es-HN" dirty="0" err="1" smtClean="0">
                <a:ea typeface="ＭＳ Ｐゴシック" pitchFamily="34" charset="-128"/>
              </a:rPr>
              <a:t>constant</a:t>
            </a:r>
            <a:r>
              <a:rPr lang="es-HN" dirty="0" smtClean="0">
                <a:ea typeface="ＭＳ Ｐゴシック" pitchFamily="34" charset="-128"/>
              </a:rPr>
              <a:t> </a:t>
            </a:r>
            <a:r>
              <a:rPr lang="es-HN" dirty="0" err="1" smtClean="0">
                <a:ea typeface="ＭＳ Ｐゴシック" pitchFamily="34" charset="-128"/>
              </a:rPr>
              <a:t>chemical</a:t>
            </a:r>
            <a:r>
              <a:rPr lang="es-HN" dirty="0" smtClean="0">
                <a:ea typeface="ＭＳ Ｐゴシック" pitchFamily="34" charset="-128"/>
              </a:rPr>
              <a:t> </a:t>
            </a:r>
            <a:r>
              <a:rPr lang="es-HN" dirty="0" err="1" smtClean="0">
                <a:ea typeface="ＭＳ Ｐゴシック" pitchFamily="34" charset="-128"/>
              </a:rPr>
              <a:t>dose</a:t>
            </a:r>
            <a:r>
              <a:rPr lang="es-HN" dirty="0" smtClean="0">
                <a:ea typeface="ＭＳ Ｐゴシック" pitchFamily="34" charset="-128"/>
              </a:rPr>
              <a:t>.</a:t>
            </a:r>
          </a:p>
          <a:p>
            <a:pPr eaLnBrk="1" hangingPunct="1"/>
            <a:endParaRPr lang="es-HN" dirty="0" smtClean="0">
              <a:ea typeface="ＭＳ Ｐゴシック" pitchFamily="34" charset="-128"/>
            </a:endParaRPr>
          </a:p>
          <a:p>
            <a:pPr eaLnBrk="1" hangingPunct="1"/>
            <a:r>
              <a:rPr lang="es-HN" dirty="0" err="1" smtClean="0">
                <a:ea typeface="ＭＳ Ｐゴシック" pitchFamily="34" charset="-128"/>
              </a:rPr>
              <a:t>Now</a:t>
            </a:r>
            <a:r>
              <a:rPr lang="es-HN" dirty="0" smtClean="0">
                <a:ea typeface="ＭＳ Ｐゴシック" pitchFamily="34" charset="-128"/>
              </a:rPr>
              <a:t> Frank </a:t>
            </a:r>
            <a:r>
              <a:rPr lang="es-HN" dirty="0" err="1" smtClean="0">
                <a:ea typeface="ＭＳ Ｐゴシック" pitchFamily="34" charset="-128"/>
              </a:rPr>
              <a:t>is</a:t>
            </a:r>
            <a:r>
              <a:rPr lang="es-HN" dirty="0" smtClean="0">
                <a:ea typeface="ＭＳ Ｐゴシック" pitchFamily="34" charset="-128"/>
              </a:rPr>
              <a:t> </a:t>
            </a:r>
            <a:r>
              <a:rPr lang="es-HN" dirty="0" err="1" smtClean="0">
                <a:ea typeface="ＭＳ Ｐゴシック" pitchFamily="34" charset="-128"/>
              </a:rPr>
              <a:t>going</a:t>
            </a:r>
            <a:r>
              <a:rPr lang="es-HN" dirty="0" smtClean="0">
                <a:ea typeface="ＭＳ Ｐゴシック" pitchFamily="34" charset="-128"/>
              </a:rPr>
              <a:t> </a:t>
            </a:r>
            <a:r>
              <a:rPr lang="es-HN" dirty="0" err="1" smtClean="0">
                <a:ea typeface="ＭＳ Ｐゴシック" pitchFamily="34" charset="-128"/>
              </a:rPr>
              <a:t>to</a:t>
            </a:r>
            <a:r>
              <a:rPr lang="es-HN" dirty="0" smtClean="0">
                <a:ea typeface="ＭＳ Ｐゴシック" pitchFamily="34" charset="-128"/>
              </a:rPr>
              <a:t> </a:t>
            </a:r>
            <a:r>
              <a:rPr lang="es-HN" dirty="0" err="1" smtClean="0">
                <a:ea typeface="ＭＳ Ｐゴシック" pitchFamily="34" charset="-128"/>
              </a:rPr>
              <a:t>talk</a:t>
            </a:r>
            <a:r>
              <a:rPr lang="es-HN" dirty="0" smtClean="0">
                <a:ea typeface="ＭＳ Ｐゴシック" pitchFamily="34" charset="-128"/>
              </a:rPr>
              <a:t> </a:t>
            </a:r>
            <a:r>
              <a:rPr lang="es-HN" dirty="0" err="1" smtClean="0">
                <a:ea typeface="ＭＳ Ｐゴシック" pitchFamily="34" charset="-128"/>
              </a:rPr>
              <a:t>for</a:t>
            </a:r>
            <a:r>
              <a:rPr lang="es-HN" dirty="0" smtClean="0">
                <a:ea typeface="ＭＳ Ｐゴシック" pitchFamily="34" charset="-128"/>
              </a:rPr>
              <a:t> a bit </a:t>
            </a:r>
            <a:r>
              <a:rPr lang="es-HN" dirty="0" err="1" smtClean="0">
                <a:ea typeface="ＭＳ Ｐゴシック" pitchFamily="34" charset="-128"/>
              </a:rPr>
              <a:t>about</a:t>
            </a:r>
            <a:r>
              <a:rPr lang="es-HN" dirty="0" smtClean="0">
                <a:ea typeface="ＭＳ Ｐゴシック" pitchFamily="34" charset="-128"/>
              </a:rPr>
              <a:t> </a:t>
            </a:r>
            <a:r>
              <a:rPr lang="es-HN" dirty="0" err="1" smtClean="0">
                <a:ea typeface="ＭＳ Ｐゴシック" pitchFamily="34" charset="-128"/>
              </a:rPr>
              <a:t>how</a:t>
            </a:r>
            <a:r>
              <a:rPr lang="es-HN" dirty="0" smtClean="0">
                <a:ea typeface="ＭＳ Ｐゴシック" pitchFamily="34" charset="-128"/>
              </a:rPr>
              <a:t> </a:t>
            </a:r>
            <a:r>
              <a:rPr lang="es-HN" dirty="0" err="1" smtClean="0">
                <a:ea typeface="ＭＳ Ｐゴシック" pitchFamily="34" charset="-128"/>
              </a:rPr>
              <a:t>our</a:t>
            </a:r>
            <a:r>
              <a:rPr lang="es-HN" dirty="0" smtClean="0">
                <a:ea typeface="ＭＳ Ｐゴシック" pitchFamily="34" charset="-128"/>
              </a:rPr>
              <a:t> </a:t>
            </a:r>
            <a:r>
              <a:rPr lang="es-HN" dirty="0" err="1" smtClean="0">
                <a:ea typeface="ＭＳ Ｐゴシック" pitchFamily="34" charset="-128"/>
              </a:rPr>
              <a:t>team</a:t>
            </a:r>
            <a:r>
              <a:rPr lang="es-HN" dirty="0" smtClean="0">
                <a:ea typeface="ＭＳ Ｐゴシック" pitchFamily="34" charset="-128"/>
              </a:rPr>
              <a:t> </a:t>
            </a:r>
            <a:r>
              <a:rPr lang="es-HN" dirty="0" err="1" smtClean="0">
                <a:ea typeface="ＭＳ Ｐゴシック" pitchFamily="34" charset="-128"/>
              </a:rPr>
              <a:t>tests</a:t>
            </a:r>
            <a:r>
              <a:rPr lang="es-HN" dirty="0" smtClean="0">
                <a:ea typeface="ＭＳ Ｐゴシック" pitchFamily="34" charset="-128"/>
              </a:rPr>
              <a:t> </a:t>
            </a:r>
            <a:r>
              <a:rPr lang="es-HN" dirty="0" err="1" smtClean="0">
                <a:ea typeface="ＭＳ Ｐゴシック" pitchFamily="34" charset="-128"/>
              </a:rPr>
              <a:t>this</a:t>
            </a:r>
            <a:r>
              <a:rPr lang="es-HN" dirty="0" smtClean="0">
                <a:ea typeface="ＭＳ Ｐゴシック" pitchFamily="34" charset="-128"/>
              </a:rPr>
              <a:t> </a:t>
            </a:r>
            <a:r>
              <a:rPr lang="es-HN" dirty="0" err="1" smtClean="0">
                <a:ea typeface="ＭＳ Ｐゴシック" pitchFamily="34" charset="-128"/>
              </a:rPr>
              <a:t>setup</a:t>
            </a:r>
            <a:r>
              <a:rPr lang="es-HN" dirty="0" smtClean="0">
                <a:ea typeface="ＭＳ Ｐゴシック" pitchFamily="34" charset="-128"/>
              </a:rPr>
              <a:t> in </a:t>
            </a:r>
            <a:r>
              <a:rPr lang="es-HN" dirty="0" err="1" smtClean="0">
                <a:ea typeface="ＭＳ Ｐゴシック" pitchFamily="34" charset="-128"/>
              </a:rPr>
              <a:t>the</a:t>
            </a:r>
            <a:r>
              <a:rPr lang="es-HN" dirty="0" smtClean="0">
                <a:ea typeface="ＭＳ Ｐゴシック" pitchFamily="34" charset="-128"/>
              </a:rPr>
              <a:t> </a:t>
            </a:r>
            <a:r>
              <a:rPr lang="es-HN" dirty="0" err="1" smtClean="0">
                <a:ea typeface="ＭＳ Ｐゴシック" pitchFamily="34" charset="-128"/>
              </a:rPr>
              <a:t>lab</a:t>
            </a:r>
            <a:r>
              <a:rPr lang="es-HN" dirty="0" smtClean="0">
                <a:ea typeface="ＭＳ Ｐゴシック" pitchFamily="34" charset="-128"/>
              </a:rPr>
              <a:t>.</a:t>
            </a:r>
          </a:p>
          <a:p>
            <a:pPr eaLnBrk="1" hangingPunct="1"/>
            <a:endParaRPr lang="en-US" dirty="0" smtClean="0">
              <a:ea typeface="ＭＳ Ｐゴシック" pitchFamily="34" charset="-128"/>
            </a:endParaRPr>
          </a:p>
        </p:txBody>
      </p:sp>
      <p:sp>
        <p:nvSpPr>
          <p:cNvPr id="348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020DA11B-AE61-44AE-9D53-B1CA8132E9FD}" type="slidenum">
              <a:rPr lang="en-US" smtClean="0">
                <a:latin typeface="Arial" charset="0"/>
              </a:rPr>
              <a:pPr eaLnBrk="1" hangingPunct="1"/>
              <a:t>6</a:t>
            </a:fld>
            <a:endParaRPr lang="en-US"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ea typeface="ＭＳ Ｐゴシック" pitchFamily="34" charset="-128"/>
              </a:rPr>
              <a:t>These are three basic equations used to design a linear chemical dose controller. The goal is to use the smallest possible tube diameter that preserves laminar flow at the maximum chemical flow rate so that you can use the shortest possible tube length. </a:t>
            </a:r>
          </a:p>
          <a:p>
            <a:pPr eaLnBrk="1" hangingPunct="1"/>
            <a:endParaRPr lang="en-US" dirty="0" smtClean="0">
              <a:ea typeface="ＭＳ Ｐゴシック" pitchFamily="34" charset="-128"/>
            </a:endParaRPr>
          </a:p>
          <a:p>
            <a:pPr eaLnBrk="1" hangingPunct="1"/>
            <a:r>
              <a:rPr lang="en-US" dirty="0" smtClean="0">
                <a:ea typeface="ＭＳ Ｐゴシック" pitchFamily="34" charset="-128"/>
              </a:rPr>
              <a:t>These equations show that the tube</a:t>
            </a:r>
            <a:r>
              <a:rPr lang="ja-JP" altLang="en-US" dirty="0" smtClean="0">
                <a:ea typeface="ＭＳ Ｐゴシック" pitchFamily="34" charset="-128"/>
              </a:rPr>
              <a:t>’</a:t>
            </a:r>
            <a:r>
              <a:rPr lang="en-US" altLang="ja-JP" dirty="0" smtClean="0">
                <a:ea typeface="ＭＳ Ｐゴシック" pitchFamily="34" charset="-128"/>
              </a:rPr>
              <a:t>s diameter is selected to maintain laminar flow, with the Reynolds number in the denominator of the equation. Furthermore, the tube length and expected flow rate equations demonstrate that they are both extremely sensitive to changes in the small tube diameter, each being proportional to the diameter to the fourth power.</a:t>
            </a:r>
          </a:p>
          <a:p>
            <a:pPr eaLnBrk="1" hangingPunct="1"/>
            <a:endParaRPr lang="en-US" dirty="0" smtClean="0">
              <a:ea typeface="ＭＳ Ｐゴシック" pitchFamily="34" charset="-128"/>
            </a:endParaRPr>
          </a:p>
          <a:p>
            <a:pPr eaLnBrk="1" hangingPunct="1"/>
            <a:r>
              <a:rPr lang="en-US" dirty="0" smtClean="0">
                <a:ea typeface="ＭＳ Ｐゴシック" pitchFamily="34" charset="-128"/>
              </a:rPr>
              <a:t>The last equation if the </a:t>
            </a:r>
            <a:r>
              <a:rPr lang="en-US" dirty="0" err="1" smtClean="0">
                <a:ea typeface="ＭＳ Ｐゴシック" pitchFamily="34" charset="-128"/>
              </a:rPr>
              <a:t>flor</a:t>
            </a:r>
            <a:r>
              <a:rPr lang="en-US" dirty="0" smtClean="0">
                <a:ea typeface="ＭＳ Ｐゴシック" pitchFamily="34" charset="-128"/>
              </a:rPr>
              <a:t> rate equation for the flow of chemical/liquid through the CDC.</a:t>
            </a:r>
            <a:r>
              <a:rPr lang="en-US" baseline="0" dirty="0" smtClean="0">
                <a:ea typeface="ＭＳ Ｐゴシック" pitchFamily="34" charset="-128"/>
              </a:rPr>
              <a:t>  It is the Hagen-</a:t>
            </a:r>
            <a:r>
              <a:rPr lang="en-US" baseline="0" dirty="0" err="1" smtClean="0">
                <a:ea typeface="ＭＳ Ｐゴシック" pitchFamily="34" charset="-128"/>
              </a:rPr>
              <a:t>Pouiseuille</a:t>
            </a:r>
            <a:r>
              <a:rPr lang="en-US" baseline="0" dirty="0" smtClean="0">
                <a:ea typeface="ＭＳ Ｐゴシック" pitchFamily="34" charset="-128"/>
              </a:rPr>
              <a:t> equation, which assumes chemical flow is laminar and thus only deals with major loss in the system.  It predicts that the chemical flow rate and the major head loss would maintain a linear relationship to each other</a:t>
            </a:r>
            <a:endParaRPr lang="en-US" dirty="0" smtClean="0">
              <a:ea typeface="ＭＳ Ｐゴシック" pitchFamily="34" charset="-128"/>
            </a:endParaRPr>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12444EC2-BA34-4E76-B177-1546D01715B5}" type="slidenum">
              <a:rPr lang="en-US" smtClean="0">
                <a:latin typeface="Arial" charset="0"/>
              </a:rPr>
              <a:pPr eaLnBrk="1" hangingPunct="1"/>
              <a:t>7</a:t>
            </a:fld>
            <a:endParaRPr lang="en-US"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ea typeface="ＭＳ Ｐゴシック" pitchFamily="34" charset="-128"/>
              </a:rPr>
              <a:t>Past LCDC and LFC designs assumed that the length of the small diameter tube was sufficient enough to ensure that the major head losses dominated the Equation. These designs also believed that the linear relationship between the chemical flow rate and the major head loss would be maintained, as shown in the Hagen-</a:t>
            </a:r>
            <a:r>
              <a:rPr lang="en-US" dirty="0" err="1" smtClean="0">
                <a:ea typeface="ＭＳ Ｐゴシック" pitchFamily="34" charset="-128"/>
              </a:rPr>
              <a:t>Poiseuille</a:t>
            </a:r>
            <a:r>
              <a:rPr lang="en-US" dirty="0" smtClean="0">
                <a:ea typeface="ＭＳ Ｐゴシック" pitchFamily="34" charset="-128"/>
              </a:rPr>
              <a:t> Equation However, during the Spring 2011 semester, the LCDC team observed quadratic tendencies in the relationship between head loss and chemical flow (see Spring 2011 Final Report “Initial Laboratory Results” section for an analysis of the experiments that gave these results”. Minor head losses result from flow expansions through the system and are proportional to the square of the chemical flow rate. When the Spring 2011 LCDC team observed these results, they designed a method to model the magnitude of the minor head losses and sought to eliminate their sources.</a:t>
            </a:r>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12444EC2-BA34-4E76-B177-1546D01715B5}" type="slidenum">
              <a:rPr lang="en-US" smtClean="0">
                <a:latin typeface="Arial" charset="0"/>
              </a:rPr>
              <a:pPr eaLnBrk="1" hangingPunct="1"/>
              <a:t>8</a:t>
            </a:fld>
            <a:endParaRPr lang="en-US"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ea typeface="ＭＳ Ｐゴシック" pitchFamily="34" charset="-128"/>
              </a:rPr>
              <a:t>goal of the Fall 2011 team is to both reduce the k-value and the horizontal distance needed by the apparatus</a:t>
            </a:r>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Century Gothic" pitchFamily="34" charset="0"/>
                <a:ea typeface="ＭＳ Ｐゴシック" pitchFamily="34" charset="-128"/>
              </a:defRPr>
            </a:lvl1pPr>
            <a:lvl2pPr marL="742950" indent="-285750" defTabSz="966788" eaLnBrk="0" hangingPunct="0">
              <a:defRPr>
                <a:solidFill>
                  <a:schemeClr val="tx1"/>
                </a:solidFill>
                <a:latin typeface="Century Gothic" pitchFamily="34" charset="0"/>
                <a:ea typeface="ＭＳ Ｐゴシック" pitchFamily="34" charset="-128"/>
              </a:defRPr>
            </a:lvl2pPr>
            <a:lvl3pPr marL="1143000" indent="-228600" defTabSz="966788" eaLnBrk="0" hangingPunct="0">
              <a:defRPr>
                <a:solidFill>
                  <a:schemeClr val="tx1"/>
                </a:solidFill>
                <a:latin typeface="Century Gothic" pitchFamily="34" charset="0"/>
                <a:ea typeface="ＭＳ Ｐゴシック" pitchFamily="34" charset="-128"/>
              </a:defRPr>
            </a:lvl3pPr>
            <a:lvl4pPr marL="1600200" indent="-228600" defTabSz="966788" eaLnBrk="0" hangingPunct="0">
              <a:defRPr>
                <a:solidFill>
                  <a:schemeClr val="tx1"/>
                </a:solidFill>
                <a:latin typeface="Century Gothic" pitchFamily="34" charset="0"/>
                <a:ea typeface="ＭＳ Ｐゴシック" pitchFamily="34" charset="-128"/>
              </a:defRPr>
            </a:lvl4pPr>
            <a:lvl5pPr marL="2057400" indent="-228600" defTabSz="966788" eaLnBrk="0" hangingPunct="0">
              <a:defRPr>
                <a:solidFill>
                  <a:schemeClr val="tx1"/>
                </a:solidFill>
                <a:latin typeface="Century Gothic" pitchFamily="34" charset="0"/>
                <a:ea typeface="ＭＳ Ｐゴシック" pitchFamily="34" charset="-128"/>
              </a:defRPr>
            </a:lvl5pPr>
            <a:lvl6pPr marL="25146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defTabSz="966788"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fld id="{EBFEC89F-7678-4AF4-94DB-6DBBC8CDE77A}" type="slidenum">
              <a:rPr lang="en-US" smtClean="0">
                <a:latin typeface="Arial" charset="0"/>
              </a:rPr>
              <a:pPr eaLnBrk="1" hangingPunct="1"/>
              <a:t>9</a:t>
            </a:fld>
            <a:endParaRPr lang="en-US"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pic>
          <p:nvPicPr>
            <p:cNvPr id="5" name="Picture 3" descr="IMG_024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76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descr="IMG_0249"/>
            <p:cNvPicPr>
              <a:picLocks noChangeAspect="1" noChangeArrowheads="1"/>
            </p:cNvPicPr>
            <p:nvPr userDrawn="1"/>
          </p:nvPicPr>
          <p:blipFill>
            <a:blip r:embed="rId2">
              <a:extLst>
                <a:ext uri="{28A0092B-C50C-407E-A947-70E740481C1C}">
                  <a14:useLocalDpi xmlns:a14="http://schemas.microsoft.com/office/drawing/2010/main" val="0"/>
                </a:ext>
              </a:extLst>
            </a:blip>
            <a:srcRect l="73334" t="74040" r="23334" b="17778"/>
            <a:stretch>
              <a:fillRect/>
            </a:stretch>
          </p:blipFill>
          <p:spPr bwMode="auto">
            <a:xfrm>
              <a:off x="4032" y="3216"/>
              <a:ext cx="192" cy="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5" descr="IMG_0249"/>
            <p:cNvPicPr>
              <a:picLocks noChangeAspect="1" noChangeArrowheads="1"/>
            </p:cNvPicPr>
            <p:nvPr userDrawn="1"/>
          </p:nvPicPr>
          <p:blipFill>
            <a:blip r:embed="rId2">
              <a:extLst>
                <a:ext uri="{28A0092B-C50C-407E-A947-70E740481C1C}">
                  <a14:useLocalDpi xmlns:a14="http://schemas.microsoft.com/office/drawing/2010/main" val="0"/>
                </a:ext>
              </a:extLst>
            </a:blip>
            <a:srcRect l="65834" t="84445" r="29166" b="13333"/>
            <a:stretch>
              <a:fillRect/>
            </a:stretch>
          </p:blipFill>
          <p:spPr bwMode="auto">
            <a:xfrm>
              <a:off x="3792" y="3552"/>
              <a:ext cx="2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8" name="Picture 11" descr="AguaClara Logo Lar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0"/>
            <a:ext cx="4191000" cy="10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4" name="Rectangle 6"/>
          <p:cNvSpPr>
            <a:spLocks noGrp="1" noChangeArrowheads="1"/>
          </p:cNvSpPr>
          <p:nvPr>
            <p:ph type="subTitle" idx="1"/>
          </p:nvPr>
        </p:nvSpPr>
        <p:spPr>
          <a:xfrm>
            <a:off x="3352800" y="5029200"/>
            <a:ext cx="3962400" cy="1143000"/>
          </a:xfrm>
        </p:spPr>
        <p:txBody>
          <a:bodyPr/>
          <a:lstStyle>
            <a:lvl1pPr marL="0" indent="0" algn="r">
              <a:buFont typeface="Wingdings" pitchFamily="2" charset="2"/>
              <a:buNone/>
              <a:defRPr/>
            </a:lvl1pPr>
          </a:lstStyle>
          <a:p>
            <a:endParaRPr lang="en-US"/>
          </a:p>
        </p:txBody>
      </p:sp>
      <p:sp>
        <p:nvSpPr>
          <p:cNvPr id="7178" name="Rectangle 10"/>
          <p:cNvSpPr>
            <a:spLocks noGrp="1" noChangeArrowheads="1"/>
          </p:cNvSpPr>
          <p:nvPr>
            <p:ph type="ctrTitle" sz="quarter"/>
          </p:nvPr>
        </p:nvSpPr>
        <p:spPr>
          <a:xfrm>
            <a:off x="1371600" y="990600"/>
            <a:ext cx="7772400" cy="1470025"/>
          </a:xfrm>
          <a:ln w="9525"/>
        </p:spPr>
        <p:txBody>
          <a:bodyPr/>
          <a:lstStyle>
            <a:lvl1pPr>
              <a:defRPr sz="5400"/>
            </a:lvl1pPr>
          </a:lstStyle>
          <a:p>
            <a:r>
              <a:rPr lang="en-US"/>
              <a:t>Click to edit Master title style</a:t>
            </a:r>
          </a:p>
        </p:txBody>
      </p:sp>
      <p:sp>
        <p:nvSpPr>
          <p:cNvPr id="9" name="Rectangle 7"/>
          <p:cNvSpPr>
            <a:spLocks noGrp="1" noChangeArrowheads="1"/>
          </p:cNvSpPr>
          <p:nvPr>
            <p:ph type="dt" sz="half" idx="10"/>
          </p:nvPr>
        </p:nvSpPr>
        <p:spPr/>
        <p:txBody>
          <a:bodyPr/>
          <a:lstStyle>
            <a:lvl1pPr>
              <a:defRPr>
                <a:latin typeface="Arial" charset="0"/>
              </a:defRPr>
            </a:lvl1pPr>
          </a:lstStyle>
          <a:p>
            <a:pPr>
              <a:defRPr/>
            </a:pPr>
            <a:endParaRPr lang="en-US"/>
          </a:p>
        </p:txBody>
      </p:sp>
      <p:sp>
        <p:nvSpPr>
          <p:cNvPr id="10" name="Rectangle 8"/>
          <p:cNvSpPr>
            <a:spLocks noGrp="1" noChangeArrowheads="1"/>
          </p:cNvSpPr>
          <p:nvPr>
            <p:ph type="ftr" sz="quarter" idx="11"/>
          </p:nvPr>
        </p:nvSpPr>
        <p:spPr/>
        <p:txBody>
          <a:bodyPr/>
          <a:lstStyle>
            <a:lvl1pPr>
              <a:defRPr>
                <a:latin typeface="Arial" charset="0"/>
              </a:defRPr>
            </a:lvl1pPr>
          </a:lstStyle>
          <a:p>
            <a:pPr>
              <a:defRPr/>
            </a:pPr>
            <a:endParaRPr lang="en-US"/>
          </a:p>
        </p:txBody>
      </p:sp>
      <p:sp>
        <p:nvSpPr>
          <p:cNvPr id="11" name="Rectangle 9"/>
          <p:cNvSpPr>
            <a:spLocks noGrp="1" noChangeArrowheads="1"/>
          </p:cNvSpPr>
          <p:nvPr>
            <p:ph type="sldNum" sz="quarter" idx="12"/>
          </p:nvPr>
        </p:nvSpPr>
        <p:spPr/>
        <p:txBody>
          <a:bodyPr/>
          <a:lstStyle>
            <a:lvl1pPr>
              <a:defRPr>
                <a:latin typeface="Arial" pitchFamily="34" charset="0"/>
              </a:defRPr>
            </a:lvl1pPr>
          </a:lstStyle>
          <a:p>
            <a:pPr>
              <a:defRPr/>
            </a:pPr>
            <a:fld id="{A9BBE50E-F625-4E36-8A4A-98EB8F3603CA}" type="slidenum">
              <a:rPr lang="en-US"/>
              <a:pPr>
                <a:defRPr/>
              </a:pPr>
              <a:t>‹#›</a:t>
            </a:fld>
            <a:endParaRPr lang="en-US"/>
          </a:p>
        </p:txBody>
      </p:sp>
    </p:spTree>
    <p:extLst>
      <p:ext uri="{BB962C8B-B14F-4D97-AF65-F5344CB8AC3E}">
        <p14:creationId xmlns:p14="http://schemas.microsoft.com/office/powerpoint/2010/main" val="50136739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51EA750-F7C5-4D28-B2A6-9189A58EC5E5}" type="slidenum">
              <a:rPr lang="en-US"/>
              <a:pPr>
                <a:defRPr/>
              </a:pPr>
              <a:t>‹#›</a:t>
            </a:fld>
            <a:endParaRPr lang="en-US"/>
          </a:p>
        </p:txBody>
      </p:sp>
    </p:spTree>
    <p:extLst>
      <p:ext uri="{BB962C8B-B14F-4D97-AF65-F5344CB8AC3E}">
        <p14:creationId xmlns:p14="http://schemas.microsoft.com/office/powerpoint/2010/main" val="28834833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228600"/>
            <a:ext cx="2114550"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19125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581A05A-C06E-4209-AF13-D5FBC489560F}" type="slidenum">
              <a:rPr lang="en-US"/>
              <a:pPr>
                <a:defRPr/>
              </a:pPr>
              <a:t>‹#›</a:t>
            </a:fld>
            <a:endParaRPr lang="en-US"/>
          </a:p>
        </p:txBody>
      </p:sp>
    </p:spTree>
    <p:extLst>
      <p:ext uri="{BB962C8B-B14F-4D97-AF65-F5344CB8AC3E}">
        <p14:creationId xmlns:p14="http://schemas.microsoft.com/office/powerpoint/2010/main" val="206208962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B0ABEA7-56E6-4E7E-9944-572DA00F9D21}" type="slidenum">
              <a:rPr lang="en-US"/>
              <a:pPr>
                <a:defRPr/>
              </a:pPr>
              <a:t>‹#›</a:t>
            </a:fld>
            <a:endParaRPr lang="en-US"/>
          </a:p>
        </p:txBody>
      </p:sp>
    </p:spTree>
    <p:extLst>
      <p:ext uri="{BB962C8B-B14F-4D97-AF65-F5344CB8AC3E}">
        <p14:creationId xmlns:p14="http://schemas.microsoft.com/office/powerpoint/2010/main" val="374063435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67B9DEF-2D0A-44E4-BD89-64C2CE52A9CC}" type="slidenum">
              <a:rPr lang="en-US"/>
              <a:pPr>
                <a:defRPr/>
              </a:pPr>
              <a:t>‹#›</a:t>
            </a:fld>
            <a:endParaRPr lang="en-US"/>
          </a:p>
        </p:txBody>
      </p:sp>
    </p:spTree>
    <p:extLst>
      <p:ext uri="{BB962C8B-B14F-4D97-AF65-F5344CB8AC3E}">
        <p14:creationId xmlns:p14="http://schemas.microsoft.com/office/powerpoint/2010/main" val="1839705371"/>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A6D798-F45A-4A70-A3B3-B9E977160E50}" type="slidenum">
              <a:rPr lang="en-US"/>
              <a:pPr>
                <a:defRPr/>
              </a:pPr>
              <a:t>‹#›</a:t>
            </a:fld>
            <a:endParaRPr lang="en-US"/>
          </a:p>
        </p:txBody>
      </p:sp>
    </p:spTree>
    <p:extLst>
      <p:ext uri="{BB962C8B-B14F-4D97-AF65-F5344CB8AC3E}">
        <p14:creationId xmlns:p14="http://schemas.microsoft.com/office/powerpoint/2010/main" val="3582976013"/>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F7177E4-15B4-4DB8-9194-81D1B09210EF}" type="slidenum">
              <a:rPr lang="en-US"/>
              <a:pPr>
                <a:defRPr/>
              </a:pPr>
              <a:t>‹#›</a:t>
            </a:fld>
            <a:endParaRPr lang="en-US"/>
          </a:p>
        </p:txBody>
      </p:sp>
    </p:spTree>
    <p:extLst>
      <p:ext uri="{BB962C8B-B14F-4D97-AF65-F5344CB8AC3E}">
        <p14:creationId xmlns:p14="http://schemas.microsoft.com/office/powerpoint/2010/main" val="508363584"/>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CF461044-E3B8-4F12-AF39-EE3EC7199F27}" type="slidenum">
              <a:rPr lang="en-US"/>
              <a:pPr>
                <a:defRPr/>
              </a:pPr>
              <a:t>‹#›</a:t>
            </a:fld>
            <a:endParaRPr lang="en-US"/>
          </a:p>
        </p:txBody>
      </p:sp>
    </p:spTree>
    <p:extLst>
      <p:ext uri="{BB962C8B-B14F-4D97-AF65-F5344CB8AC3E}">
        <p14:creationId xmlns:p14="http://schemas.microsoft.com/office/powerpoint/2010/main" val="2905052626"/>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09CC00B6-7631-40B1-A00F-48084858F5AD}" type="slidenum">
              <a:rPr lang="en-US"/>
              <a:pPr>
                <a:defRPr/>
              </a:pPr>
              <a:t>‹#›</a:t>
            </a:fld>
            <a:endParaRPr lang="en-US"/>
          </a:p>
        </p:txBody>
      </p:sp>
    </p:spTree>
    <p:extLst>
      <p:ext uri="{BB962C8B-B14F-4D97-AF65-F5344CB8AC3E}">
        <p14:creationId xmlns:p14="http://schemas.microsoft.com/office/powerpoint/2010/main" val="2422820049"/>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BF37221-346E-460D-9707-85B62E6FCE9D}" type="slidenum">
              <a:rPr lang="en-US"/>
              <a:pPr>
                <a:defRPr/>
              </a:pPr>
              <a:t>‹#›</a:t>
            </a:fld>
            <a:endParaRPr lang="en-US"/>
          </a:p>
        </p:txBody>
      </p:sp>
    </p:spTree>
    <p:extLst>
      <p:ext uri="{BB962C8B-B14F-4D97-AF65-F5344CB8AC3E}">
        <p14:creationId xmlns:p14="http://schemas.microsoft.com/office/powerpoint/2010/main" val="165593062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952663B-AB0E-4D4F-B56C-78C7933DDDAF}" type="slidenum">
              <a:rPr lang="en-US"/>
              <a:pPr>
                <a:defRPr/>
              </a:pPr>
              <a:t>‹#›</a:t>
            </a:fld>
            <a:endParaRPr lang="en-US"/>
          </a:p>
        </p:txBody>
      </p:sp>
    </p:spTree>
    <p:extLst>
      <p:ext uri="{BB962C8B-B14F-4D97-AF65-F5344CB8AC3E}">
        <p14:creationId xmlns:p14="http://schemas.microsoft.com/office/powerpoint/2010/main" val="268895846"/>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28600"/>
            <a:ext cx="8458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4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ea typeface="+mn-ea"/>
                <a:cs typeface="Arial" charset="0"/>
              </a:defRPr>
            </a:lvl1pPr>
          </a:lstStyle>
          <a:p>
            <a:pPr>
              <a:defRPr/>
            </a:pPr>
            <a:endParaRPr lang="en-US"/>
          </a:p>
        </p:txBody>
      </p:sp>
      <p:sp>
        <p:nvSpPr>
          <p:cNvPr id="614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ea typeface="+mn-ea"/>
                <a:cs typeface="Arial" charset="0"/>
              </a:defRPr>
            </a:lvl1pPr>
          </a:lstStyle>
          <a:p>
            <a:pPr>
              <a:defRPr/>
            </a:pPr>
            <a:endParaRPr lang="en-US"/>
          </a:p>
        </p:txBody>
      </p:sp>
      <p:sp>
        <p:nvSpPr>
          <p:cNvPr id="615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Candara" pitchFamily="34" charset="0"/>
              </a:defRPr>
            </a:lvl1pPr>
          </a:lstStyle>
          <a:p>
            <a:pPr>
              <a:defRPr/>
            </a:pPr>
            <a:fld id="{66D74D64-F491-41C2-A9B9-0E613FE04AB1}" type="slidenum">
              <a:rPr lang="en-US"/>
              <a:pPr>
                <a:defRPr/>
              </a:pPr>
              <a:t>‹#›</a:t>
            </a:fld>
            <a:endParaRPr lang="en-US"/>
          </a:p>
        </p:txBody>
      </p:sp>
      <p:sp>
        <p:nvSpPr>
          <p:cNvPr id="1031" name="Line 7"/>
          <p:cNvSpPr>
            <a:spLocks noChangeShapeType="1"/>
          </p:cNvSpPr>
          <p:nvPr/>
        </p:nvSpPr>
        <p:spPr bwMode="auto">
          <a:xfrm>
            <a:off x="0" y="1447800"/>
            <a:ext cx="9144000" cy="0"/>
          </a:xfrm>
          <a:prstGeom prst="line">
            <a:avLst/>
          </a:prstGeom>
          <a:noFill/>
          <a:ln w="76200" cmpd="tri">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853"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Lst>
  <p:transition>
    <p:fade/>
  </p:transition>
  <p:timing>
    <p:tnLst>
      <p:par>
        <p:cTn id="1" dur="indefinite" restart="never" nodeType="tmRoot"/>
      </p:par>
    </p:tnLst>
  </p:timing>
  <p:txStyles>
    <p:titleStyle>
      <a:lvl1pPr algn="ctr" rtl="0" eaLnBrk="0" fontAlgn="base" hangingPunct="0">
        <a:spcBef>
          <a:spcPct val="0"/>
        </a:spcBef>
        <a:spcAft>
          <a:spcPct val="0"/>
        </a:spcAft>
        <a:defRPr sz="4400" b="1">
          <a:solidFill>
            <a:schemeClr val="tx2"/>
          </a:solidFill>
          <a:latin typeface="+mj-lt"/>
          <a:ea typeface="ＭＳ Ｐゴシック" charset="0"/>
          <a:cs typeface="+mj-cs"/>
        </a:defRPr>
      </a:lvl1pPr>
      <a:lvl2pPr algn="ctr" rtl="0" eaLnBrk="0" fontAlgn="base" hangingPunct="0">
        <a:spcBef>
          <a:spcPct val="0"/>
        </a:spcBef>
        <a:spcAft>
          <a:spcPct val="0"/>
        </a:spcAft>
        <a:defRPr sz="4400" b="1">
          <a:solidFill>
            <a:schemeClr val="tx2"/>
          </a:solidFill>
          <a:latin typeface="Candara" pitchFamily="34" charset="0"/>
          <a:ea typeface="ＭＳ Ｐゴシック" charset="0"/>
        </a:defRPr>
      </a:lvl2pPr>
      <a:lvl3pPr algn="ctr" rtl="0" eaLnBrk="0" fontAlgn="base" hangingPunct="0">
        <a:spcBef>
          <a:spcPct val="0"/>
        </a:spcBef>
        <a:spcAft>
          <a:spcPct val="0"/>
        </a:spcAft>
        <a:defRPr sz="4400" b="1">
          <a:solidFill>
            <a:schemeClr val="tx2"/>
          </a:solidFill>
          <a:latin typeface="Candara" pitchFamily="34" charset="0"/>
          <a:ea typeface="ＭＳ Ｐゴシック" charset="0"/>
        </a:defRPr>
      </a:lvl3pPr>
      <a:lvl4pPr algn="ctr" rtl="0" eaLnBrk="0" fontAlgn="base" hangingPunct="0">
        <a:spcBef>
          <a:spcPct val="0"/>
        </a:spcBef>
        <a:spcAft>
          <a:spcPct val="0"/>
        </a:spcAft>
        <a:defRPr sz="4400" b="1">
          <a:solidFill>
            <a:schemeClr val="tx2"/>
          </a:solidFill>
          <a:latin typeface="Candara" pitchFamily="34" charset="0"/>
          <a:ea typeface="ＭＳ Ｐゴシック" charset="0"/>
        </a:defRPr>
      </a:lvl4pPr>
      <a:lvl5pPr algn="ctr" rtl="0" eaLnBrk="0" fontAlgn="base" hangingPunct="0">
        <a:spcBef>
          <a:spcPct val="0"/>
        </a:spcBef>
        <a:spcAft>
          <a:spcPct val="0"/>
        </a:spcAft>
        <a:defRPr sz="4400" b="1">
          <a:solidFill>
            <a:schemeClr val="tx2"/>
          </a:solidFill>
          <a:latin typeface="Candara" pitchFamily="34" charset="0"/>
          <a:ea typeface="ＭＳ Ｐゴシック" charset="0"/>
        </a:defRPr>
      </a:lvl5pPr>
      <a:lvl6pPr marL="457200" algn="ctr" rtl="0" fontAlgn="base">
        <a:spcBef>
          <a:spcPct val="0"/>
        </a:spcBef>
        <a:spcAft>
          <a:spcPct val="0"/>
        </a:spcAft>
        <a:defRPr sz="4400" b="1">
          <a:solidFill>
            <a:schemeClr val="tx2"/>
          </a:solidFill>
          <a:latin typeface="Candara" pitchFamily="34" charset="0"/>
        </a:defRPr>
      </a:lvl6pPr>
      <a:lvl7pPr marL="914400" algn="ctr" rtl="0" fontAlgn="base">
        <a:spcBef>
          <a:spcPct val="0"/>
        </a:spcBef>
        <a:spcAft>
          <a:spcPct val="0"/>
        </a:spcAft>
        <a:defRPr sz="4400" b="1">
          <a:solidFill>
            <a:schemeClr val="tx2"/>
          </a:solidFill>
          <a:latin typeface="Candara" pitchFamily="34" charset="0"/>
        </a:defRPr>
      </a:lvl7pPr>
      <a:lvl8pPr marL="1371600" algn="ctr" rtl="0" fontAlgn="base">
        <a:spcBef>
          <a:spcPct val="0"/>
        </a:spcBef>
        <a:spcAft>
          <a:spcPct val="0"/>
        </a:spcAft>
        <a:defRPr sz="4400" b="1">
          <a:solidFill>
            <a:schemeClr val="tx2"/>
          </a:solidFill>
          <a:latin typeface="Candara" pitchFamily="34" charset="0"/>
        </a:defRPr>
      </a:lvl8pPr>
      <a:lvl9pPr marL="1828800" algn="ctr" rtl="0" fontAlgn="base">
        <a:spcBef>
          <a:spcPct val="0"/>
        </a:spcBef>
        <a:spcAft>
          <a:spcPct val="0"/>
        </a:spcAft>
        <a:defRPr sz="4400" b="1">
          <a:solidFill>
            <a:schemeClr val="tx2"/>
          </a:solidFill>
          <a:latin typeface="Candara" pitchFamily="34" charset="0"/>
        </a:defRPr>
      </a:lvl9pPr>
    </p:titleStyle>
    <p:bodyStyle>
      <a:lvl1pPr marL="342900" indent="-342900" algn="l" rtl="0" eaLnBrk="0" fontAlgn="base" hangingPunct="0">
        <a:spcBef>
          <a:spcPct val="20000"/>
        </a:spcBef>
        <a:spcAft>
          <a:spcPct val="0"/>
        </a:spcAft>
        <a:buFont typeface="Wingdings" pitchFamily="2" charset="2"/>
        <a:buChar char="Ø"/>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Font typeface="Wingdings" pitchFamily="2" charset="2"/>
        <a:buChar char="Ø"/>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Font typeface="Wingdings" pitchFamily="2" charset="2"/>
        <a:buChar char="Ø"/>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Font typeface="Wingdings" pitchFamily="2" charset="2"/>
        <a:buChar char="Ø"/>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Font typeface="Wingdings" pitchFamily="2" charset="2"/>
        <a:buChar char="Ø"/>
        <a:defRPr sz="2000">
          <a:solidFill>
            <a:schemeClr val="tx1"/>
          </a:solidFill>
          <a:latin typeface="+mn-lt"/>
          <a:ea typeface="ＭＳ Ｐゴシック" charset="0"/>
        </a:defRPr>
      </a:lvl5pPr>
      <a:lvl6pPr marL="2514600" indent="-228600" algn="l" rtl="0" fontAlgn="base">
        <a:spcBef>
          <a:spcPct val="20000"/>
        </a:spcBef>
        <a:spcAft>
          <a:spcPct val="0"/>
        </a:spcAft>
        <a:buFont typeface="Wingdings" pitchFamily="2" charset="2"/>
        <a:buChar char="Ø"/>
        <a:defRPr sz="2000">
          <a:solidFill>
            <a:schemeClr val="tx1"/>
          </a:solidFill>
          <a:latin typeface="+mn-lt"/>
        </a:defRPr>
      </a:lvl6pPr>
      <a:lvl7pPr marL="2971800" indent="-228600" algn="l" rtl="0" fontAlgn="base">
        <a:spcBef>
          <a:spcPct val="20000"/>
        </a:spcBef>
        <a:spcAft>
          <a:spcPct val="0"/>
        </a:spcAft>
        <a:buFont typeface="Wingdings" pitchFamily="2" charset="2"/>
        <a:buChar char="Ø"/>
        <a:defRPr sz="2000">
          <a:solidFill>
            <a:schemeClr val="tx1"/>
          </a:solidFill>
          <a:latin typeface="+mn-lt"/>
        </a:defRPr>
      </a:lvl7pPr>
      <a:lvl8pPr marL="3429000" indent="-228600" algn="l" rtl="0" fontAlgn="base">
        <a:spcBef>
          <a:spcPct val="20000"/>
        </a:spcBef>
        <a:spcAft>
          <a:spcPct val="0"/>
        </a:spcAft>
        <a:buFont typeface="Wingdings" pitchFamily="2" charset="2"/>
        <a:buChar char="Ø"/>
        <a:defRPr sz="2000">
          <a:solidFill>
            <a:schemeClr val="tx1"/>
          </a:solidFill>
          <a:latin typeface="+mn-lt"/>
        </a:defRPr>
      </a:lvl8pPr>
      <a:lvl9pPr marL="3886200" indent="-228600" algn="l" rtl="0" fontAlgn="base">
        <a:spcBef>
          <a:spcPct val="20000"/>
        </a:spcBef>
        <a:spcAft>
          <a:spcPct val="0"/>
        </a:spcAft>
        <a:buFont typeface="Wingdings" pitchFamily="2" charset="2"/>
        <a:buChar char="Ø"/>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5.jpeg"/><Relationship Id="rId7"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7.jpeg"/><Relationship Id="rId4" Type="http://schemas.openxmlformats.org/officeDocument/2006/relationships/image" Target="../media/image26.jpeg"/></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3.png"/><Relationship Id="rId4" Type="http://schemas.openxmlformats.org/officeDocument/2006/relationships/image" Target="../media/image28.jpeg"/></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32.jpe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4.jpeg"/></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40.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2.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jpeg"/></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jpeg"/></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45.png"/><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9.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12.jpe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13.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19.wmf"/><Relationship Id="rId3" Type="http://schemas.openxmlformats.org/officeDocument/2006/relationships/notesSlide" Target="../notesSlides/notesSlide7.xml"/><Relationship Id="rId7" Type="http://schemas.openxmlformats.org/officeDocument/2006/relationships/image" Target="../media/image16.wmf"/><Relationship Id="rId12"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2.bin"/><Relationship Id="rId11" Type="http://schemas.openxmlformats.org/officeDocument/2006/relationships/image" Target="../media/image18.wmf"/><Relationship Id="rId5" Type="http://schemas.openxmlformats.org/officeDocument/2006/relationships/image" Target="../media/image3.png"/><Relationship Id="rId10" Type="http://schemas.openxmlformats.org/officeDocument/2006/relationships/oleObject" Target="../embeddings/oleObject4.bin"/><Relationship Id="rId4" Type="http://schemas.openxmlformats.org/officeDocument/2006/relationships/image" Target="../media/image4.jpeg"/><Relationship Id="rId9" Type="http://schemas.openxmlformats.org/officeDocument/2006/relationships/image" Target="../media/image17.wmf"/></Relationships>
</file>

<file path=ppt/slides/_rels/slide8.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notesSlide" Target="../notesSlides/notesSlide8.xml"/><Relationship Id="rId7"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3.png"/><Relationship Id="rId5" Type="http://schemas.openxmlformats.org/officeDocument/2006/relationships/image" Target="../media/image4.jpeg"/><Relationship Id="rId10" Type="http://schemas.openxmlformats.org/officeDocument/2006/relationships/image" Target="../media/image21.wmf"/><Relationship Id="rId4" Type="http://schemas.openxmlformats.org/officeDocument/2006/relationships/image" Target="../media/image22.png"/><Relationship Id="rId9" Type="http://schemas.openxmlformats.org/officeDocument/2006/relationships/oleObject" Target="../embeddings/oleObject7.bin"/></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ubtitle 6"/>
          <p:cNvSpPr>
            <a:spLocks noGrp="1"/>
          </p:cNvSpPr>
          <p:nvPr>
            <p:ph type="subTitle" idx="1"/>
          </p:nvPr>
        </p:nvSpPr>
        <p:spPr>
          <a:xfrm>
            <a:off x="2743200" y="5562600"/>
            <a:ext cx="3962400" cy="1143000"/>
          </a:xfrm>
        </p:spPr>
        <p:txBody>
          <a:bodyPr/>
          <a:lstStyle/>
          <a:p>
            <a:pPr eaLnBrk="1" hangingPunct="1"/>
            <a:r>
              <a:rPr lang="en-US" b="1" smtClean="0">
                <a:ea typeface="ＭＳ Ｐゴシック" pitchFamily="34" charset="-128"/>
              </a:rPr>
              <a:t>Fall 2011 Teach-In</a:t>
            </a:r>
          </a:p>
          <a:p>
            <a:pPr eaLnBrk="1" hangingPunct="1"/>
            <a:r>
              <a:rPr lang="en-US" b="1" smtClean="0">
                <a:ea typeface="ＭＳ Ｐゴシック" pitchFamily="34" charset="-128"/>
              </a:rPr>
              <a:t>1 November 2011</a:t>
            </a:r>
          </a:p>
        </p:txBody>
      </p:sp>
      <p:sp>
        <p:nvSpPr>
          <p:cNvPr id="5123" name="Title 5"/>
          <p:cNvSpPr>
            <a:spLocks noGrp="1"/>
          </p:cNvSpPr>
          <p:nvPr>
            <p:ph type="ctrTitle" sz="quarter"/>
          </p:nvPr>
        </p:nvSpPr>
        <p:spPr>
          <a:xfrm>
            <a:off x="2819400" y="1066800"/>
            <a:ext cx="6324600" cy="1470025"/>
          </a:xfrm>
        </p:spPr>
        <p:txBody>
          <a:bodyPr/>
          <a:lstStyle/>
          <a:p>
            <a:pPr eaLnBrk="1" hangingPunct="1"/>
            <a:r>
              <a:rPr lang="en-US" sz="3200" smtClean="0">
                <a:ea typeface="ＭＳ Ｐゴシック" pitchFamily="34" charset="-128"/>
              </a:rPr>
              <a:t>Linear Chemical Dose Controller</a:t>
            </a:r>
          </a:p>
        </p:txBody>
      </p:sp>
      <p:pic>
        <p:nvPicPr>
          <p:cNvPr id="5124" name="Picture 6" descr="a"/>
          <p:cNvPicPr>
            <a:picLocks noChangeAspect="1" noChangeArrowheads="1"/>
          </p:cNvPicPr>
          <p:nvPr/>
        </p:nvPicPr>
        <p:blipFill>
          <a:blip r:embed="rId3">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5715000" y="2057399"/>
            <a:ext cx="3048000" cy="646331"/>
          </a:xfrm>
          <a:prstGeom prst="rect">
            <a:avLst/>
          </a:prstGeom>
        </p:spPr>
        <p:txBody>
          <a:bodyPr wrap="square">
            <a:spAutoFit/>
          </a:bodyPr>
          <a:lstStyle/>
          <a:p>
            <a:pPr>
              <a:defRPr/>
            </a:pPr>
            <a:r>
              <a:rPr lang="en-US" b="1" dirty="0" err="1" smtClean="0">
                <a:solidFill>
                  <a:schemeClr val="accent2">
                    <a:lumMod val="75000"/>
                  </a:schemeClr>
                </a:solidFill>
                <a:effectLst>
                  <a:outerShdw blurRad="38100" dist="38100" dir="2700000" algn="tl">
                    <a:srgbClr val="000000">
                      <a:alpha val="43137"/>
                    </a:srgbClr>
                  </a:outerShdw>
                </a:effectLst>
              </a:rPr>
              <a:t>Jordanna</a:t>
            </a:r>
            <a:r>
              <a:rPr lang="en-US" b="1" dirty="0" smtClean="0">
                <a:solidFill>
                  <a:schemeClr val="accent2">
                    <a:lumMod val="75000"/>
                  </a:schemeClr>
                </a:solidFill>
                <a:effectLst>
                  <a:outerShdw blurRad="38100" dist="38100" dir="2700000" algn="tl">
                    <a:srgbClr val="000000">
                      <a:alpha val="43137"/>
                    </a:srgbClr>
                  </a:outerShdw>
                </a:effectLst>
              </a:rPr>
              <a:t> </a:t>
            </a:r>
            <a:r>
              <a:rPr lang="en-US" b="1" dirty="0" err="1" smtClean="0">
                <a:solidFill>
                  <a:schemeClr val="accent2">
                    <a:lumMod val="75000"/>
                  </a:schemeClr>
                </a:solidFill>
                <a:effectLst>
                  <a:outerShdw blurRad="38100" dist="38100" dir="2700000" algn="tl">
                    <a:srgbClr val="000000">
                      <a:alpha val="43137"/>
                    </a:srgbClr>
                  </a:outerShdw>
                </a:effectLst>
              </a:rPr>
              <a:t>Kendrot</a:t>
            </a:r>
            <a:endParaRPr lang="en-US" b="1" dirty="0">
              <a:solidFill>
                <a:schemeClr val="accent2">
                  <a:lumMod val="75000"/>
                </a:schemeClr>
              </a:solidFill>
              <a:effectLst>
                <a:outerShdw blurRad="38100" dist="38100" dir="2700000" algn="tl">
                  <a:srgbClr val="000000">
                    <a:alpha val="43137"/>
                  </a:srgbClr>
                </a:outerShdw>
              </a:effectLst>
            </a:endParaRPr>
          </a:p>
          <a:p>
            <a:pPr>
              <a:defRPr/>
            </a:pPr>
            <a:r>
              <a:rPr lang="en-US" b="1" dirty="0" smtClean="0">
                <a:solidFill>
                  <a:schemeClr val="accent2">
                    <a:lumMod val="75000"/>
                  </a:schemeClr>
                </a:solidFill>
                <a:effectLst>
                  <a:outerShdw blurRad="38100" dist="38100" dir="2700000" algn="tl">
                    <a:srgbClr val="000000">
                      <a:alpha val="43137"/>
                    </a:srgbClr>
                  </a:outerShdw>
                </a:effectLst>
              </a:rPr>
              <a:t>Frank </a:t>
            </a:r>
            <a:r>
              <a:rPr lang="en-US" b="1" dirty="0" err="1" smtClean="0">
                <a:solidFill>
                  <a:schemeClr val="accent2">
                    <a:lumMod val="75000"/>
                  </a:schemeClr>
                </a:solidFill>
                <a:effectLst>
                  <a:outerShdw blurRad="38100" dist="38100" dir="2700000" algn="tl">
                    <a:srgbClr val="000000">
                      <a:alpha val="43137"/>
                    </a:srgbClr>
                  </a:outerShdw>
                </a:effectLst>
              </a:rPr>
              <a:t>Owusu-Adarkwa</a:t>
            </a:r>
            <a:endParaRPr lang="en-US" b="1" dirty="0">
              <a:solidFill>
                <a:schemeClr val="accent2">
                  <a:lumMod val="75000"/>
                </a:schemeClr>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04800" y="-152400"/>
            <a:ext cx="8458200" cy="1143000"/>
          </a:xfrm>
        </p:spPr>
        <p:txBody>
          <a:bodyPr/>
          <a:lstStyle/>
          <a:p>
            <a:r>
              <a:rPr lang="en-US" dirty="0" smtClean="0">
                <a:ea typeface="ＭＳ Ｐゴシック" pitchFamily="34" charset="-128"/>
              </a:rPr>
              <a:t>Previous Experiments</a:t>
            </a:r>
          </a:p>
        </p:txBody>
      </p:sp>
      <p:sp>
        <p:nvSpPr>
          <p:cNvPr id="3" name="TextBox 2"/>
          <p:cNvSpPr txBox="1"/>
          <p:nvPr/>
        </p:nvSpPr>
        <p:spPr>
          <a:xfrm>
            <a:off x="762000" y="762000"/>
            <a:ext cx="7772400" cy="584775"/>
          </a:xfrm>
          <a:prstGeom prst="rect">
            <a:avLst/>
          </a:prstGeom>
          <a:noFill/>
        </p:spPr>
        <p:txBody>
          <a:bodyPr wrap="square" rtlCol="0">
            <a:spAutoFit/>
          </a:bodyPr>
          <a:lstStyle/>
          <a:p>
            <a:r>
              <a:rPr lang="en-US" sz="3200" dirty="0" smtClean="0">
                <a:latin typeface="Calibri" pitchFamily="34" charset="0"/>
                <a:cs typeface="Calibri" pitchFamily="34" charset="0"/>
              </a:rPr>
              <a:t>Spring/Summer 2011 Experimental Setup</a:t>
            </a:r>
            <a:endParaRPr lang="en-US" sz="3200" dirty="0">
              <a:latin typeface="Calibri" pitchFamily="34" charset="0"/>
              <a:cs typeface="Calibri"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 y="1676400"/>
            <a:ext cx="5588000" cy="4191000"/>
          </a:xfrm>
          <a:prstGeom prst="rect">
            <a:avLst/>
          </a:prstGeom>
        </p:spPr>
      </p:pic>
      <p:sp>
        <p:nvSpPr>
          <p:cNvPr id="7" name="Rectangle 6"/>
          <p:cNvSpPr/>
          <p:nvPr/>
        </p:nvSpPr>
        <p:spPr>
          <a:xfrm>
            <a:off x="5648960" y="1522268"/>
            <a:ext cx="3495040" cy="4782848"/>
          </a:xfrm>
          <a:prstGeom prst="rect">
            <a:avLst/>
          </a:prstGeom>
        </p:spPr>
        <p:txBody>
          <a:bodyPr wrap="square">
            <a:spAutoFit/>
          </a:bodyPr>
          <a:lstStyle/>
          <a:p>
            <a:pPr marL="342900" lvl="0" indent="-342900">
              <a:spcBef>
                <a:spcPct val="20000"/>
              </a:spcBef>
              <a:buFont typeface="Wingdings" pitchFamily="2" charset="2"/>
              <a:buChar char="Ø"/>
            </a:pPr>
            <a:r>
              <a:rPr lang="en-US" sz="3200" kern="0" dirty="0" smtClean="0">
                <a:solidFill>
                  <a:prstClr val="black"/>
                </a:solidFill>
                <a:latin typeface="Candara"/>
              </a:rPr>
              <a:t>Lowest k-value (currently!!!)</a:t>
            </a:r>
            <a:endParaRPr lang="en-US" sz="3200" kern="0" dirty="0">
              <a:solidFill>
                <a:prstClr val="black"/>
              </a:solidFill>
              <a:latin typeface="Candara"/>
            </a:endParaRPr>
          </a:p>
          <a:p>
            <a:pPr marL="742950" lvl="1" indent="-285750">
              <a:spcBef>
                <a:spcPct val="20000"/>
              </a:spcBef>
              <a:buFont typeface="Wingdings" pitchFamily="2" charset="2"/>
              <a:buChar char="Ø"/>
            </a:pPr>
            <a:r>
              <a:rPr lang="en-US" sz="2800" kern="0" dirty="0" smtClean="0">
                <a:solidFill>
                  <a:prstClr val="black"/>
                </a:solidFill>
                <a:latin typeface="Candara"/>
              </a:rPr>
              <a:t>Larger barbed fittings than ID</a:t>
            </a:r>
            <a:endParaRPr lang="en-US" sz="2800" kern="0" dirty="0">
              <a:solidFill>
                <a:prstClr val="black"/>
              </a:solidFill>
              <a:latin typeface="Candara"/>
            </a:endParaRPr>
          </a:p>
          <a:p>
            <a:pPr marL="742950" lvl="1" indent="-285750">
              <a:spcBef>
                <a:spcPct val="20000"/>
              </a:spcBef>
              <a:buFont typeface="Wingdings" pitchFamily="2" charset="2"/>
              <a:buChar char="Ø"/>
            </a:pPr>
            <a:r>
              <a:rPr lang="en-US" sz="2800" kern="0" dirty="0" smtClean="0">
                <a:solidFill>
                  <a:prstClr val="black"/>
                </a:solidFill>
                <a:latin typeface="Candara"/>
              </a:rPr>
              <a:t>Held straight in a PVC trough</a:t>
            </a:r>
          </a:p>
          <a:p>
            <a:pPr marL="742950" lvl="1" indent="-285750">
              <a:spcBef>
                <a:spcPct val="20000"/>
              </a:spcBef>
              <a:buFont typeface="Wingdings" pitchFamily="2" charset="2"/>
              <a:buChar char="Ø"/>
            </a:pPr>
            <a:r>
              <a:rPr lang="en-US" sz="2800" kern="0" dirty="0" smtClean="0">
                <a:solidFill>
                  <a:prstClr val="black"/>
                </a:solidFill>
                <a:latin typeface="Candara"/>
              </a:rPr>
              <a:t>Highly impractical for use in plants due to space needed</a:t>
            </a:r>
            <a:endParaRPr lang="en-US" sz="2800" kern="0" dirty="0">
              <a:solidFill>
                <a:prstClr val="black"/>
              </a:solidFill>
              <a:latin typeface="Candara"/>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8"/>
          <p:cNvSpPr>
            <a:spLocks noGrp="1"/>
          </p:cNvSpPr>
          <p:nvPr>
            <p:ph type="title"/>
          </p:nvPr>
        </p:nvSpPr>
        <p:spPr/>
        <p:txBody>
          <a:bodyPr/>
          <a:lstStyle/>
          <a:p>
            <a:pPr eaLnBrk="1" hangingPunct="1"/>
            <a:r>
              <a:rPr lang="en-US" dirty="0" smtClean="0">
                <a:ea typeface="ＭＳ Ｐゴシック" pitchFamily="34" charset="-128"/>
              </a:rPr>
              <a:t>Fall 2011 Apparatus Variables</a:t>
            </a:r>
          </a:p>
        </p:txBody>
      </p:sp>
      <p:sp>
        <p:nvSpPr>
          <p:cNvPr id="13315" name="Content Placeholder 9"/>
          <p:cNvSpPr>
            <a:spLocks noGrp="1"/>
          </p:cNvSpPr>
          <p:nvPr>
            <p:ph idx="1"/>
          </p:nvPr>
        </p:nvSpPr>
        <p:spPr>
          <a:xfrm>
            <a:off x="2768556" y="1447800"/>
            <a:ext cx="6375444" cy="2209800"/>
          </a:xfrm>
        </p:spPr>
        <p:txBody>
          <a:bodyPr/>
          <a:lstStyle/>
          <a:p>
            <a:pPr eaLnBrk="1" hangingPunct="1"/>
            <a:r>
              <a:rPr lang="en-US" sz="3000" dirty="0" smtClean="0">
                <a:ea typeface="ＭＳ Ｐゴシック" pitchFamily="34" charset="-128"/>
              </a:rPr>
              <a:t>Reduce Minor Losses</a:t>
            </a:r>
          </a:p>
          <a:p>
            <a:pPr lvl="1" eaLnBrk="1" hangingPunct="1"/>
            <a:r>
              <a:rPr lang="en-US" sz="2600" dirty="0" smtClean="0">
                <a:ea typeface="ＭＳ Ｐゴシック" pitchFamily="34" charset="-128"/>
              </a:rPr>
              <a:t>Limit small ID tube </a:t>
            </a:r>
            <a:r>
              <a:rPr lang="en-US" sz="2600" dirty="0" smtClean="0">
                <a:ea typeface="ＭＳ Ｐゴシック" pitchFamily="34" charset="-128"/>
              </a:rPr>
              <a:t>curvature, increase </a:t>
            </a:r>
            <a:r>
              <a:rPr lang="en-US" sz="2600" dirty="0" smtClean="0">
                <a:ea typeface="ＭＳ Ｐゴシック" pitchFamily="34" charset="-128"/>
              </a:rPr>
              <a:t>straight </a:t>
            </a:r>
            <a:r>
              <a:rPr lang="en-US" sz="2600" dirty="0" smtClean="0">
                <a:ea typeface="ＭＳ Ｐゴシック" pitchFamily="34" charset="-128"/>
              </a:rPr>
              <a:t>section length (weight)</a:t>
            </a:r>
            <a:endParaRPr lang="en-US" sz="2600" dirty="0" smtClean="0">
              <a:ea typeface="ＭＳ Ｐゴシック" pitchFamily="34" charset="-128"/>
            </a:endParaRPr>
          </a:p>
          <a:p>
            <a:pPr lvl="1" eaLnBrk="1" hangingPunct="1"/>
            <a:r>
              <a:rPr lang="en-US" sz="2600" dirty="0" smtClean="0">
                <a:ea typeface="ＭＳ Ｐゴシック" pitchFamily="34" charset="-128"/>
              </a:rPr>
              <a:t>Larger ID tubing (1/2”) </a:t>
            </a:r>
          </a:p>
          <a:p>
            <a:pPr lvl="1" eaLnBrk="1" hangingPunct="1"/>
            <a:r>
              <a:rPr lang="en-US" sz="2600" dirty="0" smtClean="0">
                <a:ea typeface="ＭＳ Ｐゴシック" pitchFamily="34" charset="-128"/>
              </a:rPr>
              <a:t>Larger barbed fittings</a:t>
            </a: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t="882" b="17995"/>
          <a:stretch/>
        </p:blipFill>
        <p:spPr>
          <a:xfrm>
            <a:off x="6400800" y="3974509"/>
            <a:ext cx="2514600" cy="2719883"/>
          </a:xfrm>
          <a:prstGeom prst="rect">
            <a:avLst/>
          </a:prstGeom>
        </p:spPr>
      </p:pic>
      <p:pic>
        <p:nvPicPr>
          <p:cNvPr id="4" name="Picture 3"/>
          <p:cNvPicPr>
            <a:picLocks noChangeAspect="1"/>
          </p:cNvPicPr>
          <p:nvPr/>
        </p:nvPicPr>
        <p:blipFill rotWithShape="1">
          <a:blip r:embed="rId4" cstate="print">
            <a:extLst>
              <a:ext uri="{28A0092B-C50C-407E-A947-70E740481C1C}">
                <a14:useLocalDpi xmlns:a14="http://schemas.microsoft.com/office/drawing/2010/main" val="0"/>
              </a:ext>
            </a:extLst>
          </a:blip>
          <a:srcRect l="22166" t="5548" r="23155" b="25326"/>
          <a:stretch/>
        </p:blipFill>
        <p:spPr>
          <a:xfrm>
            <a:off x="152400" y="1579159"/>
            <a:ext cx="2616157" cy="2480482"/>
          </a:xfrm>
          <a:prstGeom prst="rect">
            <a:avLst/>
          </a:prstGeom>
        </p:spPr>
      </p:pic>
      <p:pic>
        <p:nvPicPr>
          <p:cNvPr id="5" name="Picture 4"/>
          <p:cNvPicPr>
            <a:picLocks noChangeAspect="1"/>
          </p:cNvPicPr>
          <p:nvPr/>
        </p:nvPicPr>
        <p:blipFill rotWithShape="1">
          <a:blip r:embed="rId5" cstate="print">
            <a:extLst>
              <a:ext uri="{28A0092B-C50C-407E-A947-70E740481C1C}">
                <a14:useLocalDpi xmlns:a14="http://schemas.microsoft.com/office/drawing/2010/main" val="0"/>
              </a:ext>
            </a:extLst>
          </a:blip>
          <a:srcRect l="27891" t="22512" r="13705" b="24785"/>
          <a:stretch/>
        </p:blipFill>
        <p:spPr>
          <a:xfrm>
            <a:off x="1392240" y="3974509"/>
            <a:ext cx="2752633" cy="2629625"/>
          </a:xfrm>
          <a:prstGeom prst="rect">
            <a:avLst/>
          </a:prstGeom>
        </p:spPr>
      </p:pic>
      <p:pic>
        <p:nvPicPr>
          <p:cNvPr id="13317" name="Picture 6" descr="a"/>
          <p:cNvPicPr>
            <a:picLocks noChangeAspect="1" noChangeArrowheads="1"/>
          </p:cNvPicPr>
          <p:nvPr/>
        </p:nvPicPr>
        <p:blipFill>
          <a:blip r:embed="rId6">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6" name="Picture 5" descr="b"/>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8"/>
          <p:cNvSpPr>
            <a:spLocks noGrp="1"/>
          </p:cNvSpPr>
          <p:nvPr>
            <p:ph type="title"/>
          </p:nvPr>
        </p:nvSpPr>
        <p:spPr/>
        <p:txBody>
          <a:bodyPr/>
          <a:lstStyle/>
          <a:p>
            <a:pPr eaLnBrk="1" hangingPunct="1"/>
            <a:r>
              <a:rPr lang="en-US" dirty="0" smtClean="0">
                <a:ea typeface="ＭＳ Ｐゴシック" pitchFamily="34" charset="-128"/>
              </a:rPr>
              <a:t>Fall 2011 Apparatus Variables</a:t>
            </a:r>
          </a:p>
        </p:txBody>
      </p:sp>
      <p:pic>
        <p:nvPicPr>
          <p:cNvPr id="13316" name="Picture 5" descr="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Content Placeholder 9"/>
          <p:cNvSpPr txBox="1">
            <a:spLocks/>
          </p:cNvSpPr>
          <p:nvPr/>
        </p:nvSpPr>
        <p:spPr bwMode="auto">
          <a:xfrm>
            <a:off x="76200" y="1804841"/>
            <a:ext cx="3352800" cy="3986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Ø"/>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Font typeface="Wingdings" pitchFamily="2" charset="2"/>
              <a:buChar char="Ø"/>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Font typeface="Wingdings" pitchFamily="2" charset="2"/>
              <a:buChar char="Ø"/>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Font typeface="Wingdings" pitchFamily="2" charset="2"/>
              <a:buChar char="Ø"/>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Font typeface="Wingdings" pitchFamily="2" charset="2"/>
              <a:buChar char="Ø"/>
              <a:defRPr sz="2000">
                <a:solidFill>
                  <a:schemeClr val="tx1"/>
                </a:solidFill>
                <a:latin typeface="+mn-lt"/>
                <a:ea typeface="ＭＳ Ｐゴシック" charset="0"/>
              </a:defRPr>
            </a:lvl5pPr>
            <a:lvl6pPr marL="2514600" indent="-228600" algn="l" rtl="0" fontAlgn="base">
              <a:spcBef>
                <a:spcPct val="20000"/>
              </a:spcBef>
              <a:spcAft>
                <a:spcPct val="0"/>
              </a:spcAft>
              <a:buFont typeface="Wingdings" pitchFamily="2" charset="2"/>
              <a:buChar char="Ø"/>
              <a:defRPr sz="2000">
                <a:solidFill>
                  <a:schemeClr val="tx1"/>
                </a:solidFill>
                <a:latin typeface="+mn-lt"/>
              </a:defRPr>
            </a:lvl6pPr>
            <a:lvl7pPr marL="2971800" indent="-228600" algn="l" rtl="0" fontAlgn="base">
              <a:spcBef>
                <a:spcPct val="20000"/>
              </a:spcBef>
              <a:spcAft>
                <a:spcPct val="0"/>
              </a:spcAft>
              <a:buFont typeface="Wingdings" pitchFamily="2" charset="2"/>
              <a:buChar char="Ø"/>
              <a:defRPr sz="2000">
                <a:solidFill>
                  <a:schemeClr val="tx1"/>
                </a:solidFill>
                <a:latin typeface="+mn-lt"/>
              </a:defRPr>
            </a:lvl7pPr>
            <a:lvl8pPr marL="3429000" indent="-228600" algn="l" rtl="0" fontAlgn="base">
              <a:spcBef>
                <a:spcPct val="20000"/>
              </a:spcBef>
              <a:spcAft>
                <a:spcPct val="0"/>
              </a:spcAft>
              <a:buFont typeface="Wingdings" pitchFamily="2" charset="2"/>
              <a:buChar char="Ø"/>
              <a:defRPr sz="2000">
                <a:solidFill>
                  <a:schemeClr val="tx1"/>
                </a:solidFill>
                <a:latin typeface="+mn-lt"/>
              </a:defRPr>
            </a:lvl8pPr>
            <a:lvl9pPr marL="3886200" indent="-228600" algn="l" rtl="0" fontAlgn="base">
              <a:spcBef>
                <a:spcPct val="20000"/>
              </a:spcBef>
              <a:spcAft>
                <a:spcPct val="0"/>
              </a:spcAft>
              <a:buFont typeface="Wingdings" pitchFamily="2" charset="2"/>
              <a:buChar char="Ø"/>
              <a:defRPr sz="2000">
                <a:solidFill>
                  <a:schemeClr val="tx1"/>
                </a:solidFill>
                <a:latin typeface="+mn-lt"/>
              </a:defRPr>
            </a:lvl9pPr>
          </a:lstStyle>
          <a:p>
            <a:pPr eaLnBrk="1" hangingPunct="1"/>
            <a:r>
              <a:rPr lang="en-US" sz="3000" dirty="0" smtClean="0">
                <a:ea typeface="ＭＳ Ｐゴシック" pitchFamily="34" charset="-128"/>
              </a:rPr>
              <a:t>Reduce Distance</a:t>
            </a:r>
          </a:p>
          <a:p>
            <a:pPr lvl="1" eaLnBrk="1" hangingPunct="1"/>
            <a:r>
              <a:rPr lang="en-US" sz="2600" dirty="0" smtClean="0">
                <a:ea typeface="ＭＳ Ｐゴシック" pitchFamily="34" charset="-128"/>
              </a:rPr>
              <a:t>Vertical Components</a:t>
            </a:r>
          </a:p>
          <a:p>
            <a:pPr lvl="1" eaLnBrk="1" hangingPunct="1"/>
            <a:r>
              <a:rPr lang="en-US" sz="2600" dirty="0">
                <a:ea typeface="ＭＳ Ｐゴシック" pitchFamily="34" charset="-128"/>
              </a:rPr>
              <a:t>CHT connection to dosing tube, change from side to base</a:t>
            </a:r>
          </a:p>
          <a:p>
            <a:pPr lvl="1" eaLnBrk="1" hangingPunct="1"/>
            <a:r>
              <a:rPr lang="en-US" sz="2600" dirty="0" smtClean="0">
                <a:ea typeface="ＭＳ Ｐゴシック" pitchFamily="34" charset="-128"/>
              </a:rPr>
              <a:t>Combination of tubes,  </a:t>
            </a:r>
            <a:r>
              <a:rPr lang="en-US" sz="2600" dirty="0" smtClean="0">
                <a:ea typeface="ＭＳ Ｐゴシック" pitchFamily="34" charset="-128"/>
              </a:rPr>
              <a:t>1/8” ID to 1/2” </a:t>
            </a:r>
            <a:r>
              <a:rPr lang="en-US" sz="2600" dirty="0" smtClean="0">
                <a:ea typeface="ＭＳ Ｐゴシック" pitchFamily="34" charset="-128"/>
              </a:rPr>
              <a:t>ID for curve</a:t>
            </a:r>
            <a:endParaRPr lang="en-US" sz="2600" dirty="0" smtClean="0">
              <a:ea typeface="ＭＳ Ｐゴシック" pitchFamily="34" charset="-128"/>
            </a:endParaRPr>
          </a:p>
          <a:p>
            <a:pPr lvl="1" eaLnBrk="1" hangingPunct="1"/>
            <a:endParaRPr lang="en-US" dirty="0" smtClean="0">
              <a:ea typeface="ＭＳ Ｐゴシック" pitchFamily="34" charset="-128"/>
            </a:endParaRPr>
          </a:p>
        </p:txBody>
      </p:sp>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l="6037" t="14246" r="9054" b="4561"/>
          <a:stretch/>
        </p:blipFill>
        <p:spPr>
          <a:xfrm>
            <a:off x="6019800" y="1544320"/>
            <a:ext cx="2906289" cy="3705519"/>
          </a:xfrm>
          <a:prstGeom prst="rect">
            <a:avLst/>
          </a:prstGeom>
        </p:spPr>
      </p:pic>
      <p:pic>
        <p:nvPicPr>
          <p:cNvPr id="13317" name="Picture 6" descr="a"/>
          <p:cNvPicPr>
            <a:picLocks noChangeAspect="1" noChangeArrowheads="1"/>
          </p:cNvPicPr>
          <p:nvPr/>
        </p:nvPicPr>
        <p:blipFill>
          <a:blip r:embed="rId5">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rotWithShape="1">
          <a:blip r:embed="rId6" cstate="print">
            <a:extLst>
              <a:ext uri="{28A0092B-C50C-407E-A947-70E740481C1C}">
                <a14:useLocalDpi xmlns:a14="http://schemas.microsoft.com/office/drawing/2010/main" val="0"/>
              </a:ext>
            </a:extLst>
          </a:blip>
          <a:srcRect l="8683" b="16470"/>
          <a:stretch/>
        </p:blipFill>
        <p:spPr>
          <a:xfrm>
            <a:off x="3657600" y="3397079"/>
            <a:ext cx="2499373" cy="3048304"/>
          </a:xfrm>
          <a:prstGeom prst="rect">
            <a:avLst/>
          </a:prstGeom>
        </p:spPr>
      </p:pic>
    </p:spTree>
    <p:extLst>
      <p:ext uri="{BB962C8B-B14F-4D97-AF65-F5344CB8AC3E}">
        <p14:creationId xmlns:p14="http://schemas.microsoft.com/office/powerpoint/2010/main" val="3785870882"/>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3372" r="9978" b="8988"/>
          <a:stretch/>
        </p:blipFill>
        <p:spPr>
          <a:xfrm rot="5400000">
            <a:off x="1808401" y="2001599"/>
            <a:ext cx="5218196" cy="4110598"/>
          </a:xfrm>
          <a:prstGeom prst="rect">
            <a:avLst/>
          </a:prstGeom>
        </p:spPr>
      </p:pic>
      <p:sp>
        <p:nvSpPr>
          <p:cNvPr id="13314" name="Title 8"/>
          <p:cNvSpPr>
            <a:spLocks noGrp="1"/>
          </p:cNvSpPr>
          <p:nvPr>
            <p:ph type="title"/>
          </p:nvPr>
        </p:nvSpPr>
        <p:spPr>
          <a:xfrm>
            <a:off x="304800" y="76200"/>
            <a:ext cx="8458200" cy="1143000"/>
          </a:xfrm>
        </p:spPr>
        <p:txBody>
          <a:bodyPr/>
          <a:lstStyle/>
          <a:p>
            <a:pPr eaLnBrk="1" hangingPunct="1"/>
            <a:r>
              <a:rPr lang="en-US" dirty="0" smtClean="0">
                <a:ea typeface="ＭＳ Ｐゴシック" pitchFamily="34" charset="-128"/>
              </a:rPr>
              <a:t>Major Components of Experimental Apparatus</a:t>
            </a:r>
          </a:p>
        </p:txBody>
      </p:sp>
      <p:pic>
        <p:nvPicPr>
          <p:cNvPr id="13316" name="Picture 5" descr="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6" descr="a"/>
          <p:cNvPicPr>
            <a:picLocks noChangeAspect="1" noChangeArrowheads="1"/>
          </p:cNvPicPr>
          <p:nvPr/>
        </p:nvPicPr>
        <p:blipFill>
          <a:blip r:embed="rId5">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Arrow Connector 12"/>
          <p:cNvCxnSpPr>
            <a:cxnSpLocks noChangeShapeType="1"/>
          </p:cNvCxnSpPr>
          <p:nvPr/>
        </p:nvCxnSpPr>
        <p:spPr bwMode="auto">
          <a:xfrm flipH="1">
            <a:off x="5750719" y="2286000"/>
            <a:ext cx="1459706" cy="577083"/>
          </a:xfrm>
          <a:prstGeom prst="straightConnector1">
            <a:avLst/>
          </a:prstGeom>
          <a:noFill/>
          <a:ln w="50800">
            <a:solidFill>
              <a:srgbClr val="FFC000"/>
            </a:solidFill>
            <a:round/>
            <a:headEnd type="none" w="lg" len="med"/>
            <a:tailEnd type="arrow" w="med" len="med"/>
          </a:ln>
          <a:extLst>
            <a:ext uri="{909E8E84-426E-40DD-AFC4-6F175D3DCCD1}">
              <a14:hiddenFill xmlns:a14="http://schemas.microsoft.com/office/drawing/2010/main">
                <a:noFill/>
              </a14:hiddenFill>
            </a:ext>
          </a:extLst>
        </p:spPr>
      </p:cxnSp>
      <p:cxnSp>
        <p:nvCxnSpPr>
          <p:cNvPr id="8" name="Straight Arrow Connector 16"/>
          <p:cNvCxnSpPr>
            <a:cxnSpLocks noChangeShapeType="1"/>
          </p:cNvCxnSpPr>
          <p:nvPr/>
        </p:nvCxnSpPr>
        <p:spPr bwMode="auto">
          <a:xfrm>
            <a:off x="2133600" y="5600700"/>
            <a:ext cx="1828800" cy="0"/>
          </a:xfrm>
          <a:prstGeom prst="straightConnector1">
            <a:avLst/>
          </a:prstGeom>
          <a:noFill/>
          <a:ln w="50800">
            <a:solidFill>
              <a:srgbClr val="FFC000"/>
            </a:solidFill>
            <a:round/>
            <a:headEnd type="none" w="lg" len="med"/>
            <a:tailEnd type="arrow" w="med" len="med"/>
          </a:ln>
          <a:extLst>
            <a:ext uri="{909E8E84-426E-40DD-AFC4-6F175D3DCCD1}">
              <a14:hiddenFill xmlns:a14="http://schemas.microsoft.com/office/drawing/2010/main">
                <a:noFill/>
              </a14:hiddenFill>
            </a:ext>
          </a:extLst>
        </p:spPr>
      </p:cxnSp>
      <p:cxnSp>
        <p:nvCxnSpPr>
          <p:cNvPr id="9" name="Straight Arrow Connector 18"/>
          <p:cNvCxnSpPr>
            <a:cxnSpLocks noChangeShapeType="1"/>
          </p:cNvCxnSpPr>
          <p:nvPr/>
        </p:nvCxnSpPr>
        <p:spPr bwMode="auto">
          <a:xfrm rot="10800000">
            <a:off x="6525377" y="3709466"/>
            <a:ext cx="762000" cy="1588"/>
          </a:xfrm>
          <a:prstGeom prst="straightConnector1">
            <a:avLst/>
          </a:prstGeom>
          <a:noFill/>
          <a:ln w="50800">
            <a:solidFill>
              <a:srgbClr val="FFC000"/>
            </a:solidFill>
            <a:round/>
            <a:headEnd type="none" w="lg" len="med"/>
            <a:tailEnd type="arrow" w="med" len="med"/>
          </a:ln>
          <a:extLst>
            <a:ext uri="{909E8E84-426E-40DD-AFC4-6F175D3DCCD1}">
              <a14:hiddenFill xmlns:a14="http://schemas.microsoft.com/office/drawing/2010/main">
                <a:noFill/>
              </a14:hiddenFill>
            </a:ext>
          </a:extLst>
        </p:spPr>
      </p:cxnSp>
      <p:cxnSp>
        <p:nvCxnSpPr>
          <p:cNvPr id="11" name="Straight Arrow Connector 6"/>
          <p:cNvCxnSpPr>
            <a:cxnSpLocks noChangeShapeType="1"/>
          </p:cNvCxnSpPr>
          <p:nvPr/>
        </p:nvCxnSpPr>
        <p:spPr bwMode="auto">
          <a:xfrm flipV="1">
            <a:off x="1981200" y="3505201"/>
            <a:ext cx="1894764" cy="457199"/>
          </a:xfrm>
          <a:prstGeom prst="straightConnector1">
            <a:avLst/>
          </a:prstGeom>
          <a:noFill/>
          <a:ln w="38100" algn="ctr">
            <a:solidFill>
              <a:srgbClr val="FFC000"/>
            </a:solidFill>
            <a:round/>
            <a:headEnd type="none" w="lg" len="med"/>
            <a:tailEnd type="arrow" w="med" len="med"/>
          </a:ln>
          <a:extLst>
            <a:ext uri="{909E8E84-426E-40DD-AFC4-6F175D3DCCD1}">
              <a14:hiddenFill xmlns:a14="http://schemas.microsoft.com/office/drawing/2010/main">
                <a:noFill/>
              </a14:hiddenFill>
            </a:ext>
          </a:extLst>
        </p:spPr>
      </p:cxnSp>
      <p:cxnSp>
        <p:nvCxnSpPr>
          <p:cNvPr id="12" name="Straight Arrow Connector 8"/>
          <p:cNvCxnSpPr>
            <a:cxnSpLocks noChangeShapeType="1"/>
          </p:cNvCxnSpPr>
          <p:nvPr/>
        </p:nvCxnSpPr>
        <p:spPr bwMode="auto">
          <a:xfrm flipV="1">
            <a:off x="1752600" y="1693781"/>
            <a:ext cx="1025525" cy="269081"/>
          </a:xfrm>
          <a:prstGeom prst="straightConnector1">
            <a:avLst/>
          </a:prstGeom>
          <a:noFill/>
          <a:ln w="38100" algn="ctr">
            <a:solidFill>
              <a:srgbClr val="FFC000"/>
            </a:solidFill>
            <a:round/>
            <a:headEnd type="none" w="lg" len="med"/>
            <a:tailEnd type="arrow" w="med" len="med"/>
          </a:ln>
          <a:extLst>
            <a:ext uri="{909E8E84-426E-40DD-AFC4-6F175D3DCCD1}">
              <a14:hiddenFill xmlns:a14="http://schemas.microsoft.com/office/drawing/2010/main">
                <a:noFill/>
              </a14:hiddenFill>
            </a:ext>
          </a:extLst>
        </p:spPr>
      </p:cxnSp>
      <p:cxnSp>
        <p:nvCxnSpPr>
          <p:cNvPr id="13" name="Straight Arrow Connector 14"/>
          <p:cNvCxnSpPr>
            <a:cxnSpLocks noChangeShapeType="1"/>
          </p:cNvCxnSpPr>
          <p:nvPr/>
        </p:nvCxnSpPr>
        <p:spPr bwMode="auto">
          <a:xfrm flipH="1" flipV="1">
            <a:off x="5257800" y="4100324"/>
            <a:ext cx="1447799" cy="921638"/>
          </a:xfrm>
          <a:prstGeom prst="straightConnector1">
            <a:avLst/>
          </a:prstGeom>
          <a:noFill/>
          <a:ln w="38100" algn="ctr">
            <a:solidFill>
              <a:srgbClr val="FFC000"/>
            </a:solidFill>
            <a:round/>
            <a:headEnd type="none" w="lg" len="med"/>
            <a:tailEnd type="arrow" w="med" len="med"/>
          </a:ln>
          <a:extLst>
            <a:ext uri="{909E8E84-426E-40DD-AFC4-6F175D3DCCD1}">
              <a14:hiddenFill xmlns:a14="http://schemas.microsoft.com/office/drawing/2010/main">
                <a:noFill/>
              </a14:hiddenFill>
            </a:ext>
          </a:extLst>
        </p:spPr>
      </p:cxnSp>
      <p:sp>
        <p:nvSpPr>
          <p:cNvPr id="14" name="TextBox 15"/>
          <p:cNvSpPr txBox="1">
            <a:spLocks noChangeArrowheads="1"/>
          </p:cNvSpPr>
          <p:nvPr/>
        </p:nvSpPr>
        <p:spPr bwMode="auto">
          <a:xfrm>
            <a:off x="296068" y="1777918"/>
            <a:ext cx="153273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entury Gothic" pitchFamily="34" charset="0"/>
                <a:ea typeface="ＭＳ Ｐゴシック" pitchFamily="34" charset="-128"/>
              </a:defRPr>
            </a:lvl1pPr>
            <a:lvl2pPr marL="742950" indent="-285750" eaLnBrk="0" hangingPunct="0">
              <a:defRPr>
                <a:solidFill>
                  <a:schemeClr val="tx1"/>
                </a:solidFill>
                <a:latin typeface="Century Gothic" pitchFamily="34" charset="0"/>
                <a:ea typeface="ＭＳ Ｐゴシック" pitchFamily="34" charset="-128"/>
              </a:defRPr>
            </a:lvl2pPr>
            <a:lvl3pPr marL="1143000" indent="-228600" eaLnBrk="0" hangingPunct="0">
              <a:defRPr>
                <a:solidFill>
                  <a:schemeClr val="tx1"/>
                </a:solidFill>
                <a:latin typeface="Century Gothic" pitchFamily="34" charset="0"/>
                <a:ea typeface="ＭＳ Ｐゴシック" pitchFamily="34" charset="-128"/>
              </a:defRPr>
            </a:lvl3pPr>
            <a:lvl4pPr marL="1600200" indent="-228600" eaLnBrk="0" hangingPunct="0">
              <a:defRPr>
                <a:solidFill>
                  <a:schemeClr val="tx1"/>
                </a:solidFill>
                <a:latin typeface="Century Gothic" pitchFamily="34" charset="0"/>
                <a:ea typeface="ＭＳ Ｐゴシック" pitchFamily="34" charset="-128"/>
              </a:defRPr>
            </a:lvl4pPr>
            <a:lvl5pPr marL="2057400" indent="-228600" eaLnBrk="0" hangingPunct="0">
              <a:defRPr>
                <a:solidFill>
                  <a:schemeClr val="tx1"/>
                </a:solidFill>
                <a:latin typeface="Century Gothic"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r>
              <a:rPr lang="en-US" b="1" dirty="0" smtClean="0"/>
              <a:t>Chemical Stock </a:t>
            </a:r>
            <a:r>
              <a:rPr lang="en-US" b="1" dirty="0"/>
              <a:t>Tank</a:t>
            </a:r>
          </a:p>
        </p:txBody>
      </p:sp>
      <p:sp>
        <p:nvSpPr>
          <p:cNvPr id="15" name="TextBox 17"/>
          <p:cNvSpPr txBox="1">
            <a:spLocks noChangeArrowheads="1"/>
          </p:cNvSpPr>
          <p:nvPr/>
        </p:nvSpPr>
        <p:spPr bwMode="auto">
          <a:xfrm>
            <a:off x="172244" y="3315494"/>
            <a:ext cx="209311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entury Gothic" pitchFamily="34" charset="0"/>
                <a:ea typeface="ＭＳ Ｐゴシック" pitchFamily="34" charset="-128"/>
              </a:defRPr>
            </a:lvl1pPr>
            <a:lvl2pPr marL="742950" indent="-285750" eaLnBrk="0" hangingPunct="0">
              <a:defRPr>
                <a:solidFill>
                  <a:schemeClr val="tx1"/>
                </a:solidFill>
                <a:latin typeface="Century Gothic" pitchFamily="34" charset="0"/>
                <a:ea typeface="ＭＳ Ｐゴシック" pitchFamily="34" charset="-128"/>
              </a:defRPr>
            </a:lvl2pPr>
            <a:lvl3pPr marL="1143000" indent="-228600" eaLnBrk="0" hangingPunct="0">
              <a:defRPr>
                <a:solidFill>
                  <a:schemeClr val="tx1"/>
                </a:solidFill>
                <a:latin typeface="Century Gothic" pitchFamily="34" charset="0"/>
                <a:ea typeface="ＭＳ Ｐゴシック" pitchFamily="34" charset="-128"/>
              </a:defRPr>
            </a:lvl3pPr>
            <a:lvl4pPr marL="1600200" indent="-228600" eaLnBrk="0" hangingPunct="0">
              <a:defRPr>
                <a:solidFill>
                  <a:schemeClr val="tx1"/>
                </a:solidFill>
                <a:latin typeface="Century Gothic" pitchFamily="34" charset="0"/>
                <a:ea typeface="ＭＳ Ｐゴシック" pitchFamily="34" charset="-128"/>
              </a:defRPr>
            </a:lvl4pPr>
            <a:lvl5pPr marL="2057400" indent="-228600" eaLnBrk="0" hangingPunct="0">
              <a:defRPr>
                <a:solidFill>
                  <a:schemeClr val="tx1"/>
                </a:solidFill>
                <a:latin typeface="Century Gothic"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r>
              <a:rPr lang="en-US" b="1" dirty="0"/>
              <a:t>Constant Head </a:t>
            </a:r>
          </a:p>
          <a:p>
            <a:pPr eaLnBrk="1" hangingPunct="1"/>
            <a:r>
              <a:rPr lang="en-US" b="1" dirty="0" smtClean="0"/>
              <a:t>Tank (controlled by float valve)</a:t>
            </a:r>
            <a:endParaRPr lang="en-US" b="1" dirty="0"/>
          </a:p>
        </p:txBody>
      </p:sp>
      <p:sp>
        <p:nvSpPr>
          <p:cNvPr id="16" name="TextBox 18"/>
          <p:cNvSpPr txBox="1">
            <a:spLocks noChangeArrowheads="1"/>
          </p:cNvSpPr>
          <p:nvPr/>
        </p:nvSpPr>
        <p:spPr bwMode="auto">
          <a:xfrm>
            <a:off x="7506195" y="3505201"/>
            <a:ext cx="134203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entury Gothic" pitchFamily="34" charset="0"/>
                <a:ea typeface="ＭＳ Ｐゴシック" pitchFamily="34" charset="-128"/>
              </a:defRPr>
            </a:lvl1pPr>
            <a:lvl2pPr marL="742950" indent="-285750" eaLnBrk="0" hangingPunct="0">
              <a:defRPr>
                <a:solidFill>
                  <a:schemeClr val="tx1"/>
                </a:solidFill>
                <a:latin typeface="Century Gothic" pitchFamily="34" charset="0"/>
                <a:ea typeface="ＭＳ Ｐゴシック" pitchFamily="34" charset="-128"/>
              </a:defRPr>
            </a:lvl2pPr>
            <a:lvl3pPr marL="1143000" indent="-228600" eaLnBrk="0" hangingPunct="0">
              <a:defRPr>
                <a:solidFill>
                  <a:schemeClr val="tx1"/>
                </a:solidFill>
                <a:latin typeface="Century Gothic" pitchFamily="34" charset="0"/>
                <a:ea typeface="ＭＳ Ｐゴシック" pitchFamily="34" charset="-128"/>
              </a:defRPr>
            </a:lvl3pPr>
            <a:lvl4pPr marL="1600200" indent="-228600" eaLnBrk="0" hangingPunct="0">
              <a:defRPr>
                <a:solidFill>
                  <a:schemeClr val="tx1"/>
                </a:solidFill>
                <a:latin typeface="Century Gothic" pitchFamily="34" charset="0"/>
                <a:ea typeface="ＭＳ Ｐゴシック" pitchFamily="34" charset="-128"/>
              </a:defRPr>
            </a:lvl4pPr>
            <a:lvl5pPr marL="2057400" indent="-228600" eaLnBrk="0" hangingPunct="0">
              <a:defRPr>
                <a:solidFill>
                  <a:schemeClr val="tx1"/>
                </a:solidFill>
                <a:latin typeface="Century Gothic"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r>
              <a:rPr lang="en-US" b="1" dirty="0" smtClean="0"/>
              <a:t>Drop Dose</a:t>
            </a:r>
            <a:endParaRPr lang="en-US" b="1" dirty="0"/>
          </a:p>
          <a:p>
            <a:pPr eaLnBrk="1" hangingPunct="1"/>
            <a:r>
              <a:rPr lang="en-US" b="1" dirty="0"/>
              <a:t>Tube</a:t>
            </a:r>
          </a:p>
        </p:txBody>
      </p:sp>
      <p:sp>
        <p:nvSpPr>
          <p:cNvPr id="25" name="TextBox 17"/>
          <p:cNvSpPr txBox="1">
            <a:spLocks noChangeArrowheads="1"/>
          </p:cNvSpPr>
          <p:nvPr/>
        </p:nvSpPr>
        <p:spPr bwMode="auto">
          <a:xfrm>
            <a:off x="152910" y="4876800"/>
            <a:ext cx="209311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entury Gothic" pitchFamily="34" charset="0"/>
                <a:ea typeface="ＭＳ Ｐゴシック" pitchFamily="34" charset="-128"/>
              </a:defRPr>
            </a:lvl1pPr>
            <a:lvl2pPr marL="742950" indent="-285750" eaLnBrk="0" hangingPunct="0">
              <a:defRPr>
                <a:solidFill>
                  <a:schemeClr val="tx1"/>
                </a:solidFill>
                <a:latin typeface="Century Gothic" pitchFamily="34" charset="0"/>
                <a:ea typeface="ＭＳ Ｐゴシック" pitchFamily="34" charset="-128"/>
              </a:defRPr>
            </a:lvl2pPr>
            <a:lvl3pPr marL="1143000" indent="-228600" eaLnBrk="0" hangingPunct="0">
              <a:defRPr>
                <a:solidFill>
                  <a:schemeClr val="tx1"/>
                </a:solidFill>
                <a:latin typeface="Century Gothic" pitchFamily="34" charset="0"/>
                <a:ea typeface="ＭＳ Ｐゴシック" pitchFamily="34" charset="-128"/>
              </a:defRPr>
            </a:lvl3pPr>
            <a:lvl4pPr marL="1600200" indent="-228600" eaLnBrk="0" hangingPunct="0">
              <a:defRPr>
                <a:solidFill>
                  <a:schemeClr val="tx1"/>
                </a:solidFill>
                <a:latin typeface="Century Gothic" pitchFamily="34" charset="0"/>
                <a:ea typeface="ＭＳ Ｐゴシック" pitchFamily="34" charset="-128"/>
              </a:defRPr>
            </a:lvl4pPr>
            <a:lvl5pPr marL="2057400" indent="-228600" eaLnBrk="0" hangingPunct="0">
              <a:defRPr>
                <a:solidFill>
                  <a:schemeClr val="tx1"/>
                </a:solidFill>
                <a:latin typeface="Century Gothic"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r>
              <a:rPr lang="en-US" b="1" dirty="0" smtClean="0"/>
              <a:t>Small diameter tubing (split tube setup example with weight)</a:t>
            </a:r>
            <a:endParaRPr lang="en-US" b="1" dirty="0"/>
          </a:p>
        </p:txBody>
      </p:sp>
      <p:sp>
        <p:nvSpPr>
          <p:cNvPr id="27" name="TextBox 17"/>
          <p:cNvSpPr txBox="1">
            <a:spLocks noChangeArrowheads="1"/>
          </p:cNvSpPr>
          <p:nvPr/>
        </p:nvSpPr>
        <p:spPr bwMode="auto">
          <a:xfrm>
            <a:off x="7210425" y="1777918"/>
            <a:ext cx="209311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entury Gothic" pitchFamily="34" charset="0"/>
                <a:ea typeface="ＭＳ Ｐゴシック" pitchFamily="34" charset="-128"/>
              </a:defRPr>
            </a:lvl1pPr>
            <a:lvl2pPr marL="742950" indent="-285750" eaLnBrk="0" hangingPunct="0">
              <a:defRPr>
                <a:solidFill>
                  <a:schemeClr val="tx1"/>
                </a:solidFill>
                <a:latin typeface="Century Gothic" pitchFamily="34" charset="0"/>
                <a:ea typeface="ＭＳ Ｐゴシック" pitchFamily="34" charset="-128"/>
              </a:defRPr>
            </a:lvl2pPr>
            <a:lvl3pPr marL="1143000" indent="-228600" eaLnBrk="0" hangingPunct="0">
              <a:defRPr>
                <a:solidFill>
                  <a:schemeClr val="tx1"/>
                </a:solidFill>
                <a:latin typeface="Century Gothic" pitchFamily="34" charset="0"/>
                <a:ea typeface="ＭＳ Ｐゴシック" pitchFamily="34" charset="-128"/>
              </a:defRPr>
            </a:lvl3pPr>
            <a:lvl4pPr marL="1600200" indent="-228600" eaLnBrk="0" hangingPunct="0">
              <a:defRPr>
                <a:solidFill>
                  <a:schemeClr val="tx1"/>
                </a:solidFill>
                <a:latin typeface="Century Gothic" pitchFamily="34" charset="0"/>
                <a:ea typeface="ＭＳ Ｐゴシック" pitchFamily="34" charset="-128"/>
              </a:defRPr>
            </a:lvl4pPr>
            <a:lvl5pPr marL="2057400" indent="-228600" eaLnBrk="0" hangingPunct="0">
              <a:defRPr>
                <a:solidFill>
                  <a:schemeClr val="tx1"/>
                </a:solidFill>
                <a:latin typeface="Century Gothic"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r>
              <a:rPr lang="en-US" b="1" dirty="0" smtClean="0"/>
              <a:t>Lever used to control total head loss of system</a:t>
            </a:r>
            <a:endParaRPr lang="en-US" b="1" dirty="0"/>
          </a:p>
        </p:txBody>
      </p:sp>
      <p:sp>
        <p:nvSpPr>
          <p:cNvPr id="31" name="TextBox 17"/>
          <p:cNvSpPr txBox="1">
            <a:spLocks noChangeArrowheads="1"/>
          </p:cNvSpPr>
          <p:nvPr/>
        </p:nvSpPr>
        <p:spPr bwMode="auto">
          <a:xfrm>
            <a:off x="6906377" y="4800600"/>
            <a:ext cx="2093118"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entury Gothic" pitchFamily="34" charset="0"/>
                <a:ea typeface="ＭＳ Ｐゴシック" pitchFamily="34" charset="-128"/>
              </a:defRPr>
            </a:lvl1pPr>
            <a:lvl2pPr marL="742950" indent="-285750" eaLnBrk="0" hangingPunct="0">
              <a:defRPr>
                <a:solidFill>
                  <a:schemeClr val="tx1"/>
                </a:solidFill>
                <a:latin typeface="Century Gothic" pitchFamily="34" charset="0"/>
                <a:ea typeface="ＭＳ Ｐゴシック" pitchFamily="34" charset="-128"/>
              </a:defRPr>
            </a:lvl2pPr>
            <a:lvl3pPr marL="1143000" indent="-228600" eaLnBrk="0" hangingPunct="0">
              <a:defRPr>
                <a:solidFill>
                  <a:schemeClr val="tx1"/>
                </a:solidFill>
                <a:latin typeface="Century Gothic" pitchFamily="34" charset="0"/>
                <a:ea typeface="ＭＳ Ｐゴシック" pitchFamily="34" charset="-128"/>
              </a:defRPr>
            </a:lvl3pPr>
            <a:lvl4pPr marL="1600200" indent="-228600" eaLnBrk="0" hangingPunct="0">
              <a:defRPr>
                <a:solidFill>
                  <a:schemeClr val="tx1"/>
                </a:solidFill>
                <a:latin typeface="Century Gothic" pitchFamily="34" charset="0"/>
                <a:ea typeface="ＭＳ Ｐゴシック" pitchFamily="34" charset="-128"/>
              </a:defRPr>
            </a:lvl4pPr>
            <a:lvl5pPr marL="2057400" indent="-228600" eaLnBrk="0" hangingPunct="0">
              <a:defRPr>
                <a:solidFill>
                  <a:schemeClr val="tx1"/>
                </a:solidFill>
                <a:latin typeface="Century Gothic"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entury Gothic"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entury Gothic"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entury Gothic"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entury Gothic" pitchFamily="34" charset="0"/>
                <a:ea typeface="ＭＳ Ｐゴシック" pitchFamily="34" charset="-128"/>
              </a:defRPr>
            </a:lvl9pPr>
          </a:lstStyle>
          <a:p>
            <a:pPr eaLnBrk="1" hangingPunct="1"/>
            <a:r>
              <a:rPr lang="en-US" b="1" dirty="0" smtClean="0"/>
              <a:t>Large diameter tube connected to dose tube (minimal minor and major loss)</a:t>
            </a:r>
            <a:endParaRPr lang="en-US" b="1" dirty="0"/>
          </a:p>
        </p:txBody>
      </p:sp>
    </p:spTree>
    <p:extLst>
      <p:ext uri="{BB962C8B-B14F-4D97-AF65-F5344CB8AC3E}">
        <p14:creationId xmlns:p14="http://schemas.microsoft.com/office/powerpoint/2010/main" val="3876954502"/>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228600" y="76200"/>
            <a:ext cx="9829800" cy="1143000"/>
          </a:xfrm>
        </p:spPr>
        <p:txBody>
          <a:bodyPr/>
          <a:lstStyle/>
          <a:p>
            <a:r>
              <a:rPr lang="en-US" sz="4000" dirty="0" smtClean="0">
                <a:ea typeface="ＭＳ Ｐゴシック" pitchFamily="34" charset="-128"/>
              </a:rPr>
              <a:t>Single Tube With and Without Weight</a:t>
            </a:r>
            <a:br>
              <a:rPr lang="en-US" sz="4000" dirty="0" smtClean="0">
                <a:ea typeface="ＭＳ Ｐゴシック" pitchFamily="34" charset="-128"/>
              </a:rPr>
            </a:br>
            <a:r>
              <a:rPr lang="en-US" sz="4000" dirty="0" smtClean="0">
                <a:ea typeface="ＭＳ Ｐゴシック" pitchFamily="34" charset="-128"/>
              </a:rPr>
              <a:t>Straight to Drop Tube</a:t>
            </a: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10044" t="994" r="12324"/>
          <a:stretch/>
        </p:blipFill>
        <p:spPr>
          <a:xfrm>
            <a:off x="4876800" y="1676400"/>
            <a:ext cx="3987406" cy="3813942"/>
          </a:xfrm>
          <a:prstGeom prst="rect">
            <a:avLst/>
          </a:prstGeom>
        </p:spPr>
      </p:pic>
      <p:pic>
        <p:nvPicPr>
          <p:cNvPr id="4" name="Picture 3"/>
          <p:cNvPicPr>
            <a:picLocks noChangeAspect="1"/>
          </p:cNvPicPr>
          <p:nvPr/>
        </p:nvPicPr>
        <p:blipFill rotWithShape="1">
          <a:blip r:embed="rId4" cstate="print">
            <a:extLst>
              <a:ext uri="{28A0092B-C50C-407E-A947-70E740481C1C}">
                <a14:useLocalDpi xmlns:a14="http://schemas.microsoft.com/office/drawing/2010/main" val="0"/>
              </a:ext>
            </a:extLst>
          </a:blip>
          <a:srcRect l="8631" r="15099" b="15986"/>
          <a:stretch/>
        </p:blipFill>
        <p:spPr>
          <a:xfrm>
            <a:off x="279794" y="1676400"/>
            <a:ext cx="3987406" cy="3813942"/>
          </a:xfrm>
          <a:prstGeom prst="rect">
            <a:avLst/>
          </a:prstGeom>
        </p:spPr>
      </p:pic>
      <p:pic>
        <p:nvPicPr>
          <p:cNvPr id="7" name="Picture 6" descr="a"/>
          <p:cNvPicPr>
            <a:picLocks noChangeAspect="1" noChangeArrowheads="1"/>
          </p:cNvPicPr>
          <p:nvPr/>
        </p:nvPicPr>
        <p:blipFill>
          <a:blip r:embed="rId5">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5" descr="b"/>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457200" y="5543107"/>
            <a:ext cx="8077200" cy="1200329"/>
          </a:xfrm>
          <a:prstGeom prst="rect">
            <a:avLst/>
          </a:prstGeom>
          <a:noFill/>
        </p:spPr>
        <p:txBody>
          <a:bodyPr wrap="square" rtlCol="0">
            <a:spAutoFit/>
          </a:bodyPr>
          <a:lstStyle/>
          <a:p>
            <a:pPr algn="ctr"/>
            <a:r>
              <a:rPr lang="en-US" sz="2400" dirty="0" smtClean="0">
                <a:latin typeface="+mj-lt"/>
              </a:rPr>
              <a:t>Notice the addition of a fairly small weight (&lt;100gm)</a:t>
            </a:r>
          </a:p>
          <a:p>
            <a:pPr algn="ctr"/>
            <a:r>
              <a:rPr lang="en-US" sz="2400" dirty="0" smtClean="0">
                <a:latin typeface="+mj-lt"/>
              </a:rPr>
              <a:t>drastically increases the amount of straight sections in the tubing</a:t>
            </a:r>
            <a:endParaRPr lang="en-US" sz="2400" dirty="0">
              <a:latin typeface="+mj-lt"/>
            </a:endParaRPr>
          </a:p>
        </p:txBody>
      </p:sp>
    </p:spTree>
    <p:extLst>
      <p:ext uri="{BB962C8B-B14F-4D97-AF65-F5344CB8AC3E}">
        <p14:creationId xmlns:p14="http://schemas.microsoft.com/office/powerpoint/2010/main" val="312562219"/>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228600" y="76200"/>
            <a:ext cx="9829800" cy="1143000"/>
          </a:xfrm>
        </p:spPr>
        <p:txBody>
          <a:bodyPr/>
          <a:lstStyle/>
          <a:p>
            <a:r>
              <a:rPr lang="en-US" sz="4000" dirty="0" smtClean="0">
                <a:ea typeface="ＭＳ Ｐゴシック" pitchFamily="34" charset="-128"/>
              </a:rPr>
              <a:t>Single Tube With and Without Weight</a:t>
            </a:r>
            <a:br>
              <a:rPr lang="en-US" sz="4000" dirty="0" smtClean="0">
                <a:ea typeface="ＭＳ Ｐゴシック" pitchFamily="34" charset="-128"/>
              </a:rPr>
            </a:br>
            <a:r>
              <a:rPr lang="en-US" sz="4000" dirty="0" smtClean="0">
                <a:ea typeface="ＭＳ Ｐゴシック" pitchFamily="34" charset="-128"/>
              </a:rPr>
              <a:t>To Larger ½” ID Dose Tube</a:t>
            </a:r>
          </a:p>
        </p:txBody>
      </p:sp>
      <p:pic>
        <p:nvPicPr>
          <p:cNvPr id="3" name="Picture 6" descr="a"/>
          <p:cNvPicPr>
            <a:picLocks noChangeAspect="1" noChangeArrowheads="1"/>
          </p:cNvPicPr>
          <p:nvPr/>
        </p:nvPicPr>
        <p:blipFill>
          <a:blip r:embed="rId3">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5" descr="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rotWithShape="1">
          <a:blip r:embed="rId5" cstate="print">
            <a:extLst>
              <a:ext uri="{28A0092B-C50C-407E-A947-70E740481C1C}">
                <a14:useLocalDpi xmlns:a14="http://schemas.microsoft.com/office/drawing/2010/main" val="0"/>
              </a:ext>
            </a:extLst>
          </a:blip>
          <a:srcRect l="5462" t="10347" b="8125"/>
          <a:stretch/>
        </p:blipFill>
        <p:spPr>
          <a:xfrm>
            <a:off x="5029200" y="1600200"/>
            <a:ext cx="3429000" cy="3942739"/>
          </a:xfrm>
          <a:prstGeom prst="rect">
            <a:avLst/>
          </a:prstGeom>
        </p:spPr>
      </p:pic>
      <p:pic>
        <p:nvPicPr>
          <p:cNvPr id="5" name="Picture 4"/>
          <p:cNvPicPr>
            <a:picLocks noChangeAspect="1"/>
          </p:cNvPicPr>
          <p:nvPr/>
        </p:nvPicPr>
        <p:blipFill rotWithShape="1">
          <a:blip r:embed="rId6" cstate="print">
            <a:extLst>
              <a:ext uri="{28A0092B-C50C-407E-A947-70E740481C1C}">
                <a14:useLocalDpi xmlns:a14="http://schemas.microsoft.com/office/drawing/2010/main" val="0"/>
              </a:ext>
            </a:extLst>
          </a:blip>
          <a:srcRect l="5064" t="9530" b="9530"/>
          <a:stretch/>
        </p:blipFill>
        <p:spPr>
          <a:xfrm>
            <a:off x="685800" y="1600200"/>
            <a:ext cx="3429000" cy="3897901"/>
          </a:xfrm>
          <a:prstGeom prst="rect">
            <a:avLst/>
          </a:prstGeom>
        </p:spPr>
      </p:pic>
      <p:sp>
        <p:nvSpPr>
          <p:cNvPr id="7" name="TextBox 6"/>
          <p:cNvSpPr txBox="1"/>
          <p:nvPr/>
        </p:nvSpPr>
        <p:spPr>
          <a:xfrm>
            <a:off x="152400" y="5613737"/>
            <a:ext cx="8915400" cy="1107996"/>
          </a:xfrm>
          <a:prstGeom prst="rect">
            <a:avLst/>
          </a:prstGeom>
          <a:noFill/>
        </p:spPr>
        <p:txBody>
          <a:bodyPr wrap="square" rtlCol="0">
            <a:spAutoFit/>
          </a:bodyPr>
          <a:lstStyle/>
          <a:p>
            <a:pPr algn="ctr"/>
            <a:r>
              <a:rPr lang="en-US" sz="2200" dirty="0" smtClean="0">
                <a:latin typeface="+mj-lt"/>
              </a:rPr>
              <a:t>Connect to larger ID tube with a small section of rigid tubing as a transition in sizing.  These tubes will not contribute significant minor losses, due to large diameter.</a:t>
            </a:r>
            <a:endParaRPr lang="en-US" sz="2200" dirty="0">
              <a:latin typeface="+mj-lt"/>
            </a:endParaRPr>
          </a:p>
        </p:txBody>
      </p:sp>
    </p:spTree>
    <p:extLst>
      <p:ext uri="{BB962C8B-B14F-4D97-AF65-F5344CB8AC3E}">
        <p14:creationId xmlns:p14="http://schemas.microsoft.com/office/powerpoint/2010/main" val="1238616484"/>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228600" y="76200"/>
            <a:ext cx="9829800" cy="1143000"/>
          </a:xfrm>
        </p:spPr>
        <p:txBody>
          <a:bodyPr/>
          <a:lstStyle/>
          <a:p>
            <a:r>
              <a:rPr lang="en-US" sz="4000" dirty="0" smtClean="0">
                <a:ea typeface="ＭＳ Ｐゴシック" pitchFamily="34" charset="-128"/>
              </a:rPr>
              <a:t>Split Tube With and Without Weight</a:t>
            </a:r>
            <a:br>
              <a:rPr lang="en-US" sz="4000" dirty="0" smtClean="0">
                <a:ea typeface="ＭＳ Ｐゴシック" pitchFamily="34" charset="-128"/>
              </a:rPr>
            </a:br>
            <a:r>
              <a:rPr lang="en-US" sz="4000" dirty="0" smtClean="0">
                <a:ea typeface="ＭＳ Ｐゴシック" pitchFamily="34" charset="-128"/>
              </a:rPr>
              <a:t>To Larger ½” ID Dose Tube</a:t>
            </a:r>
          </a:p>
        </p:txBody>
      </p:sp>
      <p:pic>
        <p:nvPicPr>
          <p:cNvPr id="3" name="Picture 6" descr="a"/>
          <p:cNvPicPr>
            <a:picLocks noChangeAspect="1" noChangeArrowheads="1"/>
          </p:cNvPicPr>
          <p:nvPr/>
        </p:nvPicPr>
        <p:blipFill>
          <a:blip r:embed="rId3">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5" descr="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rotWithShape="1">
          <a:blip r:embed="rId5" cstate="print">
            <a:extLst>
              <a:ext uri="{28A0092B-C50C-407E-A947-70E740481C1C}">
                <a14:useLocalDpi xmlns:a14="http://schemas.microsoft.com/office/drawing/2010/main" val="0"/>
              </a:ext>
            </a:extLst>
          </a:blip>
          <a:srcRect l="5868" t="24658" r="20102" b="1"/>
          <a:stretch/>
        </p:blipFill>
        <p:spPr>
          <a:xfrm>
            <a:off x="5085725" y="1524000"/>
            <a:ext cx="3143875" cy="4114801"/>
          </a:xfrm>
          <a:prstGeom prst="rect">
            <a:avLst/>
          </a:prstGeom>
        </p:spPr>
      </p:pic>
      <p:pic>
        <p:nvPicPr>
          <p:cNvPr id="9" name="Picture 8"/>
          <p:cNvPicPr>
            <a:picLocks noChangeAspect="1"/>
          </p:cNvPicPr>
          <p:nvPr/>
        </p:nvPicPr>
        <p:blipFill rotWithShape="1">
          <a:blip r:embed="rId6" cstate="print">
            <a:extLst>
              <a:ext uri="{28A0092B-C50C-407E-A947-70E740481C1C}">
                <a14:useLocalDpi xmlns:a14="http://schemas.microsoft.com/office/drawing/2010/main" val="0"/>
              </a:ext>
            </a:extLst>
          </a:blip>
          <a:srcRect l="9264" t="17282" r="8746"/>
          <a:stretch/>
        </p:blipFill>
        <p:spPr>
          <a:xfrm>
            <a:off x="674856" y="1524000"/>
            <a:ext cx="3058944" cy="4114800"/>
          </a:xfrm>
          <a:prstGeom prst="rect">
            <a:avLst/>
          </a:prstGeom>
        </p:spPr>
      </p:pic>
      <p:sp>
        <p:nvSpPr>
          <p:cNvPr id="5" name="TextBox 4"/>
          <p:cNvSpPr txBox="1"/>
          <p:nvPr/>
        </p:nvSpPr>
        <p:spPr>
          <a:xfrm>
            <a:off x="304800" y="5638800"/>
            <a:ext cx="8686800" cy="1107996"/>
          </a:xfrm>
          <a:prstGeom prst="rect">
            <a:avLst/>
          </a:prstGeom>
          <a:noFill/>
        </p:spPr>
        <p:txBody>
          <a:bodyPr wrap="square" rtlCol="0">
            <a:spAutoFit/>
          </a:bodyPr>
          <a:lstStyle/>
          <a:p>
            <a:r>
              <a:rPr lang="en-US" sz="2200" dirty="0" smtClean="0">
                <a:latin typeface="+mj-lt"/>
              </a:rPr>
              <a:t>Free hang split initially has fairly straight small diameter tube sections, but the weight does improve the setup.  A larger weight may straighten 			tube configuration further.</a:t>
            </a:r>
            <a:endParaRPr lang="en-US" sz="2200" dirty="0">
              <a:latin typeface="+mj-lt"/>
            </a:endParaRPr>
          </a:p>
        </p:txBody>
      </p:sp>
    </p:spTree>
    <p:extLst>
      <p:ext uri="{BB962C8B-B14F-4D97-AF65-F5344CB8AC3E}">
        <p14:creationId xmlns:p14="http://schemas.microsoft.com/office/powerpoint/2010/main" val="4278437767"/>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smtClean="0">
                <a:ea typeface="ＭＳ Ｐゴシック" pitchFamily="34" charset="-128"/>
              </a:rPr>
              <a:t>CDC Experimental Results</a:t>
            </a:r>
          </a:p>
        </p:txBody>
      </p:sp>
      <p:pic>
        <p:nvPicPr>
          <p:cNvPr id="20484" name="Picture 3" descr="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4" descr="a"/>
          <p:cNvPicPr>
            <a:picLocks noChangeAspect="1" noChangeArrowheads="1"/>
          </p:cNvPicPr>
          <p:nvPr/>
        </p:nvPicPr>
        <p:blipFill>
          <a:blip r:embed="rId4">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1540633"/>
            <a:ext cx="4358974" cy="3031367"/>
          </a:xfrm>
          <a:prstGeom prst="rect">
            <a:avLst/>
          </a:prstGeom>
        </p:spPr>
      </p:pic>
      <p:sp>
        <p:nvSpPr>
          <p:cNvPr id="8" name="TextBox 7"/>
          <p:cNvSpPr txBox="1"/>
          <p:nvPr/>
        </p:nvSpPr>
        <p:spPr>
          <a:xfrm>
            <a:off x="228600" y="4572000"/>
            <a:ext cx="4953000" cy="1107996"/>
          </a:xfrm>
          <a:prstGeom prst="rect">
            <a:avLst/>
          </a:prstGeom>
          <a:noFill/>
        </p:spPr>
        <p:txBody>
          <a:bodyPr wrap="square" rtlCol="0">
            <a:spAutoFit/>
          </a:bodyPr>
          <a:lstStyle/>
          <a:p>
            <a:pPr marL="285750" indent="-285750">
              <a:buFont typeface="Arial" pitchFamily="34" charset="0"/>
              <a:buChar char="•"/>
            </a:pPr>
            <a:r>
              <a:rPr lang="en-US" sz="2200" dirty="0" smtClean="0">
                <a:latin typeface="Candara" pitchFamily="34" charset="0"/>
              </a:rPr>
              <a:t>Single tube from CHT base </a:t>
            </a:r>
          </a:p>
          <a:p>
            <a:pPr marL="285750" indent="-285750">
              <a:buFont typeface="Arial" pitchFamily="34" charset="0"/>
              <a:buChar char="•"/>
            </a:pPr>
            <a:r>
              <a:rPr lang="en-US" sz="2200" dirty="0" smtClean="0">
                <a:latin typeface="Candara" pitchFamily="34" charset="0"/>
              </a:rPr>
              <a:t>Standard drop tube barbed fitting</a:t>
            </a:r>
          </a:p>
          <a:p>
            <a:pPr marL="285750" indent="-285750">
              <a:buFont typeface="Arial" pitchFamily="34" charset="0"/>
              <a:buChar char="•"/>
            </a:pPr>
            <a:r>
              <a:rPr lang="en-US" sz="2200" dirty="0">
                <a:latin typeface="Candara" pitchFamily="34" charset="0"/>
              </a:rPr>
              <a:t>N</a:t>
            </a:r>
            <a:r>
              <a:rPr lang="en-US" sz="2200" dirty="0" smtClean="0">
                <a:latin typeface="Candara" pitchFamily="34" charset="0"/>
              </a:rPr>
              <a:t>o weight</a:t>
            </a:r>
            <a:endParaRPr lang="en-US" sz="2200" dirty="0">
              <a:latin typeface="Candara" pitchFamily="34" charset="0"/>
            </a:endParaRPr>
          </a:p>
        </p:txBody>
      </p:sp>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19600" y="1523932"/>
            <a:ext cx="4419600" cy="3070387"/>
          </a:xfrm>
          <a:prstGeom prst="rect">
            <a:avLst/>
          </a:prstGeom>
        </p:spPr>
      </p:pic>
      <p:sp>
        <p:nvSpPr>
          <p:cNvPr id="13" name="TextBox 12"/>
          <p:cNvSpPr txBox="1"/>
          <p:nvPr/>
        </p:nvSpPr>
        <p:spPr>
          <a:xfrm>
            <a:off x="5009626" y="4554209"/>
            <a:ext cx="4134374" cy="1107996"/>
          </a:xfrm>
          <a:prstGeom prst="rect">
            <a:avLst/>
          </a:prstGeom>
          <a:noFill/>
        </p:spPr>
        <p:txBody>
          <a:bodyPr wrap="square" rtlCol="0">
            <a:spAutoFit/>
          </a:bodyPr>
          <a:lstStyle/>
          <a:p>
            <a:pPr marL="285750" indent="-285750">
              <a:buFont typeface="Arial" pitchFamily="34" charset="0"/>
              <a:buChar char="•"/>
            </a:pPr>
            <a:r>
              <a:rPr lang="en-US" sz="2200" dirty="0" smtClean="0">
                <a:latin typeface="Candara" pitchFamily="34" charset="0"/>
              </a:rPr>
              <a:t>Single tube from CHT base </a:t>
            </a:r>
          </a:p>
          <a:p>
            <a:pPr marL="285750" indent="-285750">
              <a:buFont typeface="Arial" pitchFamily="34" charset="0"/>
              <a:buChar char="•"/>
            </a:pPr>
            <a:r>
              <a:rPr lang="en-US" sz="2200" dirty="0" smtClean="0">
                <a:latin typeface="Candara" pitchFamily="34" charset="0"/>
              </a:rPr>
              <a:t>½” drop tube barbed fitting</a:t>
            </a:r>
          </a:p>
          <a:p>
            <a:pPr marL="285750" indent="-285750">
              <a:buFont typeface="Arial" pitchFamily="34" charset="0"/>
              <a:buChar char="•"/>
            </a:pPr>
            <a:r>
              <a:rPr lang="en-US" sz="2200" dirty="0">
                <a:latin typeface="Candara" pitchFamily="34" charset="0"/>
              </a:rPr>
              <a:t>N</a:t>
            </a:r>
            <a:r>
              <a:rPr lang="en-US" sz="2200" dirty="0" smtClean="0">
                <a:latin typeface="Candara" pitchFamily="34" charset="0"/>
              </a:rPr>
              <a:t>o weight</a:t>
            </a:r>
            <a:endParaRPr lang="en-US" sz="2200" dirty="0">
              <a:latin typeface="Candara" pitchFamily="34" charset="0"/>
            </a:endParaRPr>
          </a:p>
        </p:txBody>
      </p:sp>
      <p:sp>
        <p:nvSpPr>
          <p:cNvPr id="10" name="TextBox 9"/>
          <p:cNvSpPr txBox="1"/>
          <p:nvPr/>
        </p:nvSpPr>
        <p:spPr>
          <a:xfrm>
            <a:off x="1219200" y="5754538"/>
            <a:ext cx="1696298" cy="523220"/>
          </a:xfrm>
          <a:prstGeom prst="rect">
            <a:avLst/>
          </a:prstGeom>
          <a:noFill/>
        </p:spPr>
        <p:txBody>
          <a:bodyPr wrap="none" rtlCol="0">
            <a:spAutoFit/>
          </a:bodyPr>
          <a:lstStyle/>
          <a:p>
            <a:r>
              <a:rPr lang="en-US" sz="2800" b="1" dirty="0" smtClean="0">
                <a:latin typeface="Candara" pitchFamily="34" charset="0"/>
              </a:rPr>
              <a:t>K = 10.359</a:t>
            </a:r>
            <a:endParaRPr lang="en-US" sz="2800" b="1" dirty="0">
              <a:latin typeface="Candara" pitchFamily="34" charset="0"/>
            </a:endParaRPr>
          </a:p>
        </p:txBody>
      </p:sp>
      <p:sp>
        <p:nvSpPr>
          <p:cNvPr id="15" name="TextBox 14"/>
          <p:cNvSpPr txBox="1"/>
          <p:nvPr/>
        </p:nvSpPr>
        <p:spPr>
          <a:xfrm>
            <a:off x="6112794" y="5754538"/>
            <a:ext cx="1588897" cy="523220"/>
          </a:xfrm>
          <a:prstGeom prst="rect">
            <a:avLst/>
          </a:prstGeom>
          <a:noFill/>
        </p:spPr>
        <p:txBody>
          <a:bodyPr wrap="none" rtlCol="0">
            <a:spAutoFit/>
          </a:bodyPr>
          <a:lstStyle/>
          <a:p>
            <a:r>
              <a:rPr lang="en-US" sz="2800" b="1" dirty="0" smtClean="0">
                <a:latin typeface="Candara" pitchFamily="34" charset="0"/>
              </a:rPr>
              <a:t>K = 6.997</a:t>
            </a:r>
            <a:endParaRPr lang="en-US" sz="2800" b="1" dirty="0">
              <a:latin typeface="Candara" pitchFamily="34" charset="0"/>
            </a:endParaRP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smtClean="0">
                <a:ea typeface="ＭＳ Ｐゴシック" pitchFamily="34" charset="-128"/>
              </a:rPr>
              <a:t>CDC Experimental Results</a:t>
            </a:r>
          </a:p>
        </p:txBody>
      </p:sp>
      <p:pic>
        <p:nvPicPr>
          <p:cNvPr id="20484" name="Picture 3" descr="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4" descr="a"/>
          <p:cNvPicPr>
            <a:picLocks noChangeAspect="1" noChangeArrowheads="1"/>
          </p:cNvPicPr>
          <p:nvPr/>
        </p:nvPicPr>
        <p:blipFill>
          <a:blip r:embed="rId4">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228600" y="4572000"/>
            <a:ext cx="4953000" cy="1107996"/>
          </a:xfrm>
          <a:prstGeom prst="rect">
            <a:avLst/>
          </a:prstGeom>
          <a:noFill/>
        </p:spPr>
        <p:txBody>
          <a:bodyPr wrap="square" rtlCol="0">
            <a:spAutoFit/>
          </a:bodyPr>
          <a:lstStyle/>
          <a:p>
            <a:pPr marL="285750" indent="-285750">
              <a:buFont typeface="Arial" pitchFamily="34" charset="0"/>
              <a:buChar char="•"/>
            </a:pPr>
            <a:r>
              <a:rPr lang="en-US" sz="2200" dirty="0" smtClean="0">
                <a:latin typeface="Candara" pitchFamily="34" charset="0"/>
              </a:rPr>
              <a:t>Single tube from CHT base </a:t>
            </a:r>
          </a:p>
          <a:p>
            <a:pPr marL="285750" indent="-285750">
              <a:buFont typeface="Arial" pitchFamily="34" charset="0"/>
              <a:buChar char="•"/>
            </a:pPr>
            <a:r>
              <a:rPr lang="en-US" sz="2200" dirty="0" smtClean="0">
                <a:latin typeface="Candara" pitchFamily="34" charset="0"/>
              </a:rPr>
              <a:t>½” drop tube barbed fitting</a:t>
            </a:r>
          </a:p>
          <a:p>
            <a:pPr marL="285750" indent="-285750">
              <a:buFont typeface="Arial" pitchFamily="34" charset="0"/>
              <a:buChar char="•"/>
            </a:pPr>
            <a:r>
              <a:rPr lang="en-US" sz="2200" dirty="0">
                <a:latin typeface="Candara" pitchFamily="34" charset="0"/>
              </a:rPr>
              <a:t>N</a:t>
            </a:r>
            <a:r>
              <a:rPr lang="en-US" sz="2200" dirty="0" smtClean="0">
                <a:latin typeface="Candara" pitchFamily="34" charset="0"/>
              </a:rPr>
              <a:t>o weight</a:t>
            </a:r>
            <a:endParaRPr lang="en-US" sz="2200" dirty="0">
              <a:latin typeface="Candara" pitchFamily="34" charset="0"/>
            </a:endParaRPr>
          </a:p>
        </p:txBody>
      </p:sp>
      <p:sp>
        <p:nvSpPr>
          <p:cNvPr id="13" name="TextBox 12"/>
          <p:cNvSpPr txBox="1"/>
          <p:nvPr/>
        </p:nvSpPr>
        <p:spPr>
          <a:xfrm>
            <a:off x="5009626" y="4554209"/>
            <a:ext cx="4134374" cy="1107996"/>
          </a:xfrm>
          <a:prstGeom prst="rect">
            <a:avLst/>
          </a:prstGeom>
          <a:noFill/>
        </p:spPr>
        <p:txBody>
          <a:bodyPr wrap="square" rtlCol="0">
            <a:spAutoFit/>
          </a:bodyPr>
          <a:lstStyle/>
          <a:p>
            <a:pPr marL="285750" indent="-285750">
              <a:buFont typeface="Arial" pitchFamily="34" charset="0"/>
              <a:buChar char="•"/>
            </a:pPr>
            <a:r>
              <a:rPr lang="en-US" sz="2200" dirty="0" smtClean="0">
                <a:latin typeface="Candara" pitchFamily="34" charset="0"/>
              </a:rPr>
              <a:t>Single tube from CHT base </a:t>
            </a:r>
          </a:p>
          <a:p>
            <a:pPr marL="285750" indent="-285750">
              <a:buFont typeface="Arial" pitchFamily="34" charset="0"/>
              <a:buChar char="•"/>
            </a:pPr>
            <a:r>
              <a:rPr lang="en-US" sz="2200" dirty="0" smtClean="0">
                <a:latin typeface="Candara" pitchFamily="34" charset="0"/>
              </a:rPr>
              <a:t>½” drop tube barbed fitting</a:t>
            </a:r>
          </a:p>
          <a:p>
            <a:pPr marL="285750" indent="-285750">
              <a:buFont typeface="Arial" pitchFamily="34" charset="0"/>
              <a:buChar char="•"/>
            </a:pPr>
            <a:r>
              <a:rPr lang="en-US" sz="2200" dirty="0" smtClean="0">
                <a:latin typeface="Candara" pitchFamily="34" charset="0"/>
              </a:rPr>
              <a:t>With weight</a:t>
            </a:r>
            <a:endParaRPr lang="en-US" sz="2200" dirty="0">
              <a:latin typeface="Candara" pitchFamily="34" charset="0"/>
            </a:endParaRPr>
          </a:p>
        </p:txBody>
      </p:sp>
      <p:sp>
        <p:nvSpPr>
          <p:cNvPr id="10" name="TextBox 9"/>
          <p:cNvSpPr txBox="1"/>
          <p:nvPr/>
        </p:nvSpPr>
        <p:spPr>
          <a:xfrm>
            <a:off x="1219200" y="5754538"/>
            <a:ext cx="1558440" cy="523220"/>
          </a:xfrm>
          <a:prstGeom prst="rect">
            <a:avLst/>
          </a:prstGeom>
          <a:noFill/>
        </p:spPr>
        <p:txBody>
          <a:bodyPr wrap="none" rtlCol="0">
            <a:spAutoFit/>
          </a:bodyPr>
          <a:lstStyle/>
          <a:p>
            <a:r>
              <a:rPr lang="en-US" sz="2800" b="1" dirty="0" smtClean="0">
                <a:latin typeface="Candara" pitchFamily="34" charset="0"/>
              </a:rPr>
              <a:t>K = 6.997</a:t>
            </a:r>
            <a:endParaRPr lang="en-US" sz="2800" b="1" dirty="0">
              <a:latin typeface="Candara" pitchFamily="34" charset="0"/>
            </a:endParaRPr>
          </a:p>
        </p:txBody>
      </p:sp>
      <p:sp>
        <p:nvSpPr>
          <p:cNvPr id="15" name="TextBox 14"/>
          <p:cNvSpPr txBox="1"/>
          <p:nvPr/>
        </p:nvSpPr>
        <p:spPr>
          <a:xfrm>
            <a:off x="6112794" y="5754538"/>
            <a:ext cx="1495922" cy="523220"/>
          </a:xfrm>
          <a:prstGeom prst="rect">
            <a:avLst/>
          </a:prstGeom>
          <a:noFill/>
        </p:spPr>
        <p:txBody>
          <a:bodyPr wrap="none" rtlCol="0">
            <a:spAutoFit/>
          </a:bodyPr>
          <a:lstStyle/>
          <a:p>
            <a:r>
              <a:rPr lang="en-US" sz="2800" b="1" dirty="0" smtClean="0">
                <a:latin typeface="Candara" pitchFamily="34" charset="0"/>
              </a:rPr>
              <a:t>K = 4.871</a:t>
            </a:r>
            <a:endParaRPr lang="en-US" sz="2800" b="1" dirty="0">
              <a:latin typeface="Candara" pitchFamily="34" charset="0"/>
            </a:endParaRP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105" y="1494703"/>
            <a:ext cx="3991495" cy="2924897"/>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66356" y="1527905"/>
            <a:ext cx="4120444" cy="3006811"/>
          </a:xfrm>
          <a:prstGeom prst="rect">
            <a:avLst/>
          </a:prstGeom>
        </p:spPr>
      </p:pic>
    </p:spTree>
    <p:extLst>
      <p:ext uri="{BB962C8B-B14F-4D97-AF65-F5344CB8AC3E}">
        <p14:creationId xmlns:p14="http://schemas.microsoft.com/office/powerpoint/2010/main" val="2427151655"/>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smtClean="0">
                <a:ea typeface="ＭＳ Ｐゴシック" pitchFamily="34" charset="-128"/>
              </a:rPr>
              <a:t>CDC Experimental Results</a:t>
            </a:r>
          </a:p>
        </p:txBody>
      </p:sp>
      <p:pic>
        <p:nvPicPr>
          <p:cNvPr id="20484" name="Picture 3" descr="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4" descr="a"/>
          <p:cNvPicPr>
            <a:picLocks noChangeAspect="1" noChangeArrowheads="1"/>
          </p:cNvPicPr>
          <p:nvPr/>
        </p:nvPicPr>
        <p:blipFill>
          <a:blip r:embed="rId4">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228600" y="4572000"/>
            <a:ext cx="4953000" cy="1107996"/>
          </a:xfrm>
          <a:prstGeom prst="rect">
            <a:avLst/>
          </a:prstGeom>
          <a:noFill/>
        </p:spPr>
        <p:txBody>
          <a:bodyPr wrap="square" rtlCol="0">
            <a:spAutoFit/>
          </a:bodyPr>
          <a:lstStyle/>
          <a:p>
            <a:pPr marL="285750" indent="-285750">
              <a:buFont typeface="Arial" pitchFamily="34" charset="0"/>
              <a:buChar char="•"/>
            </a:pPr>
            <a:r>
              <a:rPr lang="en-US" sz="2200" dirty="0" smtClean="0">
                <a:latin typeface="Candara" pitchFamily="34" charset="0"/>
              </a:rPr>
              <a:t>Single tube from CHT base </a:t>
            </a:r>
          </a:p>
          <a:p>
            <a:pPr marL="285750" indent="-285750">
              <a:buFont typeface="Arial" pitchFamily="34" charset="0"/>
              <a:buChar char="•"/>
            </a:pPr>
            <a:r>
              <a:rPr lang="en-US" sz="2200" dirty="0" smtClean="0">
                <a:latin typeface="Candara" pitchFamily="34" charset="0"/>
              </a:rPr>
              <a:t>½” drop tube barbed fitting</a:t>
            </a:r>
          </a:p>
          <a:p>
            <a:pPr marL="285750" indent="-285750">
              <a:buFont typeface="Arial" pitchFamily="34" charset="0"/>
              <a:buChar char="•"/>
            </a:pPr>
            <a:r>
              <a:rPr lang="en-US" sz="2200" dirty="0" smtClean="0">
                <a:latin typeface="Candara" pitchFamily="34" charset="0"/>
              </a:rPr>
              <a:t>With weight</a:t>
            </a:r>
            <a:endParaRPr lang="en-US" sz="2200" dirty="0">
              <a:latin typeface="Candara" pitchFamily="34" charset="0"/>
            </a:endParaRPr>
          </a:p>
        </p:txBody>
      </p:sp>
      <p:sp>
        <p:nvSpPr>
          <p:cNvPr id="13" name="TextBox 12"/>
          <p:cNvSpPr txBox="1"/>
          <p:nvPr/>
        </p:nvSpPr>
        <p:spPr>
          <a:xfrm>
            <a:off x="5009626" y="4554209"/>
            <a:ext cx="4134374" cy="1107996"/>
          </a:xfrm>
          <a:prstGeom prst="rect">
            <a:avLst/>
          </a:prstGeom>
          <a:noFill/>
        </p:spPr>
        <p:txBody>
          <a:bodyPr wrap="square" rtlCol="0">
            <a:spAutoFit/>
          </a:bodyPr>
          <a:lstStyle/>
          <a:p>
            <a:pPr marL="285750" indent="-285750">
              <a:buFont typeface="Arial" pitchFamily="34" charset="0"/>
              <a:buChar char="•"/>
            </a:pPr>
            <a:r>
              <a:rPr lang="en-US" sz="2200" dirty="0" smtClean="0">
                <a:latin typeface="Candara" pitchFamily="34" charset="0"/>
              </a:rPr>
              <a:t>Split tube from CHT base </a:t>
            </a:r>
          </a:p>
          <a:p>
            <a:pPr marL="285750" indent="-285750">
              <a:buFont typeface="Arial" pitchFamily="34" charset="0"/>
              <a:buChar char="•"/>
            </a:pPr>
            <a:r>
              <a:rPr lang="en-US" sz="2200" dirty="0" smtClean="0">
                <a:latin typeface="Candara" pitchFamily="34" charset="0"/>
              </a:rPr>
              <a:t>½” drop tube barbed fitting</a:t>
            </a:r>
          </a:p>
          <a:p>
            <a:pPr marL="285750" indent="-285750">
              <a:buFont typeface="Arial" pitchFamily="34" charset="0"/>
              <a:buChar char="•"/>
            </a:pPr>
            <a:r>
              <a:rPr lang="en-US" sz="2200" dirty="0" smtClean="0">
                <a:latin typeface="Candara" pitchFamily="34" charset="0"/>
              </a:rPr>
              <a:t>With weight</a:t>
            </a:r>
            <a:endParaRPr lang="en-US" sz="2200" dirty="0">
              <a:latin typeface="Candara" pitchFamily="34" charset="0"/>
            </a:endParaRPr>
          </a:p>
        </p:txBody>
      </p:sp>
      <p:sp>
        <p:nvSpPr>
          <p:cNvPr id="10" name="TextBox 9"/>
          <p:cNvSpPr txBox="1"/>
          <p:nvPr/>
        </p:nvSpPr>
        <p:spPr>
          <a:xfrm>
            <a:off x="1219200" y="5754538"/>
            <a:ext cx="1495922" cy="523220"/>
          </a:xfrm>
          <a:prstGeom prst="rect">
            <a:avLst/>
          </a:prstGeom>
          <a:noFill/>
        </p:spPr>
        <p:txBody>
          <a:bodyPr wrap="none" rtlCol="0">
            <a:spAutoFit/>
          </a:bodyPr>
          <a:lstStyle/>
          <a:p>
            <a:r>
              <a:rPr lang="en-US" sz="2800" b="1" dirty="0" smtClean="0">
                <a:latin typeface="Candara" pitchFamily="34" charset="0"/>
              </a:rPr>
              <a:t>K = 4.871</a:t>
            </a:r>
            <a:endParaRPr lang="en-US" sz="2800" b="1" dirty="0">
              <a:latin typeface="Candara" pitchFamily="34" charset="0"/>
            </a:endParaRPr>
          </a:p>
        </p:txBody>
      </p:sp>
      <p:sp>
        <p:nvSpPr>
          <p:cNvPr id="15" name="TextBox 14"/>
          <p:cNvSpPr txBox="1"/>
          <p:nvPr/>
        </p:nvSpPr>
        <p:spPr>
          <a:xfrm>
            <a:off x="6112794" y="5754538"/>
            <a:ext cx="1545616" cy="523220"/>
          </a:xfrm>
          <a:prstGeom prst="rect">
            <a:avLst/>
          </a:prstGeom>
          <a:noFill/>
        </p:spPr>
        <p:txBody>
          <a:bodyPr wrap="none" rtlCol="0">
            <a:spAutoFit/>
          </a:bodyPr>
          <a:lstStyle/>
          <a:p>
            <a:r>
              <a:rPr lang="en-US" sz="2800" b="1" dirty="0" smtClean="0">
                <a:latin typeface="Candara" pitchFamily="34" charset="0"/>
              </a:rPr>
              <a:t>K = 5.047</a:t>
            </a:r>
            <a:endParaRPr lang="en-US" sz="2800" b="1" dirty="0">
              <a:latin typeface="Candara" pitchFamily="34" charset="0"/>
            </a:endParaRP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654" y="1526526"/>
            <a:ext cx="3986946" cy="2909394"/>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95800" y="1545825"/>
            <a:ext cx="4038600" cy="2959415"/>
          </a:xfrm>
          <a:prstGeom prst="rect">
            <a:avLst/>
          </a:prstGeom>
        </p:spPr>
      </p:pic>
    </p:spTree>
    <p:extLst>
      <p:ext uri="{BB962C8B-B14F-4D97-AF65-F5344CB8AC3E}">
        <p14:creationId xmlns:p14="http://schemas.microsoft.com/office/powerpoint/2010/main" val="1917608116"/>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8"/>
          <p:cNvSpPr>
            <a:spLocks noGrp="1"/>
          </p:cNvSpPr>
          <p:nvPr>
            <p:ph type="title"/>
          </p:nvPr>
        </p:nvSpPr>
        <p:spPr/>
        <p:txBody>
          <a:bodyPr/>
          <a:lstStyle/>
          <a:p>
            <a:pPr eaLnBrk="1" hangingPunct="1"/>
            <a:r>
              <a:rPr lang="en-US" smtClean="0">
                <a:ea typeface="ＭＳ Ｐゴシック" pitchFamily="34" charset="-128"/>
              </a:rPr>
              <a:t>Outline</a:t>
            </a:r>
          </a:p>
        </p:txBody>
      </p:sp>
      <p:sp>
        <p:nvSpPr>
          <p:cNvPr id="6147" name="Content Placeholder 9"/>
          <p:cNvSpPr>
            <a:spLocks noGrp="1"/>
          </p:cNvSpPr>
          <p:nvPr>
            <p:ph idx="1"/>
          </p:nvPr>
        </p:nvSpPr>
        <p:spPr/>
        <p:txBody>
          <a:bodyPr/>
          <a:lstStyle/>
          <a:p>
            <a:pPr eaLnBrk="1" hangingPunct="1"/>
            <a:r>
              <a:rPr lang="en-US" dirty="0" smtClean="0">
                <a:ea typeface="ＭＳ Ｐゴシック" pitchFamily="34" charset="-128"/>
              </a:rPr>
              <a:t>Chemical dosing overview</a:t>
            </a:r>
            <a:endParaRPr lang="en-US" sz="1800" dirty="0" smtClean="0">
              <a:ea typeface="ＭＳ Ｐゴシック" pitchFamily="34" charset="-128"/>
            </a:endParaRPr>
          </a:p>
          <a:p>
            <a:pPr eaLnBrk="1" hangingPunct="1"/>
            <a:r>
              <a:rPr lang="en-US" dirty="0" smtClean="0">
                <a:ea typeface="ＭＳ Ｐゴシック" pitchFamily="34" charset="-128"/>
              </a:rPr>
              <a:t>LCDC Theory</a:t>
            </a:r>
          </a:p>
          <a:p>
            <a:pPr eaLnBrk="1" hangingPunct="1"/>
            <a:r>
              <a:rPr lang="en-US" dirty="0" smtClean="0">
                <a:ea typeface="ＭＳ Ｐゴシック" pitchFamily="34" charset="-128"/>
              </a:rPr>
              <a:t>Current : LCDC experimentation &amp; results</a:t>
            </a:r>
          </a:p>
          <a:p>
            <a:pPr eaLnBrk="1" hangingPunct="1"/>
            <a:r>
              <a:rPr lang="en-US" dirty="0" smtClean="0">
                <a:ea typeface="ＭＳ Ｐゴシック" pitchFamily="34" charset="-128"/>
              </a:rPr>
              <a:t>Future Work</a:t>
            </a:r>
          </a:p>
          <a:p>
            <a:pPr eaLnBrk="1" hangingPunct="1"/>
            <a:endParaRPr lang="en-US" dirty="0" smtClean="0">
              <a:ea typeface="ＭＳ Ｐゴシック" pitchFamily="34" charset="-128"/>
            </a:endParaRPr>
          </a:p>
          <a:p>
            <a:pPr eaLnBrk="1" hangingPunct="1"/>
            <a:endParaRPr lang="en-US" dirty="0" smtClean="0">
              <a:ea typeface="ＭＳ Ｐゴシック" pitchFamily="34" charset="-128"/>
            </a:endParaRPr>
          </a:p>
          <a:p>
            <a:pPr eaLnBrk="1" hangingPunct="1"/>
            <a:endParaRPr lang="en-US" dirty="0" smtClean="0">
              <a:ea typeface="ＭＳ Ｐゴシック" pitchFamily="34" charset="-128"/>
            </a:endParaRPr>
          </a:p>
        </p:txBody>
      </p:sp>
      <p:pic>
        <p:nvPicPr>
          <p:cNvPr id="6148" name="Picture 5" descr="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6" descr="a"/>
          <p:cNvPicPr>
            <a:picLocks noChangeAspect="1" noChangeArrowheads="1"/>
          </p:cNvPicPr>
          <p:nvPr/>
        </p:nvPicPr>
        <p:blipFill>
          <a:blip r:embed="rId4">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dirty="0" smtClean="0">
                <a:ea typeface="ＭＳ Ｐゴシック" pitchFamily="34" charset="-128"/>
              </a:rPr>
              <a:t>CDC </a:t>
            </a:r>
            <a:r>
              <a:rPr lang="en-US" dirty="0" smtClean="0">
                <a:ea typeface="ＭＳ Ｐゴシック" pitchFamily="34" charset="-128"/>
              </a:rPr>
              <a:t>Experimental Results</a:t>
            </a:r>
          </a:p>
        </p:txBody>
      </p:sp>
      <p:pic>
        <p:nvPicPr>
          <p:cNvPr id="20484" name="Picture 3" descr="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4" descr="a"/>
          <p:cNvPicPr>
            <a:picLocks noChangeAspect="1" noChangeArrowheads="1"/>
          </p:cNvPicPr>
          <p:nvPr/>
        </p:nvPicPr>
        <p:blipFill>
          <a:blip r:embed="rId4">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228600" y="4572000"/>
            <a:ext cx="4953000" cy="1107996"/>
          </a:xfrm>
          <a:prstGeom prst="rect">
            <a:avLst/>
          </a:prstGeom>
          <a:noFill/>
        </p:spPr>
        <p:txBody>
          <a:bodyPr wrap="square" rtlCol="0">
            <a:spAutoFit/>
          </a:bodyPr>
          <a:lstStyle/>
          <a:p>
            <a:pPr marL="285750" indent="-285750">
              <a:buFont typeface="Arial" pitchFamily="34" charset="0"/>
              <a:buChar char="•"/>
            </a:pPr>
            <a:r>
              <a:rPr lang="en-US" sz="2200" dirty="0" smtClean="0">
                <a:latin typeface="Candara" pitchFamily="34" charset="0"/>
              </a:rPr>
              <a:t>Single tube from CHT base </a:t>
            </a:r>
          </a:p>
          <a:p>
            <a:pPr marL="285750" indent="-285750">
              <a:buFont typeface="Arial" pitchFamily="34" charset="0"/>
              <a:buChar char="•"/>
            </a:pPr>
            <a:r>
              <a:rPr lang="en-US" sz="2200" dirty="0" smtClean="0">
                <a:latin typeface="Candara" pitchFamily="34" charset="0"/>
              </a:rPr>
              <a:t>½” drop tube barbed fitting</a:t>
            </a:r>
          </a:p>
          <a:p>
            <a:pPr marL="285750" indent="-285750">
              <a:buFont typeface="Arial" pitchFamily="34" charset="0"/>
              <a:buChar char="•"/>
            </a:pPr>
            <a:r>
              <a:rPr lang="en-US" sz="2200" dirty="0" smtClean="0">
                <a:latin typeface="Candara" pitchFamily="34" charset="0"/>
              </a:rPr>
              <a:t>With weight</a:t>
            </a:r>
            <a:endParaRPr lang="en-US" sz="2200" dirty="0">
              <a:latin typeface="Candara" pitchFamily="34" charset="0"/>
            </a:endParaRPr>
          </a:p>
        </p:txBody>
      </p:sp>
      <p:sp>
        <p:nvSpPr>
          <p:cNvPr id="13" name="TextBox 12"/>
          <p:cNvSpPr txBox="1"/>
          <p:nvPr/>
        </p:nvSpPr>
        <p:spPr>
          <a:xfrm>
            <a:off x="4648200" y="4554209"/>
            <a:ext cx="4724400" cy="1107996"/>
          </a:xfrm>
          <a:prstGeom prst="rect">
            <a:avLst/>
          </a:prstGeom>
          <a:noFill/>
        </p:spPr>
        <p:txBody>
          <a:bodyPr wrap="square" rtlCol="0">
            <a:spAutoFit/>
          </a:bodyPr>
          <a:lstStyle/>
          <a:p>
            <a:pPr marL="285750" indent="-285750">
              <a:buFont typeface="Arial" pitchFamily="34" charset="0"/>
              <a:buChar char="•"/>
            </a:pPr>
            <a:r>
              <a:rPr lang="en-US" sz="2200" dirty="0" smtClean="0">
                <a:latin typeface="Candara" pitchFamily="34" charset="0"/>
              </a:rPr>
              <a:t>Single tube from CHT side </a:t>
            </a:r>
          </a:p>
          <a:p>
            <a:pPr marL="285750" indent="-285750">
              <a:buFont typeface="Arial" pitchFamily="34" charset="0"/>
              <a:buChar char="•"/>
            </a:pPr>
            <a:r>
              <a:rPr lang="en-US" sz="2200" dirty="0" smtClean="0">
                <a:latin typeface="Candara" pitchFamily="34" charset="0"/>
              </a:rPr>
              <a:t>Standard drop tube barbed fitting</a:t>
            </a:r>
          </a:p>
          <a:p>
            <a:pPr marL="285750" indent="-285750">
              <a:buFont typeface="Arial" pitchFamily="34" charset="0"/>
              <a:buChar char="•"/>
            </a:pPr>
            <a:r>
              <a:rPr lang="en-US" sz="2200" dirty="0" smtClean="0">
                <a:latin typeface="Candara" pitchFamily="34" charset="0"/>
              </a:rPr>
              <a:t>Straight in PVC trough</a:t>
            </a:r>
            <a:endParaRPr lang="en-US" sz="2200" dirty="0">
              <a:latin typeface="Candara" pitchFamily="34" charset="0"/>
            </a:endParaRPr>
          </a:p>
        </p:txBody>
      </p:sp>
      <p:sp>
        <p:nvSpPr>
          <p:cNvPr id="10" name="TextBox 9"/>
          <p:cNvSpPr txBox="1"/>
          <p:nvPr/>
        </p:nvSpPr>
        <p:spPr>
          <a:xfrm>
            <a:off x="1219200" y="5754538"/>
            <a:ext cx="1495922" cy="523220"/>
          </a:xfrm>
          <a:prstGeom prst="rect">
            <a:avLst/>
          </a:prstGeom>
          <a:noFill/>
        </p:spPr>
        <p:txBody>
          <a:bodyPr wrap="none" rtlCol="0">
            <a:spAutoFit/>
          </a:bodyPr>
          <a:lstStyle/>
          <a:p>
            <a:r>
              <a:rPr lang="en-US" sz="2800" b="1" dirty="0" smtClean="0">
                <a:latin typeface="Candara" pitchFamily="34" charset="0"/>
              </a:rPr>
              <a:t>K = 4.871</a:t>
            </a:r>
            <a:endParaRPr lang="en-US" sz="2800" b="1" dirty="0">
              <a:latin typeface="Candara" pitchFamily="34" charset="0"/>
            </a:endParaRPr>
          </a:p>
        </p:txBody>
      </p:sp>
      <p:sp>
        <p:nvSpPr>
          <p:cNvPr id="15" name="TextBox 14"/>
          <p:cNvSpPr txBox="1"/>
          <p:nvPr/>
        </p:nvSpPr>
        <p:spPr>
          <a:xfrm>
            <a:off x="6112794" y="5754538"/>
            <a:ext cx="1479892" cy="523220"/>
          </a:xfrm>
          <a:prstGeom prst="rect">
            <a:avLst/>
          </a:prstGeom>
          <a:noFill/>
        </p:spPr>
        <p:txBody>
          <a:bodyPr wrap="none" rtlCol="0">
            <a:spAutoFit/>
          </a:bodyPr>
          <a:lstStyle/>
          <a:p>
            <a:r>
              <a:rPr lang="en-US" sz="2800" b="1" dirty="0" smtClean="0">
                <a:latin typeface="Candara" pitchFamily="34" charset="0"/>
              </a:rPr>
              <a:t>K = 2.412</a:t>
            </a:r>
            <a:endParaRPr lang="en-US" sz="2800" b="1" dirty="0">
              <a:latin typeface="Candara" pitchFamily="34" charset="0"/>
            </a:endParaRP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654" y="1526526"/>
            <a:ext cx="3986946" cy="2909394"/>
          </a:xfrm>
          <a:prstGeom prst="rect">
            <a:avLst/>
          </a:prstGeom>
        </p:spPr>
      </p:pic>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72000" y="1526526"/>
            <a:ext cx="4191000" cy="3012990"/>
          </a:xfrm>
          <a:prstGeom prst="rect">
            <a:avLst/>
          </a:prstGeom>
        </p:spPr>
      </p:pic>
    </p:spTree>
    <p:extLst>
      <p:ext uri="{BB962C8B-B14F-4D97-AF65-F5344CB8AC3E}">
        <p14:creationId xmlns:p14="http://schemas.microsoft.com/office/powerpoint/2010/main" val="1519600475"/>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dirty="0" smtClean="0">
                <a:ea typeface="ＭＳ Ｐゴシック" pitchFamily="34" charset="-128"/>
              </a:rPr>
              <a:t>CDC </a:t>
            </a:r>
            <a:r>
              <a:rPr lang="en-US" dirty="0" smtClean="0">
                <a:ea typeface="ＭＳ Ｐゴシック" pitchFamily="34" charset="-128"/>
              </a:rPr>
              <a:t>Experimental Results</a:t>
            </a:r>
          </a:p>
        </p:txBody>
      </p:sp>
      <p:pic>
        <p:nvPicPr>
          <p:cNvPr id="5" name="Picture 5" descr="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00" y="1524000"/>
            <a:ext cx="4572000" cy="5066567"/>
          </a:xfrm>
          <a:prstGeom prst="rect">
            <a:avLst/>
          </a:prstGeom>
        </p:spPr>
      </p:pic>
      <p:sp>
        <p:nvSpPr>
          <p:cNvPr id="6" name="TextBox 5"/>
          <p:cNvSpPr txBox="1"/>
          <p:nvPr/>
        </p:nvSpPr>
        <p:spPr>
          <a:xfrm>
            <a:off x="4467224" y="1600200"/>
            <a:ext cx="4600576" cy="4708981"/>
          </a:xfrm>
          <a:prstGeom prst="rect">
            <a:avLst/>
          </a:prstGeom>
          <a:noFill/>
        </p:spPr>
        <p:txBody>
          <a:bodyPr wrap="square" rtlCol="0">
            <a:spAutoFit/>
          </a:bodyPr>
          <a:lstStyle/>
          <a:p>
            <a:r>
              <a:rPr lang="en-US" sz="2000" dirty="0" smtClean="0">
                <a:latin typeface="Candara" pitchFamily="34" charset="0"/>
              </a:rPr>
              <a:t>From the new k-value data, it has been confirmed that:</a:t>
            </a:r>
          </a:p>
          <a:p>
            <a:r>
              <a:rPr lang="en-US" sz="2000" dirty="0" smtClean="0">
                <a:latin typeface="Candara" pitchFamily="34" charset="0"/>
              </a:rPr>
              <a:t> </a:t>
            </a:r>
          </a:p>
          <a:p>
            <a:pPr marL="285750" indent="-285750">
              <a:buFont typeface="Arial" pitchFamily="34" charset="0"/>
              <a:buChar char="•"/>
            </a:pPr>
            <a:r>
              <a:rPr lang="en-US" sz="2000" dirty="0" smtClean="0">
                <a:latin typeface="Candara" pitchFamily="34" charset="0"/>
              </a:rPr>
              <a:t>The large tube as a connection to the drop tube greatly reduced the minor loss (~35%)</a:t>
            </a:r>
          </a:p>
          <a:p>
            <a:pPr marL="285750" indent="-285750">
              <a:buFont typeface="Arial" pitchFamily="34" charset="0"/>
              <a:buChar char="•"/>
            </a:pPr>
            <a:r>
              <a:rPr lang="en-US" sz="2000" dirty="0" smtClean="0">
                <a:latin typeface="Candara" pitchFamily="34" charset="0"/>
              </a:rPr>
              <a:t>The small weight increased this reduction up to 60% in some setups</a:t>
            </a:r>
          </a:p>
          <a:p>
            <a:pPr marL="285750" indent="-285750">
              <a:buFont typeface="Arial" pitchFamily="34" charset="0"/>
              <a:buChar char="•"/>
            </a:pPr>
            <a:r>
              <a:rPr lang="en-US" sz="2000" dirty="0" smtClean="0">
                <a:latin typeface="Candara" pitchFamily="34" charset="0"/>
              </a:rPr>
              <a:t>This brings even the highest of these k-values to 4.8, already performing at a level equal to or better than most plants in Honduras</a:t>
            </a:r>
          </a:p>
          <a:p>
            <a:pPr marL="285750" indent="-285750">
              <a:buFont typeface="Arial" pitchFamily="34" charset="0"/>
              <a:buChar char="•"/>
            </a:pPr>
            <a:r>
              <a:rPr lang="en-US" sz="2000" dirty="0" smtClean="0">
                <a:latin typeface="Candara" pitchFamily="34" charset="0"/>
              </a:rPr>
              <a:t>The straight tube is still the “best”, even without connection to the large ½” tube</a:t>
            </a:r>
            <a:endParaRPr lang="en-US" sz="2000" dirty="0">
              <a:latin typeface="Candara" pitchFamily="34" charset="0"/>
            </a:endParaRPr>
          </a:p>
        </p:txBody>
      </p:sp>
      <p:pic>
        <p:nvPicPr>
          <p:cNvPr id="4" name="Picture 6" descr="a"/>
          <p:cNvPicPr>
            <a:picLocks noChangeAspect="1" noChangeArrowheads="1"/>
          </p:cNvPicPr>
          <p:nvPr/>
        </p:nvPicPr>
        <p:blipFill>
          <a:blip r:embed="rId5">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dirty="0" smtClean="0">
                <a:ea typeface="ＭＳ Ｐゴシック" pitchFamily="34" charset="-128"/>
              </a:rPr>
              <a:t>Water vs. Chemical Viscosity</a:t>
            </a:r>
            <a:endParaRPr lang="en-US" dirty="0" smtClean="0">
              <a:ea typeface="ＭＳ Ｐゴシック" pitchFamily="34" charset="-128"/>
            </a:endParaRPr>
          </a:p>
        </p:txBody>
      </p:sp>
      <p:pic>
        <p:nvPicPr>
          <p:cNvPr id="5" name="Picture 6" descr="a"/>
          <p:cNvPicPr>
            <a:picLocks noChangeAspect="1" noChangeArrowheads="1"/>
          </p:cNvPicPr>
          <p:nvPr/>
        </p:nvPicPr>
        <p:blipFill>
          <a:blip r:embed="rId3">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00200" y="1552121"/>
            <a:ext cx="5315692" cy="3248479"/>
          </a:xfrm>
          <a:prstGeom prst="rect">
            <a:avLst/>
          </a:prstGeom>
        </p:spPr>
      </p:pic>
      <p:sp>
        <p:nvSpPr>
          <p:cNvPr id="4" name="TextBox 3"/>
          <p:cNvSpPr txBox="1"/>
          <p:nvPr/>
        </p:nvSpPr>
        <p:spPr>
          <a:xfrm>
            <a:off x="236517" y="4801850"/>
            <a:ext cx="8686800" cy="1815882"/>
          </a:xfrm>
          <a:prstGeom prst="rect">
            <a:avLst/>
          </a:prstGeom>
          <a:noFill/>
        </p:spPr>
        <p:txBody>
          <a:bodyPr wrap="square" rtlCol="0">
            <a:spAutoFit/>
          </a:bodyPr>
          <a:lstStyle/>
          <a:p>
            <a:r>
              <a:rPr lang="en-US" sz="2200" dirty="0" smtClean="0">
                <a:latin typeface="Candara" pitchFamily="34" charset="0"/>
              </a:rPr>
              <a:t>Summer 2011 Team found that the viscosity of Alum and </a:t>
            </a:r>
            <a:r>
              <a:rPr lang="en-US" sz="2200" dirty="0" err="1" smtClean="0">
                <a:latin typeface="Candara" pitchFamily="34" charset="0"/>
              </a:rPr>
              <a:t>PACl</a:t>
            </a:r>
            <a:r>
              <a:rPr lang="en-US" sz="2200" dirty="0">
                <a:latin typeface="Candara" pitchFamily="34" charset="0"/>
              </a:rPr>
              <a:t> </a:t>
            </a:r>
            <a:r>
              <a:rPr lang="en-US" sz="2200" dirty="0" smtClean="0">
                <a:latin typeface="Candara" pitchFamily="34" charset="0"/>
              </a:rPr>
              <a:t>change with higher concentrations, and </a:t>
            </a:r>
            <a:r>
              <a:rPr lang="en-US" sz="2200" dirty="0" err="1" smtClean="0">
                <a:latin typeface="Candara" pitchFamily="34" charset="0"/>
              </a:rPr>
              <a:t>donot</a:t>
            </a:r>
            <a:r>
              <a:rPr lang="en-US" sz="2200" dirty="0" smtClean="0">
                <a:latin typeface="Candara" pitchFamily="34" charset="0"/>
              </a:rPr>
              <a:t> behave with a viscosity equal to water (1 mm</a:t>
            </a:r>
            <a:r>
              <a:rPr lang="en-US" sz="2200" baseline="30000" dirty="0" smtClean="0">
                <a:latin typeface="Candara" pitchFamily="34" charset="0"/>
              </a:rPr>
              <a:t>2</a:t>
            </a:r>
            <a:r>
              <a:rPr lang="en-US" sz="2200" dirty="0" smtClean="0">
                <a:latin typeface="Candara" pitchFamily="34" charset="0"/>
              </a:rPr>
              <a:t> /s). Since the minor loss coefficient (</a:t>
            </a:r>
            <a:r>
              <a:rPr lang="en-US" sz="2000" dirty="0" err="1">
                <a:latin typeface="Candara" pitchFamily="34" charset="0"/>
              </a:rPr>
              <a:t>k</a:t>
            </a:r>
            <a:r>
              <a:rPr lang="en-US" sz="2000" baseline="-25000" dirty="0" err="1">
                <a:latin typeface="Candara" pitchFamily="34" charset="0"/>
              </a:rPr>
              <a:t>e</a:t>
            </a:r>
            <a:r>
              <a:rPr lang="en-US" sz="2200" dirty="0" smtClean="0">
                <a:latin typeface="Candara" pitchFamily="34" charset="0"/>
              </a:rPr>
              <a:t>) is independent of viscosity, water testing can still be used and flow converted using 			prior team density and viscosity arrays.</a:t>
            </a:r>
            <a:endParaRPr lang="en-US" sz="2200" dirty="0">
              <a:latin typeface="Candara" pitchFamily="34" charset="0"/>
            </a:endParaRP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
          <p:cNvSpPr>
            <a:spLocks noGrp="1" noChangeArrowheads="1"/>
          </p:cNvSpPr>
          <p:nvPr>
            <p:ph type="title"/>
          </p:nvPr>
        </p:nvSpPr>
        <p:spPr>
          <a:xfrm>
            <a:off x="457200" y="314325"/>
            <a:ext cx="8228013" cy="1062038"/>
          </a:xfrm>
        </p:spPr>
        <p:txBody>
          <a:bodyPr tIns="35202"/>
          <a:lstStyle/>
          <a:p>
            <a:pPr eaLnBrk="1" hangingPunct="1">
              <a:tabLst>
                <a:tab pos="655638" algn="l"/>
                <a:tab pos="1312863" algn="l"/>
                <a:tab pos="1968500" algn="l"/>
                <a:tab pos="2625725" algn="l"/>
                <a:tab pos="3282950" algn="l"/>
                <a:tab pos="3938588" algn="l"/>
                <a:tab pos="4595813" algn="l"/>
                <a:tab pos="5253038" algn="l"/>
                <a:tab pos="5908675" algn="l"/>
                <a:tab pos="6565900" algn="l"/>
                <a:tab pos="7223125" algn="l"/>
                <a:tab pos="7878763" algn="l"/>
              </a:tabLst>
            </a:pPr>
            <a:r>
              <a:rPr lang="en-US" smtClean="0">
                <a:ea typeface="ＭＳ Ｐゴシック" pitchFamily="34" charset="-128"/>
              </a:rPr>
              <a:t>Future Work</a:t>
            </a:r>
          </a:p>
        </p:txBody>
      </p:sp>
      <p:sp>
        <p:nvSpPr>
          <p:cNvPr id="26627" name="Rectangle 2"/>
          <p:cNvSpPr>
            <a:spLocks noGrp="1" noChangeArrowheads="1"/>
          </p:cNvSpPr>
          <p:nvPr>
            <p:ph type="body" idx="1"/>
          </p:nvPr>
        </p:nvSpPr>
        <p:spPr>
          <a:xfrm>
            <a:off x="457200" y="1636713"/>
            <a:ext cx="8228013" cy="4527550"/>
          </a:xfrm>
        </p:spPr>
        <p:txBody>
          <a:bodyPr/>
          <a:lstStyle/>
          <a:p>
            <a:r>
              <a:rPr lang="en-US" sz="2400" dirty="0" smtClean="0">
                <a:ea typeface="ＭＳ Ｐゴシック" pitchFamily="34" charset="-128"/>
              </a:rPr>
              <a:t>Test straight setup with ½”dose tube, reducing the k-value even further than the </a:t>
            </a:r>
            <a:r>
              <a:rPr lang="en-US" sz="2400" dirty="0" smtClean="0">
                <a:ea typeface="ＭＳ Ｐゴシック" pitchFamily="34" charset="-128"/>
              </a:rPr>
              <a:t>current minimum </a:t>
            </a:r>
            <a:r>
              <a:rPr lang="en-US" sz="2400" dirty="0" smtClean="0">
                <a:ea typeface="ＭＳ Ｐゴシック" pitchFamily="34" charset="-128"/>
              </a:rPr>
              <a:t>of 2.4</a:t>
            </a:r>
          </a:p>
          <a:p>
            <a:r>
              <a:rPr lang="en-US" sz="2400" dirty="0" smtClean="0">
                <a:ea typeface="ＭＳ Ｐゴシック" pitchFamily="34" charset="-128"/>
              </a:rPr>
              <a:t>Repeat experiments using </a:t>
            </a:r>
            <a:r>
              <a:rPr lang="en-US" sz="2400" dirty="0" smtClean="0">
                <a:ea typeface="ＭＳ Ｐゴシック" pitchFamily="34" charset="-128"/>
              </a:rPr>
              <a:t>½” dose tube and weight setups </a:t>
            </a:r>
            <a:r>
              <a:rPr lang="en-US" sz="2400" dirty="0">
                <a:ea typeface="ＭＳ Ｐゴシック" pitchFamily="34" charset="-128"/>
              </a:rPr>
              <a:t>with different lengths to </a:t>
            </a:r>
            <a:r>
              <a:rPr lang="en-US" sz="2400" dirty="0" smtClean="0">
                <a:ea typeface="ＭＳ Ｐゴシック" pitchFamily="34" charset="-128"/>
              </a:rPr>
              <a:t>discover possible k-value trend</a:t>
            </a:r>
          </a:p>
          <a:p>
            <a:r>
              <a:rPr lang="en-US" sz="2400" dirty="0">
                <a:ea typeface="ＭＳ Ｐゴシック" pitchFamily="34" charset="-128"/>
              </a:rPr>
              <a:t>Write article for submission to Journal of Environmental Engineering that details the current LCDC design, theoretical/testing </a:t>
            </a:r>
          </a:p>
          <a:p>
            <a:r>
              <a:rPr lang="en-US" sz="2400" dirty="0" smtClean="0">
                <a:ea typeface="ＭＳ Ｐゴシック" pitchFamily="34" charset="-128"/>
              </a:rPr>
              <a:t>Test </a:t>
            </a:r>
            <a:r>
              <a:rPr lang="en-US" sz="2400" dirty="0" smtClean="0">
                <a:ea typeface="ＭＳ Ｐゴシック" pitchFamily="34" charset="-128"/>
              </a:rPr>
              <a:t>the </a:t>
            </a:r>
            <a:r>
              <a:rPr lang="en-US" sz="2400" dirty="0" smtClean="0">
                <a:ea typeface="ＭＳ Ｐゴシック" pitchFamily="34" charset="-128"/>
              </a:rPr>
              <a:t>chosen system with coagulant concentrations to see if Summer 2011 viscosity data is accurate. </a:t>
            </a:r>
            <a:endParaRPr lang="en-US" sz="2400" dirty="0" smtClean="0">
              <a:ea typeface="ＭＳ Ｐゴシック" pitchFamily="34" charset="-128"/>
            </a:endParaRPr>
          </a:p>
          <a:p>
            <a:r>
              <a:rPr lang="en-US" sz="2400" dirty="0" smtClean="0">
                <a:ea typeface="ＭＳ Ｐゴシック" pitchFamily="34" charset="-128"/>
              </a:rPr>
              <a:t>Create </a:t>
            </a:r>
            <a:r>
              <a:rPr lang="en-US" sz="2400" dirty="0" smtClean="0">
                <a:ea typeface="ＭＳ Ｐゴシック" pitchFamily="34" charset="-128"/>
              </a:rPr>
              <a:t>an up-to-date list of all components currently being used.</a:t>
            </a:r>
          </a:p>
        </p:txBody>
      </p:sp>
      <p:pic>
        <p:nvPicPr>
          <p:cNvPr id="26628" name="Picture 4" descr="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9" name="Picture 5" descr="a"/>
          <p:cNvPicPr>
            <a:picLocks noChangeAspect="1" noChangeArrowheads="1"/>
          </p:cNvPicPr>
          <p:nvPr/>
        </p:nvPicPr>
        <p:blipFill>
          <a:blip r:embed="rId4">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descr="C:\Users\jk743\AppData\Local\Microsoft\Windows\Temporary Internet Files\Content.IE5\9F4P7RCA\MP900433143[1].jpg"/>
          <p:cNvPicPr>
            <a:picLocks noChangeAspect="1" noChangeArrowheads="1"/>
          </p:cNvPicPr>
          <p:nvPr/>
        </p:nvPicPr>
        <p:blipFill rotWithShape="1">
          <a:blip r:embed="rId3">
            <a:extLst>
              <a:ext uri="{28A0092B-C50C-407E-A947-70E740481C1C}">
                <a14:useLocalDpi xmlns:a14="http://schemas.microsoft.com/office/drawing/2010/main" val="0"/>
              </a:ext>
            </a:extLst>
          </a:blip>
          <a:srcRect b="12500"/>
          <a:stretch/>
        </p:blipFill>
        <p:spPr bwMode="auto">
          <a:xfrm>
            <a:off x="0" y="1515094"/>
            <a:ext cx="9144000" cy="5334000"/>
          </a:xfrm>
          <a:prstGeom prst="rect">
            <a:avLst/>
          </a:prstGeom>
          <a:noFill/>
          <a:extLst>
            <a:ext uri="{909E8E84-426E-40DD-AFC4-6F175D3DCCD1}">
              <a14:hiddenFill xmlns:a14="http://schemas.microsoft.com/office/drawing/2010/main">
                <a:solidFill>
                  <a:srgbClr val="FFFFFF"/>
                </a:solidFill>
              </a14:hiddenFill>
            </a:ext>
          </a:extLst>
        </p:spPr>
      </p:pic>
      <p:sp>
        <p:nvSpPr>
          <p:cNvPr id="27650" name="Title 1"/>
          <p:cNvSpPr>
            <a:spLocks noGrp="1"/>
          </p:cNvSpPr>
          <p:nvPr>
            <p:ph type="title"/>
          </p:nvPr>
        </p:nvSpPr>
        <p:spPr/>
        <p:txBody>
          <a:bodyPr/>
          <a:lstStyle/>
          <a:p>
            <a:pPr eaLnBrk="1" hangingPunct="1"/>
            <a:r>
              <a:rPr lang="en-US" dirty="0" smtClean="0">
                <a:ea typeface="ＭＳ Ｐゴシック" pitchFamily="34" charset="-128"/>
              </a:rPr>
              <a:t>Thank you</a:t>
            </a:r>
          </a:p>
        </p:txBody>
      </p:sp>
      <p:sp>
        <p:nvSpPr>
          <p:cNvPr id="27651" name="Content Placeholder 2"/>
          <p:cNvSpPr>
            <a:spLocks noGrp="1"/>
          </p:cNvSpPr>
          <p:nvPr>
            <p:ph idx="1"/>
          </p:nvPr>
        </p:nvSpPr>
        <p:spPr>
          <a:xfrm>
            <a:off x="-13855" y="1839686"/>
            <a:ext cx="9143999" cy="2046514"/>
          </a:xfrm>
        </p:spPr>
        <p:txBody>
          <a:bodyPr/>
          <a:lstStyle/>
          <a:p>
            <a:pPr algn="ctr" eaLnBrk="1" hangingPunct="1">
              <a:buFont typeface="Wingdings" pitchFamily="2" charset="2"/>
              <a:buNone/>
            </a:pPr>
            <a:r>
              <a:rPr lang="en-US" sz="6600" dirty="0" smtClean="0">
                <a:ea typeface="ＭＳ Ｐゴシック" pitchFamily="34" charset="-128"/>
              </a:rPr>
              <a:t>Questions</a:t>
            </a:r>
            <a:r>
              <a:rPr lang="en-US" sz="6600" dirty="0" smtClean="0">
                <a:ea typeface="ＭＳ Ｐゴシック" pitchFamily="34" charset="-128"/>
              </a:rPr>
              <a:t>?</a:t>
            </a:r>
          </a:p>
        </p:txBody>
      </p:sp>
      <p:pic>
        <p:nvPicPr>
          <p:cNvPr id="27652" name="Picture 3" descr="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3" name="Picture 4" descr="a"/>
          <p:cNvPicPr>
            <a:picLocks noChangeAspect="1" noChangeArrowheads="1"/>
          </p:cNvPicPr>
          <p:nvPr/>
        </p:nvPicPr>
        <p:blipFill>
          <a:blip r:embed="rId5">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4578" name="Picture 5" descr="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Title 1"/>
          <p:cNvSpPr>
            <a:spLocks noGrp="1"/>
          </p:cNvSpPr>
          <p:nvPr>
            <p:ph type="title"/>
          </p:nvPr>
        </p:nvSpPr>
        <p:spPr/>
        <p:txBody>
          <a:bodyPr/>
          <a:lstStyle/>
          <a:p>
            <a:pPr eaLnBrk="1" hangingPunct="1"/>
            <a:r>
              <a:rPr lang="en-US" smtClean="0">
                <a:ea typeface="ＭＳ Ｐゴシック" pitchFamily="34" charset="-128"/>
              </a:rPr>
              <a:t>Dose vs. Flow Control</a:t>
            </a:r>
          </a:p>
        </p:txBody>
      </p:sp>
      <p:pic>
        <p:nvPicPr>
          <p:cNvPr id="24580" name="Picture 3"/>
          <p:cNvPicPr>
            <a:picLocks noChangeAspect="1" noChangeArrowheads="1"/>
          </p:cNvPicPr>
          <p:nvPr/>
        </p:nvPicPr>
        <p:blipFill>
          <a:blip r:embed="rId4">
            <a:extLst>
              <a:ext uri="{28A0092B-C50C-407E-A947-70E740481C1C}">
                <a14:useLocalDpi xmlns:a14="http://schemas.microsoft.com/office/drawing/2010/main" val="0"/>
              </a:ext>
            </a:extLst>
          </a:blip>
          <a:srcRect t="19737" r="3661"/>
          <a:stretch>
            <a:fillRect/>
          </a:stretch>
        </p:blipFill>
        <p:spPr bwMode="auto">
          <a:xfrm>
            <a:off x="152400" y="2286000"/>
            <a:ext cx="6056313"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1"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24600" y="1600200"/>
            <a:ext cx="2697163" cy="470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2" name="Picture 6" descr="a"/>
          <p:cNvPicPr>
            <a:picLocks noChangeAspect="1" noChangeArrowheads="1"/>
          </p:cNvPicPr>
          <p:nvPr/>
        </p:nvPicPr>
        <p:blipFill>
          <a:blip r:embed="rId6">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US" smtClean="0">
                <a:ea typeface="ＭＳ Ｐゴシック" pitchFamily="34" charset="-128"/>
              </a:rPr>
              <a:t>Current flow controller design</a:t>
            </a:r>
          </a:p>
        </p:txBody>
      </p:sp>
      <p:pic>
        <p:nvPicPr>
          <p:cNvPr id="25603" name="Picture 3" descr="https://lh5.googleusercontent.com/_QuLPZg3XMcE/TT9ObxBuJzI/AAAAAAAAcx8/CXwhasbEkSI/s912/468.JPG"/>
          <p:cNvPicPr>
            <a:picLocks noChangeAspect="1" noChangeArrowheads="1"/>
          </p:cNvPicPr>
          <p:nvPr/>
        </p:nvPicPr>
        <p:blipFill>
          <a:blip r:embed="rId3">
            <a:extLst>
              <a:ext uri="{28A0092B-C50C-407E-A947-70E740481C1C}">
                <a14:useLocalDpi xmlns:a14="http://schemas.microsoft.com/office/drawing/2010/main" val="0"/>
              </a:ext>
            </a:extLst>
          </a:blip>
          <a:srcRect l="9511" t="6075" r="25044"/>
          <a:stretch>
            <a:fillRect/>
          </a:stretch>
        </p:blipFill>
        <p:spPr bwMode="auto">
          <a:xfrm>
            <a:off x="1981200" y="1600200"/>
            <a:ext cx="50292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4" name="Picture 5" descr="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5" name="Picture 6" descr="a"/>
          <p:cNvPicPr>
            <a:picLocks noChangeAspect="1" noChangeArrowheads="1"/>
          </p:cNvPicPr>
          <p:nvPr/>
        </p:nvPicPr>
        <p:blipFill>
          <a:blip r:embed="rId5">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5" descr="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Title 1"/>
          <p:cNvSpPr>
            <a:spLocks noGrp="1"/>
          </p:cNvSpPr>
          <p:nvPr>
            <p:ph type="title"/>
          </p:nvPr>
        </p:nvSpPr>
        <p:spPr/>
        <p:txBody>
          <a:bodyPr/>
          <a:lstStyle/>
          <a:p>
            <a:pPr eaLnBrk="1" hangingPunct="1"/>
            <a:r>
              <a:rPr lang="en-US" dirty="0" smtClean="0">
                <a:ea typeface="ＭＳ Ｐゴシック" pitchFamily="34" charset="-128"/>
              </a:rPr>
              <a:t>Chemical Application: Coagulation</a:t>
            </a:r>
          </a:p>
        </p:txBody>
      </p:sp>
      <p:pic>
        <p:nvPicPr>
          <p:cNvPr id="7172" name="Picture 2" descr="http://www.unistarwater.com/Admin/upload/Powder%20Aluminum%20Sulfate9031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 y="1600200"/>
            <a:ext cx="285750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3" name="AutoShape 4" descr="data:image/jpg;base64,/9j/4AAQSkZJRgABAQAAAQABAAD/2wCEAAkGBhQSERQUExQUFRQTFhgXFRQYGBYYFBgYGBUXGBcZFxUaHCYeGB0jGRgXHy8gIycpLCwsGB4xNTAqNSYrLCkBCQoKDgwOGg8PGiwkHiQtKSwsLCoqKSwqLykpLSwsLSksLCwsKSwsKSwsLCwsKSwsLCwsKSwpLCksLCwsKSwsKf/AABEIAMIBAwMBIgACEQEDEQH/xAAbAAEAAgMBAQAAAAAAAAAAAAAAAgMBBAUGB//EADgQAAEDAgQDBgUEAgICAwAAAAEAAhEhMQMSQVEEYXEFIoGRofAGEzKxwWLR4fFCUhQjM4IHQ1P/xAAbAQEAAwEBAQEAAAAAAAAAAAAAAQIEAwUGB//EAC0RAAIBAwMDAgUEAwAAAAAAAAABAgMRIQQSMQVBUZGhEyIyYXFSseHwFBVC/9oADAMBAAIRAxEAPwD7iiIgCIiAIiIAiIgCIiAIiIAiIgCIiAIiIAiIgCIiAIiIAiIgCIiAIiIAiIgCIiAIiIAiIgCIiAIiIAiIgCIiAIiIAiLEoDKIiAIiIAiIgCIiAIiIAiwXKPzEBNFX8xM6i4LEUMyzKkEkWJRAZREQBERAEREAREQBEWJQGUVHEcY1g7xA5TXyXC4nt9zpynKNhBdfeyyV9ZSofW8+C8YOXB6Jz4utXG7UwmfU9s7SCfJeY4hz3fUS6sxXyBNLclrN4QQYBo2KXrqRSp0K8ep1tf8AEfU7Kh5Z2+L+KP8A8wIpJdNSdA0a9Vx8f40xWuyzhiIJJY4Agm31C2qqYDtQGhFbxWZm3kStfi8QgTlq28wQGmoPnPkvPfU68pX3eh3jRiuUdDh/jbG1wsN7SYlrnNjWuYEC0XvG63uzv/kDh8Qd/NhGQO8JbX9YoPGF5o8JlGbDBAbBO8d4kbuvQ3jeFo9p8CXQG/8AlJAIcGiZkgF1AZBvrC10eqVb2buiXp4vg+ncJ2xg4pLcPEY8i4aQfLfwW4CvjfDtJaSyWPZmkChkSA2CeRqK9ZW/wfxlxOC5uZxcIHdfUFsUrcH3VenS6jF4kjjLTNcH1Rzlj5gXjuzPjvDxiGvBwnG2YgsJ2zUynquweM5r0I1YzV4szuDjydn5oWDjhcU8UdSoniFO4jadd/FhVO4xcz5yxn39+CjcTtN88Wstx1zhi94iDYGZFZvS9IurmuS5NjfbiqwPWnhuV4KsmVNgFTBVTSphWIJoiIQTREUgIiIAiIgCwShK5nHdttZIb33cj3Z2JXGtXhRjum7EqLlhFvHdrtwjDmuNJkAH0mVy8ftx7j3Ya3zJrTTZauNxBcczozeOlIAuFQRmqIvAGtL/ANL5XU9WqzbUMRNcaKXIdV0klxvJNda1VTsAUpAaZGknnGgVoaJBc0zYSRppy/pbDZIBmh5zTf3uvInVfLZ2WCGHhQdOpJzcwsYrADIudelvRStGvofL3dSc8Bsnwp1256LPuuyxyZBcSJggOpEGtSBSDNJjXVa3GtId3RV5yuYYLSJMmaFsAQIGgXQweCggtAAg52zLJNWiDrqSFpO4eSTXumBH1CXgEVsadNRqtUGrl+5DDIkvB7pDi6ZjQggi1YtoSslgIDXNEOyuzVcAZEjz1FoqbLGNhnCwzUy12YCP1DKDNaTEH1WZqHB2VpgAkTSCMpA676BW+6LplGPAGIGgd4hwsXDEBM01EBpqdQRaFTxfY+G5rsrssw8B4tmaSAXg90Ek8tbKWFxjxinOwsc55PenKYAEh1q3ImwFlu8Q6WkAE/LzTWrZoBM94tAIDV13Sg1Ylo8pmJefmCXOFSTE0ABB5R4rocJ8QYvDkMkuY2mR/wDjFIa8VpypyXV7Y4BuIMJ0SAQ1wAAdB7oIdcwdDvK8/wAZw4iBOYOLQB/lMOBg/T3SKVt1Xo0NTfMcFGlLlHe4X43FA/CitXNdYTcNI2/VouvgfEWA6IxWiwyulh8iK+BXz4M5gbG00mm9tVGZXox1U1zk5yoRfB9TcDrI981lr1824PtTEwiCx5EaEktg6Ftqr0PBfGQLgMVgaDTO0kgcy01joVqhqYS5wZ5UJI9S137eM7qYxIv7qtXC4hrxLXNc2YlpBE9QrWOHvXmtKfg42N7DK2WFcfs/hWYbsQtzZsU/McSSRqIBsBJNL12hdXDcukfuUZstKtCpwyrmq6Kk0WYRSCaIikgIiIAtfiuMbhiXHoBc9AtbtLtVuGIFX6Cp84XFfiueczjM9N6BeTruoxofLDMv2OsKe7ku4/tY4ktAAbtvtPjsueHZjWm1djy6WUhhbROoHT9wQrsLDEVk+/YXydevKrLfUd2a4pR4IgatEV6f2LrLWkmSf3U2CnukyjsM+o18Nlmc7rBcw3DABFwfQxpoFHAMd0U1iKVGnIqQwgIr/FIg+MFQOFqIpsT7suLyTgsxKjcVrrSyYJzCBeARtXZROmosetPxTxVOJgicw1M0kGtxz6HX0JIk12YD2PeWu7rqlhAhsCJbcDprKi/DoWiZbasu/TBoSc0OqtwO8iKHxm2v9qjisFrpaTBpDhcRbeRFPTWV1U7vJJr8Y2RnDpaZJaYM5RIBESQS2D4bV0y/KwkZTDpArtbYgBwpqByXRwcMguBAcDUCKXMxuJFtJgrmcdwwbRn0uIDXCjg57hJJ2AzQTao6aKbu9rLHPx8IhzCGtcRAc0Gcpmba0yidYg6LcxQ5rC5nfc9wjDMSc0WJg7mhkQOqpxMOXueR3m5Zc2tAYBIF+6WmRzWOIxXfLwmkQWOw3EiC2ADJFZJHK5ixoNTV7IumbODxrfnESRrBmJDRStqk9cxK1u2uGcwy2H4eIQCNZJcRInvCS6CKjKKwsunDc8loc3EcHEgkOaHi5aaTEQW0gaQtrHwhjtbkID2OAzNBDwBMdaQRIN7amt9klLsxbJzO3cAANaQWulzgIoQZGUReHCkWBF5lcN4j3ZenZxZLm5/oBOGHVBy1h00BPdPlRajuzsuIMS5zA1yubJn6pBAFWitia7rXSrbFtkQro4YHv2VkKfF4UPJggGCJEUNqSdZ10VfpyWzDVyeTa4DtB2C8OadagzBoRUePVe37J7YZjtkUIjMNQTaNwYNV89B9VscHxbsJ4ewgEeUG4IXelVdN27HGpSU+OT6fh4nv35LcwHz7qvPdi9rNxmyKOEZmXLdBJpMwahdvAxKGAbUG56letGSeUefJNYZ02GyvatPBLpqGhuUVk5s01EREREGb6LcYuyOZYiyikgkiLBKkAlcviu2cuYZXNIMAkUPMLd4riMgmKamYinrJgeK87jcRnOZ0TcchsF5HU9b/AI8Uov5mdaUNzK3y4ncmZ08vVSY3l/HRZzVNb/m+nNHkzzXxkqjldm1IFvsjw/KEmKkePVII35VA9/yslgNDtXfrK4ssZke9uSjigAV858aKZby5zt0Ujb8e9aBVT8gqdPKKR5ya6UUXm5HLmKj8QriOf23UC377fnzUXJKvmzNNbeFRJ91VeKdRepM8hqPXlRXBkG9Nb9Zix2WMVgNxz12uPW6thMm5S0S2bivOLz481HFwQRJAvHOoIE7+H8KWHhBsQYNARO1RS02qpYUyc3+JEeX1A61lWvbKJNZjS0uIMyZA10mDykqviasLhQiHU5G4/n9lsYjAHVtlFQKiAdfP7VWMRwHMGmpBpUUsaepXRPKBysBwc4Ot/wBla1B+kidG0AIte0KJ4VvcLmggAES0ESSSRl3EuP8ARVo4UYZgmHOMl1KgvDyeoaCLXCnhkxmjUOy2qADrZ31Cm3gtTlnBJrcFwvfyn6MQFzBMtBM90TXLBAgzBouT2RgkYpY5wLBnYHAwJYMoI/8AV1J0iJgLouxMjpdQCQ0xA77Y+nSoJHXnC1+OYHHCirmNJy5RGUmBmMWnLyIOhWiDeU+GdE+xFzjhtytDnZ8XugjuFuVofl3mwzWFG3XSwuHzYYaP/rJYQaA1FwZrDjT9R5rmY1Cx+YgDKwnZxaCO8b1hw8tCuh2Tx8NbmjMAJEAZi4TQbjvCD/tegVat9t0Hwc3iMBr3OJkQAGsNrtAgi4iHEiRU7rlcXwmRxEzH1QCA0kxEHwtSCF6XtTgw0te0EZKkVgisuaLEm1YsFyuOwC90UzUcQDLXAtPyy0j6XOEDKYqFo09Xh9ipygKc9o/KwVkG4N5rNKwayTeZWD9/fmt5LOh2D2mMDFzEHKRldykjvRrEW6r6BwPGAk95pFILbV/VNZv/AEvly3ex+Ndh4rXNbmIP0ESHbAjrULVSrOGOxnrUt3zI+v8ADNpblvtqtsEASaDU6CB6Lk9kVa174a97QS0HuyZihNSBSV2mNXrxd0eczDXyJFjZFOEViplReyQQdfBSVXEY7WAlxAA1RtJXYOF2s6XNAdRtLzBmesxFZWmYItffqtnHx2vxXZHAjumkRUeyoZRWn7Eii+A11V1NRNvz7HoQVolYcaczU7QNPRSMTYEjTXfW9gpEmxb9un7qBuadZgmkR75LCy5IkX87LGJQgxrfUSImOakBWuvTX3PipPtzXJskIWzv7CrLrGsQJ8vvNFn50Gvnpr91TJJZlO/v8qOfpRSD6aU2VYEwTM/g6HyVgZdyo4V6hVgyeYAMeJgjy+6yQQ6RWlj4fkDzUMV0x/akGXAh1hU/i3LVReKU5Uvzptqptx5MH2QRZQLN9BIMefj+6m5JU/Y1oRbSRaN6U9VqO7rjq0gyehkA9TNeYrvuPZ9oN6Un7qvHaHNgwHEADmRXWhgivRdIvySUOZPdJINhMEVBtpWo9FqODmnxba05YqDaTJ3M+e4zC7zm0BJOU1iQRmiu9Y5hQe02EW+nURDQa3Ei2srsn2Br47S8FtCDTLUimUy3UGZMV0XNLYxZABEn5cS13crLJABBJFBNdl18XDhrYjU1GpqZcLXNbmo1WljBssfA/wCs1vqBInwBpNitFKWCyNPiMMfLySQHBpiaANO9vqAMx15x7RcRkfFQe40EUDTJJ/2kB3Oyv4jAguMw0AtaJOoyhxrAEujUd0alUYcThtcKOw8taZTpPOnj5xoi+GWOjw2M92GSwZo3mJhxHJwOasW9Fy+HxhlPy4zDDDQ2fra5xI/9g2aD/Vyua8MlzHOAJGRgmC7MYJrbKYItRavCY+TDD3yQzEALQJow2JihAcdpJ6qIxVmTyanFYYY5xpGJmIDTVpnXlIvPlVUcWw5iZ0k1E7GxImZoF0eMLcU4ZArZ5mc0zlBbzgy7poocffvQW4f0nvd5rzLQ43BArlOhla4VHi/IOU7TT89FbhvAbmbIcJmDobWqLELOJwxYYcIIAdBgghw3GokWThGNLg01zQ0HvSCTcARmP6T6rS2msB2tk+ofCfEl7IzuxIAzYjg4DNbK0xBgAyQaUG69KzEBJAIJFxSnVc3sBmJ8nDGJLXADMCOQgbDoCeq6LMEAkgAE3MCT1Oq+gppqKPFk8liIi6lQtfi+HzgDmDzpsthV4xIBgSdATA84KpUjGUWpcErHB51/Btwnuy1zkGaTI7p6RCAUB98qqGJjlz33qRBOoG4NgPyrM3uOS/O9VtVaWxWVz0I3srmctOiwa6V3j7lZY4fwoxpzp/ax3LIjiDW/VRyxbnSb60VrHyKiJ92UYrB3/EqCxH5hnT8gndYyWk6U9NFl96jaT1pVYbMkEbnleFGQRwyWi8+/uj8Uc9b08ypYbqcjbfXzWX2v1p79lSkLlYOsSLRrKrxGiR5mgrWdtJNOalhttIikTOw/aqxj4R9DB8KUteVZAjjOAaayP5itL1WWiSC2KHT11VbMaYMXrIMGM1DBsTVWNoRAjlzkfeitYsVjErFpmBzFTc9PPkqc5s6szJGgEQQPEeZVuIe7JNBMnXqRyP2VeFhy1oNDljocoII5SD5KyWLgzimTmB+maHWkGo635BV/MJJMiRSNYm8i9kwwTNqiZpdpF9uaji4UgxSkRTxO419FcJEeIwczWgQJIIkwWlpkWHh5LSOHIBcHNcBmkk5i0tMh1MrpyiKVjeVuYjyJJAc02GskkEX89LxrFOLgTDgWjKaOpYP1BpIBoOZXeDsWuauEwOacMiJDhmml6d124B12VHE8OaGTlgZGuBLxmcILp5UkU9Vv8Uxr2d4ZYALgYIBnLz/rdauJg/Mc5tTdrblpIg9JMgUI8V3hIX7o1HYpZV7YaXaZpBLO60g/4gRQaBpUMcz8zDkOH/kgkkOABfDoIhwi4vAmVv5fmNdMHM4RMTmBOXMJh4Pdm00rSVxm4RyZ3E3yNdM5TMis/ScztRZu8rRDP5LIvZw4LmtBcHPaJoM4AaCYNJJDQbDWqzxHCOzTikFrsN3eblBDWggPIcQHEg6VMxQo0FxJcIL2kRMOcGwXOEawaWkC++zxLv8AslrpY2GiYLThmA9zYq0ioLSOcpd3RY4vEcU54a1zpayQ0loB8Reo0kmi6/w5wZdjNyANc+jXEDJGaHEikOyWymZiOVONhPZ8uhI7zWPcZiTlGfNIBadRQyvovYPwth4GH3TL3Ng4kVkgZsos1p2henpKTrO8eEZtRVUVbydjhGuDAH5c2uWQ2eU1V6qY0zplgRv+ysAX0K4PLMoiKQFghZRAcjtLs8yXt8dacgtEb9R0pSV6J7ZELm4vY7Q05JB5mZ69V811PpLqy+JRtfv9zRTq2wzm6+F6TzT5vQecz4WU3C7XUIFRrp4LWxMENqJBqNTVxFx4XnRfJuDi7S5NiaZfhmfekLL2c+X9bKtoqJrSZHl9lJjjY3r/AB6LmSQLbid4ptZC2PvNSpuwzECDFx/Srw8woQIFFJJPDdI+4/ZRe2aeOs+5SQegJ6ahQc2o9ImfE+SIgsczam3vkVW40IoDpsZr94QsPvTnfe6FhnTS5+3kOqlAqa0AgU70AQBYTFNwJ81XSndBmtDHUcxYq7Fu21CTIBuaR4qoiTQTSoNKk1rpOX3ZdFLuWKsPBIY9rnkmKEgQTWARrcLJMEWiI3ymwg7cip5iJoatzciQazFj057oBGYVgAU1iaEdBp1VrgrxcMZg4UuPPvRP7qlpitsohwrAzClItb15LbxWiSCBDoM2FTAB6qrEwJkWkCK1AA9OnMlSpeSTRxXgvktc1xbmLaAkZctH6a03Pis8O8uAlrTRxNSCXWECgzZRPP1UnYdRcOM5RSA7YcyIOxrqJUcJhOC5ooaUpmmdN+RuJWjFkTgqGJlLQQS11C0jvWOQEzzIrqIWsGnJQd8Ob3WzBa8wZEmKgOIrBZsVvsh7jmLoc0tFi4VinMEW5WqtH/if9eJTDMg1FIMtaHMmSHUmOdxVdYNdwVYGOC4YjcxBAgyc2ZzQAcpMEOy5gaKGJwzDhucJBc6TAIhxmjgbEkgZaWA5iOKx2EXCoirS4ZgTWHBzT+s1IjSFvYGEyxAmZLQJmZoWxWBO1hddm7O6LYRpYfDE4fyi6uH3rHLoBBDpsSCORXZ7O+H8TGLcwnDZLZAaDJGU5gTShgxX7rd7G+HSMcNxGOOE1ubvT9UZQHT9VLVNqr2rGwvX0Wh+KlUnx4MVau07RPM8B8J2GND2NNMOpbSRmd/tIihpXVena2FlF7dGhCjHbBGOU3Lkwsoi7lQiIgCIiALBCyiA53H8DIlg73lOviVyMUloLXUcIpVenhU8RwTXiDSs0oac14ev6THUtzg7S9jtTquODgj3Kw1snSliutjdlN/xMdaytZ/Y7v8AYTXdfO1OjaqDslf8NfwaFXizVI92UWivu+6uxOFeLtmNR1jw3WqMZpiu1fE/yvMq0alJ2nFo6xknwTc2AaGPBQdyrGmki6sa+QbeHvZYP5P8rldIsQE/sdaLGsEX13MLLh+fxE+Si0Ekz4D0v7sroFWLhXmYnQxQ39YKpxGGQDO9qGhF+v3C3I8wqsQFsG4EzU0gjdSmWTNfNYOIEAmfQn8IMT/aNBsY5g85t1WcT6jSn1H7OiKa11pqsCpgWETNYI05krpYkucz7R+0+a18ehIs4gR6joemxWcTGdALRNYcP0zcTBFZCj/ysznMIJLQCBYCW2of2skYvkgrNXA00OxoXV5/yeiqeyDE3w3NaYh47wIJFzM9aFVYToxWlpDmkQ4gAAmSYbW5mTpTqtp/BuxnB+G10AQ8PECKjvOtAI9ZWyFKUnZZIk1HkoxmTBygkX5a5hUEkkEDmKqt/dJabAB+YSCTHekWIp+NF6Ds74UAa0ucDEFsCusAumrYMDku3w3Y2EwyGiYDZNTAMi/Oq9Wj0itP6sL3OEtRFcHksDsdz3BvyzQgZqw3WCdq+II6LvdkfDrcLEdiuGbEdQGmVo5DQnU812hggevrdSDV7Ol6bToPdy/72M868pKxrcHwmTOZnO7NYDQDxstpEXpRioqyOAVbsOSDJpNAaGmo1ViKQYWURSAiIgCIiAIiIAiIgCxCyiAi9k0NQbha+NwbXCIEcqeUWW0sFUlCMlZom5y8Tscf4EgzNai9ee6od2ZiDYzsadZMfZdpZhebV6Tpajvtt+MHRVZLueexeGeLtNaUEz0/dP8Ag4snuGBao9Kr0GVIWP8A0Gnv9T9i/wAeR53H7KxSBDWyTeRTn4XhXYfYLi0CQ0A2uYneY0C7oCytFPoulh2b/LKuvNnIZ8OskElxI5jxFrfsFs4fZOGP8AeZknxlbyQt8NHQh9MF6FHOT5Zov7IwjdjT5+myw7srDIIyNE7CD5iq3liF0+BS/SvRFdzNThez8PDENY1o5D7m5W2AkLIKuoqOEiBCyiK4CIiAIiIAiIgCIiAIiIAiIgCIiAIiIAiIgCIiAIiIAiIgCIiAIiIAiIgMIsogMLKIgCIiAIiIAiIgCIiAIiIAiIgCIiAIiIAiIgCIiAIiIAiIgCIiAIiIAiIgCwURAZWERAZREQBERAEREAREQBERAf/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174" name="AutoShape 6" descr="data:image/jpg;base64,/9j/4AAQSkZJRgABAQAAAQABAAD/2wCEAAkGBhQSERQUExQUFRQTFhgXFRQYGBYYFBgYGBUXGBcZFxUaHCYeGB0jGRgXHy8gIycpLCwsGB4xNTAqNSYrLCkBCQoKDgwOGg8PGiwkHiQtKSwsLCoqKSwqLykpLSwsLSksLCwsKSwsKSwsLCwsKSwsLCwsKSwpLCksLCwsKSwsKf/AABEIAMIBAwMBIgACEQEDEQH/xAAbAAEAAgMBAQAAAAAAAAAAAAAAAgMBBAUGB//EADgQAAEDAgQDBgUEAgICAwAAAAEAAhEhMQMSQVEEYXEFIoGRofAGEzKxwWLR4fFCUhQjM4IHQ1P/xAAbAQEAAwEBAQEAAAAAAAAAAAAAAQIEAwUGB//EAC0RAAIBAwMDAgUEAwAAAAAAAAABAgMRIQQSMQVBUZGhEyIyYXFSseHwFBVC/9oADAMBAAIRAxEAPwD7iiIgCIiAIiIAiIgCIiAIiIAiIgCIiAIiIAiIgCIiAIiIAiIgCIiAIiIAiIgCIiAIiIAiIgCIiAIiIAiIgCIiAIiIAiLEoDKIiAIiIAiIgCIiAIiIAiwXKPzEBNFX8xM6i4LEUMyzKkEkWJRAZREQBERAEREAREQBEWJQGUVHEcY1g7xA5TXyXC4nt9zpynKNhBdfeyyV9ZSofW8+C8YOXB6Jz4utXG7UwmfU9s7SCfJeY4hz3fUS6sxXyBNLclrN4QQYBo2KXrqRSp0K8ep1tf8AEfU7Kh5Z2+L+KP8A8wIpJdNSdA0a9Vx8f40xWuyzhiIJJY4Agm31C2qqYDtQGhFbxWZm3kStfi8QgTlq28wQGmoPnPkvPfU68pX3eh3jRiuUdDh/jbG1wsN7SYlrnNjWuYEC0XvG63uzv/kDh8Qd/NhGQO8JbX9YoPGF5o8JlGbDBAbBO8d4kbuvQ3jeFo9p8CXQG/8AlJAIcGiZkgF1AZBvrC10eqVb2buiXp4vg+ncJ2xg4pLcPEY8i4aQfLfwW4CvjfDtJaSyWPZmkChkSA2CeRqK9ZW/wfxlxOC5uZxcIHdfUFsUrcH3VenS6jF4kjjLTNcH1Rzlj5gXjuzPjvDxiGvBwnG2YgsJ2zUynquweM5r0I1YzV4szuDjydn5oWDjhcU8UdSoniFO4jadd/FhVO4xcz5yxn39+CjcTtN88Wstx1zhi94iDYGZFZvS9IurmuS5NjfbiqwPWnhuV4KsmVNgFTBVTSphWIJoiIQTREUgIiIAiIgCwShK5nHdttZIb33cj3Z2JXGtXhRjum7EqLlhFvHdrtwjDmuNJkAH0mVy8ftx7j3Ya3zJrTTZauNxBcczozeOlIAuFQRmqIvAGtL/ANL5XU9WqzbUMRNcaKXIdV0klxvJNda1VTsAUpAaZGknnGgVoaJBc0zYSRppy/pbDZIBmh5zTf3uvInVfLZ2WCGHhQdOpJzcwsYrADIudelvRStGvofL3dSc8Bsnwp1256LPuuyxyZBcSJggOpEGtSBSDNJjXVa3GtId3RV5yuYYLSJMmaFsAQIGgXQweCggtAAg52zLJNWiDrqSFpO4eSTXumBH1CXgEVsadNRqtUGrl+5DDIkvB7pDi6ZjQggi1YtoSslgIDXNEOyuzVcAZEjz1FoqbLGNhnCwzUy12YCP1DKDNaTEH1WZqHB2VpgAkTSCMpA676BW+6LplGPAGIGgd4hwsXDEBM01EBpqdQRaFTxfY+G5rsrssw8B4tmaSAXg90Ek8tbKWFxjxinOwsc55PenKYAEh1q3ImwFlu8Q6WkAE/LzTWrZoBM94tAIDV13Sg1Ylo8pmJefmCXOFSTE0ABB5R4rocJ8QYvDkMkuY2mR/wDjFIa8VpypyXV7Y4BuIMJ0SAQ1wAAdB7oIdcwdDvK8/wAZw4iBOYOLQB/lMOBg/T3SKVt1Xo0NTfMcFGlLlHe4X43FA/CitXNdYTcNI2/VouvgfEWA6IxWiwyulh8iK+BXz4M5gbG00mm9tVGZXox1U1zk5yoRfB9TcDrI981lr1824PtTEwiCx5EaEktg6Ftqr0PBfGQLgMVgaDTO0kgcy01joVqhqYS5wZ5UJI9S137eM7qYxIv7qtXC4hrxLXNc2YlpBE9QrWOHvXmtKfg42N7DK2WFcfs/hWYbsQtzZsU/McSSRqIBsBJNL12hdXDcukfuUZstKtCpwyrmq6Kk0WYRSCaIikgIiIAtfiuMbhiXHoBc9AtbtLtVuGIFX6Cp84XFfiueczjM9N6BeTruoxofLDMv2OsKe7ku4/tY4ktAAbtvtPjsueHZjWm1djy6WUhhbROoHT9wQrsLDEVk+/YXydevKrLfUd2a4pR4IgatEV6f2LrLWkmSf3U2CnukyjsM+o18Nlmc7rBcw3DABFwfQxpoFHAMd0U1iKVGnIqQwgIr/FIg+MFQOFqIpsT7suLyTgsxKjcVrrSyYJzCBeARtXZROmosetPxTxVOJgicw1M0kGtxz6HX0JIk12YD2PeWu7rqlhAhsCJbcDprKi/DoWiZbasu/TBoSc0OqtwO8iKHxm2v9qjisFrpaTBpDhcRbeRFPTWV1U7vJJr8Y2RnDpaZJaYM5RIBESQS2D4bV0y/KwkZTDpArtbYgBwpqByXRwcMguBAcDUCKXMxuJFtJgrmcdwwbRn0uIDXCjg57hJJ2AzQTao6aKbu9rLHPx8IhzCGtcRAc0Gcpmba0yidYg6LcxQ5rC5nfc9wjDMSc0WJg7mhkQOqpxMOXueR3m5Zc2tAYBIF+6WmRzWOIxXfLwmkQWOw3EiC2ADJFZJHK5ixoNTV7IumbODxrfnESRrBmJDRStqk9cxK1u2uGcwy2H4eIQCNZJcRInvCS6CKjKKwsunDc8loc3EcHEgkOaHi5aaTEQW0gaQtrHwhjtbkID2OAzNBDwBMdaQRIN7amt9klLsxbJzO3cAANaQWulzgIoQZGUReHCkWBF5lcN4j3ZenZxZLm5/oBOGHVBy1h00BPdPlRajuzsuIMS5zA1yubJn6pBAFWitia7rXSrbFtkQro4YHv2VkKfF4UPJggGCJEUNqSdZ10VfpyWzDVyeTa4DtB2C8OadagzBoRUePVe37J7YZjtkUIjMNQTaNwYNV89B9VscHxbsJ4ewgEeUG4IXelVdN27HGpSU+OT6fh4nv35LcwHz7qvPdi9rNxmyKOEZmXLdBJpMwahdvAxKGAbUG56letGSeUefJNYZ02GyvatPBLpqGhuUVk5s01EREREGb6LcYuyOZYiyikgkiLBKkAlcviu2cuYZXNIMAkUPMLd4riMgmKamYinrJgeK87jcRnOZ0TcchsF5HU9b/AI8Uov5mdaUNzK3y4ncmZ08vVSY3l/HRZzVNb/m+nNHkzzXxkqjldm1IFvsjw/KEmKkePVII35VA9/yslgNDtXfrK4ssZke9uSjigAV858aKZby5zt0Ujb8e9aBVT8gqdPKKR5ya6UUXm5HLmKj8QriOf23UC377fnzUXJKvmzNNbeFRJ91VeKdRepM8hqPXlRXBkG9Nb9Zix2WMVgNxz12uPW6thMm5S0S2bivOLz481HFwQRJAvHOoIE7+H8KWHhBsQYNARO1RS02qpYUyc3+JEeX1A61lWvbKJNZjS0uIMyZA10mDykqviasLhQiHU5G4/n9lsYjAHVtlFQKiAdfP7VWMRwHMGmpBpUUsaepXRPKBysBwc4Ot/wBla1B+kidG0AIte0KJ4VvcLmggAES0ESSSRl3EuP8ARVo4UYZgmHOMl1KgvDyeoaCLXCnhkxmjUOy2qADrZ31Cm3gtTlnBJrcFwvfyn6MQFzBMtBM90TXLBAgzBouT2RgkYpY5wLBnYHAwJYMoI/8AV1J0iJgLouxMjpdQCQ0xA77Y+nSoJHXnC1+OYHHCirmNJy5RGUmBmMWnLyIOhWiDeU+GdE+xFzjhtytDnZ8XugjuFuVofl3mwzWFG3XSwuHzYYaP/rJYQaA1FwZrDjT9R5rmY1Cx+YgDKwnZxaCO8b1hw8tCuh2Tx8NbmjMAJEAZi4TQbjvCD/tegVat9t0Hwc3iMBr3OJkQAGsNrtAgi4iHEiRU7rlcXwmRxEzH1QCA0kxEHwtSCF6XtTgw0te0EZKkVgisuaLEm1YsFyuOwC90UzUcQDLXAtPyy0j6XOEDKYqFo09Xh9ipygKc9o/KwVkG4N5rNKwayTeZWD9/fmt5LOh2D2mMDFzEHKRldykjvRrEW6r6BwPGAk95pFILbV/VNZv/AEvly3ex+Ndh4rXNbmIP0ESHbAjrULVSrOGOxnrUt3zI+v8ADNpblvtqtsEASaDU6CB6Lk9kVa174a97QS0HuyZihNSBSV2mNXrxd0eczDXyJFjZFOEViplReyQQdfBSVXEY7WAlxAA1RtJXYOF2s6XNAdRtLzBmesxFZWmYItffqtnHx2vxXZHAjumkRUeyoZRWn7Eii+A11V1NRNvz7HoQVolYcaczU7QNPRSMTYEjTXfW9gpEmxb9un7qBuadZgmkR75LCy5IkX87LGJQgxrfUSImOakBWuvTX3PipPtzXJskIWzv7CrLrGsQJ8vvNFn50Gvnpr91TJJZlO/v8qOfpRSD6aU2VYEwTM/g6HyVgZdyo4V6hVgyeYAMeJgjy+6yQQ6RWlj4fkDzUMV0x/akGXAh1hU/i3LVReKU5Uvzptqptx5MH2QRZQLN9BIMefj+6m5JU/Y1oRbSRaN6U9VqO7rjq0gyehkA9TNeYrvuPZ9oN6Un7qvHaHNgwHEADmRXWhgivRdIvySUOZPdJINhMEVBtpWo9FqODmnxba05YqDaTJ3M+e4zC7zm0BJOU1iQRmiu9Y5hQe02EW+nURDQa3Ei2srsn2Br47S8FtCDTLUimUy3UGZMV0XNLYxZABEn5cS13crLJABBJFBNdl18XDhrYjU1GpqZcLXNbmo1WljBssfA/wCs1vqBInwBpNitFKWCyNPiMMfLySQHBpiaANO9vqAMx15x7RcRkfFQe40EUDTJJ/2kB3Oyv4jAguMw0AtaJOoyhxrAEujUd0alUYcThtcKOw8taZTpPOnj5xoi+GWOjw2M92GSwZo3mJhxHJwOasW9Fy+HxhlPy4zDDDQ2fra5xI/9g2aD/Vyua8MlzHOAJGRgmC7MYJrbKYItRavCY+TDD3yQzEALQJow2JihAcdpJ6qIxVmTyanFYYY5xpGJmIDTVpnXlIvPlVUcWw5iZ0k1E7GxImZoF0eMLcU4ZArZ5mc0zlBbzgy7poocffvQW4f0nvd5rzLQ43BArlOhla4VHi/IOU7TT89FbhvAbmbIcJmDobWqLELOJwxYYcIIAdBgghw3GokWThGNLg01zQ0HvSCTcARmP6T6rS2msB2tk+ofCfEl7IzuxIAzYjg4DNbK0xBgAyQaUG69KzEBJAIJFxSnVc3sBmJ8nDGJLXADMCOQgbDoCeq6LMEAkgAE3MCT1Oq+gppqKPFk8liIi6lQtfi+HzgDmDzpsthV4xIBgSdATA84KpUjGUWpcErHB51/Btwnuy1zkGaTI7p6RCAUB98qqGJjlz33qRBOoG4NgPyrM3uOS/O9VtVaWxWVz0I3srmctOiwa6V3j7lZY4fwoxpzp/ax3LIjiDW/VRyxbnSb60VrHyKiJ92UYrB3/EqCxH5hnT8gndYyWk6U9NFl96jaT1pVYbMkEbnleFGQRwyWi8+/uj8Uc9b08ypYbqcjbfXzWX2v1p79lSkLlYOsSLRrKrxGiR5mgrWdtJNOalhttIikTOw/aqxj4R9DB8KUteVZAjjOAaayP5itL1WWiSC2KHT11VbMaYMXrIMGM1DBsTVWNoRAjlzkfeitYsVjErFpmBzFTc9PPkqc5s6szJGgEQQPEeZVuIe7JNBMnXqRyP2VeFhy1oNDljocoII5SD5KyWLgzimTmB+maHWkGo635BV/MJJMiRSNYm8i9kwwTNqiZpdpF9uaji4UgxSkRTxO419FcJEeIwczWgQJIIkwWlpkWHh5LSOHIBcHNcBmkk5i0tMh1MrpyiKVjeVuYjyJJAc02GskkEX89LxrFOLgTDgWjKaOpYP1BpIBoOZXeDsWuauEwOacMiJDhmml6d124B12VHE8OaGTlgZGuBLxmcILp5UkU9Vv8Uxr2d4ZYALgYIBnLz/rdauJg/Mc5tTdrblpIg9JMgUI8V3hIX7o1HYpZV7YaXaZpBLO60g/4gRQaBpUMcz8zDkOH/kgkkOABfDoIhwi4vAmVv5fmNdMHM4RMTmBOXMJh4Pdm00rSVxm4RyZ3E3yNdM5TMis/ScztRZu8rRDP5LIvZw4LmtBcHPaJoM4AaCYNJJDQbDWqzxHCOzTikFrsN3eblBDWggPIcQHEg6VMxQo0FxJcIL2kRMOcGwXOEawaWkC++zxLv8AslrpY2GiYLThmA9zYq0ioLSOcpd3RY4vEcU54a1zpayQ0loB8Reo0kmi6/w5wZdjNyANc+jXEDJGaHEikOyWymZiOVONhPZ8uhI7zWPcZiTlGfNIBadRQyvovYPwth4GH3TL3Ng4kVkgZsos1p2henpKTrO8eEZtRVUVbydjhGuDAH5c2uWQ2eU1V6qY0zplgRv+ysAX0K4PLMoiKQFghZRAcjtLs8yXt8dacgtEb9R0pSV6J7ZELm4vY7Q05JB5mZ69V811PpLqy+JRtfv9zRTq2wzm6+F6TzT5vQecz4WU3C7XUIFRrp4LWxMENqJBqNTVxFx4XnRfJuDi7S5NiaZfhmfekLL2c+X9bKtoqJrSZHl9lJjjY3r/AB6LmSQLbid4ptZC2PvNSpuwzECDFx/Srw8woQIFFJJPDdI+4/ZRe2aeOs+5SQegJ6ahQc2o9ImfE+SIgsczam3vkVW40IoDpsZr94QsPvTnfe6FhnTS5+3kOqlAqa0AgU70AQBYTFNwJ81XSndBmtDHUcxYq7Fu21CTIBuaR4qoiTQTSoNKk1rpOX3ZdFLuWKsPBIY9rnkmKEgQTWARrcLJMEWiI3ymwg7cip5iJoatzciQazFj057oBGYVgAU1iaEdBp1VrgrxcMZg4UuPPvRP7qlpitsohwrAzClItb15LbxWiSCBDoM2FTAB6qrEwJkWkCK1AA9OnMlSpeSTRxXgvktc1xbmLaAkZctH6a03Pis8O8uAlrTRxNSCXWECgzZRPP1UnYdRcOM5RSA7YcyIOxrqJUcJhOC5ooaUpmmdN+RuJWjFkTgqGJlLQQS11C0jvWOQEzzIrqIWsGnJQd8Ob3WzBa8wZEmKgOIrBZsVvsh7jmLoc0tFi4VinMEW5WqtH/if9eJTDMg1FIMtaHMmSHUmOdxVdYNdwVYGOC4YjcxBAgyc2ZzQAcpMEOy5gaKGJwzDhucJBc6TAIhxmjgbEkgZaWA5iOKx2EXCoirS4ZgTWHBzT+s1IjSFvYGEyxAmZLQJmZoWxWBO1hddm7O6LYRpYfDE4fyi6uH3rHLoBBDpsSCORXZ7O+H8TGLcwnDZLZAaDJGU5gTShgxX7rd7G+HSMcNxGOOE1ubvT9UZQHT9VLVNqr2rGwvX0Wh+KlUnx4MVau07RPM8B8J2GND2NNMOpbSRmd/tIihpXVena2FlF7dGhCjHbBGOU3Lkwsoi7lQiIgCIiALBCyiA53H8DIlg73lOviVyMUloLXUcIpVenhU8RwTXiDSs0oac14ev6THUtzg7S9jtTquODgj3Kw1snSliutjdlN/xMdaytZ/Y7v8AYTXdfO1OjaqDslf8NfwaFXizVI92UWivu+6uxOFeLtmNR1jw3WqMZpiu1fE/yvMq0alJ2nFo6xknwTc2AaGPBQdyrGmki6sa+QbeHvZYP5P8rldIsQE/sdaLGsEX13MLLh+fxE+Si0Ekz4D0v7sroFWLhXmYnQxQ39YKpxGGQDO9qGhF+v3C3I8wqsQFsG4EzU0gjdSmWTNfNYOIEAmfQn8IMT/aNBsY5g85t1WcT6jSn1H7OiKa11pqsCpgWETNYI05krpYkucz7R+0+a18ehIs4gR6joemxWcTGdALRNYcP0zcTBFZCj/ysznMIJLQCBYCW2of2skYvkgrNXA00OxoXV5/yeiqeyDE3w3NaYh47wIJFzM9aFVYToxWlpDmkQ4gAAmSYbW5mTpTqtp/BuxnB+G10AQ8PECKjvOtAI9ZWyFKUnZZIk1HkoxmTBygkX5a5hUEkkEDmKqt/dJabAB+YSCTHekWIp+NF6Ds74UAa0ucDEFsCusAumrYMDku3w3Y2EwyGiYDZNTAMi/Oq9Wj0itP6sL3OEtRFcHksDsdz3BvyzQgZqw3WCdq+II6LvdkfDrcLEdiuGbEdQGmVo5DQnU812hggevrdSDV7Ol6bToPdy/72M868pKxrcHwmTOZnO7NYDQDxstpEXpRioqyOAVbsOSDJpNAaGmo1ViKQYWURSAiIgCIiAIiIAiIgCxCyiAi9k0NQbha+NwbXCIEcqeUWW0sFUlCMlZom5y8Tscf4EgzNai9ee6od2ZiDYzsadZMfZdpZhebV6Tpajvtt+MHRVZLueexeGeLtNaUEz0/dP8Ag4snuGBao9Kr0GVIWP8A0Gnv9T9i/wAeR53H7KxSBDWyTeRTn4XhXYfYLi0CQ0A2uYneY0C7oCytFPoulh2b/LKuvNnIZ8OskElxI5jxFrfsFs4fZOGP8AeZknxlbyQt8NHQh9MF6FHOT5Zov7IwjdjT5+myw7srDIIyNE7CD5iq3liF0+BS/SvRFdzNThez8PDENY1o5D7m5W2AkLIKuoqOEiBCyiK4CIiAIiIAiIgCIiAIiIAiIgCIiAIiIAiIgCIiAIiIAiIgCIiAIiIAiIgMIsogMLKIgCIiAIiIAiIgCIiAIiIAiIgCIiAIiIAiIgCIiAIiIAiIgCIiAIiIAiIgCwURAZWERAZREQBERAEREAREQBERAf/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pic>
        <p:nvPicPr>
          <p:cNvPr id="7175" name="Picture 8" descr="http://img.diytrade.com/cdimg/632093/4873463/0/1197422157/Polyaluminium_Chloride-taki.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3581400"/>
            <a:ext cx="3098800" cy="232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6" name="Picture 2" descr="C:\Documents and Settings\mw24\Desktop\plant views\50 lps plant cropped.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49613" y="1905000"/>
            <a:ext cx="5894387"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7" name="Rectangle 10"/>
          <p:cNvSpPr>
            <a:spLocks noChangeArrowheads="1"/>
          </p:cNvSpPr>
          <p:nvPr/>
        </p:nvSpPr>
        <p:spPr bwMode="auto">
          <a:xfrm>
            <a:off x="3276600" y="2133600"/>
            <a:ext cx="1295400" cy="1371600"/>
          </a:xfrm>
          <a:prstGeom prst="rect">
            <a:avLst/>
          </a:prstGeom>
          <a:noFill/>
          <a:ln w="44450">
            <a:solidFill>
              <a:srgbClr val="FF0000"/>
            </a:solidFill>
            <a:round/>
            <a:headEnd type="none" w="lg" len="med"/>
            <a:tailEnd type="none" w="lg" len="me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a:p>
        </p:txBody>
      </p:sp>
      <p:pic>
        <p:nvPicPr>
          <p:cNvPr id="7178" name="Picture 6" descr="a"/>
          <p:cNvPicPr>
            <a:picLocks noChangeAspect="1" noChangeArrowheads="1"/>
          </p:cNvPicPr>
          <p:nvPr/>
        </p:nvPicPr>
        <p:blipFill>
          <a:blip r:embed="rId7">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smtClean="0">
                <a:ea typeface="ＭＳ Ｐゴシック" pitchFamily="34" charset="-128"/>
              </a:rPr>
              <a:t>Chemical application: Disinfection</a:t>
            </a:r>
          </a:p>
        </p:txBody>
      </p:sp>
      <p:sp>
        <p:nvSpPr>
          <p:cNvPr id="8195" name="AutoShape 4" descr="data:image/jpg;base64,/9j/4AAQSkZJRgABAQAAAQABAAD/2wCEAAkGBhQSERQUExQUFRQTFhgXFRQYGBYYFBgYGBUXGBcZFxUaHCYeGB0jGRgXHy8gIycpLCwsGB4xNTAqNSYrLCkBCQoKDgwOGg8PGiwkHiQtKSwsLCoqKSwqLykpLSwsLSksLCwsKSwsKSwsLCwsKSwsLCwsKSwpLCksLCwsKSwsKf/AABEIAMIBAwMBIgACEQEDEQH/xAAbAAEAAgMBAQAAAAAAAAAAAAAAAgMBBAUGB//EADgQAAEDAgQDBgUEAgICAwAAAAEAAhEhMQMSQVEEYXEFIoGRofAGEzKxwWLR4fFCUhQjM4IHQ1P/xAAbAQEAAwEBAQEAAAAAAAAAAAAAAQIEAwUGB//EAC0RAAIBAwMDAgUEAwAAAAAAAAABAgMRIQQSMQVBUZGhEyIyYXFSseHwFBVC/9oADAMBAAIRAxEAPwD7iiIgCIiAIiIAiIgCIiAIiIAiIgCIiAIiIAiIgCIiAIiIAiIgCIiAIiIAiIgCIiAIiIAiIgCIiAIiIAiIgCIiAIiIAiLEoDKIiAIiIAiIgCIiAIiIAiwXKPzEBNFX8xM6i4LEUMyzKkEkWJRAZREQBERAEREAREQBEWJQGUVHEcY1g7xA5TXyXC4nt9zpynKNhBdfeyyV9ZSofW8+C8YOXB6Jz4utXG7UwmfU9s7SCfJeY4hz3fUS6sxXyBNLclrN4QQYBo2KXrqRSp0K8ep1tf8AEfU7Kh5Z2+L+KP8A8wIpJdNSdA0a9Vx8f40xWuyzhiIJJY4Agm31C2qqYDtQGhFbxWZm3kStfi8QgTlq28wQGmoPnPkvPfU68pX3eh3jRiuUdDh/jbG1wsN7SYlrnNjWuYEC0XvG63uzv/kDh8Qd/NhGQO8JbX9YoPGF5o8JlGbDBAbBO8d4kbuvQ3jeFo9p8CXQG/8AlJAIcGiZkgF1AZBvrC10eqVb2buiXp4vg+ncJ2xg4pLcPEY8i4aQfLfwW4CvjfDtJaSyWPZmkChkSA2CeRqK9ZW/wfxlxOC5uZxcIHdfUFsUrcH3VenS6jF4kjjLTNcH1Rzlj5gXjuzPjvDxiGvBwnG2YgsJ2zUynquweM5r0I1YzV4szuDjydn5oWDjhcU8UdSoniFO4jadd/FhVO4xcz5yxn39+CjcTtN88Wstx1zhi94iDYGZFZvS9IurmuS5NjfbiqwPWnhuV4KsmVNgFTBVTSphWIJoiIQTREUgIiIAiIgCwShK5nHdttZIb33cj3Z2JXGtXhRjum7EqLlhFvHdrtwjDmuNJkAH0mVy8ftx7j3Ya3zJrTTZauNxBcczozeOlIAuFQRmqIvAGtL/ANL5XU9WqzbUMRNcaKXIdV0klxvJNda1VTsAUpAaZGknnGgVoaJBc0zYSRppy/pbDZIBmh5zTf3uvInVfLZ2WCGHhQdOpJzcwsYrADIudelvRStGvofL3dSc8Bsnwp1256LPuuyxyZBcSJggOpEGtSBSDNJjXVa3GtId3RV5yuYYLSJMmaFsAQIGgXQweCggtAAg52zLJNWiDrqSFpO4eSTXumBH1CXgEVsadNRqtUGrl+5DDIkvB7pDi6ZjQggi1YtoSslgIDXNEOyuzVcAZEjz1FoqbLGNhnCwzUy12YCP1DKDNaTEH1WZqHB2VpgAkTSCMpA676BW+6LplGPAGIGgd4hwsXDEBM01EBpqdQRaFTxfY+G5rsrssw8B4tmaSAXg90Ek8tbKWFxjxinOwsc55PenKYAEh1q3ImwFlu8Q6WkAE/LzTWrZoBM94tAIDV13Sg1Ylo8pmJefmCXOFSTE0ABB5R4rocJ8QYvDkMkuY2mR/wDjFIa8VpypyXV7Y4BuIMJ0SAQ1wAAdB7oIdcwdDvK8/wAZw4iBOYOLQB/lMOBg/T3SKVt1Xo0NTfMcFGlLlHe4X43FA/CitXNdYTcNI2/VouvgfEWA6IxWiwyulh8iK+BXz4M5gbG00mm9tVGZXox1U1zk5yoRfB9TcDrI981lr1824PtTEwiCx5EaEktg6Ftqr0PBfGQLgMVgaDTO0kgcy01joVqhqYS5wZ5UJI9S137eM7qYxIv7qtXC4hrxLXNc2YlpBE9QrWOHvXmtKfg42N7DK2WFcfs/hWYbsQtzZsU/McSSRqIBsBJNL12hdXDcukfuUZstKtCpwyrmq6Kk0WYRSCaIikgIiIAtfiuMbhiXHoBc9AtbtLtVuGIFX6Cp84XFfiueczjM9N6BeTruoxofLDMv2OsKe7ku4/tY4ktAAbtvtPjsueHZjWm1djy6WUhhbROoHT9wQrsLDEVk+/YXydevKrLfUd2a4pR4IgatEV6f2LrLWkmSf3U2CnukyjsM+o18Nlmc7rBcw3DABFwfQxpoFHAMd0U1iKVGnIqQwgIr/FIg+MFQOFqIpsT7suLyTgsxKjcVrrSyYJzCBeARtXZROmosetPxTxVOJgicw1M0kGtxz6HX0JIk12YD2PeWu7rqlhAhsCJbcDprKi/DoWiZbasu/TBoSc0OqtwO8iKHxm2v9qjisFrpaTBpDhcRbeRFPTWV1U7vJJr8Y2RnDpaZJaYM5RIBESQS2D4bV0y/KwkZTDpArtbYgBwpqByXRwcMguBAcDUCKXMxuJFtJgrmcdwwbRn0uIDXCjg57hJJ2AzQTao6aKbu9rLHPx8IhzCGtcRAc0Gcpmba0yidYg6LcxQ5rC5nfc9wjDMSc0WJg7mhkQOqpxMOXueR3m5Zc2tAYBIF+6WmRzWOIxXfLwmkQWOw3EiC2ADJFZJHK5ixoNTV7IumbODxrfnESRrBmJDRStqk9cxK1u2uGcwy2H4eIQCNZJcRInvCS6CKjKKwsunDc8loc3EcHEgkOaHi5aaTEQW0gaQtrHwhjtbkID2OAzNBDwBMdaQRIN7amt9klLsxbJzO3cAANaQWulzgIoQZGUReHCkWBF5lcN4j3ZenZxZLm5/oBOGHVBy1h00BPdPlRajuzsuIMS5zA1yubJn6pBAFWitia7rXSrbFtkQro4YHv2VkKfF4UPJggGCJEUNqSdZ10VfpyWzDVyeTa4DtB2C8OadagzBoRUePVe37J7YZjtkUIjMNQTaNwYNV89B9VscHxbsJ4ewgEeUG4IXelVdN27HGpSU+OT6fh4nv35LcwHz7qvPdi9rNxmyKOEZmXLdBJpMwahdvAxKGAbUG56letGSeUefJNYZ02GyvatPBLpqGhuUVk5s01EREREGb6LcYuyOZYiyikgkiLBKkAlcviu2cuYZXNIMAkUPMLd4riMgmKamYinrJgeK87jcRnOZ0TcchsF5HU9b/AI8Uov5mdaUNzK3y4ncmZ08vVSY3l/HRZzVNb/m+nNHkzzXxkqjldm1IFvsjw/KEmKkePVII35VA9/yslgNDtXfrK4ssZke9uSjigAV858aKZby5zt0Ujb8e9aBVT8gqdPKKR5ya6UUXm5HLmKj8QriOf23UC377fnzUXJKvmzNNbeFRJ91VeKdRepM8hqPXlRXBkG9Nb9Zix2WMVgNxz12uPW6thMm5S0S2bivOLz481HFwQRJAvHOoIE7+H8KWHhBsQYNARO1RS02qpYUyc3+JEeX1A61lWvbKJNZjS0uIMyZA10mDykqviasLhQiHU5G4/n9lsYjAHVtlFQKiAdfP7VWMRwHMGmpBpUUsaepXRPKBysBwc4Ot/wBla1B+kidG0AIte0KJ4VvcLmggAES0ESSSRl3EuP8ARVo4UYZgmHOMl1KgvDyeoaCLXCnhkxmjUOy2qADrZ31Cm3gtTlnBJrcFwvfyn6MQFzBMtBM90TXLBAgzBouT2RgkYpY5wLBnYHAwJYMoI/8AV1J0iJgLouxMjpdQCQ0xA77Y+nSoJHXnC1+OYHHCirmNJy5RGUmBmMWnLyIOhWiDeU+GdE+xFzjhtytDnZ8XugjuFuVofl3mwzWFG3XSwuHzYYaP/rJYQaA1FwZrDjT9R5rmY1Cx+YgDKwnZxaCO8b1hw8tCuh2Tx8NbmjMAJEAZi4TQbjvCD/tegVat9t0Hwc3iMBr3OJkQAGsNrtAgi4iHEiRU7rlcXwmRxEzH1QCA0kxEHwtSCF6XtTgw0te0EZKkVgisuaLEm1YsFyuOwC90UzUcQDLXAtPyy0j6XOEDKYqFo09Xh9ipygKc9o/KwVkG4N5rNKwayTeZWD9/fmt5LOh2D2mMDFzEHKRldykjvRrEW6r6BwPGAk95pFILbV/VNZv/AEvly3ex+Ndh4rXNbmIP0ESHbAjrULVSrOGOxnrUt3zI+v8ADNpblvtqtsEASaDU6CB6Lk9kVa174a97QS0HuyZihNSBSV2mNXrxd0eczDXyJFjZFOEViplReyQQdfBSVXEY7WAlxAA1RtJXYOF2s6XNAdRtLzBmesxFZWmYItffqtnHx2vxXZHAjumkRUeyoZRWn7Eii+A11V1NRNvz7HoQVolYcaczU7QNPRSMTYEjTXfW9gpEmxb9un7qBuadZgmkR75LCy5IkX87LGJQgxrfUSImOakBWuvTX3PipPtzXJskIWzv7CrLrGsQJ8vvNFn50Gvnpr91TJJZlO/v8qOfpRSD6aU2VYEwTM/g6HyVgZdyo4V6hVgyeYAMeJgjy+6yQQ6RWlj4fkDzUMV0x/akGXAh1hU/i3LVReKU5Uvzptqptx5MH2QRZQLN9BIMefj+6m5JU/Y1oRbSRaN6U9VqO7rjq0gyehkA9TNeYrvuPZ9oN6Un7qvHaHNgwHEADmRXWhgivRdIvySUOZPdJINhMEVBtpWo9FqODmnxba05YqDaTJ3M+e4zC7zm0BJOU1iQRmiu9Y5hQe02EW+nURDQa3Ei2srsn2Br47S8FtCDTLUimUy3UGZMV0XNLYxZABEn5cS13crLJABBJFBNdl18XDhrYjU1GpqZcLXNbmo1WljBssfA/wCs1vqBInwBpNitFKWCyNPiMMfLySQHBpiaANO9vqAMx15x7RcRkfFQe40EUDTJJ/2kB3Oyv4jAguMw0AtaJOoyhxrAEujUd0alUYcThtcKOw8taZTpPOnj5xoi+GWOjw2M92GSwZo3mJhxHJwOasW9Fy+HxhlPy4zDDDQ2fra5xI/9g2aD/Vyua8MlzHOAJGRgmC7MYJrbKYItRavCY+TDD3yQzEALQJow2JihAcdpJ6qIxVmTyanFYYY5xpGJmIDTVpnXlIvPlVUcWw5iZ0k1E7GxImZoF0eMLcU4ZArZ5mc0zlBbzgy7poocffvQW4f0nvd5rzLQ43BArlOhla4VHi/IOU7TT89FbhvAbmbIcJmDobWqLELOJwxYYcIIAdBgghw3GokWThGNLg01zQ0HvSCTcARmP6T6rS2msB2tk+ofCfEl7IzuxIAzYjg4DNbK0xBgAyQaUG69KzEBJAIJFxSnVc3sBmJ8nDGJLXADMCOQgbDoCeq6LMEAkgAE3MCT1Oq+gppqKPFk8liIi6lQtfi+HzgDmDzpsthV4xIBgSdATA84KpUjGUWpcErHB51/Btwnuy1zkGaTI7p6RCAUB98qqGJjlz33qRBOoG4NgPyrM3uOS/O9VtVaWxWVz0I3srmctOiwa6V3j7lZY4fwoxpzp/ax3LIjiDW/VRyxbnSb60VrHyKiJ92UYrB3/EqCxH5hnT8gndYyWk6U9NFl96jaT1pVYbMkEbnleFGQRwyWi8+/uj8Uc9b08ypYbqcjbfXzWX2v1p79lSkLlYOsSLRrKrxGiR5mgrWdtJNOalhttIikTOw/aqxj4R9DB8KUteVZAjjOAaayP5itL1WWiSC2KHT11VbMaYMXrIMGM1DBsTVWNoRAjlzkfeitYsVjErFpmBzFTc9PPkqc5s6szJGgEQQPEeZVuIe7JNBMnXqRyP2VeFhy1oNDljocoII5SD5KyWLgzimTmB+maHWkGo635BV/MJJMiRSNYm8i9kwwTNqiZpdpF9uaji4UgxSkRTxO419FcJEeIwczWgQJIIkwWlpkWHh5LSOHIBcHNcBmkk5i0tMh1MrpyiKVjeVuYjyJJAc02GskkEX89LxrFOLgTDgWjKaOpYP1BpIBoOZXeDsWuauEwOacMiJDhmml6d124B12VHE8OaGTlgZGuBLxmcILp5UkU9Vv8Uxr2d4ZYALgYIBnLz/rdauJg/Mc5tTdrblpIg9JMgUI8V3hIX7o1HYpZV7YaXaZpBLO60g/4gRQaBpUMcz8zDkOH/kgkkOABfDoIhwi4vAmVv5fmNdMHM4RMTmBOXMJh4Pdm00rSVxm4RyZ3E3yNdM5TMis/ScztRZu8rRDP5LIvZw4LmtBcHPaJoM4AaCYNJJDQbDWqzxHCOzTikFrsN3eblBDWggPIcQHEg6VMxQo0FxJcIL2kRMOcGwXOEawaWkC++zxLv8AslrpY2GiYLThmA9zYq0ioLSOcpd3RY4vEcU54a1zpayQ0loB8Reo0kmi6/w5wZdjNyANc+jXEDJGaHEikOyWymZiOVONhPZ8uhI7zWPcZiTlGfNIBadRQyvovYPwth4GH3TL3Ng4kVkgZsos1p2henpKTrO8eEZtRVUVbydjhGuDAH5c2uWQ2eU1V6qY0zplgRv+ysAX0K4PLMoiKQFghZRAcjtLs8yXt8dacgtEb9R0pSV6J7ZELm4vY7Q05JB5mZ69V811PpLqy+JRtfv9zRTq2wzm6+F6TzT5vQecz4WU3C7XUIFRrp4LWxMENqJBqNTVxFx4XnRfJuDi7S5NiaZfhmfekLL2c+X9bKtoqJrSZHl9lJjjY3r/AB6LmSQLbid4ptZC2PvNSpuwzECDFx/Srw8woQIFFJJPDdI+4/ZRe2aeOs+5SQegJ6ahQc2o9ImfE+SIgsczam3vkVW40IoDpsZr94QsPvTnfe6FhnTS5+3kOqlAqa0AgU70AQBYTFNwJ81XSndBmtDHUcxYq7Fu21CTIBuaR4qoiTQTSoNKk1rpOX3ZdFLuWKsPBIY9rnkmKEgQTWARrcLJMEWiI3ymwg7cip5iJoatzciQazFj057oBGYVgAU1iaEdBp1VrgrxcMZg4UuPPvRP7qlpitsohwrAzClItb15LbxWiSCBDoM2FTAB6qrEwJkWkCK1AA9OnMlSpeSTRxXgvktc1xbmLaAkZctH6a03Pis8O8uAlrTRxNSCXWECgzZRPP1UnYdRcOM5RSA7YcyIOxrqJUcJhOC5ooaUpmmdN+RuJWjFkTgqGJlLQQS11C0jvWOQEzzIrqIWsGnJQd8Ob3WzBa8wZEmKgOIrBZsVvsh7jmLoc0tFi4VinMEW5WqtH/if9eJTDMg1FIMtaHMmSHUmOdxVdYNdwVYGOC4YjcxBAgyc2ZzQAcpMEOy5gaKGJwzDhucJBc6TAIhxmjgbEkgZaWA5iOKx2EXCoirS4ZgTWHBzT+s1IjSFvYGEyxAmZLQJmZoWxWBO1hddm7O6LYRpYfDE4fyi6uH3rHLoBBDpsSCORXZ7O+H8TGLcwnDZLZAaDJGU5gTShgxX7rd7G+HSMcNxGOOE1ubvT9UZQHT9VLVNqr2rGwvX0Wh+KlUnx4MVau07RPM8B8J2GND2NNMOpbSRmd/tIihpXVena2FlF7dGhCjHbBGOU3Lkwsoi7lQiIgCIiALBCyiA53H8DIlg73lOviVyMUloLXUcIpVenhU8RwTXiDSs0oac14ev6THUtzg7S9jtTquODgj3Kw1snSliutjdlN/xMdaytZ/Y7v8AYTXdfO1OjaqDslf8NfwaFXizVI92UWivu+6uxOFeLtmNR1jw3WqMZpiu1fE/yvMq0alJ2nFo6xknwTc2AaGPBQdyrGmki6sa+QbeHvZYP5P8rldIsQE/sdaLGsEX13MLLh+fxE+Si0Ekz4D0v7sroFWLhXmYnQxQ39YKpxGGQDO9qGhF+v3C3I8wqsQFsG4EzU0gjdSmWTNfNYOIEAmfQn8IMT/aNBsY5g85t1WcT6jSn1H7OiKa11pqsCpgWETNYI05krpYkucz7R+0+a18ehIs4gR6joemxWcTGdALRNYcP0zcTBFZCj/ysznMIJLQCBYCW2of2skYvkgrNXA00OxoXV5/yeiqeyDE3w3NaYh47wIJFzM9aFVYToxWlpDmkQ4gAAmSYbW5mTpTqtp/BuxnB+G10AQ8PECKjvOtAI9ZWyFKUnZZIk1HkoxmTBygkX5a5hUEkkEDmKqt/dJabAB+YSCTHekWIp+NF6Ds74UAa0ucDEFsCusAumrYMDku3w3Y2EwyGiYDZNTAMi/Oq9Wj0itP6sL3OEtRFcHksDsdz3BvyzQgZqw3WCdq+II6LvdkfDrcLEdiuGbEdQGmVo5DQnU812hggevrdSDV7Ol6bToPdy/72M868pKxrcHwmTOZnO7NYDQDxstpEXpRioqyOAVbsOSDJpNAaGmo1ViKQYWURSAiIgCIiAIiIAiIgCxCyiAi9k0NQbha+NwbXCIEcqeUWW0sFUlCMlZom5y8Tscf4EgzNai9ee6od2ZiDYzsadZMfZdpZhebV6Tpajvtt+MHRVZLueexeGeLtNaUEz0/dP8Ag4snuGBao9Kr0GVIWP8A0Gnv9T9i/wAeR53H7KxSBDWyTeRTn4XhXYfYLi0CQ0A2uYneY0C7oCytFPoulh2b/LKuvNnIZ8OskElxI5jxFrfsFs4fZOGP8AeZknxlbyQt8NHQh9MF6FHOT5Zov7IwjdjT5+myw7srDIIyNE7CD5iq3liF0+BS/SvRFdzNThez8PDENY1o5D7m5W2AkLIKuoqOEiBCyiK4CIiAIiIAiIgCIiAIiIAiIgCIiAIiIAiIgCIiAIiIAiIgCIiAIiIAiIgMIsogMLKIgCIiAIiIAiIgCIiAIiIAiIgCIiAIiIAiIgCIiAIiIAiIgCIiAIiIAiIgCwURAZWERAZREQBERAEREAREQBERAf/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196" name="AutoShape 6" descr="data:image/jpg;base64,/9j/4AAQSkZJRgABAQAAAQABAAD/2wCEAAkGBhQSERQUExQUFRQTFhgXFRQYGBYYFBgYGBUXGBcZFxUaHCYeGB0jGRgXHy8gIycpLCwsGB4xNTAqNSYrLCkBCQoKDgwOGg8PGiwkHiQtKSwsLCoqKSwqLykpLSwsLSksLCwsKSwsKSwsLCwsKSwsLCwsKSwpLCksLCwsKSwsKf/AABEIAMIBAwMBIgACEQEDEQH/xAAbAAEAAgMBAQAAAAAAAAAAAAAAAgMBBAUGB//EADgQAAEDAgQDBgUEAgICAwAAAAEAAhEhMQMSQVEEYXEFIoGRofAGEzKxwWLR4fFCUhQjM4IHQ1P/xAAbAQEAAwEBAQEAAAAAAAAAAAAAAQIEAwUGB//EAC0RAAIBAwMDAgUEAwAAAAAAAAABAgMRIQQSMQVBUZGhEyIyYXFSseHwFBVC/9oADAMBAAIRAxEAPwD7iiIgCIiAIiIAiIgCIiAIiIAiIgCIiAIiIAiIgCIiAIiIAiIgCIiAIiIAiIgCIiAIiIAiIgCIiAIiIAiIgCIiAIiIAiLEoDKIiAIiIAiIgCIiAIiIAiwXKPzEBNFX8xM6i4LEUMyzKkEkWJRAZREQBERAEREAREQBEWJQGUVHEcY1g7xA5TXyXC4nt9zpynKNhBdfeyyV9ZSofW8+C8YOXB6Jz4utXG7UwmfU9s7SCfJeY4hz3fUS6sxXyBNLclrN4QQYBo2KXrqRSp0K8ep1tf8AEfU7Kh5Z2+L+KP8A8wIpJdNSdA0a9Vx8f40xWuyzhiIJJY4Agm31C2qqYDtQGhFbxWZm3kStfi8QgTlq28wQGmoPnPkvPfU68pX3eh3jRiuUdDh/jbG1wsN7SYlrnNjWuYEC0XvG63uzv/kDh8Qd/NhGQO8JbX9YoPGF5o8JlGbDBAbBO8d4kbuvQ3jeFo9p8CXQG/8AlJAIcGiZkgF1AZBvrC10eqVb2buiXp4vg+ncJ2xg4pLcPEY8i4aQfLfwW4CvjfDtJaSyWPZmkChkSA2CeRqK9ZW/wfxlxOC5uZxcIHdfUFsUrcH3VenS6jF4kjjLTNcH1Rzlj5gXjuzPjvDxiGvBwnG2YgsJ2zUynquweM5r0I1YzV4szuDjydn5oWDjhcU8UdSoniFO4jadd/FhVO4xcz5yxn39+CjcTtN88Wstx1zhi94iDYGZFZvS9IurmuS5NjfbiqwPWnhuV4KsmVNgFTBVTSphWIJoiIQTREUgIiIAiIgCwShK5nHdttZIb33cj3Z2JXGtXhRjum7EqLlhFvHdrtwjDmuNJkAH0mVy8ftx7j3Ya3zJrTTZauNxBcczozeOlIAuFQRmqIvAGtL/ANL5XU9WqzbUMRNcaKXIdV0klxvJNda1VTsAUpAaZGknnGgVoaJBc0zYSRppy/pbDZIBmh5zTf3uvInVfLZ2WCGHhQdOpJzcwsYrADIudelvRStGvofL3dSc8Bsnwp1256LPuuyxyZBcSJggOpEGtSBSDNJjXVa3GtId3RV5yuYYLSJMmaFsAQIGgXQweCggtAAg52zLJNWiDrqSFpO4eSTXumBH1CXgEVsadNRqtUGrl+5DDIkvB7pDi6ZjQggi1YtoSslgIDXNEOyuzVcAZEjz1FoqbLGNhnCwzUy12YCP1DKDNaTEH1WZqHB2VpgAkTSCMpA676BW+6LplGPAGIGgd4hwsXDEBM01EBpqdQRaFTxfY+G5rsrssw8B4tmaSAXg90Ek8tbKWFxjxinOwsc55PenKYAEh1q3ImwFlu8Q6WkAE/LzTWrZoBM94tAIDV13Sg1Ylo8pmJefmCXOFSTE0ABB5R4rocJ8QYvDkMkuY2mR/wDjFIa8VpypyXV7Y4BuIMJ0SAQ1wAAdB7oIdcwdDvK8/wAZw4iBOYOLQB/lMOBg/T3SKVt1Xo0NTfMcFGlLlHe4X43FA/CitXNdYTcNI2/VouvgfEWA6IxWiwyulh8iK+BXz4M5gbG00mm9tVGZXox1U1zk5yoRfB9TcDrI981lr1824PtTEwiCx5EaEktg6Ftqr0PBfGQLgMVgaDTO0kgcy01joVqhqYS5wZ5UJI9S137eM7qYxIv7qtXC4hrxLXNc2YlpBE9QrWOHvXmtKfg42N7DK2WFcfs/hWYbsQtzZsU/McSSRqIBsBJNL12hdXDcukfuUZstKtCpwyrmq6Kk0WYRSCaIikgIiIAtfiuMbhiXHoBc9AtbtLtVuGIFX6Cp84XFfiueczjM9N6BeTruoxofLDMv2OsKe7ku4/tY4ktAAbtvtPjsueHZjWm1djy6WUhhbROoHT9wQrsLDEVk+/YXydevKrLfUd2a4pR4IgatEV6f2LrLWkmSf3U2CnukyjsM+o18Nlmc7rBcw3DABFwfQxpoFHAMd0U1iKVGnIqQwgIr/FIg+MFQOFqIpsT7suLyTgsxKjcVrrSyYJzCBeARtXZROmosetPxTxVOJgicw1M0kGtxz6HX0JIk12YD2PeWu7rqlhAhsCJbcDprKi/DoWiZbasu/TBoSc0OqtwO8iKHxm2v9qjisFrpaTBpDhcRbeRFPTWV1U7vJJr8Y2RnDpaZJaYM5RIBESQS2D4bV0y/KwkZTDpArtbYgBwpqByXRwcMguBAcDUCKXMxuJFtJgrmcdwwbRn0uIDXCjg57hJJ2AzQTao6aKbu9rLHPx8IhzCGtcRAc0Gcpmba0yidYg6LcxQ5rC5nfc9wjDMSc0WJg7mhkQOqpxMOXueR3m5Zc2tAYBIF+6WmRzWOIxXfLwmkQWOw3EiC2ADJFZJHK5ixoNTV7IumbODxrfnESRrBmJDRStqk9cxK1u2uGcwy2H4eIQCNZJcRInvCS6CKjKKwsunDc8loc3EcHEgkOaHi5aaTEQW0gaQtrHwhjtbkID2OAzNBDwBMdaQRIN7amt9klLsxbJzO3cAANaQWulzgIoQZGUReHCkWBF5lcN4j3ZenZxZLm5/oBOGHVBy1h00BPdPlRajuzsuIMS5zA1yubJn6pBAFWitia7rXSrbFtkQro4YHv2VkKfF4UPJggGCJEUNqSdZ10VfpyWzDVyeTa4DtB2C8OadagzBoRUePVe37J7YZjtkUIjMNQTaNwYNV89B9VscHxbsJ4ewgEeUG4IXelVdN27HGpSU+OT6fh4nv35LcwHz7qvPdi9rNxmyKOEZmXLdBJpMwahdvAxKGAbUG56letGSeUefJNYZ02GyvatPBLpqGhuUVk5s01EREREGb6LcYuyOZYiyikgkiLBKkAlcviu2cuYZXNIMAkUPMLd4riMgmKamYinrJgeK87jcRnOZ0TcchsF5HU9b/AI8Uov5mdaUNzK3y4ncmZ08vVSY3l/HRZzVNb/m+nNHkzzXxkqjldm1IFvsjw/KEmKkePVII35VA9/yslgNDtXfrK4ssZke9uSjigAV858aKZby5zt0Ujb8e9aBVT8gqdPKKR5ya6UUXm5HLmKj8QriOf23UC377fnzUXJKvmzNNbeFRJ91VeKdRepM8hqPXlRXBkG9Nb9Zix2WMVgNxz12uPW6thMm5S0S2bivOLz481HFwQRJAvHOoIE7+H8KWHhBsQYNARO1RS02qpYUyc3+JEeX1A61lWvbKJNZjS0uIMyZA10mDykqviasLhQiHU5G4/n9lsYjAHVtlFQKiAdfP7VWMRwHMGmpBpUUsaepXRPKBysBwc4Ot/wBla1B+kidG0AIte0KJ4VvcLmggAES0ESSSRl3EuP8ARVo4UYZgmHOMl1KgvDyeoaCLXCnhkxmjUOy2qADrZ31Cm3gtTlnBJrcFwvfyn6MQFzBMtBM90TXLBAgzBouT2RgkYpY5wLBnYHAwJYMoI/8AV1J0iJgLouxMjpdQCQ0xA77Y+nSoJHXnC1+OYHHCirmNJy5RGUmBmMWnLyIOhWiDeU+GdE+xFzjhtytDnZ8XugjuFuVofl3mwzWFG3XSwuHzYYaP/rJYQaA1FwZrDjT9R5rmY1Cx+YgDKwnZxaCO8b1hw8tCuh2Tx8NbmjMAJEAZi4TQbjvCD/tegVat9t0Hwc3iMBr3OJkQAGsNrtAgi4iHEiRU7rlcXwmRxEzH1QCA0kxEHwtSCF6XtTgw0te0EZKkVgisuaLEm1YsFyuOwC90UzUcQDLXAtPyy0j6XOEDKYqFo09Xh9ipygKc9o/KwVkG4N5rNKwayTeZWD9/fmt5LOh2D2mMDFzEHKRldykjvRrEW6r6BwPGAk95pFILbV/VNZv/AEvly3ex+Ndh4rXNbmIP0ESHbAjrULVSrOGOxnrUt3zI+v8ADNpblvtqtsEASaDU6CB6Lk9kVa174a97QS0HuyZihNSBSV2mNXrxd0eczDXyJFjZFOEViplReyQQdfBSVXEY7WAlxAA1RtJXYOF2s6XNAdRtLzBmesxFZWmYItffqtnHx2vxXZHAjumkRUeyoZRWn7Eii+A11V1NRNvz7HoQVolYcaczU7QNPRSMTYEjTXfW9gpEmxb9un7qBuadZgmkR75LCy5IkX87LGJQgxrfUSImOakBWuvTX3PipPtzXJskIWzv7CrLrGsQJ8vvNFn50Gvnpr91TJJZlO/v8qOfpRSD6aU2VYEwTM/g6HyVgZdyo4V6hVgyeYAMeJgjy+6yQQ6RWlj4fkDzUMV0x/akGXAh1hU/i3LVReKU5Uvzptqptx5MH2QRZQLN9BIMefj+6m5JU/Y1oRbSRaN6U9VqO7rjq0gyehkA9TNeYrvuPZ9oN6Un7qvHaHNgwHEADmRXWhgivRdIvySUOZPdJINhMEVBtpWo9FqODmnxba05YqDaTJ3M+e4zC7zm0BJOU1iQRmiu9Y5hQe02EW+nURDQa3Ei2srsn2Br47S8FtCDTLUimUy3UGZMV0XNLYxZABEn5cS13crLJABBJFBNdl18XDhrYjU1GpqZcLXNbmo1WljBssfA/wCs1vqBInwBpNitFKWCyNPiMMfLySQHBpiaANO9vqAMx15x7RcRkfFQe40EUDTJJ/2kB3Oyv4jAguMw0AtaJOoyhxrAEujUd0alUYcThtcKOw8taZTpPOnj5xoi+GWOjw2M92GSwZo3mJhxHJwOasW9Fy+HxhlPy4zDDDQ2fra5xI/9g2aD/Vyua8MlzHOAJGRgmC7MYJrbKYItRavCY+TDD3yQzEALQJow2JihAcdpJ6qIxVmTyanFYYY5xpGJmIDTVpnXlIvPlVUcWw5iZ0k1E7GxImZoF0eMLcU4ZArZ5mc0zlBbzgy7poocffvQW4f0nvd5rzLQ43BArlOhla4VHi/IOU7TT89FbhvAbmbIcJmDobWqLELOJwxYYcIIAdBgghw3GokWThGNLg01zQ0HvSCTcARmP6T6rS2msB2tk+ofCfEl7IzuxIAzYjg4DNbK0xBgAyQaUG69KzEBJAIJFxSnVc3sBmJ8nDGJLXADMCOQgbDoCeq6LMEAkgAE3MCT1Oq+gppqKPFk8liIi6lQtfi+HzgDmDzpsthV4xIBgSdATA84KpUjGUWpcErHB51/Btwnuy1zkGaTI7p6RCAUB98qqGJjlz33qRBOoG4NgPyrM3uOS/O9VtVaWxWVz0I3srmctOiwa6V3j7lZY4fwoxpzp/ax3LIjiDW/VRyxbnSb60VrHyKiJ92UYrB3/EqCxH5hnT8gndYyWk6U9NFl96jaT1pVYbMkEbnleFGQRwyWi8+/uj8Uc9b08ypYbqcjbfXzWX2v1p79lSkLlYOsSLRrKrxGiR5mgrWdtJNOalhttIikTOw/aqxj4R9DB8KUteVZAjjOAaayP5itL1WWiSC2KHT11VbMaYMXrIMGM1DBsTVWNoRAjlzkfeitYsVjErFpmBzFTc9PPkqc5s6szJGgEQQPEeZVuIe7JNBMnXqRyP2VeFhy1oNDljocoII5SD5KyWLgzimTmB+maHWkGo635BV/MJJMiRSNYm8i9kwwTNqiZpdpF9uaji4UgxSkRTxO419FcJEeIwczWgQJIIkwWlpkWHh5LSOHIBcHNcBmkk5i0tMh1MrpyiKVjeVuYjyJJAc02GskkEX89LxrFOLgTDgWjKaOpYP1BpIBoOZXeDsWuauEwOacMiJDhmml6d124B12VHE8OaGTlgZGuBLxmcILp5UkU9Vv8Uxr2d4ZYALgYIBnLz/rdauJg/Mc5tTdrblpIg9JMgUI8V3hIX7o1HYpZV7YaXaZpBLO60g/4gRQaBpUMcz8zDkOH/kgkkOABfDoIhwi4vAmVv5fmNdMHM4RMTmBOXMJh4Pdm00rSVxm4RyZ3E3yNdM5TMis/ScztRZu8rRDP5LIvZw4LmtBcHPaJoM4AaCYNJJDQbDWqzxHCOzTikFrsN3eblBDWggPIcQHEg6VMxQo0FxJcIL2kRMOcGwXOEawaWkC++zxLv8AslrpY2GiYLThmA9zYq0ioLSOcpd3RY4vEcU54a1zpayQ0loB8Reo0kmi6/w5wZdjNyANc+jXEDJGaHEikOyWymZiOVONhPZ8uhI7zWPcZiTlGfNIBadRQyvovYPwth4GH3TL3Ng4kVkgZsos1p2henpKTrO8eEZtRVUVbydjhGuDAH5c2uWQ2eU1V6qY0zplgRv+ysAX0K4PLMoiKQFghZRAcjtLs8yXt8dacgtEb9R0pSV6J7ZELm4vY7Q05JB5mZ69V811PpLqy+JRtfv9zRTq2wzm6+F6TzT5vQecz4WU3C7XUIFRrp4LWxMENqJBqNTVxFx4XnRfJuDi7S5NiaZfhmfekLL2c+X9bKtoqJrSZHl9lJjjY3r/AB6LmSQLbid4ptZC2PvNSpuwzECDFx/Srw8woQIFFJJPDdI+4/ZRe2aeOs+5SQegJ6ahQc2o9ImfE+SIgsczam3vkVW40IoDpsZr94QsPvTnfe6FhnTS5+3kOqlAqa0AgU70AQBYTFNwJ81XSndBmtDHUcxYq7Fu21CTIBuaR4qoiTQTSoNKk1rpOX3ZdFLuWKsPBIY9rnkmKEgQTWARrcLJMEWiI3ymwg7cip5iJoatzciQazFj057oBGYVgAU1iaEdBp1VrgrxcMZg4UuPPvRP7qlpitsohwrAzClItb15LbxWiSCBDoM2FTAB6qrEwJkWkCK1AA9OnMlSpeSTRxXgvktc1xbmLaAkZctH6a03Pis8O8uAlrTRxNSCXWECgzZRPP1UnYdRcOM5RSA7YcyIOxrqJUcJhOC5ooaUpmmdN+RuJWjFkTgqGJlLQQS11C0jvWOQEzzIrqIWsGnJQd8Ob3WzBa8wZEmKgOIrBZsVvsh7jmLoc0tFi4VinMEW5WqtH/if9eJTDMg1FIMtaHMmSHUmOdxVdYNdwVYGOC4YjcxBAgyc2ZzQAcpMEOy5gaKGJwzDhucJBc6TAIhxmjgbEkgZaWA5iOKx2EXCoirS4ZgTWHBzT+s1IjSFvYGEyxAmZLQJmZoWxWBO1hddm7O6LYRpYfDE4fyi6uH3rHLoBBDpsSCORXZ7O+H8TGLcwnDZLZAaDJGU5gTShgxX7rd7G+HSMcNxGOOE1ubvT9UZQHT9VLVNqr2rGwvX0Wh+KlUnx4MVau07RPM8B8J2GND2NNMOpbSRmd/tIihpXVena2FlF7dGhCjHbBGOU3Lkwsoi7lQiIgCIiALBCyiA53H8DIlg73lOviVyMUloLXUcIpVenhU8RwTXiDSs0oac14ev6THUtzg7S9jtTquODgj3Kw1snSliutjdlN/xMdaytZ/Y7v8AYTXdfO1OjaqDslf8NfwaFXizVI92UWivu+6uxOFeLtmNR1jw3WqMZpiu1fE/yvMq0alJ2nFo6xknwTc2AaGPBQdyrGmki6sa+QbeHvZYP5P8rldIsQE/sdaLGsEX13MLLh+fxE+Si0Ekz4D0v7sroFWLhXmYnQxQ39YKpxGGQDO9qGhF+v3C3I8wqsQFsG4EzU0gjdSmWTNfNYOIEAmfQn8IMT/aNBsY5g85t1WcT6jSn1H7OiKa11pqsCpgWETNYI05krpYkucz7R+0+a18ehIs4gR6joemxWcTGdALRNYcP0zcTBFZCj/ysznMIJLQCBYCW2of2skYvkgrNXA00OxoXV5/yeiqeyDE3w3NaYh47wIJFzM9aFVYToxWlpDmkQ4gAAmSYbW5mTpTqtp/BuxnB+G10AQ8PECKjvOtAI9ZWyFKUnZZIk1HkoxmTBygkX5a5hUEkkEDmKqt/dJabAB+YSCTHekWIp+NF6Ds74UAa0ucDEFsCusAumrYMDku3w3Y2EwyGiYDZNTAMi/Oq9Wj0itP6sL3OEtRFcHksDsdz3BvyzQgZqw3WCdq+II6LvdkfDrcLEdiuGbEdQGmVo5DQnU812hggevrdSDV7Ol6bToPdy/72M868pKxrcHwmTOZnO7NYDQDxstpEXpRioqyOAVbsOSDJpNAaGmo1ViKQYWURSAiIgCIiAIiIAiIgCxCyiAi9k0NQbha+NwbXCIEcqeUWW0sFUlCMlZom5y8Tscf4EgzNai9ee6od2ZiDYzsadZMfZdpZhebV6Tpajvtt+MHRVZLueexeGeLtNaUEz0/dP8Ag4snuGBao9Kr0GVIWP8A0Gnv9T9i/wAeR53H7KxSBDWyTeRTn4XhXYfYLi0CQ0A2uYneY0C7oCytFPoulh2b/LKuvNnIZ8OskElxI5jxFrfsFs4fZOGP8AeZknxlbyQt8NHQh9MF6FHOT5Zov7IwjdjT5+myw7srDIIyNE7CD5iq3liF0+BS/SvRFdzNThez8PDENY1o5D7m5W2AkLIKuoqOEiBCyiK4CIiAIiIAiIgCIiAIiIAiIgCIiAIiIAiIgCIiAIiIAiIgCIiAIiIAiIgMIsogMLKIgCIiAIiIAiIgCIiAIiIAiIgCIiAIiIAiIgCIiAIiIAiIgCIiAIiIAiIgCwURAZWERAZREQBERAEREAREQBERAf/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pic>
        <p:nvPicPr>
          <p:cNvPr id="8197" name="Picture 10" descr="http://www.tradesparq.com/uploads_user/11301/20100429220020-Calcium-Hypochlorite.jpg"/>
          <p:cNvPicPr>
            <a:picLocks noChangeAspect="1" noChangeArrowheads="1"/>
          </p:cNvPicPr>
          <p:nvPr/>
        </p:nvPicPr>
        <p:blipFill>
          <a:blip r:embed="rId3" cstate="print">
            <a:extLst>
              <a:ext uri="{28A0092B-C50C-407E-A947-70E740481C1C}">
                <a14:useLocalDpi xmlns:a14="http://schemas.microsoft.com/office/drawing/2010/main" val="0"/>
              </a:ext>
            </a:extLst>
          </a:blip>
          <a:srcRect t="19003" b="10655"/>
          <a:stretch>
            <a:fillRect/>
          </a:stretch>
        </p:blipFill>
        <p:spPr bwMode="auto">
          <a:xfrm>
            <a:off x="6346825" y="1600200"/>
            <a:ext cx="2720975"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8" name="Picture 2" descr="C:\Documents and Settings\mw24\Desktop\plant views\50 lps plant croppe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1905000"/>
            <a:ext cx="5894388"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91200" y="4572000"/>
            <a:ext cx="1833563"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0" name="Rectangle 11"/>
          <p:cNvSpPr>
            <a:spLocks noChangeArrowheads="1"/>
          </p:cNvSpPr>
          <p:nvPr/>
        </p:nvSpPr>
        <p:spPr bwMode="auto">
          <a:xfrm>
            <a:off x="7467600" y="3810000"/>
            <a:ext cx="1524000" cy="646113"/>
          </a:xfrm>
          <a:prstGeom prst="rect">
            <a:avLst/>
          </a:prstGeom>
          <a:noFill/>
          <a:ln w="44450">
            <a:solidFill>
              <a:srgbClr val="FF0000"/>
            </a:solidFill>
            <a:round/>
            <a:headEnd type="none" w="lg" len="med"/>
            <a:tailEnd type="none" w="lg" len="med"/>
          </a:ln>
          <a:extLst>
            <a:ext uri="{909E8E84-426E-40DD-AFC4-6F175D3DCCD1}">
              <a14:hiddenFill xmlns:a14="http://schemas.microsoft.com/office/drawing/2010/main">
                <a:solidFill>
                  <a:srgbClr val="FFFFFF"/>
                </a:solidFill>
              </a14:hiddenFill>
            </a:ext>
          </a:extLst>
        </p:spPr>
        <p:txBody>
          <a:bodyPr anchor="ctr">
            <a:spAutoFit/>
          </a:bodyPr>
          <a:lstStyle/>
          <a:p>
            <a:r>
              <a:rPr lang="en-US"/>
              <a:t>Chlorine application</a:t>
            </a:r>
          </a:p>
        </p:txBody>
      </p:sp>
      <p:cxnSp>
        <p:nvCxnSpPr>
          <p:cNvPr id="8201" name="Straight Arrow Connector 13"/>
          <p:cNvCxnSpPr>
            <a:cxnSpLocks noChangeShapeType="1"/>
          </p:cNvCxnSpPr>
          <p:nvPr/>
        </p:nvCxnSpPr>
        <p:spPr bwMode="auto">
          <a:xfrm rot="5400000">
            <a:off x="7467600" y="4572000"/>
            <a:ext cx="533400" cy="228600"/>
          </a:xfrm>
          <a:prstGeom prst="straightConnector1">
            <a:avLst/>
          </a:prstGeom>
          <a:noFill/>
          <a:ln w="38100">
            <a:solidFill>
              <a:srgbClr val="FF0000"/>
            </a:solidFill>
            <a:round/>
            <a:headEnd type="none" w="lg" len="med"/>
            <a:tailEnd type="arrow" w="med" len="med"/>
          </a:ln>
          <a:extLst>
            <a:ext uri="{909E8E84-426E-40DD-AFC4-6F175D3DCCD1}">
              <a14:hiddenFill xmlns:a14="http://schemas.microsoft.com/office/drawing/2010/main">
                <a:noFill/>
              </a14:hiddenFill>
            </a:ext>
          </a:extLst>
        </p:spPr>
      </p:cxnSp>
      <p:pic>
        <p:nvPicPr>
          <p:cNvPr id="8202" name="Picture 5" descr="b"/>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3" name="Picture 6" descr="a"/>
          <p:cNvPicPr>
            <a:picLocks noChangeAspect="1" noChangeArrowheads="1"/>
          </p:cNvPicPr>
          <p:nvPr/>
        </p:nvPicPr>
        <p:blipFill>
          <a:blip r:embed="rId7">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4"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43600" y="4724400"/>
            <a:ext cx="1833563"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5"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96000" y="4876800"/>
            <a:ext cx="1833563"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152400"/>
            <a:ext cx="8229600" cy="1143000"/>
          </a:xfrm>
        </p:spPr>
        <p:txBody>
          <a:bodyPr/>
          <a:lstStyle/>
          <a:p>
            <a:pPr eaLnBrk="1" hangingPunct="1"/>
            <a:r>
              <a:rPr lang="en-US" dirty="0" smtClean="0">
                <a:ea typeface="ＭＳ Ｐゴシック" pitchFamily="34" charset="-128"/>
              </a:rPr>
              <a:t>Current </a:t>
            </a:r>
            <a:r>
              <a:rPr lang="en-US" dirty="0" err="1" smtClean="0">
                <a:ea typeface="ＭＳ Ｐゴシック" pitchFamily="34" charset="-128"/>
              </a:rPr>
              <a:t>AguaClara</a:t>
            </a:r>
            <a:r>
              <a:rPr lang="en-US" dirty="0" smtClean="0">
                <a:ea typeface="ＭＳ Ｐゴシック" pitchFamily="34" charset="-128"/>
              </a:rPr>
              <a:t> </a:t>
            </a:r>
            <a:r>
              <a:rPr lang="en-US" dirty="0">
                <a:ea typeface="ＭＳ Ｐゴシック" pitchFamily="34" charset="-128"/>
              </a:rPr>
              <a:t>C</a:t>
            </a:r>
            <a:r>
              <a:rPr lang="en-US" dirty="0" smtClean="0">
                <a:ea typeface="ＭＳ Ｐゴシック" pitchFamily="34" charset="-128"/>
              </a:rPr>
              <a:t>hemical Dosing Designs</a:t>
            </a:r>
          </a:p>
        </p:txBody>
      </p:sp>
      <p:sp>
        <p:nvSpPr>
          <p:cNvPr id="9219" name="Text Placeholder 3"/>
          <p:cNvSpPr>
            <a:spLocks noGrp="1"/>
          </p:cNvSpPr>
          <p:nvPr>
            <p:ph type="body" idx="1"/>
          </p:nvPr>
        </p:nvSpPr>
        <p:spPr>
          <a:xfrm>
            <a:off x="76200" y="2438400"/>
            <a:ext cx="1828800" cy="792163"/>
          </a:xfrm>
        </p:spPr>
        <p:txBody>
          <a:bodyPr/>
          <a:lstStyle/>
          <a:p>
            <a:pPr eaLnBrk="1" hangingPunct="1"/>
            <a:r>
              <a:rPr lang="en-US" dirty="0" smtClean="0">
                <a:ea typeface="ＭＳ Ｐゴシック" pitchFamily="34" charset="-128"/>
              </a:rPr>
              <a:t>Linear </a:t>
            </a:r>
            <a:r>
              <a:rPr lang="en-US" dirty="0" smtClean="0">
                <a:ea typeface="ＭＳ Ｐゴシック" pitchFamily="34" charset="-128"/>
              </a:rPr>
              <a:t>Dose Controller</a:t>
            </a:r>
            <a:endParaRPr lang="en-US" dirty="0" smtClean="0">
              <a:ea typeface="ＭＳ Ｐゴシック" pitchFamily="34" charset="-128"/>
            </a:endParaRPr>
          </a:p>
        </p:txBody>
      </p:sp>
      <p:pic>
        <p:nvPicPr>
          <p:cNvPr id="9220" name="Picture 3"/>
          <p:cNvPicPr>
            <a:picLocks noChangeAspect="1" noChangeArrowheads="1"/>
          </p:cNvPicPr>
          <p:nvPr/>
        </p:nvPicPr>
        <p:blipFill>
          <a:blip r:embed="rId3">
            <a:extLst>
              <a:ext uri="{28A0092B-C50C-407E-A947-70E740481C1C}">
                <a14:useLocalDpi xmlns:a14="http://schemas.microsoft.com/office/drawing/2010/main" val="0"/>
              </a:ext>
            </a:extLst>
          </a:blip>
          <a:srcRect t="19737" r="3661"/>
          <a:stretch>
            <a:fillRect/>
          </a:stretch>
        </p:blipFill>
        <p:spPr bwMode="auto">
          <a:xfrm>
            <a:off x="1828800" y="1524000"/>
            <a:ext cx="467995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Picture 9" descr="DSC01956.JPG"/>
          <p:cNvPicPr>
            <a:picLocks noGrp="1" noChangeAspect="1"/>
          </p:cNvPicPr>
          <p:nvPr isPhoto="1"/>
        </p:nvPicPr>
        <p:blipFill>
          <a:blip r:embed="rId4">
            <a:extLst>
              <a:ext uri="{28A0092B-C50C-407E-A947-70E740481C1C}">
                <a14:useLocalDpi xmlns:a14="http://schemas.microsoft.com/office/drawing/2010/main" val="0"/>
              </a:ext>
            </a:extLst>
          </a:blip>
          <a:srcRect l="29167" t="7777" r="37500"/>
          <a:stretch>
            <a:fillRect/>
          </a:stretch>
        </p:blipFill>
        <p:spPr bwMode="auto">
          <a:xfrm>
            <a:off x="6694488" y="2362200"/>
            <a:ext cx="21209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Placeholder 3"/>
          <p:cNvSpPr txBox="1">
            <a:spLocks/>
          </p:cNvSpPr>
          <p:nvPr/>
        </p:nvSpPr>
        <p:spPr bwMode="auto">
          <a:xfrm>
            <a:off x="6704013" y="1722438"/>
            <a:ext cx="2287587" cy="639762"/>
          </a:xfrm>
          <a:prstGeom prst="rect">
            <a:avLst/>
          </a:prstGeom>
          <a:noFill/>
          <a:ln w="9525">
            <a:noFill/>
            <a:miter lim="800000"/>
            <a:headEnd/>
            <a:tailEnd/>
          </a:ln>
          <a:effectLst/>
        </p:spPr>
        <p:txBody>
          <a:bodyPr anchor="b"/>
          <a:lstStyle/>
          <a:p>
            <a:pPr>
              <a:spcBef>
                <a:spcPct val="20000"/>
              </a:spcBef>
              <a:buFont typeface="Wingdings" pitchFamily="2" charset="2"/>
              <a:buNone/>
              <a:defRPr/>
            </a:pPr>
            <a:r>
              <a:rPr lang="en-US" sz="2400" b="1" kern="0" dirty="0">
                <a:latin typeface="+mn-lt"/>
                <a:ea typeface="+mn-ea"/>
              </a:rPr>
              <a:t>     AguaClara </a:t>
            </a:r>
          </a:p>
          <a:p>
            <a:pPr>
              <a:spcBef>
                <a:spcPct val="20000"/>
              </a:spcBef>
              <a:buFont typeface="Wingdings" pitchFamily="2" charset="2"/>
              <a:buNone/>
              <a:defRPr/>
            </a:pPr>
            <a:r>
              <a:rPr lang="en-US" sz="2400" b="1" kern="0" dirty="0">
                <a:latin typeface="+mn-lt"/>
                <a:ea typeface="+mn-ea"/>
              </a:rPr>
              <a:t>F</a:t>
            </a:r>
            <a:r>
              <a:rPr lang="en-US" sz="2400" b="1" kern="0" dirty="0" smtClean="0">
                <a:latin typeface="+mn-lt"/>
                <a:ea typeface="+mn-ea"/>
              </a:rPr>
              <a:t>low Controller</a:t>
            </a:r>
            <a:endParaRPr lang="en-US" sz="2400" b="1" kern="0" dirty="0">
              <a:latin typeface="+mn-lt"/>
              <a:ea typeface="+mn-ea"/>
            </a:endParaRPr>
          </a:p>
        </p:txBody>
      </p:sp>
      <p:pic>
        <p:nvPicPr>
          <p:cNvPr id="9223" name="Picture 2" descr="https://lh4.googleusercontent.com/_QuLPZg3XMcE/S-a60dssz1I/AAAAAAAAVwI/nDee3LGFSGg/s800/agaltca%2007_05_10%20002.JPG"/>
          <p:cNvPicPr>
            <a:picLocks noChangeAspect="1" noChangeArrowheads="1"/>
          </p:cNvPicPr>
          <p:nvPr/>
        </p:nvPicPr>
        <p:blipFill>
          <a:blip r:embed="rId5">
            <a:extLst>
              <a:ext uri="{28A0092B-C50C-407E-A947-70E740481C1C}">
                <a14:useLocalDpi xmlns:a14="http://schemas.microsoft.com/office/drawing/2010/main" val="0"/>
              </a:ext>
            </a:extLst>
          </a:blip>
          <a:srcRect t="6250" b="20833"/>
          <a:stretch>
            <a:fillRect/>
          </a:stretch>
        </p:blipFill>
        <p:spPr bwMode="auto">
          <a:xfrm>
            <a:off x="1752600" y="4191000"/>
            <a:ext cx="48768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4" name="Text Placeholder 3"/>
          <p:cNvSpPr>
            <a:spLocks noGrp="1"/>
          </p:cNvSpPr>
          <p:nvPr>
            <p:ph type="body" idx="1"/>
          </p:nvPr>
        </p:nvSpPr>
        <p:spPr>
          <a:xfrm>
            <a:off x="76200" y="4846638"/>
            <a:ext cx="1828800" cy="1173162"/>
          </a:xfrm>
        </p:spPr>
        <p:txBody>
          <a:bodyPr/>
          <a:lstStyle/>
          <a:p>
            <a:pPr eaLnBrk="1" hangingPunct="1"/>
            <a:r>
              <a:rPr lang="en-US" dirty="0" smtClean="0">
                <a:ea typeface="ＭＳ Ｐゴシック" pitchFamily="34" charset="-128"/>
              </a:rPr>
              <a:t>Non-linear </a:t>
            </a:r>
            <a:r>
              <a:rPr lang="en-US" dirty="0" smtClean="0">
                <a:ea typeface="ＭＳ Ｐゴシック" pitchFamily="34" charset="-128"/>
              </a:rPr>
              <a:t>Dose Controller</a:t>
            </a:r>
            <a:endParaRPr lang="en-US" dirty="0" smtClean="0">
              <a:ea typeface="ＭＳ Ｐゴシック" pitchFamily="34" charset="-128"/>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smtClean="0">
                <a:ea typeface="ＭＳ Ｐゴシック" pitchFamily="34" charset="-128"/>
              </a:rPr>
              <a:t>Linear vs. Non-linear system</a:t>
            </a:r>
          </a:p>
        </p:txBody>
      </p:sp>
      <p:sp>
        <p:nvSpPr>
          <p:cNvPr id="6" name="Content Placeholder 5"/>
          <p:cNvSpPr>
            <a:spLocks noGrp="1"/>
          </p:cNvSpPr>
          <p:nvPr>
            <p:ph idx="1"/>
          </p:nvPr>
        </p:nvSpPr>
        <p:spPr>
          <a:xfrm>
            <a:off x="457200" y="1600200"/>
            <a:ext cx="8229600" cy="5105400"/>
          </a:xfrm>
          <a:ln>
            <a:miter lim="800000"/>
            <a:headEnd/>
            <a:tailEnd/>
          </a:ln>
          <a:extLst>
            <a:ext uri="{FAA26D3D-D897-4be2-8F04-BA451C77F1D7}"/>
          </a:extLst>
        </p:spPr>
        <p:txBody>
          <a:bodyPr/>
          <a:lstStyle/>
          <a:p>
            <a:pPr marL="3657600" lvl="8" indent="0">
              <a:buNone/>
              <a:defRPr/>
            </a:pPr>
            <a:r>
              <a:rPr lang="en-US" dirty="0" smtClean="0"/>
              <a:t>          Linear </a:t>
            </a:r>
          </a:p>
          <a:p>
            <a:pPr marL="3657600" lvl="8" indent="0">
              <a:buNone/>
              <a:defRPr/>
            </a:pPr>
            <a:r>
              <a:rPr lang="en-US" dirty="0" smtClean="0"/>
              <a:t>              •Linear chemical dose controller</a:t>
            </a:r>
          </a:p>
          <a:p>
            <a:pPr marL="3657600" lvl="8" indent="0">
              <a:buNone/>
              <a:defRPr/>
            </a:pPr>
            <a:r>
              <a:rPr lang="en-US" dirty="0" smtClean="0"/>
              <a:t>       </a:t>
            </a:r>
            <a:r>
              <a:rPr lang="en-US" dirty="0"/>
              <a:t> </a:t>
            </a:r>
            <a:r>
              <a:rPr lang="en-US" dirty="0" smtClean="0"/>
              <a:t>      •</a:t>
            </a:r>
            <a:r>
              <a:rPr lang="en-US" dirty="0"/>
              <a:t>L</a:t>
            </a:r>
            <a:r>
              <a:rPr lang="en-US" dirty="0" smtClean="0"/>
              <a:t>inear flow orifice meter</a:t>
            </a:r>
          </a:p>
          <a:p>
            <a:pPr marL="3657600" lvl="8" indent="0">
              <a:buNone/>
              <a:defRPr/>
            </a:pPr>
            <a:r>
              <a:rPr lang="en-US" dirty="0" smtClean="0"/>
              <a:t>       </a:t>
            </a:r>
            <a:r>
              <a:rPr lang="en-US" dirty="0"/>
              <a:t> </a:t>
            </a:r>
            <a:r>
              <a:rPr lang="en-US" dirty="0" smtClean="0"/>
              <a:t>      •Q </a:t>
            </a:r>
            <a:r>
              <a:rPr lang="el-GR" sz="2400" dirty="0" smtClean="0"/>
              <a:t>α</a:t>
            </a:r>
            <a:r>
              <a:rPr lang="en-US" dirty="0" smtClean="0"/>
              <a:t> h</a:t>
            </a:r>
          </a:p>
          <a:p>
            <a:pPr lvl="8">
              <a:defRPr/>
            </a:pPr>
            <a:endParaRPr lang="en-US" dirty="0" smtClean="0"/>
          </a:p>
          <a:p>
            <a:pPr lvl="8">
              <a:defRPr/>
            </a:pPr>
            <a:endParaRPr lang="en-US" dirty="0" smtClean="0"/>
          </a:p>
          <a:p>
            <a:pPr lvl="8">
              <a:defRPr/>
            </a:pPr>
            <a:endParaRPr lang="en-US" dirty="0" smtClean="0"/>
          </a:p>
          <a:p>
            <a:pPr lvl="8">
              <a:defRPr/>
            </a:pPr>
            <a:endParaRPr lang="en-US" dirty="0" smtClean="0"/>
          </a:p>
          <a:p>
            <a:pPr marL="285750" lvl="8">
              <a:buFont typeface="Wingdings" pitchFamily="2" charset="2"/>
              <a:buNone/>
              <a:defRPr/>
            </a:pPr>
            <a:endParaRPr lang="en-US" sz="1200" dirty="0" smtClean="0"/>
          </a:p>
          <a:p>
            <a:pPr marL="285750" lvl="8">
              <a:buFont typeface="Wingdings" pitchFamily="2" charset="2"/>
              <a:buNone/>
              <a:defRPr/>
            </a:pPr>
            <a:endParaRPr lang="en-US" sz="1200" dirty="0" smtClean="0"/>
          </a:p>
          <a:p>
            <a:pPr marL="285750" lvl="8">
              <a:buFont typeface="Wingdings" pitchFamily="2" charset="2"/>
              <a:buNone/>
              <a:defRPr/>
            </a:pPr>
            <a:r>
              <a:rPr lang="en-US" dirty="0" smtClean="0"/>
              <a:t>Non-linear</a:t>
            </a:r>
          </a:p>
          <a:p>
            <a:pPr marL="285750" lvl="8">
              <a:buFont typeface="Wingdings" pitchFamily="2" charset="2"/>
              <a:buNone/>
              <a:defRPr/>
            </a:pPr>
            <a:r>
              <a:rPr lang="en-US" dirty="0" smtClean="0"/>
              <a:t>    •Non-linear chemical dose controller</a:t>
            </a:r>
          </a:p>
          <a:p>
            <a:pPr marL="285750" lvl="8">
              <a:buFont typeface="Wingdings" pitchFamily="2" charset="2"/>
              <a:buNone/>
              <a:defRPr/>
            </a:pPr>
            <a:r>
              <a:rPr lang="en-US" dirty="0" smtClean="0"/>
              <a:t>    •Orifice</a:t>
            </a:r>
          </a:p>
          <a:p>
            <a:pPr marL="285750" lvl="8">
              <a:buFont typeface="Wingdings" pitchFamily="2" charset="2"/>
              <a:buNone/>
              <a:defRPr/>
            </a:pPr>
            <a:r>
              <a:rPr lang="en-US" dirty="0" smtClean="0"/>
              <a:t>    •</a:t>
            </a:r>
          </a:p>
        </p:txBody>
      </p:sp>
      <p:pic>
        <p:nvPicPr>
          <p:cNvPr id="10244" name="Picture 3"/>
          <p:cNvPicPr>
            <a:picLocks noChangeAspect="1" noChangeArrowheads="1"/>
          </p:cNvPicPr>
          <p:nvPr/>
        </p:nvPicPr>
        <p:blipFill>
          <a:blip r:embed="rId4">
            <a:extLst>
              <a:ext uri="{28A0092B-C50C-407E-A947-70E740481C1C}">
                <a14:useLocalDpi xmlns:a14="http://schemas.microsoft.com/office/drawing/2010/main" val="0"/>
              </a:ext>
            </a:extLst>
          </a:blip>
          <a:srcRect l="3342"/>
          <a:stretch>
            <a:fillRect/>
          </a:stretch>
        </p:blipFill>
        <p:spPr bwMode="auto">
          <a:xfrm>
            <a:off x="4920332" y="3505200"/>
            <a:ext cx="4212555"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Picture 2"/>
          <p:cNvPicPr>
            <a:picLocks noChangeAspect="1" noChangeArrowheads="1"/>
          </p:cNvPicPr>
          <p:nvPr/>
        </p:nvPicPr>
        <p:blipFill>
          <a:blip r:embed="rId5">
            <a:extLst>
              <a:ext uri="{28A0092B-C50C-407E-A947-70E740481C1C}">
                <a14:useLocalDpi xmlns:a14="http://schemas.microsoft.com/office/drawing/2010/main" val="0"/>
              </a:ext>
            </a:extLst>
          </a:blip>
          <a:srcRect l="3259" r="586"/>
          <a:stretch>
            <a:fillRect/>
          </a:stretch>
        </p:blipFill>
        <p:spPr bwMode="auto">
          <a:xfrm>
            <a:off x="152399" y="1447800"/>
            <a:ext cx="4114800" cy="3208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246" name="Straight Arrow Connector 7"/>
          <p:cNvCxnSpPr>
            <a:cxnSpLocks noChangeShapeType="1"/>
          </p:cNvCxnSpPr>
          <p:nvPr/>
        </p:nvCxnSpPr>
        <p:spPr bwMode="auto">
          <a:xfrm rot="10800000" flipV="1">
            <a:off x="4267199" y="2133600"/>
            <a:ext cx="609600" cy="76200"/>
          </a:xfrm>
          <a:prstGeom prst="straightConnector1">
            <a:avLst/>
          </a:prstGeom>
          <a:noFill/>
          <a:ln w="12700">
            <a:solidFill>
              <a:schemeClr val="tx1"/>
            </a:solidFill>
            <a:round/>
            <a:headEnd type="none" w="lg" len="med"/>
            <a:tailEnd type="arrow" w="med" len="med"/>
          </a:ln>
          <a:extLst>
            <a:ext uri="{909E8E84-426E-40DD-AFC4-6F175D3DCCD1}">
              <a14:hiddenFill xmlns:a14="http://schemas.microsoft.com/office/drawing/2010/main">
                <a:noFill/>
              </a14:hiddenFill>
            </a:ext>
          </a:extLst>
        </p:spPr>
      </p:cxnSp>
      <p:cxnSp>
        <p:nvCxnSpPr>
          <p:cNvPr id="10247" name="Straight Arrow Connector 9"/>
          <p:cNvCxnSpPr>
            <a:cxnSpLocks noChangeShapeType="1"/>
          </p:cNvCxnSpPr>
          <p:nvPr/>
        </p:nvCxnSpPr>
        <p:spPr bwMode="auto">
          <a:xfrm>
            <a:off x="3809999" y="5123479"/>
            <a:ext cx="762001" cy="0"/>
          </a:xfrm>
          <a:prstGeom prst="straightConnector1">
            <a:avLst/>
          </a:prstGeom>
          <a:noFill/>
          <a:ln w="12700">
            <a:solidFill>
              <a:schemeClr val="tx1"/>
            </a:solidFill>
            <a:round/>
            <a:headEnd type="none" w="lg" len="med"/>
            <a:tailEnd type="arrow" w="med" len="med"/>
          </a:ln>
          <a:extLst>
            <a:ext uri="{909E8E84-426E-40DD-AFC4-6F175D3DCCD1}">
              <a14:hiddenFill xmlns:a14="http://schemas.microsoft.com/office/drawing/2010/main">
                <a:noFill/>
              </a14:hiddenFill>
            </a:ext>
          </a:extLst>
        </p:spPr>
      </p:cxnSp>
      <p:sp>
        <p:nvSpPr>
          <p:cNvPr id="10248" name="Rectangle 2"/>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250" name="Rectangle 3"/>
          <p:cNvSpPr>
            <a:spLocks noChangeArrowheads="1"/>
          </p:cNvSpPr>
          <p:nvPr/>
        </p:nvSpPr>
        <p:spPr bwMode="auto">
          <a:xfrm>
            <a:off x="0" y="6762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latin typeface="Arial"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551815935"/>
              </p:ext>
            </p:extLst>
          </p:nvPr>
        </p:nvGraphicFramePr>
        <p:xfrm>
          <a:off x="990600" y="6172200"/>
          <a:ext cx="838200" cy="304800"/>
        </p:xfrm>
        <a:graphic>
          <a:graphicData uri="http://schemas.openxmlformats.org/presentationml/2006/ole">
            <mc:AlternateContent xmlns:mc="http://schemas.openxmlformats.org/markup-compatibility/2006">
              <mc:Choice xmlns:v="urn:schemas-microsoft-com:vml" Requires="v">
                <p:oleObj spid="_x0000_s10267" name="Equation" r:id="rId6" imgW="850680" imgH="431640" progId="Equation.DSMT4">
                  <p:embed/>
                </p:oleObj>
              </mc:Choice>
              <mc:Fallback>
                <p:oleObj name="Equation" r:id="rId6" imgW="850680" imgH="431640" progId="Equation.DSMT4">
                  <p:embed/>
                  <p:pic>
                    <p:nvPicPr>
                      <p:cNvPr id="0" name="Object 4"/>
                      <p:cNvPicPr>
                        <a:picLocks noChangeAspect="1" noChangeArrowheads="1"/>
                      </p:cNvPicPr>
                      <p:nvPr/>
                    </p:nvPicPr>
                    <p:blipFill>
                      <a:blip r:embed="rId7"/>
                      <a:srcRect/>
                      <a:stretch>
                        <a:fillRect/>
                      </a:stretch>
                    </p:blipFill>
                    <p:spPr bwMode="auto">
                      <a:xfrm>
                        <a:off x="990600" y="6172200"/>
                        <a:ext cx="838200" cy="304800"/>
                      </a:xfrm>
                      <a:prstGeom prst="rect">
                        <a:avLst/>
                      </a:prstGeom>
                      <a:noFill/>
                      <a:ln>
                        <a:noFill/>
                      </a:ln>
                    </p:spPr>
                  </p:pic>
                </p:oleObj>
              </mc:Fallback>
            </mc:AlternateContent>
          </a:graphicData>
        </a:graphic>
      </p:graphicFrame>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1" name="Picture 5" descr="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2" name="Picture 6" descr="a"/>
          <p:cNvPicPr>
            <a:picLocks noChangeAspect="1" noChangeArrowheads="1"/>
          </p:cNvPicPr>
          <p:nvPr/>
        </p:nvPicPr>
        <p:blipFill>
          <a:blip r:embed="rId5">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6" name="Title 1"/>
          <p:cNvSpPr>
            <a:spLocks noGrp="1"/>
          </p:cNvSpPr>
          <p:nvPr>
            <p:ph type="title"/>
          </p:nvPr>
        </p:nvSpPr>
        <p:spPr/>
        <p:txBody>
          <a:bodyPr/>
          <a:lstStyle/>
          <a:p>
            <a:pPr eaLnBrk="1" hangingPunct="1"/>
            <a:r>
              <a:rPr lang="en-US" smtClean="0">
                <a:ea typeface="ＭＳ Ｐゴシック" pitchFamily="34" charset="-128"/>
              </a:rPr>
              <a:t>Dose controller design</a:t>
            </a:r>
          </a:p>
        </p:txBody>
      </p:sp>
      <p:sp>
        <p:nvSpPr>
          <p:cNvPr id="11267" name="Content Placeholder 2"/>
          <p:cNvSpPr>
            <a:spLocks noGrp="1"/>
          </p:cNvSpPr>
          <p:nvPr>
            <p:ph idx="1"/>
          </p:nvPr>
        </p:nvSpPr>
        <p:spPr>
          <a:xfrm>
            <a:off x="76200" y="1600200"/>
            <a:ext cx="9220200" cy="5257800"/>
          </a:xfrm>
        </p:spPr>
        <p:txBody>
          <a:bodyPr/>
          <a:lstStyle/>
          <a:p>
            <a:pPr eaLnBrk="1" hangingPunct="1"/>
            <a:r>
              <a:rPr lang="en-US" sz="2800" dirty="0" smtClean="0">
                <a:ea typeface="ＭＳ Ｐゴシック" pitchFamily="34" charset="-128"/>
              </a:rPr>
              <a:t>Minimum tube </a:t>
            </a:r>
          </a:p>
          <a:p>
            <a:pPr eaLnBrk="1" hangingPunct="1">
              <a:buFont typeface="Wingdings" pitchFamily="2" charset="2"/>
              <a:buNone/>
            </a:pPr>
            <a:r>
              <a:rPr lang="en-US" sz="2800" dirty="0" smtClean="0">
                <a:ea typeface="ＭＳ Ｐゴシック" pitchFamily="34" charset="-128"/>
              </a:rPr>
              <a:t>        diameter</a:t>
            </a:r>
          </a:p>
          <a:p>
            <a:pPr eaLnBrk="1" hangingPunct="1">
              <a:buFont typeface="Wingdings" pitchFamily="2" charset="2"/>
              <a:buNone/>
            </a:pPr>
            <a:endParaRPr lang="en-US" sz="2800" dirty="0" smtClean="0">
              <a:ea typeface="ＭＳ Ｐゴシック" pitchFamily="34" charset="-128"/>
            </a:endParaRPr>
          </a:p>
          <a:p>
            <a:pPr eaLnBrk="1" hangingPunct="1"/>
            <a:r>
              <a:rPr lang="en-US" sz="2800" dirty="0" smtClean="0">
                <a:ea typeface="ＭＳ Ｐゴシック" pitchFamily="34" charset="-128"/>
              </a:rPr>
              <a:t>Optimal tube</a:t>
            </a:r>
          </a:p>
          <a:p>
            <a:pPr eaLnBrk="1" hangingPunct="1">
              <a:buFont typeface="Wingdings" pitchFamily="2" charset="2"/>
              <a:buNone/>
            </a:pPr>
            <a:r>
              <a:rPr lang="en-US" sz="2800" dirty="0" smtClean="0">
                <a:ea typeface="ＭＳ Ｐゴシック" pitchFamily="34" charset="-128"/>
              </a:rPr>
              <a:t>         length</a:t>
            </a:r>
          </a:p>
          <a:p>
            <a:pPr eaLnBrk="1" hangingPunct="1">
              <a:buFont typeface="Wingdings" pitchFamily="2" charset="2"/>
              <a:buNone/>
            </a:pPr>
            <a:endParaRPr lang="en-US" sz="2800" dirty="0" smtClean="0">
              <a:ea typeface="ＭＳ Ｐゴシック" pitchFamily="34" charset="-128"/>
            </a:endParaRPr>
          </a:p>
          <a:p>
            <a:pPr eaLnBrk="1" hangingPunct="1"/>
            <a:r>
              <a:rPr lang="en-US" sz="2800" dirty="0" smtClean="0">
                <a:ea typeface="ＭＳ Ｐゴシック" pitchFamily="34" charset="-128"/>
              </a:rPr>
              <a:t>Flow rate </a:t>
            </a:r>
          </a:p>
          <a:p>
            <a:pPr marL="457200" lvl="1" indent="0" eaLnBrk="1" hangingPunct="1">
              <a:buNone/>
            </a:pPr>
            <a:r>
              <a:rPr lang="en-US" sz="2400" dirty="0" smtClean="0">
                <a:ea typeface="ＭＳ Ｐゴシック" pitchFamily="34" charset="-128"/>
              </a:rPr>
              <a:t>Hagen-</a:t>
            </a:r>
            <a:r>
              <a:rPr lang="en-US" sz="2400" dirty="0" err="1" smtClean="0">
                <a:ea typeface="ＭＳ Ｐゴシック" pitchFamily="34" charset="-128"/>
              </a:rPr>
              <a:t>Poiseuille</a:t>
            </a:r>
            <a:endParaRPr lang="en-US" sz="2400" dirty="0" smtClean="0">
              <a:ea typeface="ＭＳ Ｐゴシック" pitchFamily="34" charset="-128"/>
            </a:endParaRPr>
          </a:p>
          <a:p>
            <a:pPr marL="457200" lvl="1" indent="0" eaLnBrk="1" hangingPunct="1">
              <a:buNone/>
            </a:pPr>
            <a:r>
              <a:rPr lang="en-US" sz="2400" dirty="0" smtClean="0">
                <a:ea typeface="ＭＳ Ｐゴシック" pitchFamily="34" charset="-128"/>
              </a:rPr>
              <a:t>Assumes chemical flow is laminar with only major head losses:</a:t>
            </a:r>
          </a:p>
          <a:p>
            <a:pPr marL="457200" lvl="1" indent="0" eaLnBrk="1" hangingPunct="1">
              <a:buNone/>
            </a:pPr>
            <a:r>
              <a:rPr lang="en-US" sz="2400" dirty="0">
                <a:ea typeface="ＭＳ Ｐゴシック" pitchFamily="34" charset="-128"/>
              </a:rPr>
              <a:t>	 </a:t>
            </a:r>
            <a:r>
              <a:rPr lang="en-US" sz="2400" dirty="0" smtClean="0">
                <a:ea typeface="ＭＳ Ｐゴシック" pitchFamily="34" charset="-128"/>
              </a:rPr>
              <a:t>          </a:t>
            </a:r>
            <a:r>
              <a:rPr lang="en-US" sz="2400" b="1" u="sng" dirty="0" smtClean="0">
                <a:ea typeface="ＭＳ Ｐゴシック" pitchFamily="34" charset="-128"/>
              </a:rPr>
              <a:t>Chemical flow rate </a:t>
            </a:r>
            <a:r>
              <a:rPr lang="en-US" sz="2400" b="1" u="sng" dirty="0">
                <a:ea typeface="ＭＳ Ｐゴシック" pitchFamily="34" charset="-128"/>
              </a:rPr>
              <a:t>	</a:t>
            </a:r>
            <a:r>
              <a:rPr lang="en-US" sz="2400" b="1" u="sng" dirty="0" smtClean="0">
                <a:ea typeface="ＭＳ Ｐゴシック" pitchFamily="34" charset="-128"/>
              </a:rPr>
              <a:t>Major Head Loss</a:t>
            </a:r>
          </a:p>
        </p:txBody>
      </p:sp>
      <p:graphicFrame>
        <p:nvGraphicFramePr>
          <p:cNvPr id="2" name="Object 1"/>
          <p:cNvGraphicFramePr>
            <a:graphicFrameLocks noChangeAspect="1"/>
          </p:cNvGraphicFramePr>
          <p:nvPr>
            <p:extLst>
              <p:ext uri="{D42A27DB-BD31-4B8C-83A1-F6EECF244321}">
                <p14:modId xmlns:p14="http://schemas.microsoft.com/office/powerpoint/2010/main" val="3863324313"/>
              </p:ext>
            </p:extLst>
          </p:nvPr>
        </p:nvGraphicFramePr>
        <p:xfrm>
          <a:off x="4343400" y="1600200"/>
          <a:ext cx="4138612" cy="685800"/>
        </p:xfrm>
        <a:graphic>
          <a:graphicData uri="http://schemas.openxmlformats.org/presentationml/2006/ole">
            <mc:AlternateContent xmlns:mc="http://schemas.openxmlformats.org/markup-compatibility/2006">
              <mc:Choice xmlns:v="urn:schemas-microsoft-com:vml" Requires="v">
                <p:oleObj spid="_x0000_s76882" name="Equation" r:id="rId6" imgW="2438280" imgH="736560" progId="Equation.DSMT4">
                  <p:embed/>
                </p:oleObj>
              </mc:Choice>
              <mc:Fallback>
                <p:oleObj name="Equation" r:id="rId6" imgW="2438280" imgH="736560" progId="Equation.DSMT4">
                  <p:embed/>
                  <p:pic>
                    <p:nvPicPr>
                      <p:cNvPr id="0" name=""/>
                      <p:cNvPicPr>
                        <a:picLocks noChangeAspect="1" noChangeArrowheads="1"/>
                      </p:cNvPicPr>
                      <p:nvPr/>
                    </p:nvPicPr>
                    <p:blipFill>
                      <a:blip r:embed="rId7"/>
                      <a:srcRect/>
                      <a:stretch>
                        <a:fillRect/>
                      </a:stretch>
                    </p:blipFill>
                    <p:spPr bwMode="auto">
                      <a:xfrm>
                        <a:off x="4343400" y="1600200"/>
                        <a:ext cx="4138612" cy="685800"/>
                      </a:xfrm>
                      <a:prstGeom prst="rect">
                        <a:avLst/>
                      </a:prstGeom>
                      <a:noFill/>
                      <a:ln>
                        <a:noFill/>
                      </a:ln>
                      <a:effectLst/>
                      <a:extLst>
                        <a:ext uri="{53640926-AAD7-44D8-BBD7-CCE9431645EC}">
                          <a14:shadowObscured xmlns:a14="http://schemas.microsoft.com/office/drawing/2010/main" val="1"/>
                        </a:ext>
                      </a:ex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539997392"/>
              </p:ext>
            </p:extLst>
          </p:nvPr>
        </p:nvGraphicFramePr>
        <p:xfrm>
          <a:off x="4165908" y="2971800"/>
          <a:ext cx="4038600" cy="880288"/>
        </p:xfrm>
        <a:graphic>
          <a:graphicData uri="http://schemas.openxmlformats.org/presentationml/2006/ole">
            <mc:AlternateContent xmlns:mc="http://schemas.openxmlformats.org/markup-compatibility/2006">
              <mc:Choice xmlns:v="urn:schemas-microsoft-com:vml" Requires="v">
                <p:oleObj spid="_x0000_s76883" name="Equation" r:id="rId8" imgW="2374560" imgH="825480" progId="Equation.DSMT4">
                  <p:embed/>
                </p:oleObj>
              </mc:Choice>
              <mc:Fallback>
                <p:oleObj name="Equation" r:id="rId8" imgW="2374560" imgH="825480" progId="Equation.DSMT4">
                  <p:embed/>
                  <p:pic>
                    <p:nvPicPr>
                      <p:cNvPr id="0" name=""/>
                      <p:cNvPicPr>
                        <a:picLocks noChangeAspect="1" noChangeArrowheads="1"/>
                      </p:cNvPicPr>
                      <p:nvPr/>
                    </p:nvPicPr>
                    <p:blipFill>
                      <a:blip r:embed="rId9"/>
                      <a:srcRect/>
                      <a:stretch>
                        <a:fillRect/>
                      </a:stretch>
                    </p:blipFill>
                    <p:spPr bwMode="auto">
                      <a:xfrm>
                        <a:off x="4165908" y="2971800"/>
                        <a:ext cx="4038600" cy="880288"/>
                      </a:xfrm>
                      <a:prstGeom prst="rect">
                        <a:avLst/>
                      </a:prstGeom>
                      <a:noFill/>
                      <a:ln>
                        <a:noFill/>
                      </a:ln>
                      <a:effectLst/>
                      <a:extLst>
                        <a:ext uri="{53640926-AAD7-44D8-BBD7-CCE9431645EC}">
                          <a14:shadowObscured xmlns:a14="http://schemas.microsoft.com/office/drawing/2010/main" val="1"/>
                        </a:ext>
                      </a:extLst>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420001041"/>
              </p:ext>
            </p:extLst>
          </p:nvPr>
        </p:nvGraphicFramePr>
        <p:xfrm>
          <a:off x="3808413" y="4495800"/>
          <a:ext cx="4460875" cy="873125"/>
        </p:xfrm>
        <a:graphic>
          <a:graphicData uri="http://schemas.openxmlformats.org/presentationml/2006/ole">
            <mc:AlternateContent xmlns:mc="http://schemas.openxmlformats.org/markup-compatibility/2006">
              <mc:Choice xmlns:v="urn:schemas-microsoft-com:vml" Requires="v">
                <p:oleObj spid="_x0000_s76884" name="Equation" r:id="rId10" imgW="2184120" imgH="774360" progId="Equation.DSMT4">
                  <p:embed/>
                </p:oleObj>
              </mc:Choice>
              <mc:Fallback>
                <p:oleObj name="Equation" r:id="rId10" imgW="2184120" imgH="774360" progId="Equation.DSMT4">
                  <p:embed/>
                  <p:pic>
                    <p:nvPicPr>
                      <p:cNvPr id="0" name=""/>
                      <p:cNvPicPr>
                        <a:picLocks noChangeAspect="1" noChangeArrowheads="1"/>
                      </p:cNvPicPr>
                      <p:nvPr/>
                    </p:nvPicPr>
                    <p:blipFill>
                      <a:blip r:embed="rId11"/>
                      <a:srcRect/>
                      <a:stretch>
                        <a:fillRect/>
                      </a:stretch>
                    </p:blipFill>
                    <p:spPr bwMode="auto">
                      <a:xfrm>
                        <a:off x="3808413" y="4495800"/>
                        <a:ext cx="4460875" cy="873125"/>
                      </a:xfrm>
                      <a:prstGeom prst="rect">
                        <a:avLst/>
                      </a:prstGeom>
                      <a:noFill/>
                      <a:ln>
                        <a:noFill/>
                      </a:ln>
                      <a:effectLst/>
                      <a:extLst>
                        <a:ext uri="{53640926-AAD7-44D8-BBD7-CCE9431645EC}">
                          <a14:shadowObscured xmlns:a14="http://schemas.microsoft.com/office/drawing/2010/main" val="1"/>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41178159"/>
              </p:ext>
            </p:extLst>
          </p:nvPr>
        </p:nvGraphicFramePr>
        <p:xfrm>
          <a:off x="4343400" y="6170612"/>
          <a:ext cx="534987" cy="230188"/>
        </p:xfrm>
        <a:graphic>
          <a:graphicData uri="http://schemas.openxmlformats.org/presentationml/2006/ole">
            <mc:AlternateContent xmlns:mc="http://schemas.openxmlformats.org/markup-compatibility/2006">
              <mc:Choice xmlns:v="urn:schemas-microsoft-com:vml" Requires="v">
                <p:oleObj spid="_x0000_s76885" name="Equation" r:id="rId12" imgW="241200" imgH="215640" progId="Equation.DSMT4">
                  <p:embed/>
                </p:oleObj>
              </mc:Choice>
              <mc:Fallback>
                <p:oleObj name="Equation" r:id="rId12" imgW="241200" imgH="215640" progId="Equation.DSMT4">
                  <p:embed/>
                  <p:pic>
                    <p:nvPicPr>
                      <p:cNvPr id="0" name="Object 2"/>
                      <p:cNvPicPr>
                        <a:picLocks noChangeAspect="1" noChangeArrowheads="1"/>
                      </p:cNvPicPr>
                      <p:nvPr/>
                    </p:nvPicPr>
                    <p:blipFill>
                      <a:blip r:embed="rId13"/>
                      <a:srcRect/>
                      <a:stretch>
                        <a:fillRect/>
                      </a:stretch>
                    </p:blipFill>
                    <p:spPr bwMode="auto">
                      <a:xfrm>
                        <a:off x="4343400" y="6170612"/>
                        <a:ext cx="534987"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233692732"/>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ea typeface="ＭＳ Ｐゴシック" pitchFamily="34" charset="-128"/>
              </a:rPr>
              <a:t>Minor Loss </a:t>
            </a:r>
            <a:r>
              <a:rPr lang="en-US" dirty="0" smtClean="0"/>
              <a:t>≠ Minor = Important!</a:t>
            </a:r>
            <a:endParaRPr lang="en-US" dirty="0" smtClean="0">
              <a:ea typeface="ＭＳ Ｐゴシック" pitchFamily="34" charset="-128"/>
            </a:endParaRPr>
          </a:p>
        </p:txBody>
      </p:sp>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b="5652"/>
          <a:stretch/>
        </p:blipFill>
        <p:spPr>
          <a:xfrm>
            <a:off x="3096627" y="2890112"/>
            <a:ext cx="6058746" cy="3891688"/>
          </a:xfrm>
          <a:prstGeom prst="rect">
            <a:avLst/>
          </a:prstGeom>
        </p:spPr>
      </p:pic>
      <p:pic>
        <p:nvPicPr>
          <p:cNvPr id="11271" name="Picture 5" descr="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2" name="Picture 6" descr="a"/>
          <p:cNvPicPr>
            <a:picLocks noChangeAspect="1" noChangeArrowheads="1"/>
          </p:cNvPicPr>
          <p:nvPr/>
        </p:nvPicPr>
        <p:blipFill>
          <a:blip r:embed="rId6">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Object 7"/>
          <p:cNvGraphicFramePr>
            <a:graphicFrameLocks noChangeAspect="1"/>
          </p:cNvGraphicFramePr>
          <p:nvPr>
            <p:extLst>
              <p:ext uri="{D42A27DB-BD31-4B8C-83A1-F6EECF244321}">
                <p14:modId xmlns:p14="http://schemas.microsoft.com/office/powerpoint/2010/main" val="2591900929"/>
              </p:ext>
            </p:extLst>
          </p:nvPr>
        </p:nvGraphicFramePr>
        <p:xfrm>
          <a:off x="228600" y="1676400"/>
          <a:ext cx="2673350" cy="284163"/>
        </p:xfrm>
        <a:graphic>
          <a:graphicData uri="http://schemas.openxmlformats.org/presentationml/2006/ole">
            <mc:AlternateContent xmlns:mc="http://schemas.openxmlformats.org/markup-compatibility/2006">
              <mc:Choice xmlns:v="urn:schemas-microsoft-com:vml" Requires="v">
                <p:oleObj spid="_x0000_s75819" name="Equation" r:id="rId7" imgW="1574640" imgH="304560" progId="Equation.DSMT4">
                  <p:embed/>
                </p:oleObj>
              </mc:Choice>
              <mc:Fallback>
                <p:oleObj name="Equation" r:id="rId7" imgW="1574640" imgH="304560" progId="Equation.DSMT4">
                  <p:embed/>
                  <p:pic>
                    <p:nvPicPr>
                      <p:cNvPr id="0" name="Object 1"/>
                      <p:cNvPicPr>
                        <a:picLocks noChangeAspect="1" noChangeArrowheads="1"/>
                      </p:cNvPicPr>
                      <p:nvPr/>
                    </p:nvPicPr>
                    <p:blipFill>
                      <a:blip r:embed="rId8"/>
                      <a:srcRect/>
                      <a:stretch>
                        <a:fillRect/>
                      </a:stretch>
                    </p:blipFill>
                    <p:spPr bwMode="auto">
                      <a:xfrm>
                        <a:off x="228600" y="1676400"/>
                        <a:ext cx="2673350" cy="284163"/>
                      </a:xfrm>
                      <a:prstGeom prst="rect">
                        <a:avLst/>
                      </a:prstGeom>
                      <a:noFill/>
                      <a:ln>
                        <a:noFill/>
                      </a:ln>
                    </p:spPr>
                  </p:pic>
                </p:oleObj>
              </mc:Fallback>
            </mc:AlternateContent>
          </a:graphicData>
        </a:graphic>
      </p:graphicFrame>
      <p:sp>
        <p:nvSpPr>
          <p:cNvPr id="9" name="TextBox 8"/>
          <p:cNvSpPr txBox="1"/>
          <p:nvPr/>
        </p:nvSpPr>
        <p:spPr>
          <a:xfrm>
            <a:off x="3590155" y="1644134"/>
            <a:ext cx="5020446" cy="954107"/>
          </a:xfrm>
          <a:prstGeom prst="rect">
            <a:avLst/>
          </a:prstGeom>
          <a:noFill/>
        </p:spPr>
        <p:txBody>
          <a:bodyPr wrap="square" rtlCol="0">
            <a:spAutoFit/>
          </a:bodyPr>
          <a:lstStyle/>
          <a:p>
            <a:r>
              <a:rPr lang="en-US" sz="2800" dirty="0" smtClean="0">
                <a:latin typeface="Candara" pitchFamily="34" charset="0"/>
              </a:rPr>
              <a:t>Total head loss is both major 		   </a:t>
            </a:r>
            <a:r>
              <a:rPr lang="en-US" sz="2800" b="1" u="sng" dirty="0" smtClean="0">
                <a:latin typeface="Candara" pitchFamily="34" charset="0"/>
              </a:rPr>
              <a:t>AND</a:t>
            </a:r>
            <a:r>
              <a:rPr lang="en-US" sz="2800" dirty="0" smtClean="0">
                <a:latin typeface="Candara" pitchFamily="34" charset="0"/>
              </a:rPr>
              <a:t> minor </a:t>
            </a:r>
            <a:r>
              <a:rPr lang="en-US" sz="2800" dirty="0" smtClean="0">
                <a:latin typeface="Candara" pitchFamily="34" charset="0"/>
              </a:rPr>
              <a:t>loss</a:t>
            </a:r>
            <a:endParaRPr lang="en-US" sz="2800" dirty="0">
              <a:latin typeface="Candara" pitchFamily="34" charset="0"/>
            </a:endParaRPr>
          </a:p>
        </p:txBody>
      </p:sp>
      <p:graphicFrame>
        <p:nvGraphicFramePr>
          <p:cNvPr id="11" name="Object 10"/>
          <p:cNvGraphicFramePr>
            <a:graphicFrameLocks noChangeAspect="1"/>
          </p:cNvGraphicFramePr>
          <p:nvPr>
            <p:extLst>
              <p:ext uri="{D42A27DB-BD31-4B8C-83A1-F6EECF244321}">
                <p14:modId xmlns:p14="http://schemas.microsoft.com/office/powerpoint/2010/main" val="512298061"/>
              </p:ext>
            </p:extLst>
          </p:nvPr>
        </p:nvGraphicFramePr>
        <p:xfrm>
          <a:off x="159751" y="2517440"/>
          <a:ext cx="2936876" cy="881063"/>
        </p:xfrm>
        <a:graphic>
          <a:graphicData uri="http://schemas.openxmlformats.org/presentationml/2006/ole">
            <mc:AlternateContent xmlns:mc="http://schemas.openxmlformats.org/markup-compatibility/2006">
              <mc:Choice xmlns:v="urn:schemas-microsoft-com:vml" Requires="v">
                <p:oleObj spid="_x0000_s75820" name="Equation" r:id="rId9" imgW="1726920" imgH="825480" progId="Equation.DSMT4">
                  <p:embed/>
                </p:oleObj>
              </mc:Choice>
              <mc:Fallback>
                <p:oleObj name="Equation" r:id="rId9" imgW="1726920" imgH="825480" progId="Equation.DSMT4">
                  <p:embed/>
                  <p:pic>
                    <p:nvPicPr>
                      <p:cNvPr id="0" name="Object 2"/>
                      <p:cNvPicPr>
                        <a:picLocks noChangeAspect="1" noChangeArrowheads="1"/>
                      </p:cNvPicPr>
                      <p:nvPr/>
                    </p:nvPicPr>
                    <p:blipFill>
                      <a:blip r:embed="rId10"/>
                      <a:srcRect/>
                      <a:stretch>
                        <a:fillRect/>
                      </a:stretch>
                    </p:blipFill>
                    <p:spPr bwMode="auto">
                      <a:xfrm>
                        <a:off x="159751" y="2517440"/>
                        <a:ext cx="2936876" cy="88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 name="TextBox 11"/>
          <p:cNvSpPr txBox="1"/>
          <p:nvPr/>
        </p:nvSpPr>
        <p:spPr>
          <a:xfrm>
            <a:off x="152400" y="3810000"/>
            <a:ext cx="3657599" cy="2308324"/>
          </a:xfrm>
          <a:prstGeom prst="rect">
            <a:avLst/>
          </a:prstGeom>
          <a:noFill/>
        </p:spPr>
        <p:txBody>
          <a:bodyPr wrap="square" rtlCol="0">
            <a:spAutoFit/>
          </a:bodyPr>
          <a:lstStyle/>
          <a:p>
            <a:r>
              <a:rPr lang="en-US" sz="2400" dirty="0" smtClean="0">
                <a:latin typeface="Candara" pitchFamily="34" charset="0"/>
              </a:rPr>
              <a:t>If the minor </a:t>
            </a:r>
          </a:p>
          <a:p>
            <a:r>
              <a:rPr lang="en-US" sz="2400" dirty="0" smtClean="0">
                <a:latin typeface="Candara" pitchFamily="34" charset="0"/>
              </a:rPr>
              <a:t>coefficient, </a:t>
            </a:r>
            <a:r>
              <a:rPr lang="en-US" sz="2400" dirty="0" err="1" smtClean="0">
                <a:latin typeface="Candara" pitchFamily="34" charset="0"/>
              </a:rPr>
              <a:t>k</a:t>
            </a:r>
            <a:r>
              <a:rPr lang="en-US" sz="2400" baseline="-25000" dirty="0" err="1" smtClean="0">
                <a:latin typeface="Candara" pitchFamily="34" charset="0"/>
              </a:rPr>
              <a:t>e</a:t>
            </a:r>
            <a:r>
              <a:rPr lang="en-US" sz="2400" dirty="0" smtClean="0">
                <a:latin typeface="Candara" pitchFamily="34" charset="0"/>
              </a:rPr>
              <a:t>, is </a:t>
            </a:r>
          </a:p>
          <a:p>
            <a:r>
              <a:rPr lang="en-US" sz="2400" dirty="0" smtClean="0">
                <a:latin typeface="Candara" pitchFamily="34" charset="0"/>
              </a:rPr>
              <a:t>totally minimized </a:t>
            </a:r>
          </a:p>
          <a:p>
            <a:r>
              <a:rPr lang="en-US" sz="2400" dirty="0" smtClean="0">
                <a:latin typeface="Candara" pitchFamily="34" charset="0"/>
              </a:rPr>
              <a:t>the flow will be linear </a:t>
            </a:r>
          </a:p>
          <a:p>
            <a:r>
              <a:rPr lang="en-US" sz="2400" dirty="0" smtClean="0">
                <a:latin typeface="Candara" pitchFamily="34" charset="0"/>
              </a:rPr>
              <a:t>and the LCDC system </a:t>
            </a:r>
          </a:p>
          <a:p>
            <a:r>
              <a:rPr lang="en-US" sz="2400" dirty="0" smtClean="0">
                <a:latin typeface="Candara" pitchFamily="34" charset="0"/>
              </a:rPr>
              <a:t>will work perfectly!</a:t>
            </a:r>
            <a:endParaRPr lang="en-US" sz="2400" dirty="0">
              <a:latin typeface="Candara" pitchFamily="34" charset="0"/>
            </a:endParaRPr>
          </a:p>
        </p:txBody>
      </p:sp>
      <p:sp>
        <p:nvSpPr>
          <p:cNvPr id="2" name="TextBox 1"/>
          <p:cNvSpPr txBox="1"/>
          <p:nvPr/>
        </p:nvSpPr>
        <p:spPr>
          <a:xfrm>
            <a:off x="3657600" y="3193623"/>
            <a:ext cx="3289683" cy="646331"/>
          </a:xfrm>
          <a:prstGeom prst="rect">
            <a:avLst/>
          </a:prstGeom>
          <a:noFill/>
          <a:ln>
            <a:solidFill>
              <a:schemeClr val="tx1"/>
            </a:solidFill>
          </a:ln>
        </p:spPr>
        <p:txBody>
          <a:bodyPr wrap="none" rtlCol="0">
            <a:spAutoFit/>
          </a:bodyPr>
          <a:lstStyle/>
          <a:p>
            <a:pPr marL="0" lvl="1"/>
            <a:r>
              <a:rPr lang="en-US" dirty="0" smtClean="0">
                <a:solidFill>
                  <a:schemeClr val="accent1">
                    <a:lumMod val="75000"/>
                  </a:schemeClr>
                </a:solidFill>
                <a:latin typeface="Candara" pitchFamily="34" charset="0"/>
              </a:rPr>
              <a:t>Blue Line </a:t>
            </a:r>
            <a:r>
              <a:rPr lang="en-US" dirty="0" smtClean="0">
                <a:latin typeface="Candara" pitchFamily="34" charset="0"/>
              </a:rPr>
              <a:t>= </a:t>
            </a:r>
            <a:r>
              <a:rPr lang="en-US" dirty="0">
                <a:latin typeface="Candara" pitchFamily="34" charset="0"/>
              </a:rPr>
              <a:t>Hagen-</a:t>
            </a:r>
            <a:r>
              <a:rPr lang="en-US" dirty="0" err="1">
                <a:latin typeface="Candara" pitchFamily="34" charset="0"/>
              </a:rPr>
              <a:t>Poiseuille</a:t>
            </a:r>
            <a:endParaRPr lang="en-US" dirty="0">
              <a:latin typeface="Candara" pitchFamily="34" charset="0"/>
            </a:endParaRPr>
          </a:p>
          <a:p>
            <a:r>
              <a:rPr lang="en-US" dirty="0" smtClean="0">
                <a:solidFill>
                  <a:srgbClr val="FF0000"/>
                </a:solidFill>
                <a:latin typeface="Candara" pitchFamily="34" charset="0"/>
              </a:rPr>
              <a:t>Red Line </a:t>
            </a:r>
            <a:r>
              <a:rPr lang="en-US" dirty="0" smtClean="0">
                <a:latin typeface="Candara" pitchFamily="34" charset="0"/>
              </a:rPr>
              <a:t>= What really happens!</a:t>
            </a:r>
            <a:endParaRPr lang="en-US" dirty="0">
              <a:latin typeface="Candara" pitchFamily="34" charset="0"/>
            </a:endParaRPr>
          </a:p>
        </p:txBody>
      </p:sp>
      <p:sp>
        <p:nvSpPr>
          <p:cNvPr id="4" name="TextBox 3"/>
          <p:cNvSpPr txBox="1"/>
          <p:nvPr/>
        </p:nvSpPr>
        <p:spPr>
          <a:xfrm>
            <a:off x="3276600" y="2514600"/>
            <a:ext cx="5904180" cy="461665"/>
          </a:xfrm>
          <a:prstGeom prst="rect">
            <a:avLst/>
          </a:prstGeom>
          <a:noFill/>
        </p:spPr>
        <p:txBody>
          <a:bodyPr wrap="none" rtlCol="0">
            <a:spAutoFit/>
          </a:bodyPr>
          <a:lstStyle/>
          <a:p>
            <a:r>
              <a:rPr lang="en-US" sz="2400" dirty="0" smtClean="0">
                <a:latin typeface="+mj-lt"/>
              </a:rPr>
              <a:t>Minor loss is from expansions and curvature</a:t>
            </a:r>
            <a:endParaRPr lang="en-US" sz="2400" dirty="0">
              <a:latin typeface="+mj-lt"/>
            </a:endParaRPr>
          </a:p>
        </p:txBody>
      </p:sp>
    </p:spTree>
    <p:extLst>
      <p:ext uri="{BB962C8B-B14F-4D97-AF65-F5344CB8AC3E}">
        <p14:creationId xmlns:p14="http://schemas.microsoft.com/office/powerpoint/2010/main" val="3437229464"/>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3372" r="9978" b="8988"/>
          <a:stretch/>
        </p:blipFill>
        <p:spPr>
          <a:xfrm rot="5400000">
            <a:off x="4241949" y="1930252"/>
            <a:ext cx="5181599" cy="4369096"/>
          </a:xfrm>
          <a:prstGeom prst="rect">
            <a:avLst/>
          </a:prstGeom>
        </p:spPr>
      </p:pic>
      <p:sp>
        <p:nvSpPr>
          <p:cNvPr id="13314" name="Title 8"/>
          <p:cNvSpPr>
            <a:spLocks noGrp="1"/>
          </p:cNvSpPr>
          <p:nvPr>
            <p:ph type="title"/>
          </p:nvPr>
        </p:nvSpPr>
        <p:spPr>
          <a:xfrm>
            <a:off x="381000" y="228600"/>
            <a:ext cx="8458200" cy="1143000"/>
          </a:xfrm>
        </p:spPr>
        <p:txBody>
          <a:bodyPr/>
          <a:lstStyle/>
          <a:p>
            <a:pPr eaLnBrk="1" hangingPunct="1"/>
            <a:r>
              <a:rPr lang="en-US" dirty="0" smtClean="0">
                <a:ea typeface="ＭＳ Ｐゴシック" pitchFamily="34" charset="-128"/>
              </a:rPr>
              <a:t>Goals of Fall 2011 LCDC Team</a:t>
            </a:r>
          </a:p>
        </p:txBody>
      </p:sp>
      <p:sp>
        <p:nvSpPr>
          <p:cNvPr id="13315" name="Content Placeholder 9"/>
          <p:cNvSpPr>
            <a:spLocks noGrp="1"/>
          </p:cNvSpPr>
          <p:nvPr>
            <p:ph idx="1"/>
          </p:nvPr>
        </p:nvSpPr>
        <p:spPr>
          <a:xfrm>
            <a:off x="-76200" y="1874838"/>
            <a:ext cx="4572000" cy="4525962"/>
          </a:xfrm>
        </p:spPr>
        <p:txBody>
          <a:bodyPr/>
          <a:lstStyle/>
          <a:p>
            <a:pPr lvl="1" eaLnBrk="1" hangingPunct="1"/>
            <a:r>
              <a:rPr lang="en-US" dirty="0" smtClean="0">
                <a:ea typeface="ＭＳ Ｐゴシック" pitchFamily="34" charset="-128"/>
              </a:rPr>
              <a:t>Reduce horizontal distance needed by design</a:t>
            </a:r>
          </a:p>
          <a:p>
            <a:pPr lvl="1" eaLnBrk="1" hangingPunct="1"/>
            <a:r>
              <a:rPr lang="en-US" dirty="0" smtClean="0">
                <a:ea typeface="ＭＳ Ｐゴシック" pitchFamily="34" charset="-128"/>
              </a:rPr>
              <a:t>Reduce the minor loss coefficient (K)</a:t>
            </a:r>
          </a:p>
          <a:p>
            <a:pPr lvl="1" eaLnBrk="1" hangingPunct="1"/>
            <a:r>
              <a:rPr lang="en-US" dirty="0" smtClean="0">
                <a:ea typeface="ＭＳ Ｐゴシック" pitchFamily="34" charset="-128"/>
              </a:rPr>
              <a:t>Test combinations of different ID tubes</a:t>
            </a:r>
          </a:p>
          <a:p>
            <a:pPr lvl="1" eaLnBrk="1" hangingPunct="1"/>
            <a:endParaRPr lang="en-US" dirty="0" smtClean="0">
              <a:ea typeface="ＭＳ Ｐゴシック" pitchFamily="34" charset="-128"/>
            </a:endParaRPr>
          </a:p>
        </p:txBody>
      </p:sp>
      <p:pic>
        <p:nvPicPr>
          <p:cNvPr id="13316" name="Picture 5" descr="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10425" y="6283325"/>
            <a:ext cx="19335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6" descr="a"/>
          <p:cNvPicPr>
            <a:picLocks noChangeAspect="1" noChangeArrowheads="1"/>
          </p:cNvPicPr>
          <p:nvPr/>
        </p:nvPicPr>
        <p:blipFill>
          <a:blip r:embed="rId5">
            <a:extLst>
              <a:ext uri="{28A0092B-C50C-407E-A947-70E740481C1C}">
                <a14:useLocalDpi xmlns:a14="http://schemas.microsoft.com/office/drawing/2010/main" val="0"/>
              </a:ext>
            </a:extLst>
          </a:blip>
          <a:srcRect r="4546"/>
          <a:stretch>
            <a:fillRect/>
          </a:stretch>
        </p:blipFill>
        <p:spPr bwMode="auto">
          <a:xfrm>
            <a:off x="0" y="6300788"/>
            <a:ext cx="1981200"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5184179"/>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1_AguaClara the roa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1_AguaClara the road">
      <a:majorFont>
        <a:latin typeface="Candara"/>
        <a:ea typeface=""/>
        <a:cs typeface=""/>
      </a:majorFont>
      <a:minorFont>
        <a:latin typeface="Canda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cs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cs typeface="Arial" charset="0"/>
          </a:defRPr>
        </a:defPPr>
      </a:lstStyle>
    </a:lnDef>
  </a:objectDefaults>
  <a:extraClrSchemeLst>
    <a:extraClrScheme>
      <a:clrScheme name="1_AguaClara the ro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AguaClara the ro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AguaClara the road 3">
        <a:dk1>
          <a:srgbClr val="000000"/>
        </a:dk1>
        <a:lt1>
          <a:srgbClr val="FFFFFF"/>
        </a:lt1>
        <a:dk2>
          <a:srgbClr val="000000"/>
        </a:dk2>
        <a:lt2>
          <a:srgbClr val="969696"/>
        </a:lt2>
        <a:accent1>
          <a:srgbClr val="FF3300"/>
        </a:accent1>
        <a:accent2>
          <a:srgbClr val="FF9900"/>
        </a:accent2>
        <a:accent3>
          <a:srgbClr val="FFFFFF"/>
        </a:accent3>
        <a:accent4>
          <a:srgbClr val="000000"/>
        </a:accent4>
        <a:accent5>
          <a:srgbClr val="FFADAA"/>
        </a:accent5>
        <a:accent6>
          <a:srgbClr val="E78A00"/>
        </a:accent6>
        <a:hlink>
          <a:srgbClr val="3366FF"/>
        </a:hlink>
        <a:folHlink>
          <a:srgbClr val="A50021"/>
        </a:folHlink>
      </a:clrScheme>
      <a:clrMap bg1="lt1" tx1="dk1" bg2="lt2" tx2="dk2" accent1="accent1" accent2="accent2" accent3="accent3" accent4="accent4" accent5="accent5" accent6="accent6" hlink="hlink" folHlink="folHlink"/>
    </a:extraClrScheme>
    <a:extraClrScheme>
      <a:clrScheme name="1_AguaClara the road 4">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FFFFFF"/>
        </a:folHlink>
      </a:clrScheme>
      <a:clrMap bg1="lt1" tx1="dk1" bg2="lt2" tx2="dk2" accent1="accent1" accent2="accent2" accent3="accent3" accent4="accent4" accent5="accent5" accent6="accent6" hlink="hlink" folHlink="folHlink"/>
    </a:extraClrScheme>
    <a:extraClrScheme>
      <a:clrScheme name="1_AguaClara the road 5">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AguaClara the road</Template>
  <TotalTime>4502</TotalTime>
  <Words>2671</Words>
  <Application>Microsoft Office PowerPoint</Application>
  <PresentationFormat>On-screen Show (4:3)</PresentationFormat>
  <Paragraphs>224</Paragraphs>
  <Slides>26</Slides>
  <Notes>26</Notes>
  <HiddenSlides>2</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28" baseType="lpstr">
      <vt:lpstr>1_AguaClara the road</vt:lpstr>
      <vt:lpstr>Equation</vt:lpstr>
      <vt:lpstr>Linear Chemical Dose Controller</vt:lpstr>
      <vt:lpstr>Outline</vt:lpstr>
      <vt:lpstr>Chemical Application: Coagulation</vt:lpstr>
      <vt:lpstr>Chemical application: Disinfection</vt:lpstr>
      <vt:lpstr>Current AguaClara Chemical Dosing Designs</vt:lpstr>
      <vt:lpstr>Linear vs. Non-linear system</vt:lpstr>
      <vt:lpstr>Dose controller design</vt:lpstr>
      <vt:lpstr>Minor Loss ≠ Minor = Important!</vt:lpstr>
      <vt:lpstr>Goals of Fall 2011 LCDC Team</vt:lpstr>
      <vt:lpstr>Previous Experiments</vt:lpstr>
      <vt:lpstr>Fall 2011 Apparatus Variables</vt:lpstr>
      <vt:lpstr>Fall 2011 Apparatus Variables</vt:lpstr>
      <vt:lpstr>Major Components of Experimental Apparatus</vt:lpstr>
      <vt:lpstr>Single Tube With and Without Weight Straight to Drop Tube</vt:lpstr>
      <vt:lpstr>Single Tube With and Without Weight To Larger ½” ID Dose Tube</vt:lpstr>
      <vt:lpstr>Split Tube With and Without Weight To Larger ½” ID Dose Tube</vt:lpstr>
      <vt:lpstr>CDC Experimental Results</vt:lpstr>
      <vt:lpstr>CDC Experimental Results</vt:lpstr>
      <vt:lpstr>CDC Experimental Results</vt:lpstr>
      <vt:lpstr>CDC Experimental Results</vt:lpstr>
      <vt:lpstr>CDC Experimental Results</vt:lpstr>
      <vt:lpstr>Water vs. Chemical Viscosity</vt:lpstr>
      <vt:lpstr>Future Work</vt:lpstr>
      <vt:lpstr>Thank you</vt:lpstr>
      <vt:lpstr>Dose vs. Flow Control</vt:lpstr>
      <vt:lpstr>Current flow controller design</vt:lpstr>
    </vt:vector>
  </TitlesOfParts>
  <Company>Cornell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CEE 4540: Sustainable Small-Scale Water Supplies</dc:title>
  <dc:creator>Monroe Weber-Shirk</dc:creator>
  <cp:lastModifiedBy>ceeadmin</cp:lastModifiedBy>
  <cp:revision>503</cp:revision>
  <dcterms:created xsi:type="dcterms:W3CDTF">2008-08-26T14:48:34Z</dcterms:created>
  <dcterms:modified xsi:type="dcterms:W3CDTF">2011-11-01T14:59:18Z</dcterms:modified>
</cp:coreProperties>
</file>