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475" r:id="rId2"/>
    <p:sldId id="480" r:id="rId3"/>
    <p:sldId id="477" r:id="rId4"/>
    <p:sldId id="476" r:id="rId5"/>
    <p:sldId id="478" r:id="rId6"/>
    <p:sldId id="479" r:id="rId7"/>
    <p:sldId id="482" r:id="rId8"/>
    <p:sldId id="483" r:id="rId9"/>
    <p:sldId id="488" r:id="rId10"/>
    <p:sldId id="490" r:id="rId11"/>
    <p:sldId id="489" r:id="rId12"/>
    <p:sldId id="484" r:id="rId13"/>
    <p:sldId id="485" r:id="rId14"/>
    <p:sldId id="486" r:id="rId15"/>
    <p:sldId id="487" r:id="rId1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3651" autoAdjust="0"/>
  </p:normalViewPr>
  <p:slideViewPr>
    <p:cSldViewPr>
      <p:cViewPr>
        <p:scale>
          <a:sx n="90" d="100"/>
          <a:sy n="90" d="100"/>
        </p:scale>
        <p:origin x="-60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guaclara\AppData\Local\Temp\large%20lever%20arm%20(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guaclara\AppData\Local\Temp\large%20lever%20arm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Water Flow Through LCDC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1/16 tubes, short lever</c:v>
          </c:tx>
          <c:xVal>
            <c:numRef>
              <c:f>('short arm, 16 and 18 tubes'!$A$34,'short arm, 16 and 18 tubes'!$A$25,'short arm, 16 and 18 tubes'!$A$15,'short arm, 16 and 18 tubes'!$A$5)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xVal>
          <c:yVal>
            <c:numRef>
              <c:f>('short arm, 16 and 18 tubes'!$A$34,'short arm, 16 and 18 tubes'!$C$32,'short arm, 16 and 18 tubes'!$C$22,'short arm, 16 and 18 tubes'!$C$12)</c:f>
              <c:numCache>
                <c:formatCode>General</c:formatCode>
                <c:ptCount val="4"/>
                <c:pt idx="0">
                  <c:v>0</c:v>
                </c:pt>
                <c:pt idx="1">
                  <c:v>0.37669140384709748</c:v>
                </c:pt>
                <c:pt idx="2">
                  <c:v>0.69810702294260296</c:v>
                </c:pt>
                <c:pt idx="3">
                  <c:v>0.96188161972665875</c:v>
                </c:pt>
              </c:numCache>
            </c:numRef>
          </c:yVal>
          <c:smooth val="0"/>
        </c:ser>
        <c:ser>
          <c:idx val="1"/>
          <c:order val="1"/>
          <c:tx>
            <c:v>1/16 tubes, long lever</c:v>
          </c:tx>
          <c:xVal>
            <c:numRef>
              <c:f>('short arm, 16 and 18 tubes'!$A$34,'short arm, 16 and 18 tubes'!$A$25,'short arm, 16 and 18 tubes'!$A$15,'short arm, 16 and 18 tubes'!$A$5)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</c:numCache>
            </c:numRef>
          </c:xVal>
          <c:yVal>
            <c:numRef>
              <c:f>('16 tubes'!$D$36,'16 tubes'!$P$30,'16 tubes'!$P$20,'16 tubes'!$P$10)</c:f>
              <c:numCache>
                <c:formatCode>General</c:formatCode>
                <c:ptCount val="4"/>
                <c:pt idx="0">
                  <c:v>0</c:v>
                </c:pt>
                <c:pt idx="1">
                  <c:v>0.61503113122626074</c:v>
                </c:pt>
                <c:pt idx="2">
                  <c:v>0.91633463502019941</c:v>
                </c:pt>
                <c:pt idx="3">
                  <c:v>1.2365104304718741</c:v>
                </c:pt>
              </c:numCache>
            </c:numRef>
          </c:yVal>
          <c:smooth val="0"/>
        </c:ser>
        <c:ser>
          <c:idx val="2"/>
          <c:order val="2"/>
          <c:tx>
            <c:v>1/8 tubes, short lever</c:v>
          </c:tx>
          <c:xVal>
            <c:numRef>
              <c:f>'short arm, 16 and 18 tubes'!$I$25:$I$29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xVal>
          <c:yVal>
            <c:numRef>
              <c:f>('short arm, 16 and 18 tubes'!$I$25,'short arm, 16 and 18 tubes'!$P$12,'short arm, 16 and 18 tubes'!$L$32,'short arm, 16 and 18 tubes'!$L$22,'short arm, 16 and 18 tubes'!$L$12)</c:f>
              <c:numCache>
                <c:formatCode>General</c:formatCode>
                <c:ptCount val="5"/>
                <c:pt idx="0">
                  <c:v>0</c:v>
                </c:pt>
                <c:pt idx="1">
                  <c:v>2.4954281470413204</c:v>
                </c:pt>
                <c:pt idx="2">
                  <c:v>5.3855808164066952</c:v>
                </c:pt>
                <c:pt idx="3">
                  <c:v>7.5154922017859587</c:v>
                </c:pt>
                <c:pt idx="4">
                  <c:v>9.4862770467979942</c:v>
                </c:pt>
              </c:numCache>
            </c:numRef>
          </c:yVal>
          <c:smooth val="0"/>
        </c:ser>
        <c:ser>
          <c:idx val="3"/>
          <c:order val="3"/>
          <c:tx>
            <c:v>1/8 tubes, long lever</c:v>
          </c:tx>
          <c:xVal>
            <c:numRef>
              <c:f>'short arm, 16 and 18 tubes'!$I$25:$I$29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</c:numCache>
            </c:numRef>
          </c:xVal>
          <c:yVal>
            <c:numRef>
              <c:f>('18 tubes'!$E$54,'18 tubes'!$C$60,'18 tubes'!$C$50,'18 tubes'!$C$34,'18 tubes'!$H$17)</c:f>
              <c:numCache>
                <c:formatCode>General</c:formatCode>
                <c:ptCount val="5"/>
                <c:pt idx="0">
                  <c:v>0</c:v>
                </c:pt>
                <c:pt idx="1">
                  <c:v>2.2318042405936862</c:v>
                </c:pt>
                <c:pt idx="2">
                  <c:v>4.8098269213870966</c:v>
                </c:pt>
                <c:pt idx="3">
                  <c:v>6.810547973618311</c:v>
                </c:pt>
                <c:pt idx="4">
                  <c:v>8.010591278509084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96352"/>
        <c:axId val="45831296"/>
      </c:scatterChart>
      <c:valAx>
        <c:axId val="45796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Entrance Tank Water Level (cm)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5831296"/>
        <c:crosses val="autoZero"/>
        <c:crossBetween val="midCat"/>
      </c:valAx>
      <c:valAx>
        <c:axId val="458312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Flow Rate (mL/s)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5796352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40mg/L PACl Coagulant Dose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20cm</c:v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13062267055067228"/>
                  <c:y val="-3.6068572975630993E-2"/>
                </c:manualLayout>
              </c:layout>
              <c:numFmt formatCode="General" sourceLinked="0"/>
            </c:trendlineLbl>
          </c:trendline>
          <c:xVal>
            <c:numRef>
              <c:f>(PaCl!$A$20:$A$29,PaCl!$A$33:$A$42,PaCl!$A$5:$A$14)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(PaCl!$C$20:$C$29,PaCl!$C$33:$C$42,PaCl!$C$5:$C$14)</c:f>
              <c:numCache>
                <c:formatCode>General</c:formatCode>
                <c:ptCount val="30"/>
                <c:pt idx="0">
                  <c:v>0.8067118425298484</c:v>
                </c:pt>
                <c:pt idx="1">
                  <c:v>0.81116158338741084</c:v>
                </c:pt>
                <c:pt idx="2">
                  <c:v>0.80645161290322587</c:v>
                </c:pt>
                <c:pt idx="3">
                  <c:v>0.80153895479320292</c:v>
                </c:pt>
                <c:pt idx="4">
                  <c:v>0.80801551389786685</c:v>
                </c:pt>
                <c:pt idx="5">
                  <c:v>0.85178875638841567</c:v>
                </c:pt>
                <c:pt idx="6">
                  <c:v>0.78271759549154651</c:v>
                </c:pt>
                <c:pt idx="7">
                  <c:v>0.78839482812992745</c:v>
                </c:pt>
                <c:pt idx="8">
                  <c:v>0.81089847551086602</c:v>
                </c:pt>
                <c:pt idx="9">
                  <c:v>0.78542255733584676</c:v>
                </c:pt>
                <c:pt idx="10">
                  <c:v>0.8693132425383947</c:v>
                </c:pt>
                <c:pt idx="11">
                  <c:v>0.84293340826074725</c:v>
                </c:pt>
                <c:pt idx="12">
                  <c:v>0.85034013605442171</c:v>
                </c:pt>
                <c:pt idx="13">
                  <c:v>0.82621867254199943</c:v>
                </c:pt>
                <c:pt idx="14">
                  <c:v>0.84293340826074725</c:v>
                </c:pt>
                <c:pt idx="15">
                  <c:v>0.84937712344280858</c:v>
                </c:pt>
                <c:pt idx="16">
                  <c:v>0.83033490174370328</c:v>
                </c:pt>
                <c:pt idx="17">
                  <c:v>0.82417582417582425</c:v>
                </c:pt>
                <c:pt idx="18">
                  <c:v>0.83752093802345062</c:v>
                </c:pt>
                <c:pt idx="19">
                  <c:v>0.81300813008130079</c:v>
                </c:pt>
                <c:pt idx="20">
                  <c:v>0.86805555555555558</c:v>
                </c:pt>
                <c:pt idx="21">
                  <c:v>0.88339222614840984</c:v>
                </c:pt>
                <c:pt idx="22">
                  <c:v>0.89285714285714279</c:v>
                </c:pt>
                <c:pt idx="23">
                  <c:v>0.87108013937282236</c:v>
                </c:pt>
                <c:pt idx="24">
                  <c:v>0.90579710144927528</c:v>
                </c:pt>
                <c:pt idx="25">
                  <c:v>0.89285714285714279</c:v>
                </c:pt>
                <c:pt idx="26">
                  <c:v>0.90252707581227443</c:v>
                </c:pt>
                <c:pt idx="27">
                  <c:v>0.90579710144927528</c:v>
                </c:pt>
                <c:pt idx="28">
                  <c:v>0.89285714285714279</c:v>
                </c:pt>
                <c:pt idx="29">
                  <c:v>0.89928057553956831</c:v>
                </c:pt>
              </c:numCache>
            </c:numRef>
          </c:yVal>
          <c:smooth val="0"/>
        </c:ser>
        <c:ser>
          <c:idx val="1"/>
          <c:order val="1"/>
          <c:tx>
            <c:v>15cm</c:v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16663096434431965"/>
                  <c:y val="-5.2560103392217436E-2"/>
                </c:manualLayout>
              </c:layout>
              <c:numFmt formatCode="General" sourceLinked="0"/>
            </c:trendlineLbl>
          </c:trendline>
          <c:xVal>
            <c:numRef>
              <c:f>(PaCl!$A$20:$A$29,PaCl!$A$33:$A$42,PaCl!$A$5:$A$14)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(PaCl!$G$20:$G$29,PaCl!$G$33:$G$42,PaCl!$G$5:$G$14)</c:f>
              <c:numCache>
                <c:formatCode>General</c:formatCode>
                <c:ptCount val="30"/>
                <c:pt idx="0">
                  <c:v>0.59970014992503751</c:v>
                </c:pt>
                <c:pt idx="1">
                  <c:v>0.61728395061728392</c:v>
                </c:pt>
                <c:pt idx="2">
                  <c:v>0.5891016200294551</c:v>
                </c:pt>
                <c:pt idx="3">
                  <c:v>0.57937427578215528</c:v>
                </c:pt>
                <c:pt idx="4">
                  <c:v>0.59701492537313439</c:v>
                </c:pt>
                <c:pt idx="5">
                  <c:v>0.6025911419102139</c:v>
                </c:pt>
                <c:pt idx="6">
                  <c:v>0.58892815076560656</c:v>
                </c:pt>
                <c:pt idx="7">
                  <c:v>0.61576354679802958</c:v>
                </c:pt>
                <c:pt idx="8">
                  <c:v>0.59934072520227744</c:v>
                </c:pt>
                <c:pt idx="9">
                  <c:v>0.5915409642117716</c:v>
                </c:pt>
                <c:pt idx="10">
                  <c:v>0.60060060060060061</c:v>
                </c:pt>
                <c:pt idx="11">
                  <c:v>0.59737156511350065</c:v>
                </c:pt>
                <c:pt idx="12">
                  <c:v>0.60168471720818295</c:v>
                </c:pt>
                <c:pt idx="13">
                  <c:v>0.58742901899353828</c:v>
                </c:pt>
                <c:pt idx="14">
                  <c:v>0.59417706476530008</c:v>
                </c:pt>
                <c:pt idx="15">
                  <c:v>0.59689614007162761</c:v>
                </c:pt>
                <c:pt idx="16">
                  <c:v>0.58788947677836567</c:v>
                </c:pt>
                <c:pt idx="17">
                  <c:v>0.58433969614335801</c:v>
                </c:pt>
                <c:pt idx="18">
                  <c:v>0.59952038369304561</c:v>
                </c:pt>
                <c:pt idx="19">
                  <c:v>0.58639562157935887</c:v>
                </c:pt>
                <c:pt idx="20">
                  <c:v>0.68681318681318682</c:v>
                </c:pt>
                <c:pt idx="21">
                  <c:v>0.66137566137566139</c:v>
                </c:pt>
                <c:pt idx="22">
                  <c:v>0.68870523415977969</c:v>
                </c:pt>
                <c:pt idx="23">
                  <c:v>0.68306010928961747</c:v>
                </c:pt>
                <c:pt idx="24">
                  <c:v>0.69444444444444453</c:v>
                </c:pt>
                <c:pt idx="25">
                  <c:v>0.67934782608695665</c:v>
                </c:pt>
                <c:pt idx="26">
                  <c:v>0.68306010928961747</c:v>
                </c:pt>
                <c:pt idx="27">
                  <c:v>0.6775067750677507</c:v>
                </c:pt>
                <c:pt idx="28">
                  <c:v>0.66844919786096257</c:v>
                </c:pt>
                <c:pt idx="29">
                  <c:v>0.69252077562326864</c:v>
                </c:pt>
              </c:numCache>
            </c:numRef>
          </c:yVal>
          <c:smooth val="0"/>
        </c:ser>
        <c:ser>
          <c:idx val="2"/>
          <c:order val="2"/>
          <c:tx>
            <c:v>10cm</c:v>
          </c:tx>
          <c:spPr>
            <a:ln w="28575">
              <a:noFill/>
            </a:ln>
          </c:spPr>
          <c:trendline>
            <c:trendlineType val="linear"/>
            <c:dispRSqr val="0"/>
            <c:dispEq val="0"/>
          </c:trendline>
          <c:trendline>
            <c:trendlineType val="linear"/>
            <c:dispRSqr val="1"/>
            <c:dispEq val="1"/>
            <c:trendlineLbl>
              <c:layout>
                <c:manualLayout>
                  <c:x val="0.22200365503585073"/>
                  <c:y val="1.9540124092196694E-2"/>
                </c:manualLayout>
              </c:layout>
              <c:numFmt formatCode="General" sourceLinked="0"/>
            </c:trendlineLbl>
          </c:trendline>
          <c:xVal>
            <c:numRef>
              <c:f>(PaCl!$A$20:$A$29,PaCl!$A$33:$A$42,PaCl!$A$5:$A$14)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(PaCl!$K$20:$K$29,PaCl!$K$33:$K$35,PaCl!$K$5:$K$14)</c:f>
              <c:numCache>
                <c:formatCode>General</c:formatCode>
                <c:ptCount val="23"/>
                <c:pt idx="0">
                  <c:v>0.36616623947272059</c:v>
                </c:pt>
                <c:pt idx="1">
                  <c:v>0.38022813688212931</c:v>
                </c:pt>
                <c:pt idx="2">
                  <c:v>0.37842951750236514</c:v>
                </c:pt>
                <c:pt idx="3">
                  <c:v>0.38030043734550295</c:v>
                </c:pt>
                <c:pt idx="4">
                  <c:v>0.3699593044765076</c:v>
                </c:pt>
                <c:pt idx="5">
                  <c:v>0.36825630638924695</c:v>
                </c:pt>
                <c:pt idx="6">
                  <c:v>0.36710719530102792</c:v>
                </c:pt>
                <c:pt idx="7">
                  <c:v>0.37821482602118006</c:v>
                </c:pt>
                <c:pt idx="8">
                  <c:v>0.37355248412401942</c:v>
                </c:pt>
                <c:pt idx="9">
                  <c:v>0.37369207772795215</c:v>
                </c:pt>
                <c:pt idx="10">
                  <c:v>0.42832667047401479</c:v>
                </c:pt>
                <c:pt idx="11">
                  <c:v>0.43128234617596317</c:v>
                </c:pt>
                <c:pt idx="12">
                  <c:v>0.42408821034775229</c:v>
                </c:pt>
                <c:pt idx="13">
                  <c:v>0.47348484848484851</c:v>
                </c:pt>
                <c:pt idx="14">
                  <c:v>0.45207956600361665</c:v>
                </c:pt>
                <c:pt idx="15">
                  <c:v>0.45207956600361665</c:v>
                </c:pt>
                <c:pt idx="16">
                  <c:v>0.46641791044776115</c:v>
                </c:pt>
                <c:pt idx="17">
                  <c:v>0.45454545454545447</c:v>
                </c:pt>
                <c:pt idx="18">
                  <c:v>0.46125461254612538</c:v>
                </c:pt>
                <c:pt idx="19">
                  <c:v>0.46296296296296297</c:v>
                </c:pt>
                <c:pt idx="20">
                  <c:v>0.46040515653775327</c:v>
                </c:pt>
                <c:pt idx="21">
                  <c:v>0.45289855072463764</c:v>
                </c:pt>
                <c:pt idx="22">
                  <c:v>0.45871559633027525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182272"/>
        <c:axId val="76184576"/>
      </c:scatterChart>
      <c:valAx>
        <c:axId val="76182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Trial Number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6184576"/>
        <c:crosses val="autoZero"/>
        <c:crossBetween val="midCat"/>
      </c:valAx>
      <c:valAx>
        <c:axId val="761845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Flow Rate (mL/s)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6182272"/>
        <c:crosses val="autoZero"/>
        <c:crossBetween val="midCat"/>
      </c:valAx>
    </c:plotArea>
    <c:legend>
      <c:legendPos val="b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895600" y="5105400"/>
            <a:ext cx="3962400" cy="1143000"/>
          </a:xfrm>
        </p:spPr>
        <p:txBody>
          <a:bodyPr/>
          <a:lstStyle/>
          <a:p>
            <a:r>
              <a:rPr lang="en-US" dirty="0" err="1" smtClean="0"/>
              <a:t>Kaylyn</a:t>
            </a:r>
            <a:r>
              <a:rPr lang="en-US" dirty="0" smtClean="0"/>
              <a:t> </a:t>
            </a:r>
            <a:r>
              <a:rPr lang="en-US" dirty="0" err="1" smtClean="0"/>
              <a:t>Bacha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Danielle </a:t>
            </a:r>
            <a:r>
              <a:rPr lang="en-US" dirty="0" err="1" smtClean="0"/>
              <a:t>Feng</a:t>
            </a:r>
            <a:r>
              <a:rPr lang="en-US" dirty="0" smtClean="0"/>
              <a:t> </a:t>
            </a:r>
            <a:r>
              <a:rPr lang="en-US" dirty="0" err="1" smtClean="0"/>
              <a:t>Kwabena</a:t>
            </a:r>
            <a:r>
              <a:rPr lang="en-US" dirty="0" smtClean="0"/>
              <a:t> </a:t>
            </a:r>
            <a:r>
              <a:rPr lang="en-US" dirty="0" err="1" smtClean="0"/>
              <a:t>Nimo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295400" y="1066800"/>
            <a:ext cx="7772400" cy="1470025"/>
          </a:xfrm>
        </p:spPr>
        <p:txBody>
          <a:bodyPr/>
          <a:lstStyle/>
          <a:p>
            <a:pPr algn="r"/>
            <a:r>
              <a:rPr lang="en-US" dirty="0" smtClean="0"/>
              <a:t>Low Flow Chemical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Dose Controller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Trial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3340829"/>
              </p:ext>
            </p:extLst>
          </p:nvPr>
        </p:nvGraphicFramePr>
        <p:xfrm>
          <a:off x="457200" y="1600200"/>
          <a:ext cx="8153400" cy="320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680"/>
                <a:gridCol w="1630680"/>
                <a:gridCol w="1630680"/>
                <a:gridCol w="1630680"/>
                <a:gridCol w="1630680"/>
              </a:tblGrid>
              <a:tr h="4278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Large Lever Arm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Small Lever Arm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18806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flow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1/8” tubing</a:t>
                      </a:r>
                    </a:p>
                    <a:p>
                      <a:r>
                        <a:rPr lang="en-US" dirty="0" smtClean="0"/>
                        <a:t>1.3</a:t>
                      </a:r>
                      <a:r>
                        <a:rPr lang="en-US" baseline="0" dirty="0" smtClean="0"/>
                        <a:t>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1/16” tubing</a:t>
                      </a:r>
                    </a:p>
                    <a:p>
                      <a:r>
                        <a:rPr lang="en-US" dirty="0" smtClean="0"/>
                        <a:t>1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1/8” tubing</a:t>
                      </a:r>
                    </a:p>
                    <a:p>
                      <a:r>
                        <a:rPr lang="en-US" dirty="0" smtClean="0"/>
                        <a:t>1.3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1/16” tubing</a:t>
                      </a:r>
                    </a:p>
                    <a:p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m</a:t>
                      </a:r>
                      <a:endParaRPr lang="en-US" dirty="0"/>
                    </a:p>
                  </a:txBody>
                  <a:tcPr/>
                </a:tc>
              </a:tr>
              <a:tr h="513433">
                <a:tc>
                  <a:txBody>
                    <a:bodyPr/>
                    <a:lstStyle/>
                    <a:p>
                      <a:r>
                        <a:rPr lang="en-US" dirty="0" smtClean="0"/>
                        <a:t>20cm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8.01</a:t>
                      </a:r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9.49</a:t>
                      </a:r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513433">
                <a:tc>
                  <a:txBody>
                    <a:bodyPr/>
                    <a:lstStyle/>
                    <a:p>
                      <a:r>
                        <a:rPr lang="en-US" dirty="0" smtClean="0"/>
                        <a:t>15cm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6.81</a:t>
                      </a:r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7.52</a:t>
                      </a:r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513433">
                <a:tc>
                  <a:txBody>
                    <a:bodyPr/>
                    <a:lstStyle/>
                    <a:p>
                      <a:r>
                        <a:rPr lang="en-US" dirty="0" smtClean="0"/>
                        <a:t>10cm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4.81</a:t>
                      </a:r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0.43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5.39</a:t>
                      </a:r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513433">
                <a:tc>
                  <a:txBody>
                    <a:bodyPr/>
                    <a:lstStyle/>
                    <a:p>
                      <a:r>
                        <a:rPr lang="en-US" dirty="0" smtClean="0"/>
                        <a:t>5cm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2.23</a:t>
                      </a:r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j-lt"/>
                        </a:rPr>
                        <a:t>2.49</a:t>
                      </a:r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953000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In general, half size small lever arm decreases flow rate</a:t>
            </a:r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Dosing tube diameter most dramatic reduction of flow rate</a:t>
            </a:r>
            <a:endParaRPr lang="en-US" dirty="0"/>
          </a:p>
        </p:txBody>
      </p:sp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2982347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PACl</a:t>
            </a:r>
            <a:r>
              <a:rPr lang="en-US" dirty="0" smtClean="0"/>
              <a:t> Trials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0953765"/>
              </p:ext>
            </p:extLst>
          </p:nvPr>
        </p:nvGraphicFramePr>
        <p:xfrm>
          <a:off x="457200" y="1600200"/>
          <a:ext cx="57912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24600" y="1676400"/>
            <a:ext cx="266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Difficult to get steady flow rates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Flow rate changes when flow is stopped, then started again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No clogging issues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Air bubbles in tubes become bigger issue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0613960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Tube Connectors </a:t>
            </a:r>
            <a:r>
              <a:rPr lang="en-US" dirty="0" smtClean="0"/>
              <a:t>Chlorine </a:t>
            </a:r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400" y="1600200"/>
            <a:ext cx="1066800" cy="563562"/>
          </a:xfrm>
        </p:spPr>
        <p:txBody>
          <a:bodyPr/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5" t="29529" r="15347" b="18889"/>
          <a:stretch/>
        </p:blipFill>
        <p:spPr>
          <a:xfrm rot="5400000">
            <a:off x="5187551" y="2584847"/>
            <a:ext cx="3200400" cy="2450305"/>
          </a:xfr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810001" y="1722438"/>
            <a:ext cx="1219199" cy="411162"/>
          </a:xfrm>
        </p:spPr>
        <p:txBody>
          <a:bodyPr/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54102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visible degradation of plastic in 30% chlorine solution after 48 hours</a:t>
            </a:r>
            <a:endParaRPr lang="en-US" dirty="0"/>
          </a:p>
        </p:txBody>
      </p:sp>
      <p:pic>
        <p:nvPicPr>
          <p:cNvPr id="11" name="Picture 10" descr="plant setup (2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2781300" cy="165139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 flipV="1">
            <a:off x="1752600" y="2895600"/>
            <a:ext cx="381000" cy="83956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accent2"/>
            </a:solidFill>
            <a:prstDash val="solid"/>
            <a:round/>
            <a:headEnd type="none" w="lg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04800" y="3810000"/>
            <a:ext cx="2514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Connector between manifold and dosing tubes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574" y="2209800"/>
            <a:ext cx="2133600" cy="3200400"/>
          </a:xfrm>
          <a:prstGeom prst="rect">
            <a:avLst/>
          </a:prstGeom>
        </p:spPr>
      </p:pic>
      <p:pic>
        <p:nvPicPr>
          <p:cNvPr id="19" name="Picture 5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a"/>
          <p:cNvPicPr>
            <a:picLocks noChangeAspect="1" noChangeArrowheads="1"/>
          </p:cNvPicPr>
          <p:nvPr/>
        </p:nvPicPr>
        <p:blipFill>
          <a:blip r:embed="rId6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7501803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Adjustable Head Tank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sz="2800" dirty="0" smtClean="0"/>
              <a:t>Looking into a sliding bar device, found a couple of </a:t>
            </a:r>
            <a:r>
              <a:rPr lang="en-US" sz="2800" dirty="0" smtClean="0"/>
              <a:t>options</a:t>
            </a:r>
          </a:p>
          <a:p>
            <a:r>
              <a:rPr lang="en-US" sz="2800" dirty="0" smtClean="0"/>
              <a:t>Turn buckle requires disconnecting tubes from CHT</a:t>
            </a:r>
            <a:endParaRPr lang="en-US" sz="2800" dirty="0" smtClean="0"/>
          </a:p>
          <a:p>
            <a:r>
              <a:rPr lang="en-US" sz="2800" dirty="0" smtClean="0"/>
              <a:t>New device would allow for linear adjustment of head tank height, instead of step-wise adjustment with chain</a:t>
            </a:r>
          </a:p>
          <a:p>
            <a:r>
              <a:rPr lang="en-US" sz="2800" dirty="0" smtClean="0"/>
              <a:t>More precision, and allows for easy measurement of head tank height</a:t>
            </a:r>
            <a:endParaRPr lang="en-US" sz="2800" dirty="0" smtClean="0"/>
          </a:p>
        </p:txBody>
      </p:sp>
      <p:pic>
        <p:nvPicPr>
          <p:cNvPr id="3074" name="Picture 2" descr="http://www.garvinindustries.com/images/adjustable-length-hang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102172"/>
            <a:ext cx="4100434" cy="118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631751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dirty="0" smtClean="0"/>
              <a:t>Run more </a:t>
            </a:r>
            <a:r>
              <a:rPr lang="en-US" dirty="0" smtClean="0"/>
              <a:t>trials for </a:t>
            </a:r>
            <a:r>
              <a:rPr lang="en-US" dirty="0" err="1" smtClean="0"/>
              <a:t>PACl</a:t>
            </a:r>
            <a:r>
              <a:rPr lang="en-US" dirty="0" smtClean="0"/>
              <a:t>, adjusting for consistency</a:t>
            </a:r>
            <a:endParaRPr lang="en-US" dirty="0" smtClean="0"/>
          </a:p>
          <a:p>
            <a:r>
              <a:rPr lang="en-US" dirty="0" smtClean="0"/>
              <a:t>Test out adjustable head tank </a:t>
            </a:r>
            <a:r>
              <a:rPr lang="en-US" dirty="0" smtClean="0"/>
              <a:t>slider</a:t>
            </a:r>
          </a:p>
          <a:p>
            <a:r>
              <a:rPr lang="en-US" dirty="0" smtClean="0"/>
              <a:t>Automated flow rate measurement system (flow meter device?)</a:t>
            </a:r>
          </a:p>
          <a:p>
            <a:r>
              <a:rPr lang="en-US" dirty="0" smtClean="0"/>
              <a:t>Design more permanently built setup to reduce variability between teams of different semesters</a:t>
            </a:r>
          </a:p>
          <a:p>
            <a:r>
              <a:rPr lang="en-US" dirty="0" smtClean="0"/>
              <a:t>Standardize all tube lengths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5039617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r>
              <a:rPr lang="en-US" sz="8000" dirty="0" smtClean="0"/>
              <a:t>Questions? </a:t>
            </a:r>
            <a:endParaRPr lang="en-US" sz="80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722631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The LCDC doses </a:t>
            </a:r>
            <a:r>
              <a:rPr lang="en-US" dirty="0" err="1" smtClean="0"/>
              <a:t>PACl</a:t>
            </a:r>
            <a:r>
              <a:rPr lang="en-US" dirty="0" smtClean="0"/>
              <a:t> to water </a:t>
            </a:r>
            <a:r>
              <a:rPr lang="en-US" dirty="0" smtClean="0"/>
              <a:t>for flocculation as </a:t>
            </a:r>
            <a:r>
              <a:rPr lang="en-US" dirty="0" smtClean="0"/>
              <a:t>it enters the plant and chlorine to water </a:t>
            </a:r>
            <a:r>
              <a:rPr lang="en-US" dirty="0" smtClean="0"/>
              <a:t>in the exit tank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12569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Setup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Picture/Graph/Table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System with Label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8" y="1524000"/>
            <a:ext cx="8643314" cy="464820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Theory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534400" cy="1066799"/>
          </a:xfrm>
        </p:spPr>
        <p:txBody>
          <a:bodyPr/>
          <a:lstStyle/>
          <a:p>
            <a:r>
              <a:rPr lang="en-US" dirty="0" smtClean="0"/>
              <a:t>The Hagen-</a:t>
            </a:r>
            <a:r>
              <a:rPr lang="en-US" dirty="0" err="1" smtClean="0"/>
              <a:t>Poiseuille</a:t>
            </a:r>
            <a:r>
              <a:rPr lang="en-US" dirty="0" smtClean="0"/>
              <a:t> Equation assumes flow is laminar, viscous, and incompressible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1295400" y="5257800"/>
            <a:ext cx="6096000" cy="1143000"/>
            <a:chOff x="990599" y="3657600"/>
            <a:chExt cx="6387663" cy="1197583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9" t="28552" r="9571" b="11018"/>
            <a:stretch/>
          </p:blipFill>
          <p:spPr bwMode="auto">
            <a:xfrm>
              <a:off x="990599" y="3783127"/>
              <a:ext cx="6387663" cy="1072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Oval 10"/>
            <p:cNvSpPr/>
            <p:nvPr/>
          </p:nvSpPr>
          <p:spPr bwMode="auto">
            <a:xfrm>
              <a:off x="3352800" y="3657600"/>
              <a:ext cx="533400" cy="658426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6055008" y="3657600"/>
              <a:ext cx="498192" cy="658426"/>
            </a:xfrm>
            <a:prstGeom prst="ellips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</p:grpSp>
      <p:pic>
        <p:nvPicPr>
          <p:cNvPr id="2" name="Picture 1" descr="Screen Shot 2013-07-30 at 10.45.5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667000"/>
            <a:ext cx="3645354" cy="1193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4800" y="3810000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latin typeface="+mn-lt"/>
              </a:rPr>
              <a:t>The LCDC is designed so that major losses outweigh minor losses, maintaining a linear relationship between flow rate and total head loss.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2013 Challenges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82000" cy="4724400"/>
          </a:xfrm>
        </p:spPr>
        <p:txBody>
          <a:bodyPr/>
          <a:lstStyle/>
          <a:p>
            <a:r>
              <a:rPr lang="en-US" sz="3000" dirty="0" smtClean="0"/>
              <a:t>Design low flow </a:t>
            </a:r>
            <a:r>
              <a:rPr lang="en-US" sz="3000" dirty="0" err="1" smtClean="0"/>
              <a:t>doser</a:t>
            </a:r>
            <a:r>
              <a:rPr lang="en-US" sz="3000" dirty="0" smtClean="0"/>
              <a:t> using  half size </a:t>
            </a:r>
            <a:r>
              <a:rPr lang="en-US" sz="3000" dirty="0" smtClean="0"/>
              <a:t>20” dosing </a:t>
            </a:r>
            <a:r>
              <a:rPr lang="en-US" sz="3000" dirty="0" smtClean="0"/>
              <a:t>arm</a:t>
            </a:r>
          </a:p>
          <a:p>
            <a:r>
              <a:rPr lang="en-US" sz="3000" dirty="0" smtClean="0"/>
              <a:t>Test 1/16’’ dosing tubes with </a:t>
            </a:r>
            <a:r>
              <a:rPr lang="en-US" sz="3000" dirty="0" err="1" smtClean="0"/>
              <a:t>PACl</a:t>
            </a:r>
            <a:endParaRPr lang="en-US" sz="3000" dirty="0" smtClean="0"/>
          </a:p>
          <a:p>
            <a:r>
              <a:rPr lang="en-US" sz="3000" dirty="0" smtClean="0"/>
              <a:t>Design adjustable system for constant head tanks</a:t>
            </a:r>
          </a:p>
          <a:p>
            <a:r>
              <a:rPr lang="en-US" sz="3000" dirty="0" smtClean="0"/>
              <a:t>Ensure system is chlorine resistant</a:t>
            </a:r>
            <a:endParaRPr lang="en-US" sz="30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14076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Picture/Graph/Table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plant setup (2)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750"/>
            <a:ext cx="9144000" cy="5429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600" y="3048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Constant Head Tank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4603898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Dosing Tubes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85971" y="3497044"/>
            <a:ext cx="140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Lever Arm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5033665"/>
            <a:ext cx="140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Drop Tube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7800" y="167639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PACl</a:t>
            </a:r>
            <a:r>
              <a:rPr lang="en-US" dirty="0" smtClean="0"/>
              <a:t> stock tank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7122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Calibrate the lever arm</a:t>
            </a:r>
          </a:p>
          <a:p>
            <a:r>
              <a:rPr lang="en-US" dirty="0" smtClean="0"/>
              <a:t>Measure the </a:t>
            </a:r>
            <a:r>
              <a:rPr lang="en-US" dirty="0" smtClean="0"/>
              <a:t>flow rate of water from drop tube</a:t>
            </a:r>
            <a:endParaRPr lang="en-US" dirty="0" smtClean="0"/>
          </a:p>
          <a:p>
            <a:r>
              <a:rPr lang="en-US" dirty="0" smtClean="0"/>
              <a:t>Check 1/16” tubing for clogging periodically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202890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Calibrate </a:t>
            </a:r>
            <a:r>
              <a:rPr lang="en-US" dirty="0" smtClean="0"/>
              <a:t>system before </a:t>
            </a:r>
            <a:r>
              <a:rPr lang="en-US" dirty="0" smtClean="0"/>
              <a:t>every use</a:t>
            </a:r>
          </a:p>
          <a:p>
            <a:r>
              <a:rPr lang="en-US" dirty="0" smtClean="0"/>
              <a:t>Make sure the water level in the CHT is constant over time</a:t>
            </a:r>
          </a:p>
          <a:p>
            <a:r>
              <a:rPr lang="en-US" dirty="0" smtClean="0"/>
              <a:t>No kinks in tubes</a:t>
            </a:r>
          </a:p>
          <a:p>
            <a:r>
              <a:rPr lang="en-US" dirty="0" smtClean="0"/>
              <a:t>No air bubbles</a:t>
            </a:r>
          </a:p>
        </p:txBody>
      </p:sp>
      <p:pic>
        <p:nvPicPr>
          <p:cNvPr id="5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91618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Trials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6886603"/>
              </p:ext>
            </p:extLst>
          </p:nvPr>
        </p:nvGraphicFramePr>
        <p:xfrm>
          <a:off x="457200" y="1600200"/>
          <a:ext cx="5943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24600" y="1676400"/>
            <a:ext cx="266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Difference in flow rate with wider tubes when comparing performance of lever arms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434083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4017</TotalTime>
  <Words>433</Words>
  <Application>Microsoft Office PowerPoint</Application>
  <PresentationFormat>On-screen Show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1_AguaClara the road</vt:lpstr>
      <vt:lpstr>Low Flow Chemical  Dose Controller</vt:lpstr>
      <vt:lpstr>Purpose</vt:lpstr>
      <vt:lpstr>Plant Setup</vt:lpstr>
      <vt:lpstr>Design Theory</vt:lpstr>
      <vt:lpstr>Summer 2013 Challenges</vt:lpstr>
      <vt:lpstr>Experimental Setup</vt:lpstr>
      <vt:lpstr>Procedures</vt:lpstr>
      <vt:lpstr>Troubleshooting</vt:lpstr>
      <vt:lpstr>Water Trials</vt:lpstr>
      <vt:lpstr>Water Trial Data</vt:lpstr>
      <vt:lpstr>PACl Trials</vt:lpstr>
      <vt:lpstr>Tube Connectors Chlorine Test</vt:lpstr>
      <vt:lpstr>New Adjustable Head Tank</vt:lpstr>
      <vt:lpstr>Future Work</vt:lpstr>
      <vt:lpstr>Questions? 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ceeadmin</cp:lastModifiedBy>
  <cp:revision>268</cp:revision>
  <dcterms:created xsi:type="dcterms:W3CDTF">2008-08-26T14:48:34Z</dcterms:created>
  <dcterms:modified xsi:type="dcterms:W3CDTF">2013-07-31T13:48:39Z</dcterms:modified>
</cp:coreProperties>
</file>