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367" r:id="rId3"/>
    <p:sldId id="369" r:id="rId4"/>
    <p:sldId id="278" r:id="rId5"/>
    <p:sldId id="375" r:id="rId6"/>
    <p:sldId id="379" r:id="rId7"/>
    <p:sldId id="380" r:id="rId8"/>
    <p:sldId id="381" r:id="rId9"/>
    <p:sldId id="377" r:id="rId10"/>
    <p:sldId id="378" r:id="rId11"/>
    <p:sldId id="283" r:id="rId12"/>
    <p:sldId id="3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044" autoAdjust="0"/>
    <p:restoredTop sz="99327" autoAdjust="0"/>
  </p:normalViewPr>
  <p:slideViewPr>
    <p:cSldViewPr>
      <p:cViewPr>
        <p:scale>
          <a:sx n="80" d="100"/>
          <a:sy n="80" d="100"/>
        </p:scale>
        <p:origin x="-1218"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30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mw24\Application%20Data\Microsoft\Excel\Worksheet%20in%20Swanson%20Lab%20Advisory%20Council%20(version%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9815147878720216"/>
          <c:y val="3.6820901239065937E-2"/>
          <c:w val="0.76434004383472831"/>
          <c:h val="0.71668022747156734"/>
        </c:manualLayout>
      </c:layout>
      <c:scatterChart>
        <c:scatterStyle val="lineMarker"/>
        <c:ser>
          <c:idx val="0"/>
          <c:order val="0"/>
          <c:marker>
            <c:symbol val="diamond"/>
            <c:size val="10"/>
            <c:spPr>
              <a:solidFill>
                <a:srgbClr val="000080"/>
              </a:solidFill>
              <a:ln>
                <a:solidFill>
                  <a:srgbClr val="000080"/>
                </a:solidFill>
                <a:prstDash val="solid"/>
              </a:ln>
            </c:spPr>
          </c:marker>
          <c:xVal>
            <c:numRef>
              <c:f>Projects!$C$2:$C$5</c:f>
              <c:numCache>
                <c:formatCode>yyyy/mm/dd</c:formatCode>
                <c:ptCount val="4"/>
                <c:pt idx="0">
                  <c:v>39097</c:v>
                </c:pt>
                <c:pt idx="1">
                  <c:v>39614</c:v>
                </c:pt>
                <c:pt idx="2">
                  <c:v>39630</c:v>
                </c:pt>
                <c:pt idx="3">
                  <c:v>39897</c:v>
                </c:pt>
              </c:numCache>
            </c:numRef>
          </c:xVal>
          <c:yVal>
            <c:numRef>
              <c:f>Projects!$E$2:$E$5</c:f>
              <c:numCache>
                <c:formatCode>General</c:formatCode>
                <c:ptCount val="4"/>
                <c:pt idx="0">
                  <c:v>2000</c:v>
                </c:pt>
                <c:pt idx="1">
                  <c:v>5500</c:v>
                </c:pt>
                <c:pt idx="2">
                  <c:v>11000</c:v>
                </c:pt>
                <c:pt idx="3">
                  <c:v>13000</c:v>
                </c:pt>
              </c:numCache>
            </c:numRef>
          </c:yVal>
        </c:ser>
        <c:axId val="35787520"/>
        <c:axId val="36165888"/>
      </c:scatterChart>
      <c:valAx>
        <c:axId val="35787520"/>
        <c:scaling>
          <c:orientation val="minMax"/>
          <c:min val="39084"/>
        </c:scaling>
        <c:delete val="1"/>
        <c:axPos val="b"/>
        <c:numFmt formatCode="[$-409]mmm\-yy;@" sourceLinked="0"/>
        <c:tickLblPos val="none"/>
        <c:crossAx val="36165888"/>
        <c:crosses val="autoZero"/>
        <c:crossBetween val="midCat"/>
        <c:majorUnit val="365"/>
        <c:minorUnit val="30"/>
      </c:valAx>
      <c:valAx>
        <c:axId val="36165888"/>
        <c:scaling>
          <c:orientation val="minMax"/>
        </c:scaling>
        <c:axPos val="l"/>
        <c:title>
          <c:tx>
            <c:rich>
              <a:bodyPr/>
              <a:lstStyle/>
              <a:p>
                <a:pPr>
                  <a:defRPr>
                    <a:solidFill>
                      <a:srgbClr val="002060"/>
                    </a:solidFill>
                  </a:defRPr>
                </a:pPr>
                <a:r>
                  <a:rPr lang="en-US" dirty="0">
                    <a:solidFill>
                      <a:srgbClr val="002060"/>
                    </a:solidFill>
                  </a:rPr>
                  <a:t>Cumulative </a:t>
                </a:r>
                <a:r>
                  <a:rPr lang="en-US" dirty="0" smtClean="0">
                    <a:solidFill>
                      <a:srgbClr val="002060"/>
                    </a:solidFill>
                  </a:rPr>
                  <a:t>Population Served</a:t>
                </a:r>
                <a:endParaRPr lang="en-US" dirty="0">
                  <a:solidFill>
                    <a:srgbClr val="002060"/>
                  </a:solidFill>
                </a:endParaRPr>
              </a:p>
            </c:rich>
          </c:tx>
          <c:layout>
            <c:manualLayout>
              <c:xMode val="edge"/>
              <c:yMode val="edge"/>
              <c:x val="3.1824435407112606E-2"/>
              <c:y val="6.5080451900034253E-2"/>
            </c:manualLayout>
          </c:layout>
          <c:spPr>
            <a:noFill/>
            <a:ln w="25400">
              <a:noFill/>
            </a:ln>
          </c:spPr>
        </c:title>
        <c:numFmt formatCode="General" sourceLinked="1"/>
        <c:tickLblPos val="nextTo"/>
        <c:spPr>
          <a:ln w="3175">
            <a:solidFill>
              <a:srgbClr val="000000"/>
            </a:solidFill>
            <a:prstDash val="solid"/>
          </a:ln>
        </c:spPr>
        <c:txPr>
          <a:bodyPr rot="0" vert="horz"/>
          <a:lstStyle/>
          <a:p>
            <a:pPr>
              <a:defRPr/>
            </a:pPr>
            <a:endParaRPr lang="en-US"/>
          </a:p>
        </c:txPr>
        <c:crossAx val="35787520"/>
        <c:crosses val="autoZero"/>
        <c:crossBetween val="midCat"/>
      </c:valAx>
      <c:spPr>
        <a:noFill/>
        <a:ln w="12700">
          <a:noFill/>
          <a:prstDash val="solid"/>
        </a:ln>
      </c:spPr>
    </c:plotArea>
    <c:plotVisOnly val="1"/>
    <c:dispBlanksAs val="gap"/>
  </c:chart>
  <c:spPr>
    <a:noFill/>
    <a:ln w="9525">
      <a:noFill/>
    </a:ln>
  </c:spPr>
  <c:txPr>
    <a:bodyPr/>
    <a:lstStyle/>
    <a:p>
      <a:pPr>
        <a:defRPr sz="1500" b="0" i="0" u="none" strike="noStrike" baseline="0">
          <a:solidFill>
            <a:schemeClr val="tx2">
              <a:lumMod val="50000"/>
            </a:schemeClr>
          </a:solidFill>
          <a:latin typeface="+mj-lt"/>
          <a:ea typeface="Times New Roman"/>
          <a:cs typeface="Times New Roman"/>
        </a:defRPr>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0.1978</cdr:x>
      <cdr:y>0.80435</cdr:y>
    </cdr:from>
    <cdr:to>
      <cdr:x>0.32967</cdr:x>
      <cdr:y>0.82609</cdr:y>
    </cdr:to>
    <cdr:sp macro="" textlink="">
      <cdr:nvSpPr>
        <cdr:cNvPr id="2" name="TextBox 1"/>
        <cdr:cNvSpPr txBox="1"/>
      </cdr:nvSpPr>
      <cdr:spPr>
        <a:xfrm xmlns:a="http://schemas.openxmlformats.org/drawingml/2006/main">
          <a:off x="1371600" y="2819400"/>
          <a:ext cx="914400" cy="762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dirty="0" smtClean="0"/>
            <a:t>2007</a:t>
          </a:r>
          <a:endParaRPr lang="en-US" sz="1100" dirty="0"/>
        </a:p>
      </cdr:txBody>
    </cdr:sp>
  </cdr:relSizeAnchor>
  <cdr:relSizeAnchor xmlns:cdr="http://schemas.openxmlformats.org/drawingml/2006/chartDrawing">
    <cdr:from>
      <cdr:x>0.42857</cdr:x>
      <cdr:y>0.80435</cdr:y>
    </cdr:from>
    <cdr:to>
      <cdr:x>0.51648</cdr:x>
      <cdr:y>0.81739</cdr:y>
    </cdr:to>
    <cdr:sp macro="" textlink="">
      <cdr:nvSpPr>
        <cdr:cNvPr id="3" name="TextBox 2"/>
        <cdr:cNvSpPr txBox="1"/>
      </cdr:nvSpPr>
      <cdr:spPr>
        <a:xfrm xmlns:a="http://schemas.openxmlformats.org/drawingml/2006/main">
          <a:off x="2971800" y="2819400"/>
          <a:ext cx="609600" cy="45719"/>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dirty="0" smtClean="0"/>
            <a:t>2008</a:t>
          </a:r>
          <a:endParaRPr lang="en-US" sz="1100" dirty="0"/>
        </a:p>
      </cdr:txBody>
    </cdr:sp>
  </cdr:relSizeAnchor>
  <cdr:relSizeAnchor xmlns:cdr="http://schemas.openxmlformats.org/drawingml/2006/chartDrawing">
    <cdr:from>
      <cdr:x>0.68132</cdr:x>
      <cdr:y>0.80435</cdr:y>
    </cdr:from>
    <cdr:to>
      <cdr:x>0.82418</cdr:x>
      <cdr:y>0.82609</cdr:y>
    </cdr:to>
    <cdr:sp macro="" textlink="">
      <cdr:nvSpPr>
        <cdr:cNvPr id="4" name="TextBox 3"/>
        <cdr:cNvSpPr txBox="1"/>
      </cdr:nvSpPr>
      <cdr:spPr>
        <a:xfrm xmlns:a="http://schemas.openxmlformats.org/drawingml/2006/main">
          <a:off x="4724400" y="2819400"/>
          <a:ext cx="990600" cy="762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dirty="0" smtClean="0"/>
            <a:t>2009</a:t>
          </a:r>
        </a:p>
      </cdr:txBody>
    </cdr:sp>
  </cdr:relSizeAnchor>
  <cdr:relSizeAnchor xmlns:cdr="http://schemas.openxmlformats.org/drawingml/2006/chartDrawing">
    <cdr:from>
      <cdr:x>0.9011</cdr:x>
      <cdr:y>0.80435</cdr:y>
    </cdr:from>
    <cdr:to>
      <cdr:x>1</cdr:x>
      <cdr:y>0.82609</cdr:y>
    </cdr:to>
    <cdr:sp macro="" textlink="">
      <cdr:nvSpPr>
        <cdr:cNvPr id="5" name="TextBox 4"/>
        <cdr:cNvSpPr txBox="1"/>
      </cdr:nvSpPr>
      <cdr:spPr>
        <a:xfrm xmlns:a="http://schemas.openxmlformats.org/drawingml/2006/main">
          <a:off x="6248400" y="2819400"/>
          <a:ext cx="685800" cy="762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dirty="0" smtClean="0"/>
            <a:t>2010</a:t>
          </a:r>
          <a:endParaRPr 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B6A590-1BAB-4CA2-9307-E3A94A1B7A0B}" type="datetimeFigureOut">
              <a:rPr lang="en-US" smtClean="0"/>
              <a:pPr/>
              <a:t>3/4/2010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789DF5-C261-457E-910F-AE61EE8DCD0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789DF5-C261-457E-910F-AE61EE8DCD09}"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A6F4E5-6A9E-4FDF-AD58-AC3161880824}" type="slidenum">
              <a:rPr lang="en-US"/>
              <a:pPr/>
              <a:t>11</a:t>
            </a:fld>
            <a:endParaRPr lang="en-US"/>
          </a:p>
        </p:txBody>
      </p:sp>
      <p:sp>
        <p:nvSpPr>
          <p:cNvPr id="231426" name="Rectangle 2"/>
          <p:cNvSpPr>
            <a:spLocks noGrp="1" noRot="1" noChangeAspect="1" noChangeArrowheads="1" noTextEdit="1"/>
          </p:cNvSpPr>
          <p:nvPr>
            <p:ph type="sldImg"/>
          </p:nvPr>
        </p:nvSpPr>
        <p:spPr>
          <a:xfrm>
            <a:off x="1144588" y="685800"/>
            <a:ext cx="4570412" cy="3429000"/>
          </a:xfrm>
          <a:ln/>
        </p:spPr>
      </p:sp>
      <p:sp>
        <p:nvSpPr>
          <p:cNvPr id="231427" name="Rectangle 3"/>
          <p:cNvSpPr>
            <a:spLocks noGrp="1" noChangeArrowheads="1"/>
          </p:cNvSpPr>
          <p:nvPr>
            <p:ph type="body" idx="1"/>
          </p:nvPr>
        </p:nvSpPr>
        <p:spPr/>
        <p:txBody>
          <a:bodyPr/>
          <a:lstStyle/>
          <a:p>
            <a:r>
              <a:rPr lang="en-US" dirty="0"/>
              <a:t>Partnerships are crucial for the sustainability of AguaClara.</a:t>
            </a:r>
          </a:p>
          <a:p>
            <a:r>
              <a:rPr lang="en-US" dirty="0"/>
              <a:t>Our success is measured partly by knowledge transfer. We need to have good relationships with our partners for this to happen. If knowledge transfer doesn’t happen, then AguaClara is a drip in a bucket rather than a river of life.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0F7B44-B772-4F55-92B3-31E07442BBBF}" type="datetime1">
              <a:rPr lang="en-US" smtClean="0"/>
              <a:pPr/>
              <a:t>3/4/2010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C04FB-64F2-4B74-8F8E-9B355C470E8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96BA23-F5BF-44A4-B1D3-CAA3E1AA63EC}" type="datetime1">
              <a:rPr lang="en-US" smtClean="0"/>
              <a:pPr/>
              <a:t>3/4/2010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C04FB-64F2-4B74-8F8E-9B355C470E8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015118-33A2-49FA-9E52-292AAC13461D}" type="datetime1">
              <a:rPr lang="en-US" smtClean="0"/>
              <a:pPr/>
              <a:t>3/4/2010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C04FB-64F2-4B74-8F8E-9B355C470E8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56430-E9B2-4011-B666-D3DB9D97FB60}" type="datetime1">
              <a:rPr lang="en-US" smtClean="0"/>
              <a:pPr/>
              <a:t>3/4/2010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C04FB-64F2-4B74-8F8E-9B355C470E8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131C54-AEFA-4AC4-AE5E-7D14B3967651}" type="datetime1">
              <a:rPr lang="en-US" smtClean="0"/>
              <a:pPr/>
              <a:t>3/4/2010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C04FB-64F2-4B74-8F8E-9B355C470E8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82CB242-6BC8-4201-9F73-68E47B19006D}" type="datetime1">
              <a:rPr lang="en-US" smtClean="0"/>
              <a:pPr/>
              <a:t>3/4/2010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C04FB-64F2-4B74-8F8E-9B355C470E8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FD0B3C-73B7-4756-8808-4BB490E51545}" type="datetime1">
              <a:rPr lang="en-US" smtClean="0"/>
              <a:pPr/>
              <a:t>3/4/2010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4C04FB-64F2-4B74-8F8E-9B355C470E8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45A292-1B20-4C05-8EB7-FF89F365E59D}" type="datetime1">
              <a:rPr lang="en-US" smtClean="0"/>
              <a:pPr/>
              <a:t>3/4/2010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4C04FB-64F2-4B74-8F8E-9B355C470E8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584C6A-9659-406B-BBC1-67E13553C72C}" type="datetime1">
              <a:rPr lang="en-US" smtClean="0"/>
              <a:pPr/>
              <a:t>3/4/2010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4C04FB-64F2-4B74-8F8E-9B355C470E8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2A1B2A-50D8-4EB8-908A-A0F615ACF51B}" type="datetime1">
              <a:rPr lang="en-US" smtClean="0"/>
              <a:pPr/>
              <a:t>3/4/2010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C04FB-64F2-4B74-8F8E-9B355C470E8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12D366-A0DF-4D49-9FD3-A59FE192AD00}" type="datetime1">
              <a:rPr lang="en-US" smtClean="0"/>
              <a:pPr/>
              <a:t>3/4/2010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C04FB-64F2-4B74-8F8E-9B355C470E8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77CF33-CDA2-4151-AECC-D4548485F144}" type="datetime1">
              <a:rPr lang="en-US" smtClean="0"/>
              <a:pPr/>
              <a:t>3/4/2010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4C04FB-64F2-4B74-8F8E-9B355C470E8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gi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12.png"/><Relationship Id="rId3" Type="http://schemas.openxmlformats.org/officeDocument/2006/relationships/image" Target="../media/image20.png"/><Relationship Id="rId7" Type="http://schemas.openxmlformats.org/officeDocument/2006/relationships/image" Target="../media/image18.png"/><Relationship Id="rId12"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7.png"/><Relationship Id="rId5" Type="http://schemas.openxmlformats.org/officeDocument/2006/relationships/image" Target="../media/image22.png"/><Relationship Id="rId10" Type="http://schemas.openxmlformats.org/officeDocument/2006/relationships/image" Target="../media/image26.png"/><Relationship Id="rId4" Type="http://schemas.openxmlformats.org/officeDocument/2006/relationships/image" Target="../media/image21.png"/><Relationship Id="rId9" Type="http://schemas.openxmlformats.org/officeDocument/2006/relationships/image" Target="../media/image25.emf"/></Relationships>
</file>

<file path=ppt/slides/_rels/slide12.xml.rels><?xml version="1.0" encoding="UTF-8" standalone="yes"?>
<Relationships xmlns="http://schemas.openxmlformats.org/package/2006/relationships"><Relationship Id="rId3" Type="http://schemas.openxmlformats.org/officeDocument/2006/relationships/hyperlink" Target="https://confluence.cornell.edu/display/AGUACLARA/Frequently+Asked+Questions" TargetMode="External"/><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hyperlink" Target="mailto:wjm96@cornell.edu" TargetMode="External"/><Relationship Id="rId4" Type="http://schemas.openxmlformats.org/officeDocument/2006/relationships/hyperlink" Target="mailto:mw24@cornell.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picasaweb.google.com/CUAguaClara/AgaltecaConstruction" TargetMode="External"/><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 Id="rId9" Type="http://schemas.openxmlformats.org/officeDocument/2006/relationships/image" Target="../media/image17.jpe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22098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352800" y="2635240"/>
            <a:ext cx="4572000" cy="1754326"/>
          </a:xfrm>
          <a:prstGeom prst="rect">
            <a:avLst/>
          </a:prstGeom>
          <a:noFill/>
        </p:spPr>
        <p:txBody>
          <a:bodyPr wrap="square" rtlCol="0">
            <a:spAutoFit/>
          </a:bodyPr>
          <a:lstStyle/>
          <a:p>
            <a:r>
              <a:rPr lang="en-US" dirty="0" smtClean="0">
                <a:solidFill>
                  <a:schemeClr val="tx2">
                    <a:lumMod val="50000"/>
                  </a:schemeClr>
                </a:solidFill>
              </a:rPr>
              <a:t>AguaClara </a:t>
            </a:r>
          </a:p>
          <a:p>
            <a:endParaRPr lang="en-US" sz="1200" dirty="0">
              <a:solidFill>
                <a:schemeClr val="tx2">
                  <a:lumMod val="50000"/>
                </a:schemeClr>
              </a:solidFill>
            </a:endParaRPr>
          </a:p>
          <a:p>
            <a:endParaRPr lang="en-US" sz="1200" dirty="0"/>
          </a:p>
          <a:p>
            <a:endParaRPr lang="en-US" sz="1100" dirty="0" smtClean="0"/>
          </a:p>
          <a:p>
            <a:endParaRPr lang="en-US" sz="1100" dirty="0"/>
          </a:p>
          <a:p>
            <a:endParaRPr lang="en-US" sz="1100" dirty="0" smtClean="0"/>
          </a:p>
          <a:p>
            <a:r>
              <a:rPr lang="en-US" sz="1100" dirty="0" smtClean="0">
                <a:solidFill>
                  <a:schemeClr val="tx1">
                    <a:lumMod val="75000"/>
                    <a:lumOff val="25000"/>
                  </a:schemeClr>
                </a:solidFill>
              </a:rPr>
              <a:t>Prepared for Viamericas Corporation</a:t>
            </a:r>
          </a:p>
          <a:p>
            <a:endParaRPr lang="en-US" sz="1100" dirty="0">
              <a:solidFill>
                <a:schemeClr val="tx1">
                  <a:lumMod val="75000"/>
                  <a:lumOff val="25000"/>
                </a:schemeClr>
              </a:solidFill>
            </a:endParaRPr>
          </a:p>
          <a:p>
            <a:r>
              <a:rPr lang="en-US" sz="1100" dirty="0" smtClean="0">
                <a:solidFill>
                  <a:schemeClr val="tx1">
                    <a:lumMod val="75000"/>
                    <a:lumOff val="25000"/>
                  </a:schemeClr>
                </a:solidFill>
              </a:rPr>
              <a:t>March 2010</a:t>
            </a:r>
          </a:p>
        </p:txBody>
      </p:sp>
      <p:grpSp>
        <p:nvGrpSpPr>
          <p:cNvPr id="19" name="Group 2"/>
          <p:cNvGrpSpPr>
            <a:grpSpLocks/>
          </p:cNvGrpSpPr>
          <p:nvPr/>
        </p:nvGrpSpPr>
        <p:grpSpPr bwMode="auto">
          <a:xfrm>
            <a:off x="2209800" y="0"/>
            <a:ext cx="457200" cy="457200"/>
            <a:chOff x="0" y="0"/>
            <a:chExt cx="5760" cy="4320"/>
          </a:xfrm>
        </p:grpSpPr>
        <p:pic>
          <p:nvPicPr>
            <p:cNvPr id="20"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p:spPr>
        </p:pic>
        <p:pic>
          <p:nvPicPr>
            <p:cNvPr id="21" name="Picture 4" descr="IMG_0249"/>
            <p:cNvPicPr>
              <a:picLocks noChangeAspect="1" noChangeArrowheads="1"/>
            </p:cNvPicPr>
            <p:nvPr/>
          </p:nvPicPr>
          <p:blipFill>
            <a:blip r:embed="rId2" cstate="print"/>
            <a:srcRect l="73334" t="74040" r="23334" b="17778"/>
            <a:stretch>
              <a:fillRect/>
            </a:stretch>
          </p:blipFill>
          <p:spPr bwMode="auto">
            <a:xfrm>
              <a:off x="4032" y="3216"/>
              <a:ext cx="192" cy="432"/>
            </a:xfrm>
            <a:prstGeom prst="rect">
              <a:avLst/>
            </a:prstGeom>
            <a:noFill/>
          </p:spPr>
        </p:pic>
        <p:pic>
          <p:nvPicPr>
            <p:cNvPr id="22" name="Picture 5" descr="IMG_0249"/>
            <p:cNvPicPr>
              <a:picLocks noChangeAspect="1" noChangeArrowheads="1"/>
            </p:cNvPicPr>
            <p:nvPr/>
          </p:nvPicPr>
          <p:blipFill>
            <a:blip r:embed="rId2" cstate="print"/>
            <a:srcRect l="65834" t="84445" r="29166" b="13333"/>
            <a:stretch>
              <a:fillRect/>
            </a:stretch>
          </p:blipFill>
          <p:spPr bwMode="auto">
            <a:xfrm>
              <a:off x="3792" y="3552"/>
              <a:ext cx="288" cy="96"/>
            </a:xfrm>
            <a:prstGeom prst="rect">
              <a:avLst/>
            </a:prstGeom>
            <a:noFill/>
          </p:spPr>
        </p:pic>
      </p:grpSp>
      <p:pic>
        <p:nvPicPr>
          <p:cNvPr id="23" name="Picture 7"/>
          <p:cNvPicPr preferRelativeResize="0">
            <a:picLocks noChangeArrowheads="1"/>
          </p:cNvPicPr>
          <p:nvPr/>
        </p:nvPicPr>
        <p:blipFill>
          <a:blip r:embed="rId3" cstate="print"/>
          <a:srcRect/>
          <a:stretch>
            <a:fillRect/>
          </a:stretch>
        </p:blipFill>
        <p:spPr bwMode="auto">
          <a:xfrm>
            <a:off x="2209800" y="2286000"/>
            <a:ext cx="457200" cy="457200"/>
          </a:xfrm>
          <a:prstGeom prst="rect">
            <a:avLst/>
          </a:prstGeom>
          <a:noFill/>
          <a:ln w="9525">
            <a:noFill/>
            <a:miter lim="800000"/>
            <a:headEnd/>
            <a:tailEnd/>
          </a:ln>
        </p:spPr>
      </p:pic>
      <p:pic>
        <p:nvPicPr>
          <p:cNvPr id="24" name="Picture 9"/>
          <p:cNvPicPr preferRelativeResize="0">
            <a:picLocks noChangeArrowheads="1"/>
          </p:cNvPicPr>
          <p:nvPr/>
        </p:nvPicPr>
        <p:blipFill>
          <a:blip r:embed="rId4" cstate="print"/>
          <a:srcRect/>
          <a:stretch>
            <a:fillRect/>
          </a:stretch>
        </p:blipFill>
        <p:spPr bwMode="auto">
          <a:xfrm>
            <a:off x="2209800" y="457200"/>
            <a:ext cx="457200" cy="457200"/>
          </a:xfrm>
          <a:prstGeom prst="rect">
            <a:avLst/>
          </a:prstGeom>
          <a:noFill/>
          <a:ln w="9525">
            <a:noFill/>
            <a:miter lim="800000"/>
            <a:headEnd/>
            <a:tailEnd/>
          </a:ln>
        </p:spPr>
      </p:pic>
      <p:pic>
        <p:nvPicPr>
          <p:cNvPr id="25" name="Picture 10"/>
          <p:cNvPicPr preferRelativeResize="0">
            <a:picLocks noChangeArrowheads="1"/>
          </p:cNvPicPr>
          <p:nvPr/>
        </p:nvPicPr>
        <p:blipFill>
          <a:blip r:embed="rId5" cstate="print"/>
          <a:srcRect/>
          <a:stretch>
            <a:fillRect/>
          </a:stretch>
        </p:blipFill>
        <p:spPr bwMode="auto">
          <a:xfrm>
            <a:off x="2209800" y="3200400"/>
            <a:ext cx="457200" cy="457200"/>
          </a:xfrm>
          <a:prstGeom prst="rect">
            <a:avLst/>
          </a:prstGeom>
          <a:noFill/>
          <a:ln w="9525">
            <a:noFill/>
            <a:miter lim="800000"/>
            <a:headEnd/>
            <a:tailEnd/>
          </a:ln>
        </p:spPr>
      </p:pic>
      <p:pic>
        <p:nvPicPr>
          <p:cNvPr id="26" name="Picture 12"/>
          <p:cNvPicPr preferRelativeResize="0">
            <a:picLocks noChangeArrowheads="1"/>
          </p:cNvPicPr>
          <p:nvPr/>
        </p:nvPicPr>
        <p:blipFill>
          <a:blip r:embed="rId6" cstate="print"/>
          <a:srcRect/>
          <a:stretch>
            <a:fillRect/>
          </a:stretch>
        </p:blipFill>
        <p:spPr bwMode="auto">
          <a:xfrm>
            <a:off x="2209800" y="5486400"/>
            <a:ext cx="457200" cy="457200"/>
          </a:xfrm>
          <a:prstGeom prst="rect">
            <a:avLst/>
          </a:prstGeom>
          <a:noFill/>
          <a:ln w="9525">
            <a:noFill/>
            <a:miter lim="800000"/>
            <a:headEnd/>
            <a:tailEnd/>
          </a:ln>
        </p:spPr>
      </p:pic>
      <p:pic>
        <p:nvPicPr>
          <p:cNvPr id="27" name="Picture 14"/>
          <p:cNvPicPr preferRelativeResize="0">
            <a:picLocks noChangeArrowheads="1"/>
          </p:cNvPicPr>
          <p:nvPr/>
        </p:nvPicPr>
        <p:blipFill>
          <a:blip r:embed="rId7" cstate="print"/>
          <a:srcRect/>
          <a:stretch>
            <a:fillRect/>
          </a:stretch>
        </p:blipFill>
        <p:spPr bwMode="auto">
          <a:xfrm>
            <a:off x="2209800" y="914400"/>
            <a:ext cx="457200" cy="457200"/>
          </a:xfrm>
          <a:prstGeom prst="rect">
            <a:avLst/>
          </a:prstGeom>
          <a:noFill/>
          <a:ln w="9525">
            <a:noFill/>
            <a:miter lim="800000"/>
            <a:headEnd/>
            <a:tailEnd/>
          </a:ln>
        </p:spPr>
      </p:pic>
      <p:pic>
        <p:nvPicPr>
          <p:cNvPr id="28" name="Picture 15"/>
          <p:cNvPicPr preferRelativeResize="0">
            <a:picLocks noChangeArrowheads="1"/>
          </p:cNvPicPr>
          <p:nvPr/>
        </p:nvPicPr>
        <p:blipFill>
          <a:blip r:embed="rId8" cstate="print"/>
          <a:srcRect/>
          <a:stretch>
            <a:fillRect/>
          </a:stretch>
        </p:blipFill>
        <p:spPr bwMode="auto">
          <a:xfrm>
            <a:off x="2209800" y="4114800"/>
            <a:ext cx="457200" cy="457200"/>
          </a:xfrm>
          <a:prstGeom prst="rect">
            <a:avLst/>
          </a:prstGeom>
          <a:noFill/>
          <a:ln w="9525">
            <a:noFill/>
            <a:miter lim="800000"/>
            <a:headEnd/>
            <a:tailEnd/>
          </a:ln>
        </p:spPr>
      </p:pic>
      <p:pic>
        <p:nvPicPr>
          <p:cNvPr id="29" name="Picture 16"/>
          <p:cNvPicPr preferRelativeResize="0">
            <a:picLocks noChangeArrowheads="1"/>
          </p:cNvPicPr>
          <p:nvPr/>
        </p:nvPicPr>
        <p:blipFill>
          <a:blip r:embed="rId9" cstate="print"/>
          <a:srcRect/>
          <a:stretch>
            <a:fillRect/>
          </a:stretch>
        </p:blipFill>
        <p:spPr bwMode="auto">
          <a:xfrm>
            <a:off x="2209800" y="5029200"/>
            <a:ext cx="457200" cy="457200"/>
          </a:xfrm>
          <a:prstGeom prst="rect">
            <a:avLst/>
          </a:prstGeom>
          <a:noFill/>
          <a:ln w="9525">
            <a:noFill/>
            <a:miter lim="800000"/>
            <a:headEnd/>
            <a:tailEnd/>
          </a:ln>
        </p:spPr>
      </p:pic>
      <p:pic>
        <p:nvPicPr>
          <p:cNvPr id="30" name="Picture 17"/>
          <p:cNvPicPr preferRelativeResize="0">
            <a:picLocks noChangeArrowheads="1"/>
          </p:cNvPicPr>
          <p:nvPr/>
        </p:nvPicPr>
        <p:blipFill>
          <a:blip r:embed="rId10" cstate="print"/>
          <a:srcRect/>
          <a:stretch>
            <a:fillRect/>
          </a:stretch>
        </p:blipFill>
        <p:spPr bwMode="auto">
          <a:xfrm>
            <a:off x="2209800" y="1828800"/>
            <a:ext cx="457200" cy="457200"/>
          </a:xfrm>
          <a:prstGeom prst="rect">
            <a:avLst/>
          </a:prstGeom>
          <a:noFill/>
          <a:ln w="9525">
            <a:noFill/>
            <a:miter lim="800000"/>
            <a:headEnd/>
            <a:tailEnd/>
          </a:ln>
        </p:spPr>
      </p:pic>
      <p:pic>
        <p:nvPicPr>
          <p:cNvPr id="31" name="Picture 9"/>
          <p:cNvPicPr preferRelativeResize="0">
            <a:picLocks noChangeArrowheads="1"/>
          </p:cNvPicPr>
          <p:nvPr/>
        </p:nvPicPr>
        <p:blipFill>
          <a:blip r:embed="rId4" cstate="print"/>
          <a:srcRect/>
          <a:stretch>
            <a:fillRect/>
          </a:stretch>
        </p:blipFill>
        <p:spPr bwMode="auto">
          <a:xfrm>
            <a:off x="2209800" y="3657600"/>
            <a:ext cx="457200" cy="457200"/>
          </a:xfrm>
          <a:prstGeom prst="rect">
            <a:avLst/>
          </a:prstGeom>
          <a:noFill/>
          <a:ln w="9525">
            <a:noFill/>
            <a:miter lim="800000"/>
            <a:headEnd/>
            <a:tailEnd/>
          </a:ln>
        </p:spPr>
      </p:pic>
      <p:pic>
        <p:nvPicPr>
          <p:cNvPr id="32" name="Picture 10"/>
          <p:cNvPicPr preferRelativeResize="0">
            <a:picLocks noChangeArrowheads="1"/>
          </p:cNvPicPr>
          <p:nvPr/>
        </p:nvPicPr>
        <p:blipFill>
          <a:blip r:embed="rId5" cstate="print"/>
          <a:srcRect/>
          <a:stretch>
            <a:fillRect/>
          </a:stretch>
        </p:blipFill>
        <p:spPr bwMode="auto">
          <a:xfrm>
            <a:off x="2209800" y="5943600"/>
            <a:ext cx="457200" cy="457200"/>
          </a:xfrm>
          <a:prstGeom prst="rect">
            <a:avLst/>
          </a:prstGeom>
          <a:noFill/>
          <a:ln w="9525">
            <a:noFill/>
            <a:miter lim="800000"/>
            <a:headEnd/>
            <a:tailEnd/>
          </a:ln>
        </p:spPr>
      </p:pic>
      <p:pic>
        <p:nvPicPr>
          <p:cNvPr id="33" name="Picture 12"/>
          <p:cNvPicPr preferRelativeResize="0">
            <a:picLocks noChangeArrowheads="1"/>
          </p:cNvPicPr>
          <p:nvPr/>
        </p:nvPicPr>
        <p:blipFill>
          <a:blip r:embed="rId6" cstate="print"/>
          <a:srcRect/>
          <a:stretch>
            <a:fillRect/>
          </a:stretch>
        </p:blipFill>
        <p:spPr bwMode="auto">
          <a:xfrm>
            <a:off x="2209800" y="1371600"/>
            <a:ext cx="457200" cy="457200"/>
          </a:xfrm>
          <a:prstGeom prst="rect">
            <a:avLst/>
          </a:prstGeom>
          <a:noFill/>
          <a:ln w="9525">
            <a:noFill/>
            <a:miter lim="800000"/>
            <a:headEnd/>
            <a:tailEnd/>
          </a:ln>
        </p:spPr>
      </p:pic>
      <p:pic>
        <p:nvPicPr>
          <p:cNvPr id="35" name="Picture 14"/>
          <p:cNvPicPr preferRelativeResize="0">
            <a:picLocks noChangeArrowheads="1"/>
          </p:cNvPicPr>
          <p:nvPr/>
        </p:nvPicPr>
        <p:blipFill>
          <a:blip r:embed="rId7" cstate="print"/>
          <a:srcRect/>
          <a:stretch>
            <a:fillRect/>
          </a:stretch>
        </p:blipFill>
        <p:spPr bwMode="auto">
          <a:xfrm>
            <a:off x="2209800" y="6400800"/>
            <a:ext cx="457200" cy="457200"/>
          </a:xfrm>
          <a:prstGeom prst="rect">
            <a:avLst/>
          </a:prstGeom>
          <a:noFill/>
          <a:ln w="9525">
            <a:noFill/>
            <a:miter lim="800000"/>
            <a:headEnd/>
            <a:tailEnd/>
          </a:ln>
        </p:spPr>
      </p:pic>
      <p:pic>
        <p:nvPicPr>
          <p:cNvPr id="36" name="Picture 14"/>
          <p:cNvPicPr preferRelativeResize="0">
            <a:picLocks noChangeArrowheads="1"/>
          </p:cNvPicPr>
          <p:nvPr/>
        </p:nvPicPr>
        <p:blipFill>
          <a:blip r:embed="rId7" cstate="print"/>
          <a:srcRect/>
          <a:stretch>
            <a:fillRect/>
          </a:stretch>
        </p:blipFill>
        <p:spPr bwMode="auto">
          <a:xfrm>
            <a:off x="2209800" y="4572000"/>
            <a:ext cx="457200" cy="457200"/>
          </a:xfrm>
          <a:prstGeom prst="rect">
            <a:avLst/>
          </a:prstGeom>
          <a:noFill/>
          <a:ln w="9525">
            <a:noFill/>
            <a:miter lim="800000"/>
            <a:headEnd/>
            <a:tailEnd/>
          </a:ln>
        </p:spPr>
      </p:pic>
      <p:pic>
        <p:nvPicPr>
          <p:cNvPr id="37" name="Picture 14"/>
          <p:cNvPicPr preferRelativeResize="0">
            <a:picLocks noChangeArrowheads="1"/>
          </p:cNvPicPr>
          <p:nvPr/>
        </p:nvPicPr>
        <p:blipFill>
          <a:blip r:embed="rId7" cstate="print"/>
          <a:srcRect/>
          <a:stretch>
            <a:fillRect/>
          </a:stretch>
        </p:blipFill>
        <p:spPr bwMode="auto">
          <a:xfrm>
            <a:off x="2209800" y="2743200"/>
            <a:ext cx="457200" cy="457200"/>
          </a:xfrm>
          <a:prstGeom prst="rect">
            <a:avLst/>
          </a:prstGeom>
          <a:noFill/>
          <a:ln w="9525">
            <a:noFill/>
            <a:miter lim="800000"/>
            <a:headEnd/>
            <a:tailEnd/>
          </a:ln>
        </p:spPr>
      </p:pic>
      <p:sp>
        <p:nvSpPr>
          <p:cNvPr id="38" name="Rectangle 37"/>
          <p:cNvSpPr/>
          <p:nvPr/>
        </p:nvSpPr>
        <p:spPr>
          <a:xfrm>
            <a:off x="2667000" y="0"/>
            <a:ext cx="45719"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http://cornelllogo.cornell.edu/audio-visual/Insignia.jpg"/>
          <p:cNvPicPr>
            <a:picLocks noChangeAspect="1" noChangeArrowheads="1"/>
          </p:cNvPicPr>
          <p:nvPr/>
        </p:nvPicPr>
        <p:blipFill>
          <a:blip r:embed="rId11" cstate="print"/>
          <a:srcRect/>
          <a:stretch>
            <a:fillRect/>
          </a:stretch>
        </p:blipFill>
        <p:spPr bwMode="auto">
          <a:xfrm>
            <a:off x="7938448" y="5464792"/>
            <a:ext cx="715264" cy="715264"/>
          </a:xfrm>
          <a:prstGeom prst="rect">
            <a:avLst/>
          </a:prstGeom>
          <a:noFill/>
        </p:spPr>
      </p:pic>
      <p:pic>
        <p:nvPicPr>
          <p:cNvPr id="34" name="그림 33" descr="logoViamericas.gif"/>
          <p:cNvPicPr>
            <a:picLocks noChangeAspect="1"/>
          </p:cNvPicPr>
          <p:nvPr/>
        </p:nvPicPr>
        <p:blipFill>
          <a:blip r:embed="rId12" cstate="print"/>
          <a:stretch>
            <a:fillRect/>
          </a:stretch>
        </p:blipFill>
        <p:spPr>
          <a:xfrm>
            <a:off x="6019800" y="5562600"/>
            <a:ext cx="1590675" cy="51463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p:cNvSpPr>
            <a:spLocks noGrp="1"/>
          </p:cNvSpPr>
          <p:nvPr>
            <p:ph type="sldNum" sz="quarter" idx="12"/>
          </p:nvPr>
        </p:nvSpPr>
        <p:spPr/>
        <p:txBody>
          <a:bodyPr/>
          <a:lstStyle/>
          <a:p>
            <a:fld id="{484C04FB-64F2-4B74-8F8E-9B355C470E88}" type="slidenum">
              <a:rPr lang="en-US" smtClean="0"/>
              <a:pPr/>
              <a:t>10</a:t>
            </a:fld>
            <a:endParaRPr lang="en-US"/>
          </a:p>
        </p:txBody>
      </p:sp>
      <p:cxnSp>
        <p:nvCxnSpPr>
          <p:cNvPr id="5" name="Straight Connector 4"/>
          <p:cNvCxnSpPr/>
          <p:nvPr/>
        </p:nvCxnSpPr>
        <p:spPr>
          <a:xfrm rot="5400000">
            <a:off x="-1752599" y="3429000"/>
            <a:ext cx="4572000" cy="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noChangeArrowheads="1"/>
          </p:cNvPicPr>
          <p:nvPr/>
        </p:nvPicPr>
        <p:blipFill>
          <a:blip r:embed="rId2" cstate="print"/>
          <a:srcRect/>
          <a:stretch>
            <a:fillRect/>
          </a:stretch>
        </p:blipFill>
        <p:spPr bwMode="auto">
          <a:xfrm>
            <a:off x="206828" y="284946"/>
            <a:ext cx="478972" cy="457200"/>
          </a:xfrm>
          <a:prstGeom prst="rect">
            <a:avLst/>
          </a:prstGeom>
          <a:noFill/>
          <a:ln w="9525">
            <a:noFill/>
            <a:miter lim="800000"/>
            <a:headEnd/>
            <a:tailEnd/>
          </a:ln>
        </p:spPr>
      </p:pic>
      <p:sp>
        <p:nvSpPr>
          <p:cNvPr id="7" name="TextBox 6"/>
          <p:cNvSpPr txBox="1"/>
          <p:nvPr/>
        </p:nvSpPr>
        <p:spPr>
          <a:xfrm>
            <a:off x="762000" y="284946"/>
            <a:ext cx="7620000" cy="400110"/>
          </a:xfrm>
          <a:prstGeom prst="rect">
            <a:avLst/>
          </a:prstGeom>
          <a:noFill/>
        </p:spPr>
        <p:txBody>
          <a:bodyPr wrap="square" rtlCol="0">
            <a:spAutoFit/>
          </a:bodyPr>
          <a:lstStyle/>
          <a:p>
            <a:r>
              <a:rPr lang="en-US" sz="2000" dirty="0" smtClean="0">
                <a:solidFill>
                  <a:schemeClr val="tx2">
                    <a:lumMod val="50000"/>
                  </a:schemeClr>
                </a:solidFill>
              </a:rPr>
              <a:t>STRATEGY ― VIAMERICAS’ ROLE</a:t>
            </a:r>
            <a:endParaRPr lang="en-US" sz="2000" dirty="0">
              <a:solidFill>
                <a:schemeClr val="tx2">
                  <a:lumMod val="50000"/>
                </a:schemeClr>
              </a:solidFill>
            </a:endParaRPr>
          </a:p>
        </p:txBody>
      </p:sp>
      <p:sp>
        <p:nvSpPr>
          <p:cNvPr id="9" name="TextBox 8"/>
          <p:cNvSpPr txBox="1"/>
          <p:nvPr/>
        </p:nvSpPr>
        <p:spPr>
          <a:xfrm>
            <a:off x="838200" y="1143000"/>
            <a:ext cx="7848600" cy="2308324"/>
          </a:xfrm>
          <a:prstGeom prst="rect">
            <a:avLst/>
          </a:prstGeom>
          <a:noFill/>
        </p:spPr>
        <p:txBody>
          <a:bodyPr wrap="square" rtlCol="0">
            <a:spAutoFit/>
          </a:bodyPr>
          <a:lstStyle/>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Kiosk managers should track the coupons returned and/or the sales associated with each.</a:t>
            </a: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Publicize </a:t>
            </a:r>
            <a:r>
              <a:rPr lang="en-US" sz="1600" dirty="0" smtClean="0">
                <a:solidFill>
                  <a:schemeClr val="tx1">
                    <a:lumMod val="75000"/>
                    <a:lumOff val="25000"/>
                  </a:schemeClr>
                </a:solidFill>
              </a:rPr>
              <a:t>the general concern Viamericas have towards improving </a:t>
            </a:r>
            <a:r>
              <a:rPr lang="en-US" sz="1600" dirty="0" smtClean="0">
                <a:solidFill>
                  <a:schemeClr val="tx1">
                    <a:lumMod val="75000"/>
                    <a:lumOff val="25000"/>
                  </a:schemeClr>
                </a:solidFill>
              </a:rPr>
              <a:t>water condition in Honduras and emphasize </a:t>
            </a:r>
            <a:r>
              <a:rPr lang="en-US" sz="1600" dirty="0" smtClean="0">
                <a:solidFill>
                  <a:schemeClr val="tx1">
                    <a:lumMod val="75000"/>
                    <a:lumOff val="25000"/>
                  </a:schemeClr>
                </a:solidFill>
              </a:rPr>
              <a:t>the </a:t>
            </a:r>
            <a:r>
              <a:rPr lang="en-US" sz="1600" dirty="0" smtClean="0">
                <a:solidFill>
                  <a:schemeClr val="tx1">
                    <a:lumMod val="75000"/>
                    <a:lumOff val="25000"/>
                  </a:schemeClr>
                </a:solidFill>
              </a:rPr>
              <a:t>partnership with </a:t>
            </a:r>
            <a:r>
              <a:rPr lang="en-US" sz="1600" dirty="0" smtClean="0">
                <a:solidFill>
                  <a:schemeClr val="tx1">
                    <a:lumMod val="75000"/>
                    <a:lumOff val="25000"/>
                  </a:schemeClr>
                </a:solidFill>
              </a:rPr>
              <a:t>AguaClara</a:t>
            </a: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Use the </a:t>
            </a:r>
            <a:r>
              <a:rPr lang="en-US" sz="1600" dirty="0" smtClean="0">
                <a:solidFill>
                  <a:schemeClr val="tx1">
                    <a:lumMod val="75000"/>
                    <a:lumOff val="25000"/>
                  </a:schemeClr>
                </a:solidFill>
              </a:rPr>
              <a:t>pictures and facts about the water treatment plant that Viamericas invested in to give concrete image of what Viamericas intends to do.</a:t>
            </a:r>
            <a:endParaRPr lang="en-US" sz="16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그룹 33"/>
          <p:cNvGrpSpPr/>
          <p:nvPr/>
        </p:nvGrpSpPr>
        <p:grpSpPr>
          <a:xfrm>
            <a:off x="1219200" y="1066800"/>
            <a:ext cx="6934200" cy="4457002"/>
            <a:chOff x="1219200" y="1066800"/>
            <a:chExt cx="6934200" cy="4457002"/>
          </a:xfrm>
        </p:grpSpPr>
        <p:sp>
          <p:nvSpPr>
            <p:cNvPr id="230406" name="Oval 6"/>
            <p:cNvSpPr>
              <a:spLocks noChangeArrowheads="1"/>
            </p:cNvSpPr>
            <p:nvPr/>
          </p:nvSpPr>
          <p:spPr bwMode="auto">
            <a:xfrm>
              <a:off x="3652057" y="3577231"/>
              <a:ext cx="2439054" cy="1330114"/>
            </a:xfrm>
            <a:prstGeom prst="ellipse">
              <a:avLst/>
            </a:prstGeom>
            <a:noFill/>
            <a:ln w="25400">
              <a:solidFill>
                <a:schemeClr val="tx1"/>
              </a:solidFill>
              <a:round/>
              <a:headEnd/>
              <a:tailEnd/>
            </a:ln>
            <a:effectLst/>
          </p:spPr>
          <p:txBody>
            <a:bodyPr wrap="none" anchorCtr="1"/>
            <a:lstStyle/>
            <a:p>
              <a:pPr algn="ctr" eaLnBrk="0" hangingPunct="0"/>
              <a:r>
                <a:rPr lang="en-US" sz="1200">
                  <a:latin typeface="Tahoma" pitchFamily="34" charset="0"/>
                </a:rPr>
                <a:t>Water Treatment Plant</a:t>
              </a:r>
            </a:p>
          </p:txBody>
        </p:sp>
        <p:sp>
          <p:nvSpPr>
            <p:cNvPr id="230410" name="AutoShape 10"/>
            <p:cNvSpPr>
              <a:spLocks noChangeArrowheads="1"/>
            </p:cNvSpPr>
            <p:nvPr/>
          </p:nvSpPr>
          <p:spPr bwMode="auto">
            <a:xfrm>
              <a:off x="6335264" y="1066800"/>
              <a:ext cx="1784674" cy="1601893"/>
            </a:xfrm>
            <a:prstGeom prst="roundRect">
              <a:avLst>
                <a:gd name="adj" fmla="val 16667"/>
              </a:avLst>
            </a:prstGeom>
            <a:solidFill>
              <a:schemeClr val="bg1"/>
            </a:solidFill>
            <a:ln w="9525">
              <a:solidFill>
                <a:schemeClr val="tx1"/>
              </a:solidFill>
              <a:round/>
              <a:headEnd/>
              <a:tailEnd/>
            </a:ln>
            <a:effectLst/>
          </p:spPr>
          <p:txBody>
            <a:bodyPr wrap="square" anchor="ctr">
              <a:spAutoFit/>
            </a:bodyPr>
            <a:lstStyle/>
            <a:p>
              <a:pPr eaLnBrk="0" hangingPunct="0"/>
              <a:r>
                <a:rPr lang="en-US" sz="1200" dirty="0" smtClean="0">
                  <a:latin typeface="Tahoma" pitchFamily="34" charset="0"/>
                </a:rPr>
                <a:t>Funding </a:t>
              </a:r>
              <a:endParaRPr lang="en-US" sz="1200" dirty="0">
                <a:latin typeface="Tahoma" pitchFamily="34" charset="0"/>
              </a:endParaRPr>
            </a:p>
            <a:p>
              <a:pPr eaLnBrk="0" hangingPunct="0">
                <a:buFontTx/>
                <a:buChar char="•"/>
              </a:pPr>
              <a:r>
                <a:rPr lang="en-US" sz="1200" dirty="0" err="1">
                  <a:latin typeface="Tahoma" pitchFamily="34" charset="0"/>
                </a:rPr>
                <a:t>Sanjuan</a:t>
              </a:r>
              <a:r>
                <a:rPr lang="en-US" sz="1200" dirty="0">
                  <a:latin typeface="Tahoma" pitchFamily="34" charset="0"/>
                </a:rPr>
                <a:t> Fund</a:t>
              </a:r>
            </a:p>
            <a:p>
              <a:pPr eaLnBrk="0" hangingPunct="0">
                <a:buFontTx/>
                <a:buChar char="•"/>
              </a:pPr>
              <a:r>
                <a:rPr lang="en-US" sz="1200" dirty="0">
                  <a:latin typeface="Tahoma" pitchFamily="34" charset="0"/>
                </a:rPr>
                <a:t>Cornell </a:t>
              </a:r>
              <a:r>
                <a:rPr lang="en-US" sz="1200" dirty="0" smtClean="0">
                  <a:latin typeface="Tahoma" pitchFamily="34" charset="0"/>
                </a:rPr>
                <a:t>University</a:t>
              </a:r>
            </a:p>
            <a:p>
              <a:pPr eaLnBrk="0" hangingPunct="0">
                <a:buFontTx/>
                <a:buChar char="•"/>
              </a:pPr>
              <a:r>
                <a:rPr lang="en-US" sz="1200" dirty="0" smtClean="0">
                  <a:latin typeface="Tahoma" pitchFamily="34" charset="0"/>
                </a:rPr>
                <a:t>Friends of AguaClara</a:t>
              </a:r>
              <a:endParaRPr lang="en-US" sz="1200" dirty="0">
                <a:latin typeface="Tahoma" pitchFamily="34" charset="0"/>
              </a:endParaRPr>
            </a:p>
          </p:txBody>
        </p:sp>
        <p:cxnSp>
          <p:nvCxnSpPr>
            <p:cNvPr id="230412" name="AutoShape 12"/>
            <p:cNvCxnSpPr>
              <a:cxnSpLocks noChangeShapeType="1"/>
              <a:stCxn id="48138" idx="0"/>
              <a:endCxn id="21" idx="1"/>
            </p:cNvCxnSpPr>
            <p:nvPr/>
          </p:nvCxnSpPr>
          <p:spPr bwMode="auto">
            <a:xfrm rot="5400000" flipH="1" flipV="1">
              <a:off x="3049258" y="2998521"/>
              <a:ext cx="531389" cy="686604"/>
            </a:xfrm>
            <a:prstGeom prst="curvedConnector2">
              <a:avLst/>
            </a:prstGeom>
            <a:noFill/>
            <a:ln w="25400">
              <a:solidFill>
                <a:schemeClr val="tx1"/>
              </a:solidFill>
              <a:round/>
              <a:headEnd type="triangle" w="lg" len="lg"/>
              <a:tailEnd type="none" w="lg" len="lg"/>
            </a:ln>
            <a:effectLst/>
          </p:spPr>
        </p:cxnSp>
        <p:cxnSp>
          <p:nvCxnSpPr>
            <p:cNvPr id="230416" name="AutoShape 16"/>
            <p:cNvCxnSpPr>
              <a:cxnSpLocks noChangeShapeType="1"/>
              <a:stCxn id="230410" idx="1"/>
              <a:endCxn id="230426" idx="3"/>
            </p:cNvCxnSpPr>
            <p:nvPr/>
          </p:nvCxnSpPr>
          <p:spPr bwMode="auto">
            <a:xfrm rot="10800000" flipV="1">
              <a:off x="6153080" y="1867748"/>
              <a:ext cx="182185" cy="7778"/>
            </a:xfrm>
            <a:prstGeom prst="straightConnector1">
              <a:avLst/>
            </a:prstGeom>
            <a:noFill/>
            <a:ln w="25400">
              <a:solidFill>
                <a:schemeClr val="tx1"/>
              </a:solidFill>
              <a:round/>
              <a:headEnd type="none" w="lg" len="lg"/>
              <a:tailEnd type="triangle" w="lg" len="lg"/>
            </a:ln>
            <a:effectLst/>
          </p:spPr>
        </p:cxnSp>
        <p:cxnSp>
          <p:nvCxnSpPr>
            <p:cNvPr id="230418" name="AutoShape 18"/>
            <p:cNvCxnSpPr>
              <a:cxnSpLocks noChangeShapeType="1"/>
              <a:stCxn id="48138" idx="3"/>
              <a:endCxn id="230406" idx="2"/>
            </p:cNvCxnSpPr>
            <p:nvPr/>
          </p:nvCxnSpPr>
          <p:spPr bwMode="auto">
            <a:xfrm>
              <a:off x="3354611" y="4239832"/>
              <a:ext cx="297446" cy="2456"/>
            </a:xfrm>
            <a:prstGeom prst="curvedConnector3">
              <a:avLst>
                <a:gd name="adj1" fmla="val 50000"/>
              </a:avLst>
            </a:prstGeom>
            <a:noFill/>
            <a:ln w="25400">
              <a:solidFill>
                <a:schemeClr val="tx1"/>
              </a:solidFill>
              <a:round/>
              <a:headEnd type="none" w="lg" len="lg"/>
              <a:tailEnd type="triangle" w="lg" len="lg"/>
            </a:ln>
            <a:effectLst/>
          </p:spPr>
        </p:cxnSp>
        <p:grpSp>
          <p:nvGrpSpPr>
            <p:cNvPr id="2" name="Group 24"/>
            <p:cNvGrpSpPr/>
            <p:nvPr/>
          </p:nvGrpSpPr>
          <p:grpSpPr>
            <a:xfrm>
              <a:off x="4372123" y="1669960"/>
              <a:ext cx="1780956" cy="1068276"/>
              <a:chOff x="4114800" y="1950606"/>
              <a:chExt cx="2281238" cy="1325994"/>
            </a:xfrm>
          </p:grpSpPr>
          <p:cxnSp>
            <p:nvCxnSpPr>
              <p:cNvPr id="230423" name="AutoShape 23"/>
              <p:cNvCxnSpPr>
                <a:cxnSpLocks noChangeShapeType="1"/>
                <a:stCxn id="230426" idx="2"/>
                <a:endCxn id="21" idx="0"/>
              </p:cNvCxnSpPr>
              <p:nvPr/>
            </p:nvCxnSpPr>
            <p:spPr bwMode="auto">
              <a:xfrm rot="5400000">
                <a:off x="4524922" y="2546102"/>
                <a:ext cx="815677" cy="645319"/>
              </a:xfrm>
              <a:prstGeom prst="straightConnector1">
                <a:avLst/>
              </a:prstGeom>
              <a:noFill/>
              <a:ln w="25400">
                <a:solidFill>
                  <a:schemeClr val="tx1"/>
                </a:solidFill>
                <a:round/>
                <a:headEnd type="none" w="lg" len="lg"/>
                <a:tailEnd type="triangle" w="lg" len="lg"/>
              </a:ln>
              <a:effectLst/>
            </p:spPr>
          </p:cxnSp>
          <p:pic>
            <p:nvPicPr>
              <p:cNvPr id="230426" name="Picture 26" descr="CEE a ppt cover"/>
              <p:cNvPicPr>
                <a:picLocks noChangeAspect="1" noChangeArrowheads="1"/>
              </p:cNvPicPr>
              <p:nvPr/>
            </p:nvPicPr>
            <p:blipFill>
              <a:blip r:embed="rId3" cstate="email"/>
              <a:srcRect/>
              <a:stretch>
                <a:fillRect/>
              </a:stretch>
            </p:blipFill>
            <p:spPr bwMode="auto">
              <a:xfrm>
                <a:off x="4114800" y="1950606"/>
                <a:ext cx="2281238" cy="510317"/>
              </a:xfrm>
              <a:prstGeom prst="rect">
                <a:avLst/>
              </a:prstGeom>
              <a:noFill/>
              <a:ln w="9525" algn="in">
                <a:noFill/>
                <a:miter lim="800000"/>
                <a:headEnd/>
                <a:tailEnd/>
              </a:ln>
              <a:effectLst/>
            </p:spPr>
          </p:pic>
        </p:grpSp>
        <p:grpSp>
          <p:nvGrpSpPr>
            <p:cNvPr id="3" name="Group 28"/>
            <p:cNvGrpSpPr/>
            <p:nvPr/>
          </p:nvGrpSpPr>
          <p:grpSpPr>
            <a:xfrm>
              <a:off x="6091111" y="4114392"/>
              <a:ext cx="1493423" cy="1222682"/>
              <a:chOff x="6316663" y="4984750"/>
              <a:chExt cx="1912935" cy="1517650"/>
            </a:xfrm>
          </p:grpSpPr>
          <p:cxnSp>
            <p:nvCxnSpPr>
              <p:cNvPr id="230415" name="AutoShape 15"/>
              <p:cNvCxnSpPr>
                <a:cxnSpLocks noChangeShapeType="1"/>
                <a:stCxn id="230428" idx="1"/>
                <a:endCxn id="230406" idx="6"/>
              </p:cNvCxnSpPr>
              <p:nvPr/>
            </p:nvCxnSpPr>
            <p:spPr bwMode="auto">
              <a:xfrm rot="10800000">
                <a:off x="6316663" y="5143502"/>
                <a:ext cx="401638" cy="186858"/>
              </a:xfrm>
              <a:prstGeom prst="curvedConnector3">
                <a:avLst>
                  <a:gd name="adj1" fmla="val 50000"/>
                </a:avLst>
              </a:prstGeom>
              <a:noFill/>
              <a:ln w="25400">
                <a:solidFill>
                  <a:schemeClr val="tx1"/>
                </a:solidFill>
                <a:round/>
                <a:headEnd type="none" w="lg" len="lg"/>
                <a:tailEnd type="triangle" w="lg" len="lg"/>
              </a:ln>
              <a:effectLst/>
            </p:spPr>
          </p:cxnSp>
          <p:pic>
            <p:nvPicPr>
              <p:cNvPr id="230427" name="Picture 27" descr="BD10972_"/>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6854825" y="5588000"/>
                <a:ext cx="1298575" cy="914400"/>
              </a:xfrm>
              <a:prstGeom prst="rect">
                <a:avLst/>
              </a:prstGeom>
              <a:noFill/>
            </p:spPr>
          </p:pic>
          <p:sp>
            <p:nvSpPr>
              <p:cNvPr id="230428" name="Rectangle 28"/>
              <p:cNvSpPr>
                <a:spLocks noChangeArrowheads="1"/>
              </p:cNvSpPr>
              <p:nvPr/>
            </p:nvSpPr>
            <p:spPr bwMode="auto">
              <a:xfrm>
                <a:off x="6718299" y="4984750"/>
                <a:ext cx="1511299" cy="691215"/>
              </a:xfrm>
              <a:prstGeom prst="rect">
                <a:avLst/>
              </a:prstGeom>
              <a:noFill/>
              <a:ln w="12700">
                <a:noFill/>
                <a:miter lim="800000"/>
                <a:headEnd type="none" w="lg" len="med"/>
                <a:tailEnd type="none" w="lg" len="med"/>
              </a:ln>
              <a:effectLst/>
            </p:spPr>
            <p:txBody>
              <a:bodyPr>
                <a:spAutoFit/>
              </a:bodyPr>
              <a:lstStyle/>
              <a:p>
                <a:pPr algn="ctr"/>
                <a:r>
                  <a:rPr lang="en-US" sz="1200" dirty="0"/>
                  <a:t>Municipal Government</a:t>
                </a:r>
              </a:p>
            </p:txBody>
          </p:sp>
        </p:grpSp>
        <p:pic>
          <p:nvPicPr>
            <p:cNvPr id="21" name="Picture 12"/>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3658254" y="2738236"/>
              <a:ext cx="2201097" cy="675783"/>
            </a:xfrm>
            <a:prstGeom prst="rect">
              <a:avLst/>
            </a:prstGeom>
            <a:noFill/>
            <a:ln w="9525">
              <a:noFill/>
              <a:miter lim="800000"/>
              <a:headEnd/>
              <a:tailEnd/>
            </a:ln>
          </p:spPr>
        </p:pic>
        <p:pic>
          <p:nvPicPr>
            <p:cNvPr id="22" name="Picture 4"/>
            <p:cNvPicPr>
              <a:picLocks noChangeAspect="1" noChangeArrowheads="1"/>
            </p:cNvPicPr>
            <p:nvPr/>
          </p:nvPicPr>
          <p:blipFill>
            <a:blip r:embed="rId6" cstate="email">
              <a:clrChange>
                <a:clrFrom>
                  <a:srgbClr val="C6C3C6"/>
                </a:clrFrom>
                <a:clrTo>
                  <a:srgbClr val="C6C3C6">
                    <a:alpha val="0"/>
                  </a:srgbClr>
                </a:clrTo>
              </a:clrChange>
            </a:blip>
            <a:srcRect/>
            <a:stretch>
              <a:fillRect/>
            </a:stretch>
          </p:blipFill>
          <p:spPr bwMode="auto">
            <a:xfrm>
              <a:off x="4306437" y="4027423"/>
              <a:ext cx="1130293" cy="828005"/>
            </a:xfrm>
            <a:prstGeom prst="rect">
              <a:avLst/>
            </a:prstGeom>
            <a:noFill/>
            <a:ln w="12700">
              <a:noFill/>
              <a:miter lim="800000"/>
              <a:headEnd type="none" w="lg" len="med"/>
              <a:tailEnd type="none" w="lg" len="med"/>
            </a:ln>
          </p:spPr>
        </p:pic>
        <p:cxnSp>
          <p:nvCxnSpPr>
            <p:cNvPr id="24" name="AutoShape 23"/>
            <p:cNvCxnSpPr>
              <a:cxnSpLocks noChangeShapeType="1"/>
              <a:stCxn id="21" idx="3"/>
              <a:endCxn id="28" idx="1"/>
            </p:cNvCxnSpPr>
            <p:nvPr/>
          </p:nvCxnSpPr>
          <p:spPr bwMode="auto">
            <a:xfrm flipV="1">
              <a:off x="5859351" y="3062740"/>
              <a:ext cx="475913" cy="13387"/>
            </a:xfrm>
            <a:prstGeom prst="straightConnector1">
              <a:avLst/>
            </a:prstGeom>
            <a:noFill/>
            <a:ln w="25400">
              <a:solidFill>
                <a:schemeClr val="tx1"/>
              </a:solidFill>
              <a:round/>
              <a:headEnd type="none" w="lg" len="lg"/>
              <a:tailEnd type="triangle" w="lg" len="lg"/>
            </a:ln>
            <a:effectLst/>
          </p:spPr>
        </p:cxnSp>
        <p:sp>
          <p:nvSpPr>
            <p:cNvPr id="28" name="AutoShape 10"/>
            <p:cNvSpPr>
              <a:spLocks noChangeArrowheads="1"/>
            </p:cNvSpPr>
            <p:nvPr/>
          </p:nvSpPr>
          <p:spPr bwMode="auto">
            <a:xfrm>
              <a:off x="6335264" y="2508237"/>
              <a:ext cx="1818136" cy="1109004"/>
            </a:xfrm>
            <a:prstGeom prst="roundRect">
              <a:avLst>
                <a:gd name="adj" fmla="val 16667"/>
              </a:avLst>
            </a:prstGeom>
            <a:solidFill>
              <a:schemeClr val="bg1"/>
            </a:solidFill>
            <a:ln w="9525">
              <a:solidFill>
                <a:schemeClr val="tx1"/>
              </a:solidFill>
              <a:round/>
              <a:headEnd/>
              <a:tailEnd/>
            </a:ln>
            <a:effectLst/>
          </p:spPr>
          <p:txBody>
            <a:bodyPr anchor="ctr">
              <a:spAutoFit/>
            </a:bodyPr>
            <a:lstStyle/>
            <a:p>
              <a:pPr eaLnBrk="0" hangingPunct="0"/>
              <a:r>
                <a:rPr lang="en-US" sz="1200" dirty="0" smtClean="0">
                  <a:latin typeface="Tahoma" pitchFamily="34" charset="0"/>
                </a:rPr>
                <a:t>R&amp;D</a:t>
              </a:r>
            </a:p>
            <a:p>
              <a:pPr eaLnBrk="0" hangingPunct="0"/>
              <a:r>
                <a:rPr lang="en-US" sz="1200" dirty="0" smtClean="0">
                  <a:latin typeface="Tahoma" pitchFamily="34" charset="0"/>
                </a:rPr>
                <a:t>Design</a:t>
              </a:r>
            </a:p>
            <a:p>
              <a:pPr eaLnBrk="0" hangingPunct="0"/>
              <a:r>
                <a:rPr lang="en-US" sz="1200" dirty="0" smtClean="0">
                  <a:latin typeface="Tahoma" pitchFamily="34" charset="0"/>
                </a:rPr>
                <a:t>Team trip to visit project sites</a:t>
              </a:r>
              <a:endParaRPr lang="en-US" sz="1200" dirty="0">
                <a:latin typeface="Tahoma" pitchFamily="34" charset="0"/>
              </a:endParaRPr>
            </a:p>
          </p:txBody>
        </p:sp>
        <p:pic>
          <p:nvPicPr>
            <p:cNvPr id="48137" name="Picture 9"/>
            <p:cNvPicPr>
              <a:picLocks noChangeAspect="1" noChangeArrowheads="1"/>
            </p:cNvPicPr>
            <p:nvPr/>
          </p:nvPicPr>
          <p:blipFill>
            <a:blip r:embed="rId7" cstate="email"/>
            <a:srcRect/>
            <a:stretch>
              <a:fillRect/>
            </a:stretch>
          </p:blipFill>
          <p:spPr bwMode="auto">
            <a:xfrm>
              <a:off x="1338178" y="1571828"/>
              <a:ext cx="1784674" cy="613899"/>
            </a:xfrm>
            <a:prstGeom prst="rect">
              <a:avLst/>
            </a:prstGeom>
            <a:noFill/>
            <a:ln w="9525">
              <a:noFill/>
              <a:miter lim="800000"/>
              <a:headEnd/>
              <a:tailEnd/>
            </a:ln>
            <a:effectLst/>
          </p:spPr>
        </p:pic>
        <p:grpSp>
          <p:nvGrpSpPr>
            <p:cNvPr id="4" name="Group 29"/>
            <p:cNvGrpSpPr/>
            <p:nvPr/>
          </p:nvGrpSpPr>
          <p:grpSpPr>
            <a:xfrm>
              <a:off x="2971650" y="1633218"/>
              <a:ext cx="850199" cy="1974299"/>
              <a:chOff x="2320925" y="1905000"/>
              <a:chExt cx="1089025" cy="2450592"/>
            </a:xfrm>
          </p:grpSpPr>
          <p:pic>
            <p:nvPicPr>
              <p:cNvPr id="48131" name="Picture 3"/>
              <p:cNvPicPr>
                <a:picLocks noChangeAspect="1" noChangeArrowheads="1"/>
              </p:cNvPicPr>
              <p:nvPr/>
            </p:nvPicPr>
            <p:blipFill>
              <a:blip r:embed="rId8" cstate="email"/>
              <a:srcRect/>
              <a:stretch>
                <a:fillRect/>
              </a:stretch>
            </p:blipFill>
            <p:spPr bwMode="auto">
              <a:xfrm>
                <a:off x="2743200" y="1905000"/>
                <a:ext cx="666750" cy="666750"/>
              </a:xfrm>
              <a:prstGeom prst="rect">
                <a:avLst/>
              </a:prstGeom>
              <a:noFill/>
              <a:ln w="9525">
                <a:noFill/>
                <a:miter lim="800000"/>
                <a:headEnd/>
                <a:tailEnd/>
              </a:ln>
            </p:spPr>
          </p:pic>
          <p:cxnSp>
            <p:nvCxnSpPr>
              <p:cNvPr id="64" name="AutoShape 12"/>
              <p:cNvCxnSpPr>
                <a:cxnSpLocks noChangeShapeType="1"/>
                <a:stCxn id="48138" idx="0"/>
                <a:endCxn id="48131" idx="2"/>
              </p:cNvCxnSpPr>
              <p:nvPr/>
            </p:nvCxnSpPr>
            <p:spPr bwMode="auto">
              <a:xfrm rot="5400000" flipH="1" flipV="1">
                <a:off x="1806829" y="3085846"/>
                <a:ext cx="1783842" cy="755650"/>
              </a:xfrm>
              <a:prstGeom prst="curvedConnector3">
                <a:avLst>
                  <a:gd name="adj1" fmla="val 50000"/>
                </a:avLst>
              </a:prstGeom>
              <a:noFill/>
              <a:ln w="25400">
                <a:solidFill>
                  <a:schemeClr val="tx1"/>
                </a:solidFill>
                <a:round/>
                <a:headEnd type="triangle" w="lg" len="lg"/>
                <a:tailEnd type="none" w="lg" len="lg"/>
              </a:ln>
              <a:effectLst/>
            </p:spPr>
          </p:cxnSp>
        </p:grpSp>
        <p:cxnSp>
          <p:nvCxnSpPr>
            <p:cNvPr id="68" name="AutoShape 12"/>
            <p:cNvCxnSpPr>
              <a:cxnSpLocks noChangeShapeType="1"/>
              <a:stCxn id="48138" idx="0"/>
              <a:endCxn id="48137" idx="2"/>
            </p:cNvCxnSpPr>
            <p:nvPr/>
          </p:nvCxnSpPr>
          <p:spPr bwMode="auto">
            <a:xfrm rot="16200000" flipV="1">
              <a:off x="1890188" y="2526054"/>
              <a:ext cx="1421790" cy="741135"/>
            </a:xfrm>
            <a:prstGeom prst="curvedConnector3">
              <a:avLst>
                <a:gd name="adj1" fmla="val 50000"/>
              </a:avLst>
            </a:prstGeom>
            <a:noFill/>
            <a:ln w="25400">
              <a:solidFill>
                <a:schemeClr val="tx1"/>
              </a:solidFill>
              <a:round/>
              <a:headEnd type="triangle" w="lg" len="lg"/>
              <a:tailEnd type="none" w="lg" len="lg"/>
            </a:ln>
            <a:effectLst/>
          </p:spPr>
        </p:cxnSp>
        <p:pic>
          <p:nvPicPr>
            <p:cNvPr id="48138" name="Picture 10"/>
            <p:cNvPicPr>
              <a:picLocks noChangeAspect="1" noChangeArrowheads="1"/>
            </p:cNvPicPr>
            <p:nvPr/>
          </p:nvPicPr>
          <p:blipFill>
            <a:blip r:embed="rId9" cstate="email"/>
            <a:srcRect/>
            <a:stretch>
              <a:fillRect/>
            </a:stretch>
          </p:blipFill>
          <p:spPr bwMode="auto">
            <a:xfrm>
              <a:off x="2588689" y="3607517"/>
              <a:ext cx="765922" cy="1264632"/>
            </a:xfrm>
            <a:prstGeom prst="rect">
              <a:avLst/>
            </a:prstGeom>
            <a:noFill/>
            <a:ln w="9525">
              <a:noFill/>
              <a:miter lim="800000"/>
              <a:headEnd/>
              <a:tailEnd/>
            </a:ln>
            <a:effectLst/>
          </p:spPr>
        </p:pic>
        <p:pic>
          <p:nvPicPr>
            <p:cNvPr id="47106" name="Picture 2"/>
            <p:cNvPicPr>
              <a:picLocks noChangeAspect="1" noChangeArrowheads="1"/>
            </p:cNvPicPr>
            <p:nvPr/>
          </p:nvPicPr>
          <p:blipFill>
            <a:blip r:embed="rId10" cstate="print"/>
            <a:srcRect/>
            <a:stretch>
              <a:fillRect/>
            </a:stretch>
          </p:blipFill>
          <p:spPr bwMode="auto">
            <a:xfrm>
              <a:off x="1338178" y="3966034"/>
              <a:ext cx="743614" cy="345318"/>
            </a:xfrm>
            <a:prstGeom prst="rect">
              <a:avLst/>
            </a:prstGeom>
            <a:noFill/>
            <a:ln w="9525">
              <a:noFill/>
              <a:miter lim="800000"/>
              <a:headEnd/>
              <a:tailEnd/>
            </a:ln>
          </p:spPr>
        </p:pic>
        <p:pic>
          <p:nvPicPr>
            <p:cNvPr id="47107" name="Picture 3"/>
            <p:cNvPicPr>
              <a:picLocks noChangeAspect="1" noChangeArrowheads="1"/>
            </p:cNvPicPr>
            <p:nvPr/>
          </p:nvPicPr>
          <p:blipFill>
            <a:blip r:embed="rId11" cstate="print"/>
            <a:srcRect l="3429" t="11594" r="46286" b="7246"/>
            <a:stretch>
              <a:fillRect/>
            </a:stretch>
          </p:blipFill>
          <p:spPr bwMode="auto">
            <a:xfrm>
              <a:off x="1219200" y="3167965"/>
              <a:ext cx="1487228" cy="488328"/>
            </a:xfrm>
            <a:prstGeom prst="rect">
              <a:avLst/>
            </a:prstGeom>
            <a:noFill/>
            <a:ln w="9525">
              <a:noFill/>
              <a:miter lim="800000"/>
              <a:headEnd/>
              <a:tailEnd/>
            </a:ln>
          </p:spPr>
        </p:pic>
        <p:pic>
          <p:nvPicPr>
            <p:cNvPr id="47108" name="Picture 4"/>
            <p:cNvPicPr>
              <a:picLocks noChangeAspect="1" noChangeArrowheads="1"/>
            </p:cNvPicPr>
            <p:nvPr/>
          </p:nvPicPr>
          <p:blipFill>
            <a:blip r:embed="rId12" cstate="print"/>
            <a:srcRect l="6118" r="6118"/>
            <a:stretch>
              <a:fillRect/>
            </a:stretch>
          </p:blipFill>
          <p:spPr bwMode="auto">
            <a:xfrm>
              <a:off x="1219200" y="4948272"/>
              <a:ext cx="2320076" cy="575530"/>
            </a:xfrm>
            <a:prstGeom prst="rect">
              <a:avLst/>
            </a:prstGeom>
            <a:noFill/>
            <a:ln w="9525">
              <a:noFill/>
              <a:miter lim="800000"/>
              <a:headEnd/>
              <a:tailEnd/>
            </a:ln>
          </p:spPr>
        </p:pic>
      </p:grpSp>
      <p:sp>
        <p:nvSpPr>
          <p:cNvPr id="29" name="Slide Number Placeholder 28"/>
          <p:cNvSpPr>
            <a:spLocks noGrp="1"/>
          </p:cNvSpPr>
          <p:nvPr>
            <p:ph type="sldNum" sz="quarter" idx="12"/>
          </p:nvPr>
        </p:nvSpPr>
        <p:spPr/>
        <p:txBody>
          <a:bodyPr/>
          <a:lstStyle/>
          <a:p>
            <a:fld id="{484C04FB-64F2-4B74-8F8E-9B355C470E88}" type="slidenum">
              <a:rPr lang="en-US" smtClean="0"/>
              <a:pPr/>
              <a:t>11</a:t>
            </a:fld>
            <a:endParaRPr lang="en-US"/>
          </a:p>
        </p:txBody>
      </p:sp>
      <p:cxnSp>
        <p:nvCxnSpPr>
          <p:cNvPr id="31" name="Straight Connector 30"/>
          <p:cNvCxnSpPr/>
          <p:nvPr/>
        </p:nvCxnSpPr>
        <p:spPr>
          <a:xfrm rot="5400000">
            <a:off x="-1752599" y="3429000"/>
            <a:ext cx="4572000" cy="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32" name="Picture 5"/>
          <p:cNvPicPr>
            <a:picLocks noChangeAspect="1" noChangeArrowheads="1"/>
          </p:cNvPicPr>
          <p:nvPr/>
        </p:nvPicPr>
        <p:blipFill>
          <a:blip r:embed="rId13" cstate="print"/>
          <a:srcRect/>
          <a:stretch>
            <a:fillRect/>
          </a:stretch>
        </p:blipFill>
        <p:spPr bwMode="auto">
          <a:xfrm>
            <a:off x="206828" y="284946"/>
            <a:ext cx="478972" cy="457200"/>
          </a:xfrm>
          <a:prstGeom prst="rect">
            <a:avLst/>
          </a:prstGeom>
          <a:noFill/>
          <a:ln w="9525">
            <a:noFill/>
            <a:miter lim="800000"/>
            <a:headEnd/>
            <a:tailEnd/>
          </a:ln>
        </p:spPr>
      </p:pic>
      <p:sp>
        <p:nvSpPr>
          <p:cNvPr id="33" name="TextBox 32"/>
          <p:cNvSpPr txBox="1"/>
          <p:nvPr/>
        </p:nvSpPr>
        <p:spPr>
          <a:xfrm>
            <a:off x="762000" y="284946"/>
            <a:ext cx="6400800" cy="400110"/>
          </a:xfrm>
          <a:prstGeom prst="rect">
            <a:avLst/>
          </a:prstGeom>
          <a:noFill/>
        </p:spPr>
        <p:txBody>
          <a:bodyPr wrap="square" rtlCol="0">
            <a:spAutoFit/>
          </a:bodyPr>
          <a:lstStyle/>
          <a:p>
            <a:r>
              <a:rPr lang="en-US" sz="2000" dirty="0" smtClean="0">
                <a:solidFill>
                  <a:schemeClr val="tx2">
                    <a:lumMod val="50000"/>
                  </a:schemeClr>
                </a:solidFill>
              </a:rPr>
              <a:t>AGUACLARA CURRENT PARTNERSHIPS</a:t>
            </a:r>
            <a:endParaRPr lang="en-US" sz="2000" dirty="0">
              <a:solidFill>
                <a:schemeClr val="tx2">
                  <a:lumMod val="50000"/>
                </a:schemeClr>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84C04FB-64F2-4B74-8F8E-9B355C470E88}" type="slidenum">
              <a:rPr lang="en-US" smtClean="0"/>
              <a:pPr/>
              <a:t>12</a:t>
            </a:fld>
            <a:endParaRPr lang="en-US"/>
          </a:p>
        </p:txBody>
      </p:sp>
      <p:cxnSp>
        <p:nvCxnSpPr>
          <p:cNvPr id="5" name="Straight Connector 4"/>
          <p:cNvCxnSpPr/>
          <p:nvPr/>
        </p:nvCxnSpPr>
        <p:spPr>
          <a:xfrm rot="5400000">
            <a:off x="-1752599" y="3429000"/>
            <a:ext cx="4572000" cy="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noChangeArrowheads="1"/>
          </p:cNvPicPr>
          <p:nvPr/>
        </p:nvPicPr>
        <p:blipFill>
          <a:blip r:embed="rId2" cstate="print"/>
          <a:srcRect/>
          <a:stretch>
            <a:fillRect/>
          </a:stretch>
        </p:blipFill>
        <p:spPr bwMode="auto">
          <a:xfrm>
            <a:off x="206828" y="284946"/>
            <a:ext cx="478972" cy="457200"/>
          </a:xfrm>
          <a:prstGeom prst="rect">
            <a:avLst/>
          </a:prstGeom>
          <a:noFill/>
          <a:ln w="9525">
            <a:noFill/>
            <a:miter lim="800000"/>
            <a:headEnd/>
            <a:tailEnd/>
          </a:ln>
        </p:spPr>
      </p:pic>
      <p:sp>
        <p:nvSpPr>
          <p:cNvPr id="7" name="TextBox 6"/>
          <p:cNvSpPr txBox="1"/>
          <p:nvPr/>
        </p:nvSpPr>
        <p:spPr>
          <a:xfrm>
            <a:off x="762000" y="284946"/>
            <a:ext cx="6400800" cy="400110"/>
          </a:xfrm>
          <a:prstGeom prst="rect">
            <a:avLst/>
          </a:prstGeom>
          <a:noFill/>
        </p:spPr>
        <p:txBody>
          <a:bodyPr wrap="square" rtlCol="0">
            <a:spAutoFit/>
          </a:bodyPr>
          <a:lstStyle/>
          <a:p>
            <a:r>
              <a:rPr lang="en-US" sz="2000" dirty="0" smtClean="0">
                <a:solidFill>
                  <a:schemeClr val="tx2">
                    <a:lumMod val="50000"/>
                  </a:schemeClr>
                </a:solidFill>
              </a:rPr>
              <a:t>APPENDIX</a:t>
            </a:r>
            <a:endParaRPr lang="en-US" sz="2000" dirty="0">
              <a:solidFill>
                <a:schemeClr val="tx2">
                  <a:lumMod val="50000"/>
                </a:schemeClr>
              </a:solidFill>
            </a:endParaRPr>
          </a:p>
        </p:txBody>
      </p:sp>
      <p:sp>
        <p:nvSpPr>
          <p:cNvPr id="8" name="TextBox 7"/>
          <p:cNvSpPr txBox="1"/>
          <p:nvPr/>
        </p:nvSpPr>
        <p:spPr>
          <a:xfrm>
            <a:off x="838200" y="1115705"/>
            <a:ext cx="7467600" cy="4478149"/>
          </a:xfrm>
          <a:prstGeom prst="rect">
            <a:avLst/>
          </a:prstGeom>
          <a:noFill/>
        </p:spPr>
        <p:txBody>
          <a:bodyPr wrap="square" rtlCol="0">
            <a:spAutoFit/>
          </a:bodyPr>
          <a:lstStyle/>
          <a:p>
            <a:pPr algn="just">
              <a:buClr>
                <a:schemeClr val="tx2">
                  <a:lumMod val="50000"/>
                </a:schemeClr>
              </a:buClr>
            </a:pPr>
            <a:r>
              <a:rPr lang="en-US" sz="1500" dirty="0" smtClean="0">
                <a:solidFill>
                  <a:schemeClr val="tx1">
                    <a:lumMod val="75000"/>
                    <a:lumOff val="25000"/>
                  </a:schemeClr>
                </a:solidFill>
              </a:rPr>
              <a:t>Please address further inquiries to </a:t>
            </a: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r>
              <a:rPr lang="en-US" sz="1500" dirty="0" smtClean="0">
                <a:solidFill>
                  <a:schemeClr val="tx1">
                    <a:lumMod val="75000"/>
                    <a:lumOff val="25000"/>
                  </a:schemeClr>
                </a:solidFill>
              </a:rPr>
              <a:t>The following link will direct you to the FAQs page of the AguaClara website</a:t>
            </a:r>
          </a:p>
          <a:p>
            <a:pPr algn="just">
              <a:buClr>
                <a:schemeClr val="tx2">
                  <a:lumMod val="50000"/>
                </a:schemeClr>
              </a:buClr>
            </a:pPr>
            <a:endParaRPr lang="en-US" sz="1500" dirty="0" smtClean="0">
              <a:solidFill>
                <a:schemeClr val="tx2">
                  <a:lumMod val="75000"/>
                </a:schemeClr>
              </a:solidFill>
            </a:endParaRPr>
          </a:p>
          <a:p>
            <a:pPr algn="just">
              <a:buClr>
                <a:schemeClr val="tx2">
                  <a:lumMod val="50000"/>
                </a:schemeClr>
              </a:buClr>
            </a:pPr>
            <a:r>
              <a:rPr lang="en-US" sz="1500" dirty="0" smtClean="0">
                <a:solidFill>
                  <a:schemeClr val="tx2">
                    <a:lumMod val="75000"/>
                  </a:schemeClr>
                </a:solidFill>
                <a:hlinkClick r:id="rId3"/>
              </a:rPr>
              <a:t>https://confluence.cornell.edu/display/AGUACLARA/Frequently+Asked+Questions</a:t>
            </a:r>
            <a:endParaRPr lang="en-US" sz="1500" dirty="0" smtClean="0">
              <a:solidFill>
                <a:schemeClr val="tx2">
                  <a:lumMod val="75000"/>
                </a:schemeClr>
              </a:solidFill>
            </a:endParaRPr>
          </a:p>
        </p:txBody>
      </p:sp>
      <p:sp>
        <p:nvSpPr>
          <p:cNvPr id="9" name="TextBox 8"/>
          <p:cNvSpPr txBox="1"/>
          <p:nvPr/>
        </p:nvSpPr>
        <p:spPr>
          <a:xfrm>
            <a:off x="838200" y="1494472"/>
            <a:ext cx="2590800" cy="1477328"/>
          </a:xfrm>
          <a:prstGeom prst="rect">
            <a:avLst/>
          </a:prstGeom>
          <a:noFill/>
        </p:spPr>
        <p:txBody>
          <a:bodyPr wrap="square" rtlCol="0">
            <a:spAutoFit/>
          </a:bodyPr>
          <a:lstStyle/>
          <a:p>
            <a:r>
              <a:rPr lang="en-US" sz="1500" dirty="0" smtClean="0">
                <a:solidFill>
                  <a:schemeClr val="tx1">
                    <a:lumMod val="75000"/>
                    <a:lumOff val="25000"/>
                  </a:schemeClr>
                </a:solidFill>
              </a:rPr>
              <a:t>Dr. Monroe Weber-Shirk</a:t>
            </a:r>
          </a:p>
          <a:p>
            <a:r>
              <a:rPr lang="en-US" sz="1500" dirty="0" smtClean="0">
                <a:solidFill>
                  <a:schemeClr val="tx1">
                    <a:lumMod val="75000"/>
                    <a:lumOff val="25000"/>
                  </a:schemeClr>
                </a:solidFill>
              </a:rPr>
              <a:t>Director AguaClara Project</a:t>
            </a:r>
          </a:p>
          <a:p>
            <a:r>
              <a:rPr lang="en-US" sz="1500" dirty="0" smtClean="0">
                <a:solidFill>
                  <a:schemeClr val="tx1">
                    <a:lumMod val="75000"/>
                    <a:lumOff val="25000"/>
                  </a:schemeClr>
                </a:solidFill>
              </a:rPr>
              <a:t>College of Engineering</a:t>
            </a:r>
          </a:p>
          <a:p>
            <a:r>
              <a:rPr lang="en-US" sz="1500" dirty="0" smtClean="0">
                <a:solidFill>
                  <a:schemeClr val="tx1">
                    <a:lumMod val="75000"/>
                    <a:lumOff val="25000"/>
                  </a:schemeClr>
                </a:solidFill>
              </a:rPr>
              <a:t>Cornell University</a:t>
            </a:r>
          </a:p>
          <a:p>
            <a:r>
              <a:rPr lang="en-US" sz="1500" dirty="0" smtClean="0">
                <a:solidFill>
                  <a:schemeClr val="tx1">
                    <a:lumMod val="75000"/>
                    <a:lumOff val="25000"/>
                  </a:schemeClr>
                </a:solidFill>
              </a:rPr>
              <a:t>607-255-8445</a:t>
            </a:r>
          </a:p>
          <a:p>
            <a:r>
              <a:rPr lang="en-US" sz="1500" dirty="0" smtClean="0">
                <a:solidFill>
                  <a:schemeClr val="tx1">
                    <a:lumMod val="75000"/>
                    <a:lumOff val="25000"/>
                  </a:schemeClr>
                </a:solidFill>
                <a:hlinkClick r:id="rId4"/>
              </a:rPr>
              <a:t>mw24@cornell.edu</a:t>
            </a:r>
            <a:endParaRPr lang="en-US" sz="1500" dirty="0" smtClean="0">
              <a:solidFill>
                <a:schemeClr val="tx1">
                  <a:lumMod val="75000"/>
                  <a:lumOff val="25000"/>
                </a:schemeClr>
              </a:solidFill>
            </a:endParaRPr>
          </a:p>
        </p:txBody>
      </p:sp>
      <p:sp>
        <p:nvSpPr>
          <p:cNvPr id="10" name="TextBox 9"/>
          <p:cNvSpPr txBox="1"/>
          <p:nvPr/>
        </p:nvSpPr>
        <p:spPr>
          <a:xfrm>
            <a:off x="4876800" y="3124200"/>
            <a:ext cx="2590800" cy="1477328"/>
          </a:xfrm>
          <a:prstGeom prst="rect">
            <a:avLst/>
          </a:prstGeom>
          <a:noFill/>
        </p:spPr>
        <p:txBody>
          <a:bodyPr wrap="square" rtlCol="0">
            <a:spAutoFit/>
          </a:bodyPr>
          <a:lstStyle/>
          <a:p>
            <a:pPr algn="just">
              <a:buClr>
                <a:schemeClr val="tx2">
                  <a:lumMod val="50000"/>
                </a:schemeClr>
              </a:buClr>
            </a:pPr>
            <a:r>
              <a:rPr lang="en-US" sz="1500" dirty="0" smtClean="0">
                <a:solidFill>
                  <a:schemeClr val="tx1">
                    <a:lumMod val="75000"/>
                    <a:lumOff val="25000"/>
                  </a:schemeClr>
                </a:solidFill>
              </a:rPr>
              <a:t>William Maher</a:t>
            </a:r>
          </a:p>
          <a:p>
            <a:pPr>
              <a:buClr>
                <a:schemeClr val="tx2">
                  <a:lumMod val="50000"/>
                </a:schemeClr>
              </a:buClr>
            </a:pPr>
            <a:r>
              <a:rPr lang="en-US" sz="1500" dirty="0" smtClean="0">
                <a:solidFill>
                  <a:schemeClr val="tx1">
                    <a:lumMod val="75000"/>
                    <a:lumOff val="25000"/>
                  </a:schemeClr>
                </a:solidFill>
              </a:rPr>
              <a:t>Civil Engineering Class of 2012</a:t>
            </a:r>
          </a:p>
          <a:p>
            <a:pPr algn="just">
              <a:buClr>
                <a:schemeClr val="tx2">
                  <a:lumMod val="50000"/>
                </a:schemeClr>
              </a:buClr>
            </a:pPr>
            <a:r>
              <a:rPr lang="en-US" sz="1500" dirty="0" smtClean="0">
                <a:solidFill>
                  <a:schemeClr val="tx1">
                    <a:lumMod val="75000"/>
                    <a:lumOff val="25000"/>
                  </a:schemeClr>
                </a:solidFill>
              </a:rPr>
              <a:t>College of Engineering</a:t>
            </a:r>
          </a:p>
          <a:p>
            <a:pPr algn="just">
              <a:buClr>
                <a:schemeClr val="tx2">
                  <a:lumMod val="50000"/>
                </a:schemeClr>
              </a:buClr>
            </a:pPr>
            <a:r>
              <a:rPr lang="en-US" sz="1500" dirty="0" smtClean="0">
                <a:solidFill>
                  <a:schemeClr val="tx1">
                    <a:lumMod val="75000"/>
                    <a:lumOff val="25000"/>
                  </a:schemeClr>
                </a:solidFill>
              </a:rPr>
              <a:t>Cornell University</a:t>
            </a:r>
          </a:p>
          <a:p>
            <a:pPr algn="just">
              <a:buClr>
                <a:schemeClr val="tx2">
                  <a:lumMod val="50000"/>
                </a:schemeClr>
              </a:buClr>
            </a:pPr>
            <a:r>
              <a:rPr lang="en-US" sz="1500" dirty="0" smtClean="0">
                <a:solidFill>
                  <a:schemeClr val="tx1">
                    <a:lumMod val="75000"/>
                    <a:lumOff val="25000"/>
                  </a:schemeClr>
                </a:solidFill>
              </a:rPr>
              <a:t>856-979-5433</a:t>
            </a:r>
          </a:p>
          <a:p>
            <a:pPr algn="just">
              <a:buClr>
                <a:schemeClr val="tx2">
                  <a:lumMod val="50000"/>
                </a:schemeClr>
              </a:buClr>
            </a:pPr>
            <a:r>
              <a:rPr lang="en-US" sz="1500" dirty="0" smtClean="0">
                <a:solidFill>
                  <a:schemeClr val="tx2">
                    <a:lumMod val="75000"/>
                  </a:schemeClr>
                </a:solidFill>
                <a:hlinkClick r:id="rId5"/>
              </a:rPr>
              <a:t>wjm96@cornell.edu</a:t>
            </a:r>
            <a:r>
              <a:rPr lang="en-US" sz="1500" dirty="0" smtClean="0">
                <a:solidFill>
                  <a:schemeClr val="tx2">
                    <a:lumMod val="75000"/>
                  </a:schemeClr>
                </a:solidFill>
              </a:rPr>
              <a:t> </a:t>
            </a:r>
          </a:p>
        </p:txBody>
      </p:sp>
      <p:sp>
        <p:nvSpPr>
          <p:cNvPr id="11" name="TextBox 10"/>
          <p:cNvSpPr txBox="1"/>
          <p:nvPr/>
        </p:nvSpPr>
        <p:spPr>
          <a:xfrm>
            <a:off x="838200" y="3124200"/>
            <a:ext cx="3429000" cy="1477328"/>
          </a:xfrm>
          <a:prstGeom prst="rect">
            <a:avLst/>
          </a:prstGeom>
          <a:noFill/>
        </p:spPr>
        <p:txBody>
          <a:bodyPr wrap="square" rtlCol="0">
            <a:spAutoFit/>
          </a:bodyPr>
          <a:lstStyle/>
          <a:p>
            <a:pPr algn="just">
              <a:buClr>
                <a:schemeClr val="tx2">
                  <a:lumMod val="50000"/>
                </a:schemeClr>
              </a:buClr>
            </a:pPr>
            <a:r>
              <a:rPr lang="en-US" sz="1500" dirty="0" err="1" smtClean="0">
                <a:solidFill>
                  <a:schemeClr val="tx1">
                    <a:lumMod val="75000"/>
                    <a:lumOff val="25000"/>
                  </a:schemeClr>
                </a:solidFill>
              </a:rPr>
              <a:t>Eun</a:t>
            </a:r>
            <a:r>
              <a:rPr lang="en-US" sz="1500" dirty="0" smtClean="0">
                <a:solidFill>
                  <a:schemeClr val="tx1">
                    <a:lumMod val="75000"/>
                    <a:lumOff val="25000"/>
                  </a:schemeClr>
                </a:solidFill>
              </a:rPr>
              <a:t> </a:t>
            </a:r>
            <a:r>
              <a:rPr lang="en-US" sz="1500" dirty="0" err="1" smtClean="0">
                <a:solidFill>
                  <a:schemeClr val="tx1">
                    <a:lumMod val="75000"/>
                    <a:lumOff val="25000"/>
                  </a:schemeClr>
                </a:solidFill>
              </a:rPr>
              <a:t>Gi</a:t>
            </a:r>
            <a:r>
              <a:rPr lang="en-US" sz="1500" dirty="0" smtClean="0">
                <a:solidFill>
                  <a:schemeClr val="tx1">
                    <a:lumMod val="75000"/>
                    <a:lumOff val="25000"/>
                  </a:schemeClr>
                </a:solidFill>
              </a:rPr>
              <a:t> Chung	</a:t>
            </a:r>
          </a:p>
          <a:p>
            <a:pPr>
              <a:buClr>
                <a:schemeClr val="tx2">
                  <a:lumMod val="50000"/>
                </a:schemeClr>
              </a:buClr>
            </a:pPr>
            <a:r>
              <a:rPr lang="en-US" sz="1500" dirty="0" smtClean="0">
                <a:solidFill>
                  <a:schemeClr val="tx1">
                    <a:lumMod val="75000"/>
                    <a:lumOff val="25000"/>
                  </a:schemeClr>
                </a:solidFill>
              </a:rPr>
              <a:t>Operations Research Engineering ‘11</a:t>
            </a:r>
          </a:p>
          <a:p>
            <a:pPr algn="just">
              <a:buClr>
                <a:schemeClr val="tx2">
                  <a:lumMod val="50000"/>
                </a:schemeClr>
              </a:buClr>
            </a:pPr>
            <a:r>
              <a:rPr lang="en-US" sz="1500" dirty="0" smtClean="0">
                <a:solidFill>
                  <a:schemeClr val="tx1">
                    <a:lumMod val="75000"/>
                    <a:lumOff val="25000"/>
                  </a:schemeClr>
                </a:solidFill>
              </a:rPr>
              <a:t>College of Engineering</a:t>
            </a:r>
          </a:p>
          <a:p>
            <a:pPr algn="just">
              <a:buClr>
                <a:schemeClr val="tx2">
                  <a:lumMod val="50000"/>
                </a:schemeClr>
              </a:buClr>
            </a:pPr>
            <a:r>
              <a:rPr lang="en-US" sz="1500" dirty="0" smtClean="0">
                <a:solidFill>
                  <a:schemeClr val="tx1">
                    <a:lumMod val="75000"/>
                    <a:lumOff val="25000"/>
                  </a:schemeClr>
                </a:solidFill>
              </a:rPr>
              <a:t>Cornell University</a:t>
            </a:r>
          </a:p>
          <a:p>
            <a:pPr algn="just">
              <a:buClr>
                <a:schemeClr val="tx2">
                  <a:lumMod val="50000"/>
                </a:schemeClr>
              </a:buClr>
            </a:pPr>
            <a:r>
              <a:rPr lang="en-US" sz="1500" dirty="0" smtClean="0">
                <a:solidFill>
                  <a:schemeClr val="tx1">
                    <a:lumMod val="75000"/>
                    <a:lumOff val="25000"/>
                  </a:schemeClr>
                </a:solidFill>
              </a:rPr>
              <a:t>917-664-1483	</a:t>
            </a:r>
          </a:p>
          <a:p>
            <a:pPr algn="just">
              <a:buClr>
                <a:schemeClr val="tx2">
                  <a:lumMod val="50000"/>
                </a:schemeClr>
              </a:buClr>
            </a:pPr>
            <a:r>
              <a:rPr lang="en-US" sz="1500" dirty="0" smtClean="0">
                <a:solidFill>
                  <a:schemeClr val="tx2">
                    <a:lumMod val="75000"/>
                  </a:schemeClr>
                </a:solidFill>
                <a:hlinkClick r:id="rId5"/>
              </a:rPr>
              <a:t>ec396@cornell.edu</a:t>
            </a:r>
            <a:r>
              <a:rPr lang="en-US" sz="1500" dirty="0" smtClean="0">
                <a:solidFill>
                  <a:schemeClr val="tx2">
                    <a:lumMod val="75000"/>
                  </a:schemeClr>
                </a:solidFill>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rot="5400000">
            <a:off x="-1752599" y="3429000"/>
            <a:ext cx="4572000" cy="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5"/>
          <p:cNvPicPr>
            <a:picLocks noChangeAspect="1" noChangeArrowheads="1"/>
          </p:cNvPicPr>
          <p:nvPr/>
        </p:nvPicPr>
        <p:blipFill>
          <a:blip r:embed="rId3" cstate="print"/>
          <a:srcRect/>
          <a:stretch>
            <a:fillRect/>
          </a:stretch>
        </p:blipFill>
        <p:spPr bwMode="auto">
          <a:xfrm>
            <a:off x="206828" y="284946"/>
            <a:ext cx="478972" cy="457200"/>
          </a:xfrm>
          <a:prstGeom prst="rect">
            <a:avLst/>
          </a:prstGeom>
          <a:noFill/>
          <a:ln w="9525">
            <a:noFill/>
            <a:miter lim="800000"/>
            <a:headEnd/>
            <a:tailEnd/>
          </a:ln>
        </p:spPr>
      </p:pic>
      <p:sp>
        <p:nvSpPr>
          <p:cNvPr id="6" name="TextBox 5"/>
          <p:cNvSpPr txBox="1"/>
          <p:nvPr/>
        </p:nvSpPr>
        <p:spPr>
          <a:xfrm>
            <a:off x="762000" y="284946"/>
            <a:ext cx="7391400" cy="400110"/>
          </a:xfrm>
          <a:prstGeom prst="rect">
            <a:avLst/>
          </a:prstGeom>
          <a:noFill/>
        </p:spPr>
        <p:txBody>
          <a:bodyPr wrap="square" rtlCol="0">
            <a:spAutoFit/>
          </a:bodyPr>
          <a:lstStyle/>
          <a:p>
            <a:r>
              <a:rPr lang="en-US" sz="2000" dirty="0" smtClean="0">
                <a:solidFill>
                  <a:schemeClr val="tx2">
                    <a:lumMod val="50000"/>
                  </a:schemeClr>
                </a:solidFill>
              </a:rPr>
              <a:t>WHY AGUACLARA? ― CLEAN WATER, A GLOBAL CONCERN</a:t>
            </a:r>
            <a:endParaRPr lang="en-US" sz="2000" dirty="0">
              <a:solidFill>
                <a:schemeClr val="tx2">
                  <a:lumMod val="50000"/>
                </a:schemeClr>
              </a:solidFill>
            </a:endParaRPr>
          </a:p>
        </p:txBody>
      </p:sp>
      <p:sp>
        <p:nvSpPr>
          <p:cNvPr id="8" name="TextBox 7"/>
          <p:cNvSpPr txBox="1"/>
          <p:nvPr/>
        </p:nvSpPr>
        <p:spPr>
          <a:xfrm>
            <a:off x="838200" y="1115705"/>
            <a:ext cx="7467600" cy="3785652"/>
          </a:xfrm>
          <a:prstGeom prst="rect">
            <a:avLst/>
          </a:prstGeom>
          <a:noFill/>
        </p:spPr>
        <p:txBody>
          <a:bodyPr wrap="square" rtlCol="0">
            <a:spAutoFit/>
          </a:bodyPr>
          <a:lstStyle/>
          <a:p>
            <a:pPr indent="4763" algn="just">
              <a:buClr>
                <a:schemeClr val="tx2">
                  <a:lumMod val="50000"/>
                </a:schemeClr>
              </a:buClr>
            </a:pPr>
            <a:r>
              <a:rPr lang="en-US" sz="1500" dirty="0" smtClean="0">
                <a:solidFill>
                  <a:schemeClr val="tx2">
                    <a:lumMod val="75000"/>
                  </a:schemeClr>
                </a:solidFill>
              </a:rPr>
              <a:t>The need for surface water treatment is great in Latin America and throughout the developing world.  UNICEF and the World Health Organization report that globally, 884 million people lack access to safe water supplies, approximately 1 in 8 </a:t>
            </a:r>
            <a:r>
              <a:rPr lang="en-US" sz="1500" dirty="0" smtClean="0">
                <a:solidFill>
                  <a:schemeClr val="tx2">
                    <a:lumMod val="75000"/>
                  </a:schemeClr>
                </a:solidFill>
              </a:rPr>
              <a:t>people </a:t>
            </a:r>
            <a:r>
              <a:rPr lang="en-US" sz="1000" dirty="0" smtClean="0">
                <a:solidFill>
                  <a:schemeClr val="tx2">
                    <a:lumMod val="75000"/>
                  </a:schemeClr>
                </a:solidFill>
              </a:rPr>
              <a:t>(1)</a:t>
            </a:r>
            <a:r>
              <a:rPr lang="en-US" sz="1500" dirty="0" smtClean="0">
                <a:solidFill>
                  <a:schemeClr val="tx2">
                    <a:lumMod val="75000"/>
                  </a:schemeClr>
                </a:solidFill>
              </a:rPr>
              <a:t>.</a:t>
            </a:r>
            <a:endParaRPr lang="en-US" sz="1500" dirty="0" smtClean="0">
              <a:solidFill>
                <a:schemeClr val="tx2">
                  <a:lumMod val="75000"/>
                </a:schemeClr>
              </a:solidFill>
            </a:endParaRPr>
          </a:p>
          <a:p>
            <a:pPr indent="4763" algn="just">
              <a:buClr>
                <a:schemeClr val="tx2">
                  <a:lumMod val="50000"/>
                </a:schemeClr>
              </a:buClr>
            </a:pPr>
            <a:endParaRPr lang="en-US" sz="1500" dirty="0" smtClean="0">
              <a:solidFill>
                <a:schemeClr val="tx2">
                  <a:lumMod val="75000"/>
                </a:schemeClr>
              </a:solidFill>
            </a:endParaRPr>
          </a:p>
          <a:p>
            <a:pPr indent="4763" algn="just">
              <a:buClr>
                <a:schemeClr val="tx2">
                  <a:lumMod val="50000"/>
                </a:schemeClr>
              </a:buClr>
            </a:pPr>
            <a:endParaRPr lang="en-US" sz="1500" dirty="0" smtClean="0">
              <a:solidFill>
                <a:schemeClr val="tx2">
                  <a:lumMod val="75000"/>
                </a:schemeClr>
              </a:solidFill>
            </a:endParaRPr>
          </a:p>
          <a:p>
            <a:pPr indent="4763" algn="just">
              <a:buClr>
                <a:schemeClr val="tx2">
                  <a:lumMod val="50000"/>
                </a:schemeClr>
              </a:buClr>
            </a:pPr>
            <a:r>
              <a:rPr lang="en-US" sz="1500" dirty="0" smtClean="0">
                <a:solidFill>
                  <a:schemeClr val="tx2">
                    <a:lumMod val="75000"/>
                  </a:schemeClr>
                </a:solidFill>
              </a:rPr>
              <a:t>Impact on Health</a:t>
            </a:r>
            <a:endParaRPr lang="en-US" sz="1500" dirty="0" smtClean="0">
              <a:solidFill>
                <a:schemeClr val="tx1">
                  <a:lumMod val="75000"/>
                  <a:lumOff val="25000"/>
                </a:schemeClr>
              </a:solidFill>
            </a:endParaRPr>
          </a:p>
          <a:p>
            <a:pPr marL="463550" indent="-238125" algn="just">
              <a:buClr>
                <a:schemeClr val="tx2">
                  <a:lumMod val="50000"/>
                </a:schemeClr>
              </a:buClr>
              <a:buFont typeface="Arial" pitchFamily="34" charset="0"/>
              <a:buChar char="•"/>
            </a:pPr>
            <a:r>
              <a:rPr lang="en-US" sz="1500" dirty="0" smtClean="0">
                <a:solidFill>
                  <a:schemeClr val="tx1">
                    <a:lumMod val="75000"/>
                    <a:lumOff val="25000"/>
                  </a:schemeClr>
                </a:solidFill>
              </a:rPr>
              <a:t>3.58 million people die each year from water related disease </a:t>
            </a:r>
            <a:r>
              <a:rPr lang="en-US" sz="1000" dirty="0" smtClean="0">
                <a:solidFill>
                  <a:schemeClr val="tx1">
                    <a:lumMod val="75000"/>
                    <a:lumOff val="25000"/>
                  </a:schemeClr>
                </a:solidFill>
              </a:rPr>
              <a:t>(2)</a:t>
            </a:r>
            <a:r>
              <a:rPr lang="en-US" sz="1500" dirty="0" smtClean="0">
                <a:solidFill>
                  <a:schemeClr val="tx1">
                    <a:lumMod val="75000"/>
                    <a:lumOff val="25000"/>
                  </a:schemeClr>
                </a:solidFill>
              </a:rPr>
              <a:t>.</a:t>
            </a:r>
          </a:p>
          <a:p>
            <a:pPr marL="463550" indent="-238125" algn="just">
              <a:buClr>
                <a:schemeClr val="tx2">
                  <a:lumMod val="50000"/>
                </a:schemeClr>
              </a:buClr>
              <a:buFont typeface="Arial" pitchFamily="34" charset="0"/>
              <a:buChar char="•"/>
            </a:pPr>
            <a:r>
              <a:rPr lang="en-US" sz="1500" dirty="0" smtClean="0">
                <a:solidFill>
                  <a:schemeClr val="tx1">
                    <a:lumMod val="75000"/>
                    <a:lumOff val="25000"/>
                  </a:schemeClr>
                </a:solidFill>
              </a:rPr>
              <a:t>84% of these deaths are children from ages 0-14 </a:t>
            </a:r>
            <a:r>
              <a:rPr lang="en-US" sz="1000" dirty="0" smtClean="0">
                <a:solidFill>
                  <a:schemeClr val="tx1">
                    <a:lumMod val="75000"/>
                    <a:lumOff val="25000"/>
                  </a:schemeClr>
                </a:solidFill>
              </a:rPr>
              <a:t>(2)</a:t>
            </a:r>
            <a:r>
              <a:rPr lang="en-US" sz="1500" dirty="0" smtClean="0">
                <a:solidFill>
                  <a:schemeClr val="tx1">
                    <a:lumMod val="75000"/>
                    <a:lumOff val="25000"/>
                  </a:schemeClr>
                </a:solidFill>
              </a:rPr>
              <a:t>.</a:t>
            </a:r>
          </a:p>
          <a:p>
            <a:pPr marL="463550" indent="-238125" algn="just">
              <a:buClr>
                <a:schemeClr val="tx2">
                  <a:lumMod val="50000"/>
                </a:schemeClr>
              </a:buClr>
              <a:buFont typeface="Arial" pitchFamily="34" charset="0"/>
              <a:buChar char="•"/>
            </a:pPr>
            <a:endParaRPr lang="en-US" sz="1500" dirty="0" smtClean="0">
              <a:solidFill>
                <a:schemeClr val="tx1">
                  <a:lumMod val="75000"/>
                  <a:lumOff val="25000"/>
                </a:schemeClr>
              </a:solidFill>
            </a:endParaRPr>
          </a:p>
          <a:p>
            <a:pPr algn="just">
              <a:buClr>
                <a:schemeClr val="tx2">
                  <a:lumMod val="50000"/>
                </a:schemeClr>
              </a:buClr>
            </a:pPr>
            <a:r>
              <a:rPr lang="en-US" sz="1500" dirty="0" smtClean="0">
                <a:solidFill>
                  <a:schemeClr val="tx2">
                    <a:lumMod val="75000"/>
                  </a:schemeClr>
                </a:solidFill>
              </a:rPr>
              <a:t>Impact on Women and Children</a:t>
            </a:r>
            <a:endParaRPr lang="en-US" sz="1500" dirty="0" smtClean="0">
              <a:solidFill>
                <a:schemeClr val="tx1">
                  <a:lumMod val="75000"/>
                  <a:lumOff val="25000"/>
                </a:schemeClr>
              </a:solidFill>
            </a:endParaRPr>
          </a:p>
          <a:p>
            <a:pPr marL="463550" indent="-238125" algn="just">
              <a:buClr>
                <a:schemeClr val="tx2">
                  <a:lumMod val="50000"/>
                </a:schemeClr>
              </a:buClr>
              <a:buFont typeface="Arial" pitchFamily="34" charset="0"/>
              <a:buChar char="•"/>
            </a:pPr>
            <a:r>
              <a:rPr lang="en-US" sz="1500" dirty="0" smtClean="0">
                <a:solidFill>
                  <a:schemeClr val="tx1">
                    <a:lumMod val="75000"/>
                    <a:lumOff val="25000"/>
                  </a:schemeClr>
                </a:solidFill>
              </a:rPr>
              <a:t>Millions of women and children spend several hours a day collecting water from distant, often polluted sources </a:t>
            </a:r>
            <a:r>
              <a:rPr lang="en-US" sz="1000" dirty="0" smtClean="0">
                <a:solidFill>
                  <a:schemeClr val="tx1">
                    <a:lumMod val="75000"/>
                    <a:lumOff val="25000"/>
                  </a:schemeClr>
                </a:solidFill>
              </a:rPr>
              <a:t>(3)</a:t>
            </a:r>
            <a:r>
              <a:rPr lang="en-US" sz="1500" dirty="0" smtClean="0">
                <a:solidFill>
                  <a:schemeClr val="tx1">
                    <a:lumMod val="75000"/>
                    <a:lumOff val="25000"/>
                  </a:schemeClr>
                </a:solidFill>
              </a:rPr>
              <a:t>.</a:t>
            </a:r>
          </a:p>
          <a:p>
            <a:pPr algn="just">
              <a:buClr>
                <a:schemeClr val="tx2">
                  <a:lumMod val="50000"/>
                </a:schemeClr>
              </a:buClr>
            </a:pPr>
            <a:endParaRPr lang="en-US" sz="1500" dirty="0" smtClean="0">
              <a:solidFill>
                <a:schemeClr val="tx1">
                  <a:lumMod val="75000"/>
                  <a:lumOff val="25000"/>
                </a:schemeClr>
              </a:solidFill>
            </a:endParaRPr>
          </a:p>
          <a:p>
            <a:pPr algn="just">
              <a:buClr>
                <a:schemeClr val="tx2">
                  <a:lumMod val="50000"/>
                </a:schemeClr>
              </a:buClr>
            </a:pPr>
            <a:r>
              <a:rPr lang="en-US" sz="1500" dirty="0" smtClean="0">
                <a:solidFill>
                  <a:schemeClr val="tx2">
                    <a:lumMod val="75000"/>
                  </a:schemeClr>
                </a:solidFill>
              </a:rPr>
              <a:t>Impact  on Productivity</a:t>
            </a:r>
            <a:endParaRPr lang="en-US" sz="1500" dirty="0" smtClean="0">
              <a:solidFill>
                <a:schemeClr val="tx1">
                  <a:lumMod val="75000"/>
                  <a:lumOff val="25000"/>
                </a:schemeClr>
              </a:solidFill>
            </a:endParaRPr>
          </a:p>
          <a:p>
            <a:pPr marL="463550" indent="-238125" algn="just">
              <a:buClr>
                <a:schemeClr val="tx2">
                  <a:lumMod val="50000"/>
                </a:schemeClr>
              </a:buClr>
              <a:buFont typeface="Arial" pitchFamily="34" charset="0"/>
              <a:buChar char="•"/>
            </a:pPr>
            <a:r>
              <a:rPr lang="en-US" sz="1500" dirty="0" smtClean="0">
                <a:solidFill>
                  <a:schemeClr val="tx1">
                    <a:lumMod val="75000"/>
                    <a:lumOff val="25000"/>
                  </a:schemeClr>
                </a:solidFill>
              </a:rPr>
              <a:t>Every $1 USD invested in clean water and sanitation provides an economic return of $8 USD </a:t>
            </a:r>
            <a:r>
              <a:rPr lang="en-US" sz="1000" dirty="0" smtClean="0">
                <a:solidFill>
                  <a:schemeClr val="tx1">
                    <a:lumMod val="75000"/>
                    <a:lumOff val="25000"/>
                  </a:schemeClr>
                </a:solidFill>
              </a:rPr>
              <a:t>(3)</a:t>
            </a:r>
            <a:r>
              <a:rPr lang="en-US" sz="1500" dirty="0" smtClean="0">
                <a:solidFill>
                  <a:schemeClr val="tx1">
                    <a:lumMod val="75000"/>
                    <a:lumOff val="25000"/>
                  </a:schemeClr>
                </a:solidFill>
              </a:rPr>
              <a:t>.</a:t>
            </a:r>
          </a:p>
        </p:txBody>
      </p:sp>
      <p:cxnSp>
        <p:nvCxnSpPr>
          <p:cNvPr id="13" name="Straight Connector 12"/>
          <p:cNvCxnSpPr/>
          <p:nvPr/>
        </p:nvCxnSpPr>
        <p:spPr>
          <a:xfrm>
            <a:off x="11506200" y="4267200"/>
            <a:ext cx="914400" cy="91440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38200" y="5791200"/>
            <a:ext cx="7772400" cy="507831"/>
          </a:xfrm>
          <a:prstGeom prst="rect">
            <a:avLst/>
          </a:prstGeom>
          <a:noFill/>
        </p:spPr>
        <p:txBody>
          <a:bodyPr wrap="square" rtlCol="0">
            <a:spAutoFit/>
          </a:bodyPr>
          <a:lstStyle/>
          <a:p>
            <a:r>
              <a:rPr lang="en-US" sz="900" dirty="0" smtClean="0"/>
              <a:t>1.) UNICEF/WHO 2008.  “Progress on Drinking Water and Sanitation: Special Focus on Sanitation”. </a:t>
            </a:r>
          </a:p>
          <a:p>
            <a:r>
              <a:rPr lang="en-US" sz="900" dirty="0" smtClean="0"/>
              <a:t>2.) World Health Organization 2008.  “Safer Water, Better Health: Costs, benefits, and sustainability of interventions to protect and promote health.”</a:t>
            </a:r>
          </a:p>
          <a:p>
            <a:r>
              <a:rPr lang="en-US" sz="900" dirty="0" smtClean="0"/>
              <a:t>3.) 2006 United Nations Human Development Report.</a:t>
            </a:r>
            <a:endParaRPr lang="en-US" sz="900" dirty="0"/>
          </a:p>
        </p:txBody>
      </p:sp>
      <p:sp>
        <p:nvSpPr>
          <p:cNvPr id="9" name="Slide Number Placeholder 8"/>
          <p:cNvSpPr>
            <a:spLocks noGrp="1"/>
          </p:cNvSpPr>
          <p:nvPr>
            <p:ph type="sldNum" sz="quarter" idx="12"/>
          </p:nvPr>
        </p:nvSpPr>
        <p:spPr/>
        <p:txBody>
          <a:bodyPr/>
          <a:lstStyle/>
          <a:p>
            <a:fld id="{484C04FB-64F2-4B74-8F8E-9B355C470E88}"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rot="5400000">
            <a:off x="-1752599" y="3429000"/>
            <a:ext cx="4572000" cy="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5"/>
          <p:cNvPicPr>
            <a:picLocks noChangeAspect="1" noChangeArrowheads="1"/>
          </p:cNvPicPr>
          <p:nvPr/>
        </p:nvPicPr>
        <p:blipFill>
          <a:blip r:embed="rId2" cstate="print"/>
          <a:srcRect/>
          <a:stretch>
            <a:fillRect/>
          </a:stretch>
        </p:blipFill>
        <p:spPr bwMode="auto">
          <a:xfrm>
            <a:off x="206828" y="284946"/>
            <a:ext cx="478972" cy="457200"/>
          </a:xfrm>
          <a:prstGeom prst="rect">
            <a:avLst/>
          </a:prstGeom>
          <a:noFill/>
          <a:ln w="9525">
            <a:noFill/>
            <a:miter lim="800000"/>
            <a:headEnd/>
            <a:tailEnd/>
          </a:ln>
        </p:spPr>
      </p:pic>
      <p:sp>
        <p:nvSpPr>
          <p:cNvPr id="6" name="TextBox 5"/>
          <p:cNvSpPr txBox="1"/>
          <p:nvPr/>
        </p:nvSpPr>
        <p:spPr>
          <a:xfrm>
            <a:off x="762000" y="284946"/>
            <a:ext cx="7391400" cy="400110"/>
          </a:xfrm>
          <a:prstGeom prst="rect">
            <a:avLst/>
          </a:prstGeom>
          <a:noFill/>
        </p:spPr>
        <p:txBody>
          <a:bodyPr wrap="square" rtlCol="0">
            <a:spAutoFit/>
          </a:bodyPr>
          <a:lstStyle/>
          <a:p>
            <a:r>
              <a:rPr lang="en-US" sz="2000" dirty="0" smtClean="0">
                <a:solidFill>
                  <a:schemeClr val="tx2">
                    <a:lumMod val="50000"/>
                  </a:schemeClr>
                </a:solidFill>
              </a:rPr>
              <a:t>WHY AGUACLARA? ― WE ARE PART OF THE SOLUTION</a:t>
            </a:r>
            <a:endParaRPr lang="en-US" sz="2000" dirty="0">
              <a:solidFill>
                <a:schemeClr val="tx2">
                  <a:lumMod val="50000"/>
                </a:schemeClr>
              </a:solidFill>
            </a:endParaRPr>
          </a:p>
        </p:txBody>
      </p:sp>
      <p:sp>
        <p:nvSpPr>
          <p:cNvPr id="8" name="TextBox 7"/>
          <p:cNvSpPr txBox="1"/>
          <p:nvPr/>
        </p:nvSpPr>
        <p:spPr>
          <a:xfrm>
            <a:off x="861950" y="1652650"/>
            <a:ext cx="2819400" cy="1938992"/>
          </a:xfrm>
          <a:prstGeom prst="rect">
            <a:avLst/>
          </a:prstGeom>
          <a:noFill/>
        </p:spPr>
        <p:txBody>
          <a:bodyPr wrap="square" rtlCol="0">
            <a:spAutoFit/>
          </a:bodyPr>
          <a:lstStyle/>
          <a:p>
            <a:pPr algn="just">
              <a:buClr>
                <a:schemeClr val="tx2">
                  <a:lumMod val="50000"/>
                </a:schemeClr>
              </a:buClr>
            </a:pPr>
            <a:r>
              <a:rPr lang="en-US" sz="1500" dirty="0" smtClean="0">
                <a:solidFill>
                  <a:schemeClr val="tx2">
                    <a:lumMod val="75000"/>
                  </a:schemeClr>
                </a:solidFill>
              </a:rPr>
              <a:t>Conventional technology</a:t>
            </a:r>
          </a:p>
          <a:p>
            <a:pPr marL="238125" indent="-238125" algn="just">
              <a:buClr>
                <a:schemeClr val="tx2">
                  <a:lumMod val="50000"/>
                </a:schemeClr>
              </a:buClr>
              <a:buFont typeface="Arial" pitchFamily="34" charset="0"/>
              <a:buChar char="•"/>
            </a:pPr>
            <a:r>
              <a:rPr lang="en-US" sz="1500" dirty="0" smtClean="0">
                <a:solidFill>
                  <a:schemeClr val="tx1">
                    <a:lumMod val="75000"/>
                    <a:lumOff val="25000"/>
                  </a:schemeClr>
                </a:solidFill>
              </a:rPr>
              <a:t>Economically prohibitive ?</a:t>
            </a:r>
          </a:p>
          <a:p>
            <a:pPr marL="238125" indent="-238125" algn="just">
              <a:buClr>
                <a:schemeClr val="tx2">
                  <a:lumMod val="50000"/>
                </a:schemeClr>
              </a:buClr>
              <a:buFont typeface="Arial" pitchFamily="34" charset="0"/>
              <a:buChar char="•"/>
            </a:pPr>
            <a:endParaRPr lang="en-US" sz="1500" dirty="0" smtClean="0">
              <a:solidFill>
                <a:schemeClr val="tx1">
                  <a:lumMod val="75000"/>
                  <a:lumOff val="25000"/>
                </a:schemeClr>
              </a:solidFill>
            </a:endParaRPr>
          </a:p>
          <a:p>
            <a:pPr marL="238125" indent="-238125" algn="just">
              <a:buClr>
                <a:schemeClr val="tx2">
                  <a:lumMod val="50000"/>
                </a:schemeClr>
              </a:buClr>
              <a:buFont typeface="Arial" pitchFamily="34" charset="0"/>
              <a:buChar char="•"/>
            </a:pPr>
            <a:r>
              <a:rPr lang="en-US" sz="1500" dirty="0" smtClean="0">
                <a:solidFill>
                  <a:schemeClr val="tx1">
                    <a:lumMod val="75000"/>
                    <a:lumOff val="25000"/>
                  </a:schemeClr>
                </a:solidFill>
              </a:rPr>
              <a:t>Poor technical design ?</a:t>
            </a:r>
          </a:p>
          <a:p>
            <a:pPr marL="238125" indent="-238125" algn="just">
              <a:buClr>
                <a:schemeClr val="tx2">
                  <a:lumMod val="50000"/>
                </a:schemeClr>
              </a:buClr>
              <a:buFont typeface="Arial" pitchFamily="34" charset="0"/>
              <a:buChar char="•"/>
            </a:pPr>
            <a:endParaRPr lang="en-US" sz="1500" dirty="0" smtClean="0">
              <a:solidFill>
                <a:schemeClr val="tx1">
                  <a:lumMod val="75000"/>
                  <a:lumOff val="25000"/>
                </a:schemeClr>
              </a:solidFill>
            </a:endParaRPr>
          </a:p>
          <a:p>
            <a:pPr marL="238125" indent="-238125" algn="just">
              <a:buClr>
                <a:schemeClr val="tx2">
                  <a:lumMod val="50000"/>
                </a:schemeClr>
              </a:buClr>
              <a:buFont typeface="Arial" pitchFamily="34" charset="0"/>
              <a:buChar char="•"/>
            </a:pPr>
            <a:r>
              <a:rPr lang="en-US" sz="1500" dirty="0" smtClean="0">
                <a:solidFill>
                  <a:schemeClr val="tx1">
                    <a:lumMod val="75000"/>
                    <a:lumOff val="25000"/>
                  </a:schemeClr>
                </a:solidFill>
              </a:rPr>
              <a:t>High residual costs ?</a:t>
            </a:r>
          </a:p>
          <a:p>
            <a:pPr marL="238125" indent="-238125" algn="just">
              <a:buClr>
                <a:schemeClr val="tx2">
                  <a:lumMod val="50000"/>
                </a:schemeClr>
              </a:buClr>
              <a:buFont typeface="Arial" pitchFamily="34" charset="0"/>
              <a:buChar char="•"/>
            </a:pPr>
            <a:endParaRPr lang="en-US" sz="1500" dirty="0" smtClean="0">
              <a:solidFill>
                <a:schemeClr val="tx1">
                  <a:lumMod val="75000"/>
                  <a:lumOff val="25000"/>
                </a:schemeClr>
              </a:solidFill>
            </a:endParaRPr>
          </a:p>
          <a:p>
            <a:pPr marL="238125" indent="-238125" algn="just">
              <a:buClr>
                <a:schemeClr val="tx2">
                  <a:lumMod val="50000"/>
                </a:schemeClr>
              </a:buClr>
              <a:buFont typeface="Arial" pitchFamily="34" charset="0"/>
              <a:buChar char="•"/>
            </a:pPr>
            <a:r>
              <a:rPr lang="en-US" sz="1500" dirty="0" smtClean="0">
                <a:solidFill>
                  <a:schemeClr val="tx1">
                    <a:lumMod val="75000"/>
                    <a:lumOff val="25000"/>
                  </a:schemeClr>
                </a:solidFill>
              </a:rPr>
              <a:t>Encourage dependency ?</a:t>
            </a:r>
          </a:p>
        </p:txBody>
      </p:sp>
      <p:cxnSp>
        <p:nvCxnSpPr>
          <p:cNvPr id="13" name="Straight Connector 12"/>
          <p:cNvCxnSpPr/>
          <p:nvPr/>
        </p:nvCxnSpPr>
        <p:spPr>
          <a:xfrm>
            <a:off x="11506200" y="4267200"/>
            <a:ext cx="914400" cy="91440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33400" y="3715435"/>
            <a:ext cx="6155375" cy="323165"/>
          </a:xfrm>
          <a:prstGeom prst="rect">
            <a:avLst/>
          </a:prstGeom>
          <a:noFill/>
        </p:spPr>
        <p:txBody>
          <a:bodyPr wrap="square" rtlCol="0">
            <a:spAutoFit/>
          </a:bodyPr>
          <a:lstStyle/>
          <a:p>
            <a:pPr algn="r"/>
            <a:r>
              <a:rPr lang="en-US" sz="1500" dirty="0" smtClean="0">
                <a:solidFill>
                  <a:schemeClr val="tx1">
                    <a:lumMod val="75000"/>
                    <a:lumOff val="25000"/>
                  </a:schemeClr>
                </a:solidFill>
              </a:rPr>
              <a:t>Not dependent on advanced infrastructure, technology is open source</a:t>
            </a:r>
          </a:p>
        </p:txBody>
      </p:sp>
      <p:sp>
        <p:nvSpPr>
          <p:cNvPr id="19" name="TextBox 18"/>
          <p:cNvSpPr txBox="1"/>
          <p:nvPr/>
        </p:nvSpPr>
        <p:spPr>
          <a:xfrm>
            <a:off x="838201" y="4096435"/>
            <a:ext cx="5850574" cy="323165"/>
          </a:xfrm>
          <a:prstGeom prst="rect">
            <a:avLst/>
          </a:prstGeom>
          <a:noFill/>
        </p:spPr>
        <p:txBody>
          <a:bodyPr wrap="square" rtlCol="0">
            <a:spAutoFit/>
          </a:bodyPr>
          <a:lstStyle/>
          <a:p>
            <a:pPr algn="r"/>
            <a:r>
              <a:rPr lang="en-US" sz="1500" dirty="0" smtClean="0">
                <a:solidFill>
                  <a:schemeClr val="tx1">
                    <a:lumMod val="75000"/>
                    <a:lumOff val="25000"/>
                  </a:schemeClr>
                </a:solidFill>
              </a:rPr>
              <a:t>Robust design but simple to understand, maintenance is easier</a:t>
            </a:r>
            <a:endParaRPr lang="en-US" sz="1500" dirty="0">
              <a:solidFill>
                <a:schemeClr val="tx1">
                  <a:lumMod val="75000"/>
                  <a:lumOff val="25000"/>
                </a:schemeClr>
              </a:solidFill>
            </a:endParaRPr>
          </a:p>
        </p:txBody>
      </p:sp>
      <p:sp>
        <p:nvSpPr>
          <p:cNvPr id="20" name="TextBox 19"/>
          <p:cNvSpPr txBox="1"/>
          <p:nvPr/>
        </p:nvSpPr>
        <p:spPr>
          <a:xfrm>
            <a:off x="1219199" y="4477435"/>
            <a:ext cx="5469575" cy="323165"/>
          </a:xfrm>
          <a:prstGeom prst="rect">
            <a:avLst/>
          </a:prstGeom>
          <a:noFill/>
        </p:spPr>
        <p:txBody>
          <a:bodyPr wrap="square" rtlCol="0">
            <a:spAutoFit/>
          </a:bodyPr>
          <a:lstStyle/>
          <a:p>
            <a:pPr algn="r"/>
            <a:r>
              <a:rPr lang="en-US" sz="1500" dirty="0" smtClean="0">
                <a:solidFill>
                  <a:schemeClr val="tx1">
                    <a:lumMod val="75000"/>
                    <a:lumOff val="25000"/>
                  </a:schemeClr>
                </a:solidFill>
              </a:rPr>
              <a:t>Generic hardware, obtaining spare parts for repair is easy and cheap </a:t>
            </a:r>
            <a:endParaRPr lang="en-US" sz="1500" dirty="0">
              <a:solidFill>
                <a:schemeClr val="tx1">
                  <a:lumMod val="75000"/>
                  <a:lumOff val="25000"/>
                </a:schemeClr>
              </a:solidFill>
            </a:endParaRPr>
          </a:p>
        </p:txBody>
      </p:sp>
      <p:sp>
        <p:nvSpPr>
          <p:cNvPr id="22" name="TextBox 21"/>
          <p:cNvSpPr txBox="1"/>
          <p:nvPr/>
        </p:nvSpPr>
        <p:spPr>
          <a:xfrm>
            <a:off x="1524000" y="4858435"/>
            <a:ext cx="5164775" cy="323165"/>
          </a:xfrm>
          <a:prstGeom prst="rect">
            <a:avLst/>
          </a:prstGeom>
          <a:noFill/>
        </p:spPr>
        <p:txBody>
          <a:bodyPr wrap="square" rtlCol="0">
            <a:spAutoFit/>
          </a:bodyPr>
          <a:lstStyle/>
          <a:p>
            <a:pPr algn="r"/>
            <a:r>
              <a:rPr lang="en-US" sz="1500" dirty="0" smtClean="0">
                <a:solidFill>
                  <a:schemeClr val="tx1">
                    <a:lumMod val="75000"/>
                    <a:lumOff val="25000"/>
                  </a:schemeClr>
                </a:solidFill>
              </a:rPr>
              <a:t>No electricity needed for operation, sustainable</a:t>
            </a:r>
            <a:endParaRPr lang="en-US" sz="1500" dirty="0">
              <a:solidFill>
                <a:schemeClr val="tx1">
                  <a:lumMod val="75000"/>
                  <a:lumOff val="25000"/>
                </a:schemeClr>
              </a:solidFill>
            </a:endParaRPr>
          </a:p>
        </p:txBody>
      </p:sp>
      <p:sp>
        <p:nvSpPr>
          <p:cNvPr id="23" name="Slide Number Placeholder 22"/>
          <p:cNvSpPr>
            <a:spLocks noGrp="1"/>
          </p:cNvSpPr>
          <p:nvPr>
            <p:ph type="sldNum" sz="quarter" idx="12"/>
          </p:nvPr>
        </p:nvSpPr>
        <p:spPr/>
        <p:txBody>
          <a:bodyPr/>
          <a:lstStyle/>
          <a:p>
            <a:fld id="{484C04FB-64F2-4B74-8F8E-9B355C470E88}" type="slidenum">
              <a:rPr lang="en-US" smtClean="0"/>
              <a:pPr/>
              <a:t>3</a:t>
            </a:fld>
            <a:endParaRPr lang="en-US"/>
          </a:p>
        </p:txBody>
      </p:sp>
      <p:sp>
        <p:nvSpPr>
          <p:cNvPr id="24" name="TextBox 23"/>
          <p:cNvSpPr txBox="1"/>
          <p:nvPr/>
        </p:nvSpPr>
        <p:spPr>
          <a:xfrm>
            <a:off x="5357750" y="1652650"/>
            <a:ext cx="3710050" cy="1938992"/>
          </a:xfrm>
          <a:prstGeom prst="rect">
            <a:avLst/>
          </a:prstGeom>
          <a:noFill/>
        </p:spPr>
        <p:txBody>
          <a:bodyPr wrap="square" rtlCol="0">
            <a:spAutoFit/>
          </a:bodyPr>
          <a:lstStyle/>
          <a:p>
            <a:pPr algn="just">
              <a:buClr>
                <a:schemeClr val="tx2">
                  <a:lumMod val="50000"/>
                </a:schemeClr>
              </a:buClr>
            </a:pPr>
            <a:r>
              <a:rPr lang="en-US" sz="1500" dirty="0" smtClean="0">
                <a:solidFill>
                  <a:schemeClr val="tx2">
                    <a:lumMod val="75000"/>
                  </a:schemeClr>
                </a:solidFill>
              </a:rPr>
              <a:t>AguaClara technology</a:t>
            </a:r>
          </a:p>
          <a:p>
            <a:pPr marL="225425" indent="-225425" algn="just">
              <a:buClr>
                <a:schemeClr val="tx2">
                  <a:lumMod val="50000"/>
                </a:schemeClr>
              </a:buClr>
              <a:buFont typeface="Arial" pitchFamily="34" charset="0"/>
              <a:buChar char="•"/>
            </a:pPr>
            <a:r>
              <a:rPr lang="en-US" sz="1500" dirty="0" smtClean="0">
                <a:solidFill>
                  <a:schemeClr val="tx1">
                    <a:lumMod val="75000"/>
                    <a:lumOff val="25000"/>
                  </a:schemeClr>
                </a:solidFill>
              </a:rPr>
              <a:t>Highly economical</a:t>
            </a:r>
          </a:p>
          <a:p>
            <a:pPr marL="225425" indent="-225425" algn="just">
              <a:buClr>
                <a:schemeClr val="tx2">
                  <a:lumMod val="50000"/>
                </a:schemeClr>
              </a:buClr>
              <a:buFont typeface="Arial" pitchFamily="34" charset="0"/>
              <a:buChar char="•"/>
            </a:pPr>
            <a:endParaRPr lang="en-US" sz="1500" dirty="0" smtClean="0">
              <a:solidFill>
                <a:schemeClr val="tx1">
                  <a:lumMod val="75000"/>
                  <a:lumOff val="25000"/>
                </a:schemeClr>
              </a:solidFill>
            </a:endParaRPr>
          </a:p>
          <a:p>
            <a:pPr marL="225425" indent="-225425" algn="just">
              <a:buClr>
                <a:schemeClr val="tx2">
                  <a:lumMod val="50000"/>
                </a:schemeClr>
              </a:buClr>
              <a:buFont typeface="Arial" pitchFamily="34" charset="0"/>
              <a:buChar char="•"/>
            </a:pPr>
            <a:r>
              <a:rPr lang="en-US" sz="1500" dirty="0" smtClean="0">
                <a:solidFill>
                  <a:schemeClr val="tx1">
                    <a:lumMod val="75000"/>
                    <a:lumOff val="25000"/>
                  </a:schemeClr>
                </a:solidFill>
              </a:rPr>
              <a:t>Flocculation  allows for a “robust” design</a:t>
            </a:r>
          </a:p>
          <a:p>
            <a:pPr marL="225425" indent="-225425" algn="just">
              <a:buClr>
                <a:schemeClr val="tx2">
                  <a:lumMod val="50000"/>
                </a:schemeClr>
              </a:buClr>
              <a:buFont typeface="Arial" pitchFamily="34" charset="0"/>
              <a:buChar char="•"/>
            </a:pPr>
            <a:endParaRPr lang="en-US" sz="1500" dirty="0" smtClean="0">
              <a:solidFill>
                <a:schemeClr val="tx1">
                  <a:lumMod val="75000"/>
                  <a:lumOff val="25000"/>
                </a:schemeClr>
              </a:solidFill>
            </a:endParaRPr>
          </a:p>
          <a:p>
            <a:pPr marL="225425" indent="-225425" algn="just">
              <a:buClr>
                <a:schemeClr val="tx2">
                  <a:lumMod val="50000"/>
                </a:schemeClr>
              </a:buClr>
              <a:buFont typeface="Arial" pitchFamily="34" charset="0"/>
              <a:buChar char="•"/>
            </a:pPr>
            <a:r>
              <a:rPr lang="en-US" sz="1500" dirty="0" smtClean="0">
                <a:solidFill>
                  <a:schemeClr val="tx1">
                    <a:lumMod val="75000"/>
                    <a:lumOff val="25000"/>
                  </a:schemeClr>
                </a:solidFill>
              </a:rPr>
              <a:t>Low residual cost</a:t>
            </a:r>
          </a:p>
          <a:p>
            <a:pPr marL="225425" indent="-225425" algn="just">
              <a:buClr>
                <a:schemeClr val="tx2">
                  <a:lumMod val="50000"/>
                </a:schemeClr>
              </a:buClr>
              <a:buFont typeface="Arial" pitchFamily="34" charset="0"/>
              <a:buChar char="•"/>
            </a:pPr>
            <a:endParaRPr lang="en-US" sz="1500" dirty="0" smtClean="0">
              <a:solidFill>
                <a:schemeClr val="tx1">
                  <a:lumMod val="75000"/>
                  <a:lumOff val="25000"/>
                </a:schemeClr>
              </a:solidFill>
            </a:endParaRPr>
          </a:p>
          <a:p>
            <a:pPr marL="225425" indent="-225425" algn="just">
              <a:buClr>
                <a:schemeClr val="tx2">
                  <a:lumMod val="50000"/>
                </a:schemeClr>
              </a:buClr>
              <a:buFont typeface="Arial" pitchFamily="34" charset="0"/>
              <a:buChar char="•"/>
            </a:pPr>
            <a:r>
              <a:rPr lang="en-US" sz="1500" dirty="0" smtClean="0">
                <a:solidFill>
                  <a:schemeClr val="tx1">
                    <a:lumMod val="75000"/>
                    <a:lumOff val="25000"/>
                  </a:schemeClr>
                </a:solidFill>
              </a:rPr>
              <a:t>Empowers community</a:t>
            </a:r>
          </a:p>
        </p:txBody>
      </p:sp>
      <p:sp>
        <p:nvSpPr>
          <p:cNvPr id="25" name="TextBox 24"/>
          <p:cNvSpPr txBox="1"/>
          <p:nvPr/>
        </p:nvSpPr>
        <p:spPr>
          <a:xfrm>
            <a:off x="838200" y="1115705"/>
            <a:ext cx="7315200" cy="323165"/>
          </a:xfrm>
          <a:prstGeom prst="rect">
            <a:avLst/>
          </a:prstGeom>
          <a:noFill/>
        </p:spPr>
        <p:txBody>
          <a:bodyPr wrap="square" rtlCol="0">
            <a:spAutoFit/>
          </a:bodyPr>
          <a:lstStyle/>
          <a:p>
            <a:pPr indent="4763" algn="just">
              <a:buClr>
                <a:schemeClr val="tx2">
                  <a:lumMod val="50000"/>
                </a:schemeClr>
              </a:buClr>
            </a:pPr>
            <a:r>
              <a:rPr lang="en-US" sz="1500" dirty="0" err="1" smtClean="0">
                <a:solidFill>
                  <a:schemeClr val="tx2">
                    <a:lumMod val="75000"/>
                  </a:schemeClr>
                </a:solidFill>
              </a:rPr>
              <a:t>AguaClara’s</a:t>
            </a:r>
            <a:r>
              <a:rPr lang="en-US" sz="1500" dirty="0" smtClean="0">
                <a:solidFill>
                  <a:schemeClr val="tx2">
                    <a:lumMod val="75000"/>
                  </a:schemeClr>
                </a:solidFill>
              </a:rPr>
              <a:t> designs represent an improvement over conventional technologies.</a:t>
            </a:r>
            <a:endParaRPr lang="en-US" sz="1000" dirty="0" smtClean="0">
              <a:solidFill>
                <a:schemeClr val="tx2">
                  <a:lumMod val="75000"/>
                </a:schemeClr>
              </a:solidFill>
            </a:endParaRPr>
          </a:p>
        </p:txBody>
      </p:sp>
      <p:cxnSp>
        <p:nvCxnSpPr>
          <p:cNvPr id="28" name="Straight Arrow Connector 27"/>
          <p:cNvCxnSpPr/>
          <p:nvPr/>
        </p:nvCxnSpPr>
        <p:spPr>
          <a:xfrm>
            <a:off x="3657600" y="2045525"/>
            <a:ext cx="1371600" cy="1588"/>
          </a:xfrm>
          <a:prstGeom prst="straightConnector1">
            <a:avLst/>
          </a:prstGeom>
          <a:ln w="15875">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3657600" y="2506683"/>
            <a:ext cx="1371600" cy="1588"/>
          </a:xfrm>
          <a:prstGeom prst="straightConnector1">
            <a:avLst/>
          </a:prstGeom>
          <a:ln w="15875">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3657600" y="2967841"/>
            <a:ext cx="1371600" cy="1588"/>
          </a:xfrm>
          <a:prstGeom prst="straightConnector1">
            <a:avLst/>
          </a:prstGeom>
          <a:ln w="15875">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657600" y="3429000"/>
            <a:ext cx="1371600" cy="1588"/>
          </a:xfrm>
          <a:prstGeom prst="straightConnector1">
            <a:avLst/>
          </a:prstGeom>
          <a:ln w="15875">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6248399" y="4343400"/>
            <a:ext cx="1371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705600" y="3886200"/>
            <a:ext cx="228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705600" y="4267200"/>
            <a:ext cx="228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705600" y="4648200"/>
            <a:ext cx="228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705600" y="5029200"/>
            <a:ext cx="228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7"/>
          <p:cNvGraphicFramePr>
            <a:graphicFrameLocks/>
          </p:cNvGraphicFramePr>
          <p:nvPr/>
        </p:nvGraphicFramePr>
        <p:xfrm>
          <a:off x="685800" y="3276600"/>
          <a:ext cx="6934200" cy="350520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rot="5400000">
            <a:off x="-1752599" y="3429000"/>
            <a:ext cx="4572000" cy="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5"/>
          <p:cNvPicPr>
            <a:picLocks noChangeAspect="1" noChangeArrowheads="1"/>
          </p:cNvPicPr>
          <p:nvPr/>
        </p:nvPicPr>
        <p:blipFill>
          <a:blip r:embed="rId3" cstate="print"/>
          <a:srcRect/>
          <a:stretch>
            <a:fillRect/>
          </a:stretch>
        </p:blipFill>
        <p:spPr bwMode="auto">
          <a:xfrm>
            <a:off x="206828" y="284946"/>
            <a:ext cx="478972" cy="457200"/>
          </a:xfrm>
          <a:prstGeom prst="rect">
            <a:avLst/>
          </a:prstGeom>
          <a:noFill/>
          <a:ln w="9525">
            <a:noFill/>
            <a:miter lim="800000"/>
            <a:headEnd/>
            <a:tailEnd/>
          </a:ln>
        </p:spPr>
      </p:pic>
      <p:sp>
        <p:nvSpPr>
          <p:cNvPr id="6" name="TextBox 5"/>
          <p:cNvSpPr txBox="1"/>
          <p:nvPr/>
        </p:nvSpPr>
        <p:spPr>
          <a:xfrm>
            <a:off x="762000" y="284946"/>
            <a:ext cx="8153400" cy="400110"/>
          </a:xfrm>
          <a:prstGeom prst="rect">
            <a:avLst/>
          </a:prstGeom>
          <a:noFill/>
        </p:spPr>
        <p:txBody>
          <a:bodyPr wrap="square" rtlCol="0">
            <a:spAutoFit/>
          </a:bodyPr>
          <a:lstStyle/>
          <a:p>
            <a:r>
              <a:rPr lang="en-US" sz="2000" dirty="0" smtClean="0">
                <a:solidFill>
                  <a:schemeClr val="tx2">
                    <a:lumMod val="50000"/>
                  </a:schemeClr>
                </a:solidFill>
              </a:rPr>
              <a:t>WHY AGUACLARA? ― ECONOMICS &amp; POPULATION SERVED UNTIL TODAY</a:t>
            </a:r>
            <a:endParaRPr lang="en-US" sz="2000" dirty="0">
              <a:solidFill>
                <a:schemeClr val="tx2">
                  <a:lumMod val="50000"/>
                </a:schemeClr>
              </a:solidFill>
            </a:endParaRPr>
          </a:p>
        </p:txBody>
      </p:sp>
      <p:sp>
        <p:nvSpPr>
          <p:cNvPr id="8" name="TextBox 7"/>
          <p:cNvSpPr txBox="1"/>
          <p:nvPr/>
        </p:nvSpPr>
        <p:spPr>
          <a:xfrm>
            <a:off x="838200" y="1115705"/>
            <a:ext cx="7467600" cy="1708160"/>
          </a:xfrm>
          <a:prstGeom prst="rect">
            <a:avLst/>
          </a:prstGeom>
          <a:noFill/>
        </p:spPr>
        <p:txBody>
          <a:bodyPr wrap="square" rtlCol="0">
            <a:spAutoFit/>
          </a:bodyPr>
          <a:lstStyle/>
          <a:p>
            <a:pPr marL="231775" indent="-231775">
              <a:buClr>
                <a:schemeClr val="tx2">
                  <a:lumMod val="50000"/>
                </a:schemeClr>
              </a:buClr>
              <a:buFont typeface="Arial" pitchFamily="34" charset="0"/>
              <a:buChar char="•"/>
            </a:pPr>
            <a:r>
              <a:rPr lang="en-US" sz="1500" dirty="0" smtClean="0">
                <a:solidFill>
                  <a:schemeClr val="tx1">
                    <a:lumMod val="75000"/>
                    <a:lumOff val="25000"/>
                  </a:schemeClr>
                </a:solidFill>
              </a:rPr>
              <a:t>$20 per user for the design-build-train-operate-transfer costs.</a:t>
            </a:r>
          </a:p>
          <a:p>
            <a:pPr marL="231775" indent="-231775">
              <a:buClr>
                <a:schemeClr val="tx2">
                  <a:lumMod val="50000"/>
                </a:schemeClr>
              </a:buClr>
              <a:buFont typeface="Arial" pitchFamily="34" charset="0"/>
              <a:buChar char="•"/>
            </a:pPr>
            <a:endParaRPr lang="en-US" sz="15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500" dirty="0" smtClean="0">
                <a:solidFill>
                  <a:schemeClr val="tx1">
                    <a:lumMod val="75000"/>
                    <a:lumOff val="25000"/>
                  </a:schemeClr>
                </a:solidFill>
              </a:rPr>
              <a:t>$2 per user for annual maintenance.</a:t>
            </a:r>
          </a:p>
          <a:p>
            <a:pPr marL="231775" indent="-231775">
              <a:buClr>
                <a:schemeClr val="tx2">
                  <a:lumMod val="50000"/>
                </a:schemeClr>
              </a:buClr>
            </a:pPr>
            <a:endParaRPr lang="en-US" sz="15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500" dirty="0" smtClean="0">
                <a:solidFill>
                  <a:schemeClr val="tx1">
                    <a:lumMod val="75000"/>
                    <a:lumOff val="25000"/>
                  </a:schemeClr>
                </a:solidFill>
              </a:rPr>
              <a:t>AguaClara plants are ¼ the cost of conventional water treatment technologies.</a:t>
            </a:r>
          </a:p>
          <a:p>
            <a:pPr marL="231775" indent="-231775">
              <a:buClr>
                <a:schemeClr val="tx2">
                  <a:lumMod val="50000"/>
                </a:schemeClr>
              </a:buClr>
              <a:buFont typeface="Arial" pitchFamily="34" charset="0"/>
              <a:buChar char="•"/>
            </a:pPr>
            <a:endParaRPr lang="en-US" sz="15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500" dirty="0" smtClean="0">
                <a:solidFill>
                  <a:schemeClr val="tx1">
                    <a:lumMod val="75000"/>
                    <a:lumOff val="25000"/>
                  </a:schemeClr>
                </a:solidFill>
              </a:rPr>
              <a:t>Engineering design and technical support are provided for free by the AguaClara team.</a:t>
            </a:r>
          </a:p>
        </p:txBody>
      </p:sp>
      <p:sp>
        <p:nvSpPr>
          <p:cNvPr id="7" name="Slide Number Placeholder 6"/>
          <p:cNvSpPr>
            <a:spLocks noGrp="1"/>
          </p:cNvSpPr>
          <p:nvPr>
            <p:ph type="sldNum" sz="quarter" idx="12"/>
          </p:nvPr>
        </p:nvSpPr>
        <p:spPr/>
        <p:txBody>
          <a:bodyPr/>
          <a:lstStyle/>
          <a:p>
            <a:fld id="{484C04FB-64F2-4B74-8F8E-9B355C470E88}" type="slidenum">
              <a:rPr lang="en-US" smtClean="0"/>
              <a:pPr/>
              <a:t>4</a:t>
            </a:fld>
            <a:endParaRPr lang="en-US"/>
          </a:p>
        </p:txBody>
      </p:sp>
      <p:pic>
        <p:nvPicPr>
          <p:cNvPr id="10" name="Picture 4" descr="IMGP4839"/>
          <p:cNvPicPr>
            <a:picLocks noChangeAspect="1" noChangeArrowheads="1"/>
          </p:cNvPicPr>
          <p:nvPr/>
        </p:nvPicPr>
        <p:blipFill>
          <a:blip r:embed="rId4" cstate="screen"/>
          <a:srcRect/>
          <a:stretch>
            <a:fillRect/>
          </a:stretch>
        </p:blipFill>
        <p:spPr bwMode="auto">
          <a:xfrm>
            <a:off x="4114800" y="4572000"/>
            <a:ext cx="980630" cy="705157"/>
          </a:xfrm>
          <a:prstGeom prst="rect">
            <a:avLst/>
          </a:prstGeom>
          <a:noFill/>
          <a:ln w="9525">
            <a:noFill/>
            <a:miter lim="800000"/>
            <a:headEnd/>
            <a:tailEnd/>
          </a:ln>
        </p:spPr>
      </p:pic>
      <p:pic>
        <p:nvPicPr>
          <p:cNvPr id="11" name="Picture 5" descr="Honduras 154"/>
          <p:cNvPicPr>
            <a:picLocks noChangeAspect="1" noChangeArrowheads="1"/>
          </p:cNvPicPr>
          <p:nvPr/>
        </p:nvPicPr>
        <p:blipFill>
          <a:blip r:embed="rId5" cstate="screen"/>
          <a:srcRect/>
          <a:stretch>
            <a:fillRect/>
          </a:stretch>
        </p:blipFill>
        <p:spPr bwMode="auto">
          <a:xfrm>
            <a:off x="2057400" y="5105400"/>
            <a:ext cx="980630" cy="619893"/>
          </a:xfrm>
          <a:prstGeom prst="rect">
            <a:avLst/>
          </a:prstGeom>
          <a:noFill/>
          <a:ln w="9525">
            <a:noFill/>
            <a:miter lim="800000"/>
            <a:headEnd/>
            <a:tailEnd/>
          </a:ln>
        </p:spPr>
      </p:pic>
      <p:pic>
        <p:nvPicPr>
          <p:cNvPr id="12" name="Picture 9"/>
          <p:cNvPicPr>
            <a:picLocks noChangeAspect="1" noChangeArrowheads="1"/>
          </p:cNvPicPr>
          <p:nvPr/>
        </p:nvPicPr>
        <p:blipFill>
          <a:blip r:embed="rId6" cstate="screen"/>
          <a:srcRect/>
          <a:stretch>
            <a:fillRect/>
          </a:stretch>
        </p:blipFill>
        <p:spPr bwMode="auto">
          <a:xfrm>
            <a:off x="5791200" y="3153236"/>
            <a:ext cx="912130" cy="656764"/>
          </a:xfrm>
          <a:prstGeom prst="rect">
            <a:avLst/>
          </a:prstGeom>
          <a:noFill/>
          <a:ln w="9525">
            <a:noFill/>
            <a:miter lim="800000"/>
            <a:headEnd/>
            <a:tailEnd/>
          </a:ln>
        </p:spPr>
      </p:pic>
      <p:pic>
        <p:nvPicPr>
          <p:cNvPr id="13" name="Picture 6" descr="Marcala%20inauguration"/>
          <p:cNvPicPr>
            <a:picLocks noChangeAspect="1" noChangeArrowheads="1"/>
          </p:cNvPicPr>
          <p:nvPr/>
        </p:nvPicPr>
        <p:blipFill>
          <a:blip r:embed="rId7" cstate="screen"/>
          <a:srcRect b="-3436"/>
          <a:stretch>
            <a:fillRect/>
          </a:stretch>
        </p:blipFill>
        <p:spPr bwMode="auto">
          <a:xfrm>
            <a:off x="4343400" y="3733800"/>
            <a:ext cx="865262" cy="622198"/>
          </a:xfrm>
          <a:prstGeom prst="rect">
            <a:avLst/>
          </a:prstGeom>
          <a:noFill/>
          <a:ln w="9525">
            <a:noFill/>
            <a:miter lim="800000"/>
            <a:headEnd/>
            <a:tailEnd/>
          </a:ln>
        </p:spPr>
      </p:pic>
      <p:pic>
        <p:nvPicPr>
          <p:cNvPr id="15" name="Picture 2" descr="https://confluence.cornell.edu/download/attachments/90750229/Agalteca%20scaffolding.JPG">
            <a:hlinkClick r:id="rId8"/>
          </p:cNvPr>
          <p:cNvPicPr>
            <a:picLocks noChangeAspect="1" noChangeArrowheads="1"/>
          </p:cNvPicPr>
          <p:nvPr/>
        </p:nvPicPr>
        <p:blipFill>
          <a:blip r:embed="rId9" cstate="print"/>
          <a:srcRect/>
          <a:stretch>
            <a:fillRect/>
          </a:stretch>
        </p:blipFill>
        <p:spPr bwMode="auto">
          <a:xfrm>
            <a:off x="6934200" y="2819400"/>
            <a:ext cx="961402" cy="691331"/>
          </a:xfrm>
          <a:prstGeom prst="rect">
            <a:avLst/>
          </a:prstGeom>
          <a:noFill/>
        </p:spPr>
      </p:pic>
      <p:sp>
        <p:nvSpPr>
          <p:cNvPr id="16" name="TextBox 15"/>
          <p:cNvSpPr txBox="1"/>
          <p:nvPr/>
        </p:nvSpPr>
        <p:spPr>
          <a:xfrm>
            <a:off x="6934200" y="3505200"/>
            <a:ext cx="1447800" cy="646331"/>
          </a:xfrm>
          <a:prstGeom prst="rect">
            <a:avLst/>
          </a:prstGeom>
          <a:noFill/>
        </p:spPr>
        <p:txBody>
          <a:bodyPr wrap="square" rtlCol="0">
            <a:spAutoFit/>
          </a:bodyPr>
          <a:lstStyle/>
          <a:p>
            <a:r>
              <a:rPr lang="en-US" sz="1200" dirty="0" err="1" smtClean="0"/>
              <a:t>Agalteca</a:t>
            </a:r>
            <a:r>
              <a:rPr lang="en-US" sz="1200" dirty="0" smtClean="0"/>
              <a:t> plant</a:t>
            </a:r>
          </a:p>
          <a:p>
            <a:r>
              <a:rPr lang="en-US" sz="1200" dirty="0" smtClean="0"/>
              <a:t>Oct 2009 under construction</a:t>
            </a:r>
            <a:endParaRPr lang="en-US" sz="1200" dirty="0"/>
          </a:p>
        </p:txBody>
      </p:sp>
      <p:sp>
        <p:nvSpPr>
          <p:cNvPr id="17" name="TextBox 16"/>
          <p:cNvSpPr txBox="1"/>
          <p:nvPr/>
        </p:nvSpPr>
        <p:spPr>
          <a:xfrm>
            <a:off x="2209800" y="5638800"/>
            <a:ext cx="990600" cy="276999"/>
          </a:xfrm>
          <a:prstGeom prst="rect">
            <a:avLst/>
          </a:prstGeom>
          <a:noFill/>
        </p:spPr>
        <p:txBody>
          <a:bodyPr wrap="square" rtlCol="0">
            <a:spAutoFit/>
          </a:bodyPr>
          <a:lstStyle/>
          <a:p>
            <a:r>
              <a:rPr lang="en-US" sz="1200" dirty="0" err="1" smtClean="0"/>
              <a:t>Ojojona</a:t>
            </a:r>
            <a:endParaRPr lang="en-US" sz="1200" dirty="0"/>
          </a:p>
        </p:txBody>
      </p:sp>
      <p:sp>
        <p:nvSpPr>
          <p:cNvPr id="18" name="TextBox 17"/>
          <p:cNvSpPr txBox="1"/>
          <p:nvPr/>
        </p:nvSpPr>
        <p:spPr>
          <a:xfrm>
            <a:off x="4419600" y="3505200"/>
            <a:ext cx="990600" cy="276999"/>
          </a:xfrm>
          <a:prstGeom prst="rect">
            <a:avLst/>
          </a:prstGeom>
          <a:noFill/>
        </p:spPr>
        <p:txBody>
          <a:bodyPr wrap="square" rtlCol="0">
            <a:spAutoFit/>
          </a:bodyPr>
          <a:lstStyle/>
          <a:p>
            <a:r>
              <a:rPr lang="en-US" sz="1200" dirty="0" err="1" smtClean="0"/>
              <a:t>Marcala</a:t>
            </a:r>
            <a:endParaRPr lang="en-US" sz="1200" dirty="0"/>
          </a:p>
        </p:txBody>
      </p:sp>
      <p:sp>
        <p:nvSpPr>
          <p:cNvPr id="19" name="TextBox 18"/>
          <p:cNvSpPr txBox="1"/>
          <p:nvPr/>
        </p:nvSpPr>
        <p:spPr>
          <a:xfrm>
            <a:off x="4267200" y="5257800"/>
            <a:ext cx="1066800" cy="276999"/>
          </a:xfrm>
          <a:prstGeom prst="rect">
            <a:avLst/>
          </a:prstGeom>
          <a:noFill/>
        </p:spPr>
        <p:txBody>
          <a:bodyPr wrap="square" rtlCol="0">
            <a:spAutoFit/>
          </a:bodyPr>
          <a:lstStyle/>
          <a:p>
            <a:r>
              <a:rPr lang="en-US" sz="1200" dirty="0" smtClean="0"/>
              <a:t>Tamara</a:t>
            </a:r>
            <a:endParaRPr lang="en-US" sz="1200" dirty="0"/>
          </a:p>
        </p:txBody>
      </p:sp>
      <p:sp>
        <p:nvSpPr>
          <p:cNvPr id="20" name="TextBox 19"/>
          <p:cNvSpPr txBox="1"/>
          <p:nvPr/>
        </p:nvSpPr>
        <p:spPr>
          <a:xfrm>
            <a:off x="5791200" y="3810000"/>
            <a:ext cx="1066800" cy="461665"/>
          </a:xfrm>
          <a:prstGeom prst="rect">
            <a:avLst/>
          </a:prstGeom>
          <a:noFill/>
        </p:spPr>
        <p:txBody>
          <a:bodyPr wrap="square" rtlCol="0">
            <a:spAutoFit/>
          </a:bodyPr>
          <a:lstStyle/>
          <a:p>
            <a:r>
              <a:rPr lang="en-US" sz="1200" dirty="0" err="1" smtClean="0"/>
              <a:t>Cuatro</a:t>
            </a:r>
            <a:r>
              <a:rPr lang="en-US" sz="1200" dirty="0" smtClean="0"/>
              <a:t> </a:t>
            </a:r>
            <a:r>
              <a:rPr lang="en-US" sz="1200" dirty="0" err="1" smtClean="0"/>
              <a:t>Comunidades</a:t>
            </a:r>
            <a:endParaRPr lang="en-US" sz="1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p:cNvSpPr>
            <a:spLocks noGrp="1"/>
          </p:cNvSpPr>
          <p:nvPr>
            <p:ph type="sldNum" sz="quarter" idx="12"/>
          </p:nvPr>
        </p:nvSpPr>
        <p:spPr/>
        <p:txBody>
          <a:bodyPr/>
          <a:lstStyle/>
          <a:p>
            <a:fld id="{484C04FB-64F2-4B74-8F8E-9B355C470E88}" type="slidenum">
              <a:rPr lang="en-US" smtClean="0"/>
              <a:pPr/>
              <a:t>5</a:t>
            </a:fld>
            <a:endParaRPr lang="en-US"/>
          </a:p>
        </p:txBody>
      </p:sp>
      <p:cxnSp>
        <p:nvCxnSpPr>
          <p:cNvPr id="5" name="Straight Connector 4"/>
          <p:cNvCxnSpPr/>
          <p:nvPr/>
        </p:nvCxnSpPr>
        <p:spPr>
          <a:xfrm rot="5400000">
            <a:off x="-1752599" y="3429000"/>
            <a:ext cx="4572000" cy="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noChangeArrowheads="1"/>
          </p:cNvPicPr>
          <p:nvPr/>
        </p:nvPicPr>
        <p:blipFill>
          <a:blip r:embed="rId2" cstate="print"/>
          <a:srcRect/>
          <a:stretch>
            <a:fillRect/>
          </a:stretch>
        </p:blipFill>
        <p:spPr bwMode="auto">
          <a:xfrm>
            <a:off x="206828" y="284946"/>
            <a:ext cx="478972" cy="457200"/>
          </a:xfrm>
          <a:prstGeom prst="rect">
            <a:avLst/>
          </a:prstGeom>
          <a:noFill/>
          <a:ln w="9525">
            <a:noFill/>
            <a:miter lim="800000"/>
            <a:headEnd/>
            <a:tailEnd/>
          </a:ln>
        </p:spPr>
      </p:pic>
      <p:sp>
        <p:nvSpPr>
          <p:cNvPr id="7" name="TextBox 6"/>
          <p:cNvSpPr txBox="1"/>
          <p:nvPr/>
        </p:nvSpPr>
        <p:spPr>
          <a:xfrm>
            <a:off x="762000" y="284946"/>
            <a:ext cx="7772400" cy="400110"/>
          </a:xfrm>
          <a:prstGeom prst="rect">
            <a:avLst/>
          </a:prstGeom>
          <a:noFill/>
        </p:spPr>
        <p:txBody>
          <a:bodyPr wrap="square" rtlCol="0">
            <a:spAutoFit/>
          </a:bodyPr>
          <a:lstStyle/>
          <a:p>
            <a:r>
              <a:rPr lang="en-US" sz="2000" dirty="0" smtClean="0">
                <a:solidFill>
                  <a:schemeClr val="tx2">
                    <a:lumMod val="50000"/>
                  </a:schemeClr>
                </a:solidFill>
              </a:rPr>
              <a:t>WHY VIAMERICAS? ― BENEFIT OF PARTNERSHIP FOR VIAMERICAS</a:t>
            </a:r>
            <a:endParaRPr lang="en-US" sz="2000" dirty="0">
              <a:solidFill>
                <a:schemeClr val="tx2">
                  <a:lumMod val="50000"/>
                </a:schemeClr>
              </a:solidFill>
            </a:endParaRPr>
          </a:p>
        </p:txBody>
      </p:sp>
      <p:sp>
        <p:nvSpPr>
          <p:cNvPr id="8" name="TextBox 7"/>
          <p:cNvSpPr txBox="1"/>
          <p:nvPr/>
        </p:nvSpPr>
        <p:spPr>
          <a:xfrm>
            <a:off x="838200" y="1115705"/>
            <a:ext cx="7467600" cy="2062103"/>
          </a:xfrm>
          <a:prstGeom prst="rect">
            <a:avLst/>
          </a:prstGeom>
          <a:noFill/>
        </p:spPr>
        <p:txBody>
          <a:bodyPr wrap="square" rtlCol="0">
            <a:spAutoFit/>
          </a:bodyPr>
          <a:lstStyle/>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Able to accomplish the Viamericas mission to serve the customers’ communities and families</a:t>
            </a: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Feasible strategy for improving Viamericas’ sustainability mission</a:t>
            </a: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Positive public relations image</a:t>
            </a:r>
          </a:p>
        </p:txBody>
      </p:sp>
      <p:sp>
        <p:nvSpPr>
          <p:cNvPr id="9" name="TextBox 8"/>
          <p:cNvSpPr txBox="1"/>
          <p:nvPr/>
        </p:nvSpPr>
        <p:spPr>
          <a:xfrm>
            <a:off x="1295400" y="3486090"/>
            <a:ext cx="7772400" cy="369332"/>
          </a:xfrm>
          <a:prstGeom prst="rect">
            <a:avLst/>
          </a:prstGeom>
          <a:noFill/>
        </p:spPr>
        <p:txBody>
          <a:bodyPr wrap="square" rtlCol="0">
            <a:spAutoFit/>
          </a:bodyPr>
          <a:lstStyle/>
          <a:p>
            <a:pPr>
              <a:buFont typeface="Calibri" pitchFamily="34" charset="0"/>
              <a:buChar char="–"/>
            </a:pPr>
            <a:r>
              <a:rPr lang="en-US" dirty="0" smtClean="0">
                <a:solidFill>
                  <a:schemeClr val="tx2">
                    <a:lumMod val="50000"/>
                  </a:schemeClr>
                </a:solidFill>
              </a:rPr>
              <a:t> Strategy for Partnership</a:t>
            </a:r>
            <a:endParaRPr lang="en-US" dirty="0">
              <a:solidFill>
                <a:schemeClr val="tx2">
                  <a:lumMod val="50000"/>
                </a:schemeClr>
              </a:solidFill>
            </a:endParaRPr>
          </a:p>
        </p:txBody>
      </p:sp>
      <p:sp>
        <p:nvSpPr>
          <p:cNvPr id="10" name="TextBox 9"/>
          <p:cNvSpPr txBox="1"/>
          <p:nvPr/>
        </p:nvSpPr>
        <p:spPr>
          <a:xfrm>
            <a:off x="1295400" y="3886200"/>
            <a:ext cx="6705600" cy="1815882"/>
          </a:xfrm>
          <a:prstGeom prst="rect">
            <a:avLst/>
          </a:prstGeom>
          <a:noFill/>
        </p:spPr>
        <p:txBody>
          <a:bodyPr wrap="square" rtlCol="0">
            <a:spAutoFit/>
          </a:bodyPr>
          <a:lstStyle/>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Initial Investment in one of the small plants</a:t>
            </a: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Establishment of a fund</a:t>
            </a: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Methodology</a:t>
            </a: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Viamericas role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p:cNvSpPr>
            <a:spLocks noGrp="1"/>
          </p:cNvSpPr>
          <p:nvPr>
            <p:ph type="sldNum" sz="quarter" idx="12"/>
          </p:nvPr>
        </p:nvSpPr>
        <p:spPr/>
        <p:txBody>
          <a:bodyPr/>
          <a:lstStyle/>
          <a:p>
            <a:fld id="{484C04FB-64F2-4B74-8F8E-9B355C470E88}" type="slidenum">
              <a:rPr lang="en-US" smtClean="0"/>
              <a:pPr/>
              <a:t>6</a:t>
            </a:fld>
            <a:endParaRPr lang="en-US"/>
          </a:p>
        </p:txBody>
      </p:sp>
      <p:cxnSp>
        <p:nvCxnSpPr>
          <p:cNvPr id="5" name="Straight Connector 4"/>
          <p:cNvCxnSpPr/>
          <p:nvPr/>
        </p:nvCxnSpPr>
        <p:spPr>
          <a:xfrm rot="5400000">
            <a:off x="-1752599" y="3429000"/>
            <a:ext cx="4572000" cy="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noChangeArrowheads="1"/>
          </p:cNvPicPr>
          <p:nvPr/>
        </p:nvPicPr>
        <p:blipFill>
          <a:blip r:embed="rId2" cstate="print"/>
          <a:srcRect/>
          <a:stretch>
            <a:fillRect/>
          </a:stretch>
        </p:blipFill>
        <p:spPr bwMode="auto">
          <a:xfrm>
            <a:off x="206828" y="284946"/>
            <a:ext cx="478972" cy="457200"/>
          </a:xfrm>
          <a:prstGeom prst="rect">
            <a:avLst/>
          </a:prstGeom>
          <a:noFill/>
          <a:ln w="9525">
            <a:noFill/>
            <a:miter lim="800000"/>
            <a:headEnd/>
            <a:tailEnd/>
          </a:ln>
        </p:spPr>
      </p:pic>
      <p:sp>
        <p:nvSpPr>
          <p:cNvPr id="7" name="TextBox 6"/>
          <p:cNvSpPr txBox="1"/>
          <p:nvPr/>
        </p:nvSpPr>
        <p:spPr>
          <a:xfrm>
            <a:off x="762000" y="284946"/>
            <a:ext cx="7620000" cy="400110"/>
          </a:xfrm>
          <a:prstGeom prst="rect">
            <a:avLst/>
          </a:prstGeom>
          <a:noFill/>
        </p:spPr>
        <p:txBody>
          <a:bodyPr wrap="square" rtlCol="0">
            <a:spAutoFit/>
          </a:bodyPr>
          <a:lstStyle/>
          <a:p>
            <a:r>
              <a:rPr lang="en-US" sz="2000" dirty="0" smtClean="0">
                <a:solidFill>
                  <a:schemeClr val="tx2">
                    <a:lumMod val="50000"/>
                  </a:schemeClr>
                </a:solidFill>
              </a:rPr>
              <a:t>STRATEGY ― INITIAL INVESTMENT</a:t>
            </a:r>
            <a:endParaRPr lang="en-US" sz="2000" dirty="0">
              <a:solidFill>
                <a:schemeClr val="tx2">
                  <a:lumMod val="50000"/>
                </a:schemeClr>
              </a:solidFill>
            </a:endParaRPr>
          </a:p>
        </p:txBody>
      </p:sp>
      <p:sp>
        <p:nvSpPr>
          <p:cNvPr id="8" name="TextBox 7"/>
          <p:cNvSpPr txBox="1"/>
          <p:nvPr/>
        </p:nvSpPr>
        <p:spPr>
          <a:xfrm>
            <a:off x="1828800" y="3234154"/>
            <a:ext cx="42672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Villa San Francisco, Francisco Morazan</a:t>
            </a:r>
          </a:p>
        </p:txBody>
      </p:sp>
      <p:sp>
        <p:nvSpPr>
          <p:cNvPr id="9" name="TextBox 8"/>
          <p:cNvSpPr txBox="1"/>
          <p:nvPr/>
        </p:nvSpPr>
        <p:spPr>
          <a:xfrm>
            <a:off x="838200" y="1143000"/>
            <a:ext cx="7467600" cy="1569660"/>
          </a:xfrm>
          <a:prstGeom prst="rect">
            <a:avLst/>
          </a:prstGeom>
          <a:noFill/>
        </p:spPr>
        <p:txBody>
          <a:bodyPr wrap="square" rtlCol="0">
            <a:spAutoFit/>
          </a:bodyPr>
          <a:lstStyle/>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Viamericas will collaborate with APP (Agua Para el Pueblo: Honduran based NGO, partner of AguaClara and the construction general contractor) to invest in </a:t>
            </a:r>
            <a:r>
              <a:rPr lang="en-US" sz="1600" dirty="0" smtClean="0">
                <a:solidFill>
                  <a:schemeClr val="tx1">
                    <a:lumMod val="75000"/>
                    <a:lumOff val="25000"/>
                  </a:schemeClr>
                </a:solidFill>
              </a:rPr>
              <a:t>a complete construction </a:t>
            </a:r>
            <a:r>
              <a:rPr lang="en-US" sz="1600" dirty="0" smtClean="0">
                <a:solidFill>
                  <a:schemeClr val="tx1">
                    <a:lumMod val="75000"/>
                    <a:lumOff val="25000"/>
                  </a:schemeClr>
                </a:solidFill>
              </a:rPr>
              <a:t>of a small-scale water treatment plant at a desirable location.</a:t>
            </a: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The lead time from the start of collaboration to actual beginning of construction will be at most 2 month.</a:t>
            </a:r>
          </a:p>
        </p:txBody>
      </p:sp>
      <p:sp>
        <p:nvSpPr>
          <p:cNvPr id="11" name="TextBox 10"/>
          <p:cNvSpPr txBox="1"/>
          <p:nvPr/>
        </p:nvSpPr>
        <p:spPr>
          <a:xfrm>
            <a:off x="1066800" y="2743200"/>
            <a:ext cx="7467600" cy="338554"/>
          </a:xfrm>
          <a:prstGeom prst="rect">
            <a:avLst/>
          </a:prstGeom>
          <a:noFill/>
        </p:spPr>
        <p:txBody>
          <a:bodyPr wrap="square" rtlCol="0">
            <a:spAutoFit/>
          </a:bodyPr>
          <a:lstStyle/>
          <a:p>
            <a:pPr marL="231775" indent="-231775">
              <a:buClr>
                <a:schemeClr val="tx2">
                  <a:lumMod val="50000"/>
                </a:schemeClr>
              </a:buClr>
              <a:buFont typeface="Calibri" pitchFamily="34" charset="0"/>
              <a:buChar char="–"/>
            </a:pPr>
            <a:r>
              <a:rPr lang="en-US" sz="1600" dirty="0" smtClean="0">
                <a:solidFill>
                  <a:schemeClr val="tx1">
                    <a:lumMod val="75000"/>
                    <a:lumOff val="25000"/>
                  </a:schemeClr>
                </a:solidFill>
              </a:rPr>
              <a:t>Current candidate towns</a:t>
            </a:r>
          </a:p>
        </p:txBody>
      </p:sp>
      <p:cxnSp>
        <p:nvCxnSpPr>
          <p:cNvPr id="12" name="Straight Connector 31"/>
          <p:cNvCxnSpPr/>
          <p:nvPr/>
        </p:nvCxnSpPr>
        <p:spPr>
          <a:xfrm rot="16200000" flipH="1">
            <a:off x="419099" y="4339053"/>
            <a:ext cx="2362200" cy="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32"/>
          <p:cNvCxnSpPr/>
          <p:nvPr/>
        </p:nvCxnSpPr>
        <p:spPr>
          <a:xfrm>
            <a:off x="1600200" y="3386554"/>
            <a:ext cx="228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33"/>
          <p:cNvCxnSpPr/>
          <p:nvPr/>
        </p:nvCxnSpPr>
        <p:spPr>
          <a:xfrm>
            <a:off x="1600200" y="3745783"/>
            <a:ext cx="228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34"/>
          <p:cNvCxnSpPr/>
          <p:nvPr/>
        </p:nvCxnSpPr>
        <p:spPr>
          <a:xfrm>
            <a:off x="1600200" y="4105012"/>
            <a:ext cx="228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828800" y="3589754"/>
            <a:ext cx="42672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Jalaca, Francisco Morazan</a:t>
            </a:r>
          </a:p>
        </p:txBody>
      </p:sp>
      <p:sp>
        <p:nvSpPr>
          <p:cNvPr id="18" name="TextBox 17"/>
          <p:cNvSpPr txBox="1"/>
          <p:nvPr/>
        </p:nvSpPr>
        <p:spPr>
          <a:xfrm>
            <a:off x="1828800" y="3945354"/>
            <a:ext cx="42672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La </a:t>
            </a:r>
            <a:r>
              <a:rPr lang="en-US" sz="1500" dirty="0" err="1" smtClean="0">
                <a:solidFill>
                  <a:schemeClr val="tx1">
                    <a:lumMod val="75000"/>
                    <a:lumOff val="25000"/>
                  </a:schemeClr>
                </a:solidFill>
              </a:rPr>
              <a:t>Ermita</a:t>
            </a:r>
            <a:r>
              <a:rPr lang="en-US" sz="1500" dirty="0" smtClean="0">
                <a:solidFill>
                  <a:schemeClr val="tx1">
                    <a:lumMod val="75000"/>
                    <a:lumOff val="25000"/>
                  </a:schemeClr>
                </a:solidFill>
              </a:rPr>
              <a:t>, Francisco Morazan</a:t>
            </a:r>
          </a:p>
        </p:txBody>
      </p:sp>
      <p:sp>
        <p:nvSpPr>
          <p:cNvPr id="19" name="TextBox 18"/>
          <p:cNvSpPr txBox="1"/>
          <p:nvPr/>
        </p:nvSpPr>
        <p:spPr>
          <a:xfrm>
            <a:off x="1828800" y="4300954"/>
            <a:ext cx="42672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San Juan Pueblo, Atlántida</a:t>
            </a:r>
            <a:endParaRPr lang="en-US" sz="1500" dirty="0" smtClean="0">
              <a:solidFill>
                <a:schemeClr val="tx1">
                  <a:lumMod val="75000"/>
                  <a:lumOff val="25000"/>
                </a:schemeClr>
              </a:solidFill>
            </a:endParaRPr>
          </a:p>
        </p:txBody>
      </p:sp>
      <p:sp>
        <p:nvSpPr>
          <p:cNvPr id="20" name="TextBox 19"/>
          <p:cNvSpPr txBox="1"/>
          <p:nvPr/>
        </p:nvSpPr>
        <p:spPr>
          <a:xfrm>
            <a:off x="1828800" y="4656554"/>
            <a:ext cx="42672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Arizona, Atlántida</a:t>
            </a:r>
            <a:endParaRPr lang="en-US" sz="1500" dirty="0" smtClean="0">
              <a:solidFill>
                <a:schemeClr val="tx1">
                  <a:lumMod val="75000"/>
                  <a:lumOff val="25000"/>
                </a:schemeClr>
              </a:solidFill>
            </a:endParaRPr>
          </a:p>
        </p:txBody>
      </p:sp>
      <p:sp>
        <p:nvSpPr>
          <p:cNvPr id="21" name="TextBox 20"/>
          <p:cNvSpPr txBox="1"/>
          <p:nvPr/>
        </p:nvSpPr>
        <p:spPr>
          <a:xfrm>
            <a:off x="1828800" y="5012154"/>
            <a:ext cx="4267200" cy="323165"/>
          </a:xfrm>
          <a:prstGeom prst="rect">
            <a:avLst/>
          </a:prstGeom>
          <a:noFill/>
        </p:spPr>
        <p:txBody>
          <a:bodyPr wrap="square" rtlCol="0">
            <a:spAutoFit/>
          </a:bodyPr>
          <a:lstStyle/>
          <a:p>
            <a:pPr marL="231775" indent="-231775">
              <a:buClr>
                <a:schemeClr val="tx2">
                  <a:lumMod val="50000"/>
                </a:schemeClr>
              </a:buClr>
            </a:pPr>
            <a:r>
              <a:rPr lang="en-US" sz="1500" dirty="0" err="1" smtClean="0">
                <a:solidFill>
                  <a:schemeClr val="tx1">
                    <a:lumMod val="75000"/>
                    <a:lumOff val="25000"/>
                  </a:schemeClr>
                </a:solidFill>
              </a:rPr>
              <a:t>Cantarranas</a:t>
            </a:r>
            <a:r>
              <a:rPr lang="en-US" sz="1500" dirty="0" smtClean="0">
                <a:solidFill>
                  <a:schemeClr val="tx1">
                    <a:lumMod val="75000"/>
                    <a:lumOff val="25000"/>
                  </a:schemeClr>
                </a:solidFill>
              </a:rPr>
              <a:t>(San Juan de Flores), Francisco Morazan</a:t>
            </a:r>
          </a:p>
        </p:txBody>
      </p:sp>
      <p:sp>
        <p:nvSpPr>
          <p:cNvPr id="22" name="TextBox 21"/>
          <p:cNvSpPr txBox="1"/>
          <p:nvPr/>
        </p:nvSpPr>
        <p:spPr>
          <a:xfrm>
            <a:off x="1828800" y="5367754"/>
            <a:ext cx="4267200" cy="323165"/>
          </a:xfrm>
          <a:prstGeom prst="rect">
            <a:avLst/>
          </a:prstGeom>
          <a:noFill/>
        </p:spPr>
        <p:txBody>
          <a:bodyPr wrap="square" rtlCol="0">
            <a:spAutoFit/>
          </a:bodyPr>
          <a:lstStyle/>
          <a:p>
            <a:pPr marL="231775" indent="-231775">
              <a:buClr>
                <a:schemeClr val="tx2">
                  <a:lumMod val="50000"/>
                </a:schemeClr>
              </a:buClr>
            </a:pPr>
            <a:r>
              <a:rPr lang="en-US" sz="1500" dirty="0" err="1" smtClean="0">
                <a:solidFill>
                  <a:schemeClr val="tx1">
                    <a:lumMod val="75000"/>
                    <a:lumOff val="25000"/>
                  </a:schemeClr>
                </a:solidFill>
              </a:rPr>
              <a:t>Atima</a:t>
            </a:r>
            <a:r>
              <a:rPr lang="en-US" sz="1500" dirty="0" smtClean="0">
                <a:solidFill>
                  <a:schemeClr val="tx1">
                    <a:lumMod val="75000"/>
                    <a:lumOff val="25000"/>
                  </a:schemeClr>
                </a:solidFill>
              </a:rPr>
              <a:t>, Santa Barbara</a:t>
            </a:r>
          </a:p>
        </p:txBody>
      </p:sp>
      <p:cxnSp>
        <p:nvCxnSpPr>
          <p:cNvPr id="23" name="Straight Connector 34"/>
          <p:cNvCxnSpPr/>
          <p:nvPr/>
        </p:nvCxnSpPr>
        <p:spPr>
          <a:xfrm>
            <a:off x="1600200" y="4464241"/>
            <a:ext cx="228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34"/>
          <p:cNvCxnSpPr/>
          <p:nvPr/>
        </p:nvCxnSpPr>
        <p:spPr>
          <a:xfrm>
            <a:off x="1600200" y="4823470"/>
            <a:ext cx="228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34"/>
          <p:cNvCxnSpPr/>
          <p:nvPr/>
        </p:nvCxnSpPr>
        <p:spPr>
          <a:xfrm>
            <a:off x="1600200" y="5182699"/>
            <a:ext cx="228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34"/>
          <p:cNvCxnSpPr/>
          <p:nvPr/>
        </p:nvCxnSpPr>
        <p:spPr>
          <a:xfrm>
            <a:off x="1600200" y="5541928"/>
            <a:ext cx="2286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0" name="직사각형 29"/>
          <p:cNvSpPr/>
          <p:nvPr/>
        </p:nvSpPr>
        <p:spPr>
          <a:xfrm>
            <a:off x="3733800" y="6053554"/>
            <a:ext cx="4267200" cy="276999"/>
          </a:xfrm>
          <a:prstGeom prst="rect">
            <a:avLst/>
          </a:prstGeom>
        </p:spPr>
        <p:txBody>
          <a:bodyPr wrap="square">
            <a:spAutoFit/>
          </a:bodyPr>
          <a:lstStyle/>
          <a:p>
            <a:pPr marL="231775" indent="-231775">
              <a:buClr>
                <a:schemeClr val="tx2">
                  <a:lumMod val="50000"/>
                </a:schemeClr>
              </a:buClr>
            </a:pPr>
            <a:r>
              <a:rPr lang="en-US" sz="1200" dirty="0" smtClean="0">
                <a:solidFill>
                  <a:schemeClr val="tx1">
                    <a:lumMod val="75000"/>
                    <a:lumOff val="25000"/>
                  </a:schemeClr>
                </a:solidFill>
              </a:rPr>
              <a:t>**$20 per user for the design-build-train-operate-transfer costs.</a:t>
            </a:r>
          </a:p>
        </p:txBody>
      </p:sp>
      <p:sp>
        <p:nvSpPr>
          <p:cNvPr id="27" name="TextBox 26"/>
          <p:cNvSpPr txBox="1"/>
          <p:nvPr/>
        </p:nvSpPr>
        <p:spPr>
          <a:xfrm>
            <a:off x="6934200" y="2743200"/>
            <a:ext cx="11430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Population</a:t>
            </a:r>
            <a:endParaRPr lang="en-US" sz="1500" dirty="0" smtClean="0">
              <a:solidFill>
                <a:schemeClr val="tx1">
                  <a:lumMod val="75000"/>
                  <a:lumOff val="25000"/>
                </a:schemeClr>
              </a:solidFill>
            </a:endParaRPr>
          </a:p>
        </p:txBody>
      </p:sp>
      <p:sp>
        <p:nvSpPr>
          <p:cNvPr id="28" name="TextBox 27"/>
          <p:cNvSpPr txBox="1"/>
          <p:nvPr/>
        </p:nvSpPr>
        <p:spPr>
          <a:xfrm>
            <a:off x="7200900" y="3118136"/>
            <a:ext cx="11430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9000</a:t>
            </a:r>
            <a:endParaRPr lang="en-US" sz="1500" dirty="0" smtClean="0">
              <a:solidFill>
                <a:schemeClr val="tx1">
                  <a:lumMod val="75000"/>
                  <a:lumOff val="25000"/>
                </a:schemeClr>
              </a:solidFill>
            </a:endParaRPr>
          </a:p>
        </p:txBody>
      </p:sp>
      <p:sp>
        <p:nvSpPr>
          <p:cNvPr id="29" name="TextBox 28"/>
          <p:cNvSpPr txBox="1"/>
          <p:nvPr/>
        </p:nvSpPr>
        <p:spPr>
          <a:xfrm>
            <a:off x="7200900" y="3493072"/>
            <a:ext cx="11430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1572</a:t>
            </a:r>
            <a:endParaRPr lang="en-US" sz="1500" dirty="0" smtClean="0">
              <a:solidFill>
                <a:schemeClr val="tx1">
                  <a:lumMod val="75000"/>
                  <a:lumOff val="25000"/>
                </a:schemeClr>
              </a:solidFill>
            </a:endParaRPr>
          </a:p>
        </p:txBody>
      </p:sp>
      <p:sp>
        <p:nvSpPr>
          <p:cNvPr id="31" name="TextBox 30"/>
          <p:cNvSpPr txBox="1"/>
          <p:nvPr/>
        </p:nvSpPr>
        <p:spPr>
          <a:xfrm>
            <a:off x="7200900" y="3868008"/>
            <a:ext cx="11430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4200</a:t>
            </a:r>
            <a:endParaRPr lang="en-US" sz="1500" dirty="0" smtClean="0">
              <a:solidFill>
                <a:schemeClr val="tx1">
                  <a:lumMod val="75000"/>
                  <a:lumOff val="25000"/>
                </a:schemeClr>
              </a:solidFill>
            </a:endParaRPr>
          </a:p>
        </p:txBody>
      </p:sp>
      <p:sp>
        <p:nvSpPr>
          <p:cNvPr id="32" name="TextBox 31"/>
          <p:cNvSpPr txBox="1"/>
          <p:nvPr/>
        </p:nvSpPr>
        <p:spPr>
          <a:xfrm>
            <a:off x="7200900" y="4242944"/>
            <a:ext cx="11430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7200</a:t>
            </a:r>
            <a:endParaRPr lang="en-US" sz="1500" dirty="0" smtClean="0">
              <a:solidFill>
                <a:schemeClr val="tx1">
                  <a:lumMod val="75000"/>
                  <a:lumOff val="25000"/>
                </a:schemeClr>
              </a:solidFill>
            </a:endParaRPr>
          </a:p>
        </p:txBody>
      </p:sp>
      <p:sp>
        <p:nvSpPr>
          <p:cNvPr id="33" name="TextBox 32"/>
          <p:cNvSpPr txBox="1"/>
          <p:nvPr/>
        </p:nvSpPr>
        <p:spPr>
          <a:xfrm>
            <a:off x="7200900" y="4617880"/>
            <a:ext cx="11430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7200</a:t>
            </a:r>
            <a:endParaRPr lang="en-US" sz="1500" dirty="0" smtClean="0">
              <a:solidFill>
                <a:schemeClr val="tx1">
                  <a:lumMod val="75000"/>
                  <a:lumOff val="25000"/>
                </a:schemeClr>
              </a:solidFill>
            </a:endParaRPr>
          </a:p>
        </p:txBody>
      </p:sp>
      <p:sp>
        <p:nvSpPr>
          <p:cNvPr id="34" name="TextBox 33"/>
          <p:cNvSpPr txBox="1"/>
          <p:nvPr/>
        </p:nvSpPr>
        <p:spPr>
          <a:xfrm>
            <a:off x="7200900" y="4992816"/>
            <a:ext cx="11430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5154</a:t>
            </a:r>
            <a:endParaRPr lang="en-US" sz="1500" dirty="0" smtClean="0">
              <a:solidFill>
                <a:schemeClr val="tx1">
                  <a:lumMod val="75000"/>
                  <a:lumOff val="25000"/>
                </a:schemeClr>
              </a:solidFill>
            </a:endParaRPr>
          </a:p>
        </p:txBody>
      </p:sp>
      <p:sp>
        <p:nvSpPr>
          <p:cNvPr id="35" name="TextBox 34"/>
          <p:cNvSpPr txBox="1"/>
          <p:nvPr/>
        </p:nvSpPr>
        <p:spPr>
          <a:xfrm>
            <a:off x="7200900" y="5367754"/>
            <a:ext cx="1143000" cy="323165"/>
          </a:xfrm>
          <a:prstGeom prst="rect">
            <a:avLst/>
          </a:prstGeom>
          <a:noFill/>
        </p:spPr>
        <p:txBody>
          <a:bodyPr wrap="square" rtlCol="0">
            <a:spAutoFit/>
          </a:bodyPr>
          <a:lstStyle/>
          <a:p>
            <a:pPr marL="231775" indent="-231775">
              <a:buClr>
                <a:schemeClr val="tx2">
                  <a:lumMod val="50000"/>
                </a:schemeClr>
              </a:buClr>
            </a:pPr>
            <a:r>
              <a:rPr lang="en-US" sz="1500" dirty="0" smtClean="0">
                <a:solidFill>
                  <a:schemeClr val="tx1">
                    <a:lumMod val="75000"/>
                    <a:lumOff val="25000"/>
                  </a:schemeClr>
                </a:solidFill>
              </a:rPr>
              <a:t>3300</a:t>
            </a:r>
            <a:endParaRPr lang="en-US" sz="15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p:cNvSpPr>
            <a:spLocks noGrp="1"/>
          </p:cNvSpPr>
          <p:nvPr>
            <p:ph type="sldNum" sz="quarter" idx="12"/>
          </p:nvPr>
        </p:nvSpPr>
        <p:spPr/>
        <p:txBody>
          <a:bodyPr/>
          <a:lstStyle/>
          <a:p>
            <a:fld id="{484C04FB-64F2-4B74-8F8E-9B355C470E88}" type="slidenum">
              <a:rPr lang="en-US" smtClean="0"/>
              <a:pPr/>
              <a:t>7</a:t>
            </a:fld>
            <a:endParaRPr lang="en-US"/>
          </a:p>
        </p:txBody>
      </p:sp>
      <p:cxnSp>
        <p:nvCxnSpPr>
          <p:cNvPr id="5" name="Straight Connector 4"/>
          <p:cNvCxnSpPr/>
          <p:nvPr/>
        </p:nvCxnSpPr>
        <p:spPr>
          <a:xfrm rot="5400000">
            <a:off x="-1752599" y="3429000"/>
            <a:ext cx="4572000" cy="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noChangeArrowheads="1"/>
          </p:cNvPicPr>
          <p:nvPr/>
        </p:nvPicPr>
        <p:blipFill>
          <a:blip r:embed="rId2" cstate="print"/>
          <a:srcRect/>
          <a:stretch>
            <a:fillRect/>
          </a:stretch>
        </p:blipFill>
        <p:spPr bwMode="auto">
          <a:xfrm>
            <a:off x="206828" y="284946"/>
            <a:ext cx="478972" cy="457200"/>
          </a:xfrm>
          <a:prstGeom prst="rect">
            <a:avLst/>
          </a:prstGeom>
          <a:noFill/>
          <a:ln w="9525">
            <a:noFill/>
            <a:miter lim="800000"/>
            <a:headEnd/>
            <a:tailEnd/>
          </a:ln>
        </p:spPr>
      </p:pic>
      <p:sp>
        <p:nvSpPr>
          <p:cNvPr id="7" name="TextBox 6"/>
          <p:cNvSpPr txBox="1"/>
          <p:nvPr/>
        </p:nvSpPr>
        <p:spPr>
          <a:xfrm>
            <a:off x="762000" y="284946"/>
            <a:ext cx="7620000" cy="400110"/>
          </a:xfrm>
          <a:prstGeom prst="rect">
            <a:avLst/>
          </a:prstGeom>
          <a:noFill/>
        </p:spPr>
        <p:txBody>
          <a:bodyPr wrap="square" rtlCol="0">
            <a:spAutoFit/>
          </a:bodyPr>
          <a:lstStyle/>
          <a:p>
            <a:r>
              <a:rPr lang="en-US" sz="2000" dirty="0" smtClean="0">
                <a:solidFill>
                  <a:schemeClr val="tx2">
                    <a:lumMod val="50000"/>
                  </a:schemeClr>
                </a:solidFill>
              </a:rPr>
              <a:t>STRATEGY ― CONSEQUENCE OF INITIAL INVESTMENT</a:t>
            </a:r>
            <a:endParaRPr lang="en-US" sz="2000" dirty="0">
              <a:solidFill>
                <a:schemeClr val="tx2">
                  <a:lumMod val="50000"/>
                </a:schemeClr>
              </a:solidFill>
            </a:endParaRPr>
          </a:p>
        </p:txBody>
      </p:sp>
      <p:sp>
        <p:nvSpPr>
          <p:cNvPr id="9" name="TextBox 8"/>
          <p:cNvSpPr txBox="1"/>
          <p:nvPr/>
        </p:nvSpPr>
        <p:spPr>
          <a:xfrm>
            <a:off x="838200" y="1143000"/>
            <a:ext cx="7466400" cy="1815882"/>
          </a:xfrm>
          <a:prstGeom prst="rect">
            <a:avLst/>
          </a:prstGeom>
          <a:noFill/>
        </p:spPr>
        <p:txBody>
          <a:bodyPr wrap="square" rtlCol="0">
            <a:spAutoFit/>
          </a:bodyPr>
          <a:lstStyle/>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Viamericas will be able to promote </a:t>
            </a:r>
            <a:r>
              <a:rPr lang="en-US" sz="1600" dirty="0" smtClean="0">
                <a:solidFill>
                  <a:schemeClr val="tx1">
                    <a:lumMod val="75000"/>
                    <a:lumOff val="25000"/>
                  </a:schemeClr>
                </a:solidFill>
              </a:rPr>
              <a:t>based on the fact that the corporation already contributed to the improvement of water condition in Honduras, rather than the prospective contribution.</a:t>
            </a: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The customers truly believes the fact that Viamericas will strive to improve water condition in Honduras</a:t>
            </a:r>
            <a:endParaRPr lang="en-US" sz="16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p:cNvSpPr>
            <a:spLocks noGrp="1"/>
          </p:cNvSpPr>
          <p:nvPr>
            <p:ph type="sldNum" sz="quarter" idx="12"/>
          </p:nvPr>
        </p:nvSpPr>
        <p:spPr/>
        <p:txBody>
          <a:bodyPr/>
          <a:lstStyle/>
          <a:p>
            <a:fld id="{484C04FB-64F2-4B74-8F8E-9B355C470E88}" type="slidenum">
              <a:rPr lang="en-US" smtClean="0"/>
              <a:pPr/>
              <a:t>8</a:t>
            </a:fld>
            <a:endParaRPr lang="en-US"/>
          </a:p>
        </p:txBody>
      </p:sp>
      <p:cxnSp>
        <p:nvCxnSpPr>
          <p:cNvPr id="5" name="Straight Connector 4"/>
          <p:cNvCxnSpPr/>
          <p:nvPr/>
        </p:nvCxnSpPr>
        <p:spPr>
          <a:xfrm rot="5400000">
            <a:off x="-1752599" y="3429000"/>
            <a:ext cx="4572000" cy="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noChangeArrowheads="1"/>
          </p:cNvPicPr>
          <p:nvPr/>
        </p:nvPicPr>
        <p:blipFill>
          <a:blip r:embed="rId2" cstate="print"/>
          <a:srcRect/>
          <a:stretch>
            <a:fillRect/>
          </a:stretch>
        </p:blipFill>
        <p:spPr bwMode="auto">
          <a:xfrm>
            <a:off x="206828" y="284946"/>
            <a:ext cx="478972" cy="457200"/>
          </a:xfrm>
          <a:prstGeom prst="rect">
            <a:avLst/>
          </a:prstGeom>
          <a:noFill/>
          <a:ln w="9525">
            <a:noFill/>
            <a:miter lim="800000"/>
            <a:headEnd/>
            <a:tailEnd/>
          </a:ln>
        </p:spPr>
      </p:pic>
      <p:sp>
        <p:nvSpPr>
          <p:cNvPr id="7" name="TextBox 6"/>
          <p:cNvSpPr txBox="1"/>
          <p:nvPr/>
        </p:nvSpPr>
        <p:spPr>
          <a:xfrm>
            <a:off x="762000" y="284946"/>
            <a:ext cx="7620000" cy="400110"/>
          </a:xfrm>
          <a:prstGeom prst="rect">
            <a:avLst/>
          </a:prstGeom>
          <a:noFill/>
        </p:spPr>
        <p:txBody>
          <a:bodyPr wrap="square" rtlCol="0">
            <a:spAutoFit/>
          </a:bodyPr>
          <a:lstStyle/>
          <a:p>
            <a:r>
              <a:rPr lang="en-US" sz="2000" dirty="0" smtClean="0">
                <a:solidFill>
                  <a:schemeClr val="tx2">
                    <a:lumMod val="50000"/>
                  </a:schemeClr>
                </a:solidFill>
              </a:rPr>
              <a:t>STRATEGY ― </a:t>
            </a:r>
            <a:r>
              <a:rPr lang="en-US" sz="2000" dirty="0" smtClean="0">
                <a:solidFill>
                  <a:schemeClr val="tx2">
                    <a:lumMod val="50000"/>
                  </a:schemeClr>
                </a:solidFill>
              </a:rPr>
              <a:t>ESTABLISHMENT OF A FUND</a:t>
            </a:r>
            <a:endParaRPr lang="en-US" sz="2000" dirty="0">
              <a:solidFill>
                <a:schemeClr val="tx2">
                  <a:lumMod val="50000"/>
                </a:schemeClr>
              </a:solidFill>
            </a:endParaRPr>
          </a:p>
        </p:txBody>
      </p:sp>
      <p:sp>
        <p:nvSpPr>
          <p:cNvPr id="9" name="TextBox 8"/>
          <p:cNvSpPr txBox="1"/>
          <p:nvPr/>
        </p:nvSpPr>
        <p:spPr>
          <a:xfrm>
            <a:off x="838200" y="1143000"/>
            <a:ext cx="7467600" cy="1077218"/>
          </a:xfrm>
          <a:prstGeom prst="rect">
            <a:avLst/>
          </a:prstGeom>
          <a:noFill/>
        </p:spPr>
        <p:txBody>
          <a:bodyPr wrap="square" rtlCol="0">
            <a:spAutoFit/>
          </a:bodyPr>
          <a:lstStyle/>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After the initial investment, Viamericas will establish a fund that would be donated periodically(every quarter or every 6-month) and directly </a:t>
            </a:r>
            <a:r>
              <a:rPr lang="en-US" sz="1600" dirty="0" smtClean="0">
                <a:solidFill>
                  <a:schemeClr val="tx1">
                    <a:lumMod val="75000"/>
                    <a:lumOff val="25000"/>
                  </a:schemeClr>
                </a:solidFill>
              </a:rPr>
              <a:t>to the Resource </a:t>
            </a:r>
            <a:r>
              <a:rPr lang="en-US" sz="1600" dirty="0" smtClean="0">
                <a:solidFill>
                  <a:schemeClr val="tx1">
                    <a:lumMod val="75000"/>
                    <a:lumOff val="25000"/>
                  </a:schemeClr>
                </a:solidFill>
              </a:rPr>
              <a:t>Foundation, a leading US nonprofit organization that facilitates philanthropic giving exclusively to Latin America and the </a:t>
            </a:r>
            <a:r>
              <a:rPr lang="en-US" sz="1600" dirty="0" smtClean="0">
                <a:solidFill>
                  <a:schemeClr val="tx1">
                    <a:lumMod val="75000"/>
                    <a:lumOff val="25000"/>
                  </a:schemeClr>
                </a:solidFill>
              </a:rPr>
              <a:t>Caribbean.</a:t>
            </a:r>
            <a:endParaRPr lang="en-US" sz="1600" dirty="0" smtClean="0">
              <a:solidFill>
                <a:schemeClr val="tx1">
                  <a:lumMod val="75000"/>
                  <a:lumOff val="25000"/>
                </a:schemeClr>
              </a:solidFill>
            </a:endParaRPr>
          </a:p>
        </p:txBody>
      </p:sp>
      <p:pic>
        <p:nvPicPr>
          <p:cNvPr id="10" name="Picture 9"/>
          <p:cNvPicPr>
            <a:picLocks noChangeAspect="1" noChangeArrowheads="1"/>
          </p:cNvPicPr>
          <p:nvPr/>
        </p:nvPicPr>
        <p:blipFill>
          <a:blip r:embed="rId3" cstate="email"/>
          <a:srcRect/>
          <a:stretch>
            <a:fillRect/>
          </a:stretch>
        </p:blipFill>
        <p:spPr bwMode="auto">
          <a:xfrm>
            <a:off x="6553200" y="5405901"/>
            <a:ext cx="1784674" cy="613899"/>
          </a:xfrm>
          <a:prstGeom prst="rect">
            <a:avLst/>
          </a:prstGeom>
          <a:noFill/>
          <a:ln w="9525">
            <a:noFill/>
            <a:miter lim="800000"/>
            <a:headEnd/>
            <a:tailEnd/>
          </a:ln>
          <a:effectLst/>
        </p:spPr>
      </p:pic>
      <p:sp>
        <p:nvSpPr>
          <p:cNvPr id="11" name="TextBox 10"/>
          <p:cNvSpPr txBox="1"/>
          <p:nvPr/>
        </p:nvSpPr>
        <p:spPr>
          <a:xfrm>
            <a:off x="762000" y="2266890"/>
            <a:ext cx="7620000" cy="400110"/>
          </a:xfrm>
          <a:prstGeom prst="rect">
            <a:avLst/>
          </a:prstGeom>
          <a:noFill/>
        </p:spPr>
        <p:txBody>
          <a:bodyPr wrap="square" rtlCol="0">
            <a:spAutoFit/>
          </a:bodyPr>
          <a:lstStyle/>
          <a:p>
            <a:r>
              <a:rPr lang="en-US" sz="2000" b="1" u="sng" dirty="0" smtClean="0">
                <a:solidFill>
                  <a:schemeClr val="tx2">
                    <a:lumMod val="50000"/>
                  </a:schemeClr>
                </a:solidFill>
              </a:rPr>
              <a:t>The Resource Foundation</a:t>
            </a:r>
            <a:endParaRPr lang="en-US" sz="2000" b="1" u="sng" dirty="0">
              <a:solidFill>
                <a:schemeClr val="tx2">
                  <a:lumMod val="50000"/>
                </a:schemeClr>
              </a:solidFill>
            </a:endParaRPr>
          </a:p>
        </p:txBody>
      </p:sp>
      <p:sp>
        <p:nvSpPr>
          <p:cNvPr id="12" name="TextBox 11"/>
          <p:cNvSpPr txBox="1"/>
          <p:nvPr/>
        </p:nvSpPr>
        <p:spPr>
          <a:xfrm>
            <a:off x="838200" y="2750403"/>
            <a:ext cx="7467600" cy="2677656"/>
          </a:xfrm>
          <a:prstGeom prst="rect">
            <a:avLst/>
          </a:prstGeom>
          <a:noFill/>
        </p:spPr>
        <p:txBody>
          <a:bodyPr wrap="square" rtlCol="0">
            <a:spAutoFit/>
          </a:bodyPr>
          <a:lstStyle/>
          <a:p>
            <a:pPr indent="-231775">
              <a:buClr>
                <a:schemeClr val="tx2">
                  <a:lumMod val="50000"/>
                </a:schemeClr>
              </a:buClr>
            </a:pPr>
            <a:r>
              <a:rPr lang="en-US" sz="1600" dirty="0" smtClean="0">
                <a:solidFill>
                  <a:schemeClr val="tx1">
                    <a:lumMod val="75000"/>
                    <a:lumOff val="25000"/>
                  </a:schemeClr>
                </a:solidFill>
              </a:rPr>
              <a:t>Corporate Donor Perspective</a:t>
            </a:r>
            <a:r>
              <a:rPr lang="en-US" sz="1600" dirty="0" smtClean="0">
                <a:solidFill>
                  <a:schemeClr val="tx2">
                    <a:lumMod val="75000"/>
                  </a:schemeClr>
                </a:solidFill>
              </a:rPr>
              <a:t> </a:t>
            </a:r>
            <a:r>
              <a:rPr lang="en-US" sz="1050" dirty="0" smtClean="0">
                <a:solidFill>
                  <a:schemeClr val="tx2">
                    <a:lumMod val="75000"/>
                  </a:schemeClr>
                </a:solidFill>
              </a:rPr>
              <a:t>(1</a:t>
            </a:r>
            <a:r>
              <a:rPr lang="en-US" sz="1050" dirty="0" smtClean="0">
                <a:solidFill>
                  <a:schemeClr val="tx2">
                    <a:lumMod val="75000"/>
                  </a:schemeClr>
                </a:solidFill>
              </a:rPr>
              <a:t>)</a:t>
            </a:r>
            <a:r>
              <a:rPr lang="en-US" sz="1600" dirty="0" smtClean="0">
                <a:solidFill>
                  <a:schemeClr val="tx1">
                    <a:lumMod val="75000"/>
                    <a:lumOff val="25000"/>
                  </a:schemeClr>
                </a:solidFill>
              </a:rPr>
              <a:t>:</a:t>
            </a:r>
          </a:p>
          <a:p>
            <a:pPr indent="-231775">
              <a:buClr>
                <a:schemeClr val="tx2">
                  <a:lumMod val="50000"/>
                </a:schemeClr>
              </a:buClr>
            </a:pPr>
            <a:r>
              <a:rPr lang="en-US" sz="1600" dirty="0" smtClean="0">
                <a:solidFill>
                  <a:schemeClr val="tx1">
                    <a:lumMod val="75000"/>
                    <a:lumOff val="25000"/>
                  </a:schemeClr>
                </a:solidFill>
              </a:rPr>
              <a:t>	</a:t>
            </a:r>
            <a:r>
              <a:rPr lang="en-US" sz="1600" dirty="0" smtClean="0">
                <a:solidFill>
                  <a:schemeClr val="tx1">
                    <a:lumMod val="75000"/>
                    <a:lumOff val="25000"/>
                  </a:schemeClr>
                </a:solidFill>
              </a:rPr>
              <a:t>     Benefits – Tax-deductible for giving to Latin America and the Caribbean</a:t>
            </a:r>
          </a:p>
          <a:p>
            <a:pPr indent="-231775">
              <a:buClr>
                <a:schemeClr val="tx2">
                  <a:lumMod val="50000"/>
                </a:schemeClr>
              </a:buClr>
            </a:pPr>
            <a:r>
              <a:rPr lang="en-US" sz="1600" dirty="0" smtClean="0">
                <a:solidFill>
                  <a:schemeClr val="tx1">
                    <a:lumMod val="75000"/>
                    <a:lumOff val="25000"/>
                  </a:schemeClr>
                </a:solidFill>
              </a:rPr>
              <a:t>	</a:t>
            </a:r>
            <a:r>
              <a:rPr lang="en-US" sz="1600" dirty="0" smtClean="0">
                <a:solidFill>
                  <a:schemeClr val="tx1">
                    <a:lumMod val="75000"/>
                    <a:lumOff val="25000"/>
                  </a:schemeClr>
                </a:solidFill>
              </a:rPr>
              <a:t>	</a:t>
            </a:r>
            <a:r>
              <a:rPr lang="en-US" sz="1600" dirty="0" smtClean="0">
                <a:solidFill>
                  <a:schemeClr val="tx1">
                    <a:lumMod val="75000"/>
                    <a:lumOff val="25000"/>
                  </a:schemeClr>
                </a:solidFill>
              </a:rPr>
              <a:t> </a:t>
            </a:r>
            <a:r>
              <a:rPr lang="en-US" sz="1600" dirty="0" smtClean="0">
                <a:solidFill>
                  <a:schemeClr val="tx1">
                    <a:lumMod val="75000"/>
                    <a:lumOff val="25000"/>
                  </a:schemeClr>
                </a:solidFill>
              </a:rPr>
              <a:t>– Philanthropic investment and advisory services</a:t>
            </a:r>
          </a:p>
          <a:p>
            <a:pPr indent="-231775">
              <a:buClr>
                <a:schemeClr val="tx2">
                  <a:lumMod val="50000"/>
                </a:schemeClr>
              </a:buClr>
            </a:pPr>
            <a:r>
              <a:rPr lang="en-US" sz="1600" dirty="0" smtClean="0">
                <a:solidFill>
                  <a:schemeClr val="tx1">
                    <a:lumMod val="75000"/>
                    <a:lumOff val="25000"/>
                  </a:schemeClr>
                </a:solidFill>
              </a:rPr>
              <a:t>	</a:t>
            </a:r>
            <a:r>
              <a:rPr lang="en-US" sz="1600" dirty="0" smtClean="0">
                <a:solidFill>
                  <a:schemeClr val="tx1">
                    <a:lumMod val="75000"/>
                    <a:lumOff val="25000"/>
                  </a:schemeClr>
                </a:solidFill>
              </a:rPr>
              <a:t>	</a:t>
            </a:r>
            <a:r>
              <a:rPr lang="en-US" sz="1600" dirty="0" smtClean="0">
                <a:solidFill>
                  <a:schemeClr val="tx1">
                    <a:lumMod val="75000"/>
                    <a:lumOff val="25000"/>
                  </a:schemeClr>
                </a:solidFill>
              </a:rPr>
              <a:t> – Grants management and administration</a:t>
            </a:r>
          </a:p>
          <a:p>
            <a:pPr indent="-231775">
              <a:buClr>
                <a:schemeClr val="tx2">
                  <a:lumMod val="50000"/>
                </a:schemeClr>
              </a:buClr>
            </a:pPr>
            <a:r>
              <a:rPr lang="en-US" sz="1600" dirty="0" smtClean="0">
                <a:solidFill>
                  <a:schemeClr val="tx1">
                    <a:lumMod val="75000"/>
                    <a:lumOff val="25000"/>
                  </a:schemeClr>
                </a:solidFill>
              </a:rPr>
              <a:t>	</a:t>
            </a:r>
            <a:r>
              <a:rPr lang="en-US" sz="1600" dirty="0" smtClean="0">
                <a:solidFill>
                  <a:schemeClr val="tx1">
                    <a:lumMod val="75000"/>
                    <a:lumOff val="25000"/>
                  </a:schemeClr>
                </a:solidFill>
              </a:rPr>
              <a:t>	</a:t>
            </a:r>
            <a:r>
              <a:rPr lang="en-US" sz="1600" dirty="0" smtClean="0">
                <a:solidFill>
                  <a:schemeClr val="tx1">
                    <a:lumMod val="75000"/>
                    <a:lumOff val="25000"/>
                  </a:schemeClr>
                </a:solidFill>
              </a:rPr>
              <a:t> – </a:t>
            </a:r>
            <a:r>
              <a:rPr lang="en-US" sz="1600" dirty="0" smtClean="0">
                <a:solidFill>
                  <a:schemeClr val="tx1">
                    <a:lumMod val="75000"/>
                    <a:lumOff val="25000"/>
                  </a:schemeClr>
                </a:solidFill>
              </a:rPr>
              <a:t>Employee </a:t>
            </a:r>
            <a:r>
              <a:rPr lang="en-US" sz="1600" dirty="0" smtClean="0">
                <a:solidFill>
                  <a:schemeClr val="tx1">
                    <a:lumMod val="75000"/>
                    <a:lumOff val="25000"/>
                  </a:schemeClr>
                </a:solidFill>
              </a:rPr>
              <a:t>engagement and volunteer activities</a:t>
            </a:r>
          </a:p>
          <a:p>
            <a:pPr indent="-231775">
              <a:buClr>
                <a:schemeClr val="tx2">
                  <a:lumMod val="50000"/>
                </a:schemeClr>
              </a:buClr>
            </a:pPr>
            <a:r>
              <a:rPr lang="en-US" sz="1600" dirty="0" smtClean="0">
                <a:solidFill>
                  <a:schemeClr val="tx1">
                    <a:lumMod val="75000"/>
                    <a:lumOff val="25000"/>
                  </a:schemeClr>
                </a:solidFill>
              </a:rPr>
              <a:t>	</a:t>
            </a:r>
            <a:r>
              <a:rPr lang="en-US" sz="1600" dirty="0" smtClean="0">
                <a:solidFill>
                  <a:schemeClr val="tx1">
                    <a:lumMod val="75000"/>
                    <a:lumOff val="25000"/>
                  </a:schemeClr>
                </a:solidFill>
              </a:rPr>
              <a:t>	</a:t>
            </a:r>
            <a:r>
              <a:rPr lang="en-US" sz="1600" dirty="0" smtClean="0">
                <a:solidFill>
                  <a:schemeClr val="tx1">
                    <a:lumMod val="75000"/>
                    <a:lumOff val="25000"/>
                  </a:schemeClr>
                </a:solidFill>
              </a:rPr>
              <a:t> – </a:t>
            </a:r>
            <a:r>
              <a:rPr lang="en-US" sz="1600" dirty="0" smtClean="0">
                <a:solidFill>
                  <a:schemeClr val="tx1">
                    <a:lumMod val="75000"/>
                    <a:lumOff val="25000"/>
                  </a:schemeClr>
                </a:solidFill>
              </a:rPr>
              <a:t>Public relations and visibility opportunities</a:t>
            </a:r>
          </a:p>
          <a:p>
            <a:pPr indent="-231775">
              <a:buClr>
                <a:schemeClr val="tx2">
                  <a:lumMod val="50000"/>
                </a:schemeClr>
              </a:buClr>
            </a:pPr>
            <a:r>
              <a:rPr lang="en-US" sz="1600" dirty="0" smtClean="0">
                <a:solidFill>
                  <a:schemeClr val="tx1">
                    <a:lumMod val="75000"/>
                    <a:lumOff val="25000"/>
                  </a:schemeClr>
                </a:solidFill>
              </a:rPr>
              <a:t>	</a:t>
            </a:r>
            <a:r>
              <a:rPr lang="en-US" sz="1600" dirty="0" smtClean="0">
                <a:solidFill>
                  <a:schemeClr val="tx1">
                    <a:lumMod val="75000"/>
                    <a:lumOff val="25000"/>
                  </a:schemeClr>
                </a:solidFill>
              </a:rPr>
              <a:t>	 – Proven </a:t>
            </a:r>
            <a:r>
              <a:rPr lang="en-US" sz="1600" dirty="0" smtClean="0">
                <a:solidFill>
                  <a:schemeClr val="tx1">
                    <a:lumMod val="75000"/>
                    <a:lumOff val="25000"/>
                  </a:schemeClr>
                </a:solidFill>
              </a:rPr>
              <a:t>track-record at helping donors meet charitable and 		    financial goals, while having a lasting impact</a:t>
            </a:r>
          </a:p>
          <a:p>
            <a:pPr indent="-231775">
              <a:buClr>
                <a:schemeClr val="tx2">
                  <a:lumMod val="50000"/>
                </a:schemeClr>
              </a:buClr>
            </a:pPr>
            <a:endParaRPr lang="en-US" sz="1600" dirty="0" smtClean="0">
              <a:solidFill>
                <a:schemeClr val="tx1">
                  <a:lumMod val="75000"/>
                  <a:lumOff val="25000"/>
                </a:schemeClr>
              </a:solidFill>
            </a:endParaRPr>
          </a:p>
          <a:p>
            <a:pPr indent="-231775">
              <a:buClr>
                <a:schemeClr val="tx2">
                  <a:lumMod val="50000"/>
                </a:schemeClr>
              </a:buClr>
            </a:pPr>
            <a:r>
              <a:rPr lang="en-US" sz="1100" dirty="0" smtClean="0">
                <a:solidFill>
                  <a:schemeClr val="tx1">
                    <a:lumMod val="75000"/>
                    <a:lumOff val="25000"/>
                  </a:schemeClr>
                </a:solidFill>
              </a:rPr>
              <a:t>Current Corporate Partners: Alcatel-Lucent, </a:t>
            </a:r>
            <a:r>
              <a:rPr lang="en-US" sz="1100" dirty="0" err="1" smtClean="0">
                <a:solidFill>
                  <a:schemeClr val="tx1">
                    <a:lumMod val="75000"/>
                    <a:lumOff val="25000"/>
                  </a:schemeClr>
                </a:solidFill>
              </a:rPr>
              <a:t>Citi</a:t>
            </a:r>
            <a:r>
              <a:rPr lang="en-US" sz="1100" dirty="0" smtClean="0">
                <a:solidFill>
                  <a:schemeClr val="tx1">
                    <a:lumMod val="75000"/>
                    <a:lumOff val="25000"/>
                  </a:schemeClr>
                </a:solidFill>
              </a:rPr>
              <a:t>, Chevron, Deutsche Bank, Dow Chemical Company Foundation, Johnson &amp; Johnson, Kellogg Company, L’Oreal USA, Pfizer Inc, Starbucks, The </a:t>
            </a:r>
            <a:r>
              <a:rPr lang="en-US" sz="1100" dirty="0" err="1" smtClean="0">
                <a:solidFill>
                  <a:schemeClr val="tx1">
                    <a:lumMod val="75000"/>
                    <a:lumOff val="25000"/>
                  </a:schemeClr>
                </a:solidFill>
              </a:rPr>
              <a:t>Rohatyn</a:t>
            </a:r>
            <a:r>
              <a:rPr lang="en-US" sz="1100" dirty="0" smtClean="0">
                <a:solidFill>
                  <a:schemeClr val="tx1">
                    <a:lumMod val="75000"/>
                    <a:lumOff val="25000"/>
                  </a:schemeClr>
                </a:solidFill>
              </a:rPr>
              <a:t> Group and more</a:t>
            </a:r>
            <a:endParaRPr lang="en-US" sz="1100" dirty="0" smtClean="0">
              <a:solidFill>
                <a:schemeClr val="tx1">
                  <a:lumMod val="75000"/>
                  <a:lumOff val="25000"/>
                </a:schemeClr>
              </a:solidFill>
            </a:endParaRPr>
          </a:p>
        </p:txBody>
      </p:sp>
      <p:sp>
        <p:nvSpPr>
          <p:cNvPr id="13" name="직사각형 12"/>
          <p:cNvSpPr/>
          <p:nvPr/>
        </p:nvSpPr>
        <p:spPr>
          <a:xfrm>
            <a:off x="6983016" y="5943600"/>
            <a:ext cx="1354858" cy="246221"/>
          </a:xfrm>
          <a:prstGeom prst="rect">
            <a:avLst/>
          </a:prstGeom>
        </p:spPr>
        <p:txBody>
          <a:bodyPr wrap="none">
            <a:spAutoFit/>
          </a:bodyPr>
          <a:lstStyle/>
          <a:p>
            <a:r>
              <a:rPr lang="en-US" sz="1000" dirty="0" smtClean="0">
                <a:solidFill>
                  <a:schemeClr val="tx1">
                    <a:lumMod val="75000"/>
                    <a:lumOff val="25000"/>
                  </a:schemeClr>
                </a:solidFill>
              </a:rPr>
              <a:t> www.resourcefnd.org</a:t>
            </a:r>
            <a:endParaRPr lang="en-US" sz="1000" dirty="0"/>
          </a:p>
        </p:txBody>
      </p:sp>
      <p:sp>
        <p:nvSpPr>
          <p:cNvPr id="14" name="TextBox 13"/>
          <p:cNvSpPr txBox="1"/>
          <p:nvPr/>
        </p:nvSpPr>
        <p:spPr>
          <a:xfrm>
            <a:off x="838200" y="5791200"/>
            <a:ext cx="7772400" cy="230832"/>
          </a:xfrm>
          <a:prstGeom prst="rect">
            <a:avLst/>
          </a:prstGeom>
          <a:noFill/>
        </p:spPr>
        <p:txBody>
          <a:bodyPr wrap="square" rtlCol="0">
            <a:spAutoFit/>
          </a:bodyPr>
          <a:lstStyle/>
          <a:p>
            <a:r>
              <a:rPr lang="en-US" sz="900" dirty="0" smtClean="0"/>
              <a:t>1</a:t>
            </a:r>
            <a:r>
              <a:rPr lang="en-US" sz="900" dirty="0" smtClean="0"/>
              <a:t>.) The Resource Foundation: Corporations</a:t>
            </a:r>
            <a:endParaRPr lang="en-US" sz="9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p:cNvSpPr>
            <a:spLocks noGrp="1"/>
          </p:cNvSpPr>
          <p:nvPr>
            <p:ph type="sldNum" sz="quarter" idx="12"/>
          </p:nvPr>
        </p:nvSpPr>
        <p:spPr/>
        <p:txBody>
          <a:bodyPr/>
          <a:lstStyle/>
          <a:p>
            <a:fld id="{484C04FB-64F2-4B74-8F8E-9B355C470E88}" type="slidenum">
              <a:rPr lang="en-US" smtClean="0"/>
              <a:pPr/>
              <a:t>9</a:t>
            </a:fld>
            <a:endParaRPr lang="en-US"/>
          </a:p>
        </p:txBody>
      </p:sp>
      <p:cxnSp>
        <p:nvCxnSpPr>
          <p:cNvPr id="5" name="Straight Connector 4"/>
          <p:cNvCxnSpPr/>
          <p:nvPr/>
        </p:nvCxnSpPr>
        <p:spPr>
          <a:xfrm rot="5400000">
            <a:off x="-1752599" y="3429000"/>
            <a:ext cx="4572000" cy="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noChangeArrowheads="1"/>
          </p:cNvPicPr>
          <p:nvPr/>
        </p:nvPicPr>
        <p:blipFill>
          <a:blip r:embed="rId2" cstate="print"/>
          <a:srcRect/>
          <a:stretch>
            <a:fillRect/>
          </a:stretch>
        </p:blipFill>
        <p:spPr bwMode="auto">
          <a:xfrm>
            <a:off x="206828" y="284946"/>
            <a:ext cx="478972" cy="457200"/>
          </a:xfrm>
          <a:prstGeom prst="rect">
            <a:avLst/>
          </a:prstGeom>
          <a:noFill/>
          <a:ln w="9525">
            <a:noFill/>
            <a:miter lim="800000"/>
            <a:headEnd/>
            <a:tailEnd/>
          </a:ln>
        </p:spPr>
      </p:pic>
      <p:sp>
        <p:nvSpPr>
          <p:cNvPr id="7" name="TextBox 6"/>
          <p:cNvSpPr txBox="1"/>
          <p:nvPr/>
        </p:nvSpPr>
        <p:spPr>
          <a:xfrm>
            <a:off x="762000" y="284946"/>
            <a:ext cx="7620000" cy="400110"/>
          </a:xfrm>
          <a:prstGeom prst="rect">
            <a:avLst/>
          </a:prstGeom>
          <a:noFill/>
        </p:spPr>
        <p:txBody>
          <a:bodyPr wrap="square" rtlCol="0">
            <a:spAutoFit/>
          </a:bodyPr>
          <a:lstStyle/>
          <a:p>
            <a:r>
              <a:rPr lang="en-US" sz="2000" dirty="0" smtClean="0">
                <a:solidFill>
                  <a:schemeClr val="tx2">
                    <a:lumMod val="50000"/>
                  </a:schemeClr>
                </a:solidFill>
              </a:rPr>
              <a:t>STRATEGY ―</a:t>
            </a:r>
            <a:r>
              <a:rPr lang="en-US" sz="2000" dirty="0" smtClean="0">
                <a:solidFill>
                  <a:schemeClr val="tx2">
                    <a:lumMod val="50000"/>
                  </a:schemeClr>
                </a:solidFill>
              </a:rPr>
              <a:t>METHODOLOGY</a:t>
            </a:r>
            <a:endParaRPr lang="en-US" sz="2000" dirty="0">
              <a:solidFill>
                <a:schemeClr val="tx2">
                  <a:lumMod val="50000"/>
                </a:schemeClr>
              </a:solidFill>
            </a:endParaRPr>
          </a:p>
        </p:txBody>
      </p:sp>
      <p:sp>
        <p:nvSpPr>
          <p:cNvPr id="9" name="TextBox 8"/>
          <p:cNvSpPr txBox="1"/>
          <p:nvPr/>
        </p:nvSpPr>
        <p:spPr>
          <a:xfrm>
            <a:off x="838200" y="1143000"/>
            <a:ext cx="7467600" cy="3293209"/>
          </a:xfrm>
          <a:prstGeom prst="rect">
            <a:avLst/>
          </a:prstGeom>
          <a:noFill/>
        </p:spPr>
        <p:txBody>
          <a:bodyPr wrap="square" rtlCol="0">
            <a:spAutoFit/>
          </a:bodyPr>
          <a:lstStyle/>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Viamericas will </a:t>
            </a:r>
            <a:r>
              <a:rPr lang="en-US" sz="1600" dirty="0" smtClean="0">
                <a:solidFill>
                  <a:schemeClr val="tx1">
                    <a:lumMod val="75000"/>
                    <a:lumOff val="25000"/>
                  </a:schemeClr>
                </a:solidFill>
              </a:rPr>
              <a:t>create unique “coupons” with barcode generator (or random number generator</a:t>
            </a:r>
            <a:r>
              <a:rPr lang="en-US" sz="1600" dirty="0" smtClean="0">
                <a:solidFill>
                  <a:schemeClr val="tx1">
                    <a:lumMod val="75000"/>
                    <a:lumOff val="25000"/>
                  </a:schemeClr>
                </a:solidFill>
              </a:rPr>
              <a:t>) and distribute nationwide.</a:t>
            </a:r>
            <a:endParaRPr lang="en-US" sz="1600" dirty="0" smtClean="0">
              <a:solidFill>
                <a:schemeClr val="tx1">
                  <a:lumMod val="75000"/>
                  <a:lumOff val="25000"/>
                </a:schemeClr>
              </a:solidFill>
            </a:endParaRPr>
          </a:p>
          <a:p>
            <a:pPr marL="231775" indent="-231775">
              <a:buClr>
                <a:schemeClr val="tx2">
                  <a:lumMod val="50000"/>
                </a:schemeClr>
              </a:buCl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Customers</a:t>
            </a:r>
            <a:r>
              <a:rPr lang="en-US" sz="1600" dirty="0" smtClean="0">
                <a:solidFill>
                  <a:schemeClr val="tx1">
                    <a:lumMod val="75000"/>
                    <a:lumOff val="25000"/>
                  </a:schemeClr>
                </a:solidFill>
              </a:rPr>
              <a:t> </a:t>
            </a:r>
            <a:r>
              <a:rPr lang="en-US" sz="1600" dirty="0" smtClean="0">
                <a:solidFill>
                  <a:schemeClr val="tx1">
                    <a:lumMod val="75000"/>
                    <a:lumOff val="25000"/>
                  </a:schemeClr>
                </a:solidFill>
              </a:rPr>
              <a:t>will present a “coupon” to the Viamericas clerk at the time of a transaction.</a:t>
            </a: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“Coupons” are the index for measurability: Viamericas can </a:t>
            </a:r>
            <a:r>
              <a:rPr lang="en-US" sz="1600" dirty="0" smtClean="0">
                <a:solidFill>
                  <a:schemeClr val="tx1">
                    <a:lumMod val="75000"/>
                    <a:lumOff val="25000"/>
                  </a:schemeClr>
                </a:solidFill>
              </a:rPr>
              <a:t>donate to the fund </a:t>
            </a:r>
            <a:r>
              <a:rPr lang="en-US" sz="1600" dirty="0" smtClean="0">
                <a:solidFill>
                  <a:schemeClr val="tx1">
                    <a:lumMod val="75000"/>
                    <a:lumOff val="25000"/>
                  </a:schemeClr>
                </a:solidFill>
              </a:rPr>
              <a:t>a fixed amount per coupon presented or a fixed percentage of each transaction for which a coupon is presented. This empowers </a:t>
            </a:r>
            <a:r>
              <a:rPr lang="en-US" sz="1600" dirty="0" smtClean="0">
                <a:solidFill>
                  <a:schemeClr val="tx1">
                    <a:lumMod val="75000"/>
                    <a:lumOff val="25000"/>
                  </a:schemeClr>
                </a:solidFill>
              </a:rPr>
              <a:t>customers</a:t>
            </a:r>
            <a:r>
              <a:rPr lang="en-US" sz="1600" dirty="0" smtClean="0">
                <a:solidFill>
                  <a:schemeClr val="tx1">
                    <a:lumMod val="75000"/>
                    <a:lumOff val="25000"/>
                  </a:schemeClr>
                </a:solidFill>
              </a:rPr>
              <a:t> </a:t>
            </a:r>
            <a:r>
              <a:rPr lang="en-US" sz="1600" dirty="0" smtClean="0">
                <a:solidFill>
                  <a:schemeClr val="tx1">
                    <a:lumMod val="75000"/>
                    <a:lumOff val="25000"/>
                  </a:schemeClr>
                </a:solidFill>
              </a:rPr>
              <a:t>to generate revenue</a:t>
            </a:r>
          </a:p>
          <a:p>
            <a:pPr marL="231775" indent="-231775">
              <a:buClr>
                <a:schemeClr val="tx2">
                  <a:lumMod val="50000"/>
                </a:schemeClr>
              </a:buClr>
            </a:pPr>
            <a:r>
              <a:rPr lang="en-US" sz="1600" dirty="0" smtClean="0">
                <a:solidFill>
                  <a:schemeClr val="tx1">
                    <a:lumMod val="75000"/>
                    <a:lumOff val="25000"/>
                  </a:schemeClr>
                </a:solidFill>
              </a:rPr>
              <a:t>     for AguaClara by simply using Viamericas’ service.</a:t>
            </a:r>
          </a:p>
          <a:p>
            <a:pPr marL="231775" indent="-231775">
              <a:buClr>
                <a:schemeClr val="tx2">
                  <a:lumMod val="50000"/>
                </a:schemeClr>
              </a:buClr>
              <a:buFont typeface="Arial" pitchFamily="34" charset="0"/>
              <a:buChar char="•"/>
            </a:pPr>
            <a:endParaRPr lang="en-US" sz="1600" dirty="0" smtClean="0">
              <a:solidFill>
                <a:schemeClr val="tx1">
                  <a:lumMod val="75000"/>
                  <a:lumOff val="25000"/>
                </a:schemeClr>
              </a:solidFill>
            </a:endParaRPr>
          </a:p>
          <a:p>
            <a:pPr marL="231775" indent="-231775">
              <a:buClr>
                <a:schemeClr val="tx2">
                  <a:lumMod val="50000"/>
                </a:schemeClr>
              </a:buClr>
              <a:buFont typeface="Arial" pitchFamily="34" charset="0"/>
              <a:buChar char="•"/>
            </a:pPr>
            <a:r>
              <a:rPr lang="en-US" sz="1600" dirty="0" smtClean="0">
                <a:solidFill>
                  <a:schemeClr val="tx1">
                    <a:lumMod val="75000"/>
                    <a:lumOff val="25000"/>
                  </a:schemeClr>
                </a:solidFill>
              </a:rPr>
              <a:t>Viamericas can establish donation collections at kiosks and</a:t>
            </a:r>
          </a:p>
          <a:p>
            <a:pPr marL="231775" indent="-231775">
              <a:buClr>
                <a:schemeClr val="tx2">
                  <a:lumMod val="50000"/>
                </a:schemeClr>
              </a:buClr>
            </a:pPr>
            <a:r>
              <a:rPr lang="en-US" sz="1600" dirty="0" smtClean="0">
                <a:solidFill>
                  <a:schemeClr val="tx1">
                    <a:lumMod val="75000"/>
                    <a:lumOff val="25000"/>
                  </a:schemeClr>
                </a:solidFill>
              </a:rPr>
              <a:t>     match out-of-pocket donations offered by residents.</a:t>
            </a:r>
          </a:p>
        </p:txBody>
      </p:sp>
      <p:sp>
        <p:nvSpPr>
          <p:cNvPr id="20" name="직사각형 19"/>
          <p:cNvSpPr/>
          <p:nvPr/>
        </p:nvSpPr>
        <p:spPr>
          <a:xfrm>
            <a:off x="6096000" y="4343400"/>
            <a:ext cx="2590800" cy="1600200"/>
          </a:xfrm>
          <a:prstGeom prst="rect">
            <a:avLst/>
          </a:prstGeom>
          <a:ln>
            <a:solidFill>
              <a:schemeClr val="tx1">
                <a:lumMod val="50000"/>
                <a:lumOff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AguaClara</a:t>
            </a:r>
            <a:endParaRPr lang="en-US" dirty="0" smtClean="0"/>
          </a:p>
          <a:p>
            <a:pPr algn="ctr"/>
            <a:endParaRPr lang="en-US" dirty="0" smtClean="0"/>
          </a:p>
          <a:p>
            <a:pPr algn="ctr"/>
            <a:endParaRPr lang="en-US" dirty="0" smtClean="0"/>
          </a:p>
          <a:p>
            <a:pPr algn="ctr"/>
            <a:endParaRPr lang="en-US" dirty="0" smtClean="0"/>
          </a:p>
        </p:txBody>
      </p:sp>
      <p:pic>
        <p:nvPicPr>
          <p:cNvPr id="21" name="그림 20" descr="barcode.png"/>
          <p:cNvPicPr>
            <a:picLocks noChangeAspect="1"/>
          </p:cNvPicPr>
          <p:nvPr/>
        </p:nvPicPr>
        <p:blipFill>
          <a:blip r:embed="rId3" cstate="print"/>
          <a:stretch>
            <a:fillRect/>
          </a:stretch>
        </p:blipFill>
        <p:spPr>
          <a:xfrm>
            <a:off x="6294050" y="4909930"/>
            <a:ext cx="2050767" cy="954157"/>
          </a:xfrm>
          <a:prstGeom prst="rect">
            <a:avLst/>
          </a:prstGeom>
        </p:spPr>
      </p:pic>
      <p:sp>
        <p:nvSpPr>
          <p:cNvPr id="23" name="TextBox 22"/>
          <p:cNvSpPr txBox="1"/>
          <p:nvPr/>
        </p:nvSpPr>
        <p:spPr>
          <a:xfrm>
            <a:off x="5943600" y="5943600"/>
            <a:ext cx="2971800" cy="307777"/>
          </a:xfrm>
          <a:prstGeom prst="rect">
            <a:avLst/>
          </a:prstGeom>
          <a:noFill/>
        </p:spPr>
        <p:txBody>
          <a:bodyPr wrap="square" rtlCol="0">
            <a:spAutoFit/>
          </a:bodyPr>
          <a:lstStyle/>
          <a:p>
            <a:pPr algn="ctr"/>
            <a:r>
              <a:rPr lang="en-US" sz="1400" dirty="0" smtClean="0"/>
              <a:t>Potential design of the coupon</a:t>
            </a:r>
            <a:endParaRPr lang="en-US"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962</TotalTime>
  <Words>971</Words>
  <Application>Microsoft Office PowerPoint</Application>
  <PresentationFormat>화면 슬라이드 쇼(4:3)</PresentationFormat>
  <Paragraphs>206</Paragraphs>
  <Slides>12</Slides>
  <Notes>2</Notes>
  <HiddenSlides>0</HiddenSlides>
  <MMClips>0</MMClips>
  <ScaleCrop>false</ScaleCrop>
  <HeadingPairs>
    <vt:vector size="4" baseType="variant">
      <vt:variant>
        <vt:lpstr>테마</vt:lpstr>
      </vt:variant>
      <vt:variant>
        <vt:i4>1</vt:i4>
      </vt:variant>
      <vt:variant>
        <vt:lpstr>슬라이드 제목</vt:lpstr>
      </vt:variant>
      <vt:variant>
        <vt:i4>12</vt:i4>
      </vt:variant>
    </vt:vector>
  </HeadingPairs>
  <TitlesOfParts>
    <vt:vector size="13" baseType="lpstr">
      <vt:lpstr>Office Theme</vt:lpstr>
      <vt:lpstr>슬라이드 1</vt:lpstr>
      <vt:lpstr>슬라이드 2</vt:lpstr>
      <vt:lpstr>슬라이드 3</vt:lpstr>
      <vt:lpstr>슬라이드 4</vt:lpstr>
      <vt:lpstr>슬라이드 5</vt:lpstr>
      <vt:lpstr>슬라이드 6</vt:lpstr>
      <vt:lpstr>슬라이드 7</vt:lpstr>
      <vt:lpstr>슬라이드 8</vt:lpstr>
      <vt:lpstr>슬라이드 9</vt:lpstr>
      <vt:lpstr>슬라이드 10</vt:lpstr>
      <vt:lpstr>슬라이드 11</vt:lpstr>
      <vt:lpstr>슬라이드 12</vt:lpstr>
    </vt:vector>
  </TitlesOfParts>
  <Company>ACCEL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labuser</dc:creator>
  <cp:lastModifiedBy>Windows 사용자</cp:lastModifiedBy>
  <cp:revision>273</cp:revision>
  <dcterms:created xsi:type="dcterms:W3CDTF">2010-02-23T18:26:34Z</dcterms:created>
  <dcterms:modified xsi:type="dcterms:W3CDTF">2010-03-04T18:00:55Z</dcterms:modified>
</cp:coreProperties>
</file>