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4341" r:id="rId1"/>
  </p:sldMasterIdLst>
  <p:notesMasterIdLst>
    <p:notesMasterId r:id="rId22"/>
  </p:notesMasterIdLst>
  <p:sldIdLst>
    <p:sldId id="256" r:id="rId2"/>
    <p:sldId id="257" r:id="rId3"/>
    <p:sldId id="300" r:id="rId4"/>
    <p:sldId id="266" r:id="rId5"/>
    <p:sldId id="270" r:id="rId6"/>
    <p:sldId id="268" r:id="rId7"/>
    <p:sldId id="274" r:id="rId8"/>
    <p:sldId id="308" r:id="rId9"/>
    <p:sldId id="275" r:id="rId10"/>
    <p:sldId id="301" r:id="rId11"/>
    <p:sldId id="302" r:id="rId12"/>
    <p:sldId id="309" r:id="rId13"/>
    <p:sldId id="304" r:id="rId14"/>
    <p:sldId id="307" r:id="rId15"/>
    <p:sldId id="310" r:id="rId16"/>
    <p:sldId id="276" r:id="rId17"/>
    <p:sldId id="311" r:id="rId18"/>
    <p:sldId id="277" r:id="rId19"/>
    <p:sldId id="278" r:id="rId20"/>
    <p:sldId id="312"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7074" autoAdjust="0"/>
  </p:normalViewPr>
  <p:slideViewPr>
    <p:cSldViewPr snapToGrid="0">
      <p:cViewPr varScale="1">
        <p:scale>
          <a:sx n="113" d="100"/>
          <a:sy n="113" d="100"/>
        </p:scale>
        <p:origin x="456"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63FC7C-A2A2-400D-9B35-50FACCFBE8E4}" type="datetimeFigureOut">
              <a:rPr lang="en-US" smtClean="0"/>
              <a:t>12/16/2022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DA288D-C26C-4D53-B877-6D811BF57DD2}" type="slidenum">
              <a:rPr lang="en-US" smtClean="0"/>
              <a:t>‹#›</a:t>
            </a:fld>
            <a:endParaRPr lang="en-US"/>
          </a:p>
        </p:txBody>
      </p:sp>
    </p:spTree>
    <p:extLst>
      <p:ext uri="{BB962C8B-B14F-4D97-AF65-F5344CB8AC3E}">
        <p14:creationId xmlns:p14="http://schemas.microsoft.com/office/powerpoint/2010/main" val="1928805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E7DA288D-C26C-4D53-B877-6D811BF57DD2}" type="slidenum">
              <a:rPr lang="en-US" smtClean="0"/>
              <a:t>1</a:t>
            </a:fld>
            <a:endParaRPr lang="en-US"/>
          </a:p>
        </p:txBody>
      </p:sp>
    </p:spTree>
    <p:extLst>
      <p:ext uri="{BB962C8B-B14F-4D97-AF65-F5344CB8AC3E}">
        <p14:creationId xmlns:p14="http://schemas.microsoft.com/office/powerpoint/2010/main" val="33534606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7DA288D-C26C-4D53-B877-6D811BF57DD2}" type="slidenum">
              <a:rPr lang="en-US" smtClean="0"/>
              <a:t>3</a:t>
            </a:fld>
            <a:endParaRPr lang="en-US"/>
          </a:p>
        </p:txBody>
      </p:sp>
    </p:spTree>
    <p:extLst>
      <p:ext uri="{BB962C8B-B14F-4D97-AF65-F5344CB8AC3E}">
        <p14:creationId xmlns:p14="http://schemas.microsoft.com/office/powerpoint/2010/main" val="12507380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go from top to bottom.</a:t>
            </a:r>
          </a:p>
        </p:txBody>
      </p:sp>
      <p:sp>
        <p:nvSpPr>
          <p:cNvPr id="4" name="Slide Number Placeholder 3"/>
          <p:cNvSpPr>
            <a:spLocks noGrp="1"/>
          </p:cNvSpPr>
          <p:nvPr>
            <p:ph type="sldNum" sz="quarter" idx="5"/>
          </p:nvPr>
        </p:nvSpPr>
        <p:spPr/>
        <p:txBody>
          <a:bodyPr/>
          <a:lstStyle/>
          <a:p>
            <a:fld id="{E7DA288D-C26C-4D53-B877-6D811BF57DD2}" type="slidenum">
              <a:rPr lang="en-US" smtClean="0"/>
              <a:t>7</a:t>
            </a:fld>
            <a:endParaRPr lang="en-US"/>
          </a:p>
        </p:txBody>
      </p:sp>
    </p:spTree>
    <p:extLst>
      <p:ext uri="{BB962C8B-B14F-4D97-AF65-F5344CB8AC3E}">
        <p14:creationId xmlns:p14="http://schemas.microsoft.com/office/powerpoint/2010/main" val="1967802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7DA288D-C26C-4D53-B877-6D811BF57DD2}" type="slidenum">
              <a:rPr lang="en-US" smtClean="0"/>
              <a:t>11</a:t>
            </a:fld>
            <a:endParaRPr lang="en-US"/>
          </a:p>
        </p:txBody>
      </p:sp>
    </p:spTree>
    <p:extLst>
      <p:ext uri="{BB962C8B-B14F-4D97-AF65-F5344CB8AC3E}">
        <p14:creationId xmlns:p14="http://schemas.microsoft.com/office/powerpoint/2010/main" val="33436907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2241623-A064-4BED-B073-BA4D61433402}" type="datetime1">
              <a:rPr lang="en-US" smtClean="0"/>
              <a:t>12/16/2022</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FAEF9944-A4F6-4C59-AEBD-678D6480B8EA}" type="slidenum">
              <a:rPr lang="en-US" smtClean="0"/>
              <a:pPr/>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3195710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F86ED0C-1DA7-41F0-94CF-6218B1FEDFF1}" type="datetime1">
              <a:rPr lang="en-US" smtClean="0"/>
              <a:t>12/16/2022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lgn="l"/>
            <a:fld id="{FAEF9944-A4F6-4C59-AEBD-678D6480B8EA}" type="slidenum">
              <a:rPr lang="en-US" smtClean="0"/>
              <a:pPr algn="l"/>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9606747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ECF02AB-6034-4B88-BC5A-7C17CB0EF809}" type="datetime1">
              <a:rPr lang="en-US" smtClean="0"/>
              <a:t>12/16/2022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EF9944-A4F6-4C59-AEBD-678D6480B8EA}" type="slidenum">
              <a:rPr lang="en-US" smtClean="0"/>
              <a:pPr/>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8922959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2F3E5F3-28EE-488F-BD53-B744C06C3DEC}" type="datetime1">
              <a:rPr lang="en-US" smtClean="0"/>
              <a:t>12/16/2022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lgn="l"/>
            <a:fld id="{FAEF9944-A4F6-4C59-AEBD-678D6480B8EA}" type="slidenum">
              <a:rPr lang="en-US" smtClean="0"/>
              <a:pPr algn="l"/>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3273278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72EB70D-CD01-44DA-83B3-8FEB3383D307}" type="datetime1">
              <a:rPr lang="en-US" smtClean="0"/>
              <a:t>12/16/2022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lgn="l"/>
            <a:fld id="{FAEF9944-A4F6-4C59-AEBD-678D6480B8EA}" type="slidenum">
              <a:rPr lang="en-US" smtClean="0"/>
              <a:pPr algn="l"/>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109907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0158CFD-9357-46BE-A189-D637A67C8730}" type="datetime1">
              <a:rPr lang="en-US" smtClean="0"/>
              <a:t>12/16/2022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algn="l"/>
            <a:fld id="{FAEF9944-A4F6-4C59-AEBD-678D6480B8EA}" type="slidenum">
              <a:rPr lang="en-US" smtClean="0"/>
              <a:pPr algn="l"/>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219195238"/>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B4742EE-B331-4632-BD10-A82FED6B6FC0}" type="datetime1">
              <a:rPr lang="en-US" smtClean="0"/>
              <a:t>12/16/2022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algn="l"/>
            <a:fld id="{FAEF9944-A4F6-4C59-AEBD-678D6480B8EA}" type="slidenum">
              <a:rPr lang="en-US" smtClean="0"/>
              <a:pPr algn="l"/>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862459371"/>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51BA835-D13F-49F4-8F11-5D576AC65FAD}" type="datetime1">
              <a:rPr lang="en-US" smtClean="0"/>
              <a:t>12/16/2022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pPr algn="l"/>
            <a:fld id="{FAEF9944-A4F6-4C59-AEBD-678D6480B8EA}" type="slidenum">
              <a:rPr lang="en-US" smtClean="0"/>
              <a:pPr algn="l"/>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3394238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BD1799-ACB5-4CB2-86A2-5C574F1C8706}" type="datetime1">
              <a:rPr lang="en-US" smtClean="0"/>
              <a:t>12/16/2022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28884383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D5DD0D6-7A82-473E-879B-C6ECD6CCCFEC}" type="datetime1">
              <a:rPr lang="en-US" smtClean="0"/>
              <a:t>12/16/2022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algn="l"/>
            <a:fld id="{FAEF9944-A4F6-4C59-AEBD-678D6480B8EA}" type="slidenum">
              <a:rPr lang="en-US" smtClean="0"/>
              <a:pPr algn="l"/>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559566953"/>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D4605E03-BC17-41A7-854C-DFAB672737DC}" type="datetime1">
              <a:rPr lang="en-US" smtClean="0"/>
              <a:t>12/16/2022</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pPr algn="l"/>
            <a:fld id="{FAEF9944-A4F6-4C59-AEBD-678D6480B8EA}" type="slidenum">
              <a:rPr lang="en-US" smtClean="0"/>
              <a:pPr algn="l"/>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8781469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C4408324-A84C-4A45-93B6-78D079CCE772}" type="datetime1">
              <a:rPr lang="en-US" smtClean="0"/>
              <a:t>12/16/2022</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pPr algn="l"/>
            <a:fld id="{FAEF9944-A4F6-4C59-AEBD-678D6480B8EA}" type="slidenum">
              <a:rPr lang="en-US" smtClean="0"/>
              <a:pPr algn="l"/>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26524305"/>
      </p:ext>
    </p:extLst>
  </p:cSld>
  <p:clrMap bg1="lt1" tx1="dk1" bg2="lt2" tx2="dk2" accent1="accent1" accent2="accent2" accent3="accent3" accent4="accent4" accent5="accent5" accent6="accent6" hlink="hlink" folHlink="folHlink"/>
  <p:sldLayoutIdLst>
    <p:sldLayoutId id="2147484342" r:id="rId1"/>
    <p:sldLayoutId id="2147484343" r:id="rId2"/>
    <p:sldLayoutId id="2147484344" r:id="rId3"/>
    <p:sldLayoutId id="2147484345" r:id="rId4"/>
    <p:sldLayoutId id="2147484346" r:id="rId5"/>
    <p:sldLayoutId id="2147484347" r:id="rId6"/>
    <p:sldLayoutId id="2147484348" r:id="rId7"/>
    <p:sldLayoutId id="2147484349" r:id="rId8"/>
    <p:sldLayoutId id="2147484350" r:id="rId9"/>
    <p:sldLayoutId id="2147484351" r:id="rId10"/>
    <p:sldLayoutId id="2147484352" r:id="rId11"/>
  </p:sldLayoutIdLst>
  <p:hf sldNum="0" hdr="0" ftr="0" dt="0"/>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hyperlink" Target="https://kfs-prod.adminapps.cornell.edu/kfs/static/help/default.htm?turl=WordDocuments%2Fdataimporttemplates.htm" TargetMode="Externa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tableau.cornell.edu/#/views/FBODailyReports/FBOReconciliation?:iid=2" TargetMode="Externa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hyperlink" Target="mailto:nb299@cornell.edu" TargetMode="External"/><Relationship Id="rId2" Type="http://schemas.openxmlformats.org/officeDocument/2006/relationships/image" Target="../media/image23.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C8DE3-FED6-45BB-BBDA-8AC6A5ACCA26}"/>
              </a:ext>
            </a:extLst>
          </p:cNvPr>
          <p:cNvSpPr>
            <a:spLocks noGrp="1"/>
          </p:cNvSpPr>
          <p:nvPr>
            <p:ph type="ctrTitle"/>
          </p:nvPr>
        </p:nvSpPr>
        <p:spPr>
          <a:xfrm>
            <a:off x="6569717" y="1101005"/>
            <a:ext cx="4966432" cy="1338164"/>
          </a:xfrm>
        </p:spPr>
        <p:txBody>
          <a:bodyPr>
            <a:normAutofit fontScale="90000"/>
          </a:bodyPr>
          <a:lstStyle/>
          <a:p>
            <a:r>
              <a:rPr lang="en-US" sz="3100" dirty="0">
                <a:latin typeface="Times New Roman" panose="02020603050405020304" pitchFamily="18" charset="0"/>
                <a:cs typeface="Times New Roman" panose="02020603050405020304" pitchFamily="18" charset="0"/>
              </a:rPr>
              <a:t>FBO Daily REPORTS</a:t>
            </a:r>
            <a:br>
              <a:rPr lang="en-US" sz="3400" dirty="0">
                <a:latin typeface="Times New Roman" panose="02020603050405020304" pitchFamily="18" charset="0"/>
                <a:cs typeface="Times New Roman" panose="02020603050405020304" pitchFamily="18" charset="0"/>
              </a:rPr>
            </a:br>
            <a:br>
              <a:rPr lang="en-US" sz="3400" dirty="0">
                <a:latin typeface="Times New Roman" panose="02020603050405020304" pitchFamily="18" charset="0"/>
                <a:cs typeface="Times New Roman" panose="02020603050405020304" pitchFamily="18" charset="0"/>
              </a:rPr>
            </a:br>
            <a:endParaRPr lang="en-US" sz="3400" dirty="0">
              <a:latin typeface="Times New Roman" panose="02020603050405020304" pitchFamily="18" charset="0"/>
              <a:cs typeface="Times New Roman" panose="02020603050405020304" pitchFamily="18" charset="0"/>
            </a:endParaRPr>
          </a:p>
        </p:txBody>
      </p:sp>
      <p:pic>
        <p:nvPicPr>
          <p:cNvPr id="5" name="Picture 4" descr="A picture containing sky, outdoor, traveling, shore&#10;&#10;Description automatically generated">
            <a:extLst>
              <a:ext uri="{FF2B5EF4-FFF2-40B4-BE49-F238E27FC236}">
                <a16:creationId xmlns:a16="http://schemas.microsoft.com/office/drawing/2014/main" id="{DC7091F7-9106-44CF-BB77-061F3882267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02931" y="1101005"/>
            <a:ext cx="3367141" cy="2240679"/>
          </a:xfrm>
          <a:prstGeom prst="rect">
            <a:avLst/>
          </a:prstGeom>
          <a:effectLst>
            <a:softEdge rad="266700"/>
          </a:effectLst>
        </p:spPr>
      </p:pic>
      <p:sp>
        <p:nvSpPr>
          <p:cNvPr id="6" name="TextBox 5">
            <a:extLst>
              <a:ext uri="{FF2B5EF4-FFF2-40B4-BE49-F238E27FC236}">
                <a16:creationId xmlns:a16="http://schemas.microsoft.com/office/drawing/2014/main" id="{F4581275-16C9-4E77-BAA5-57E848B8BE84}"/>
              </a:ext>
            </a:extLst>
          </p:cNvPr>
          <p:cNvSpPr txBox="1"/>
          <p:nvPr/>
        </p:nvSpPr>
        <p:spPr>
          <a:xfrm>
            <a:off x="9052933" y="4967758"/>
            <a:ext cx="3367141" cy="646331"/>
          </a:xfrm>
          <a:prstGeom prst="rect">
            <a:avLst/>
          </a:prstGeom>
          <a:noFill/>
        </p:spPr>
        <p:txBody>
          <a:bodyPr wrap="square" rtlCol="0">
            <a:spAutoFit/>
          </a:bodyPr>
          <a:lstStyle/>
          <a:p>
            <a:r>
              <a:rPr lang="en-US" dirty="0"/>
              <a:t>Cornell University Library</a:t>
            </a:r>
          </a:p>
          <a:p>
            <a:r>
              <a:rPr lang="en-US" dirty="0"/>
              <a:t>Finance and Budget Office </a:t>
            </a:r>
          </a:p>
        </p:txBody>
      </p:sp>
      <p:sp>
        <p:nvSpPr>
          <p:cNvPr id="7" name="TextBox 6">
            <a:extLst>
              <a:ext uri="{FF2B5EF4-FFF2-40B4-BE49-F238E27FC236}">
                <a16:creationId xmlns:a16="http://schemas.microsoft.com/office/drawing/2014/main" id="{966147E7-A8C8-48CC-BDFE-3DDE130AE24E}"/>
              </a:ext>
            </a:extLst>
          </p:cNvPr>
          <p:cNvSpPr txBox="1"/>
          <p:nvPr/>
        </p:nvSpPr>
        <p:spPr>
          <a:xfrm>
            <a:off x="6096000" y="1634066"/>
            <a:ext cx="5173133" cy="461665"/>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Tableau Workbook instructions</a:t>
            </a:r>
          </a:p>
        </p:txBody>
      </p:sp>
      <p:sp>
        <p:nvSpPr>
          <p:cNvPr id="3" name="TextBox 2">
            <a:extLst>
              <a:ext uri="{FF2B5EF4-FFF2-40B4-BE49-F238E27FC236}">
                <a16:creationId xmlns:a16="http://schemas.microsoft.com/office/drawing/2014/main" id="{ACF29E20-4C8C-F270-854E-07EE69F06142}"/>
              </a:ext>
            </a:extLst>
          </p:cNvPr>
          <p:cNvSpPr txBox="1"/>
          <p:nvPr/>
        </p:nvSpPr>
        <p:spPr>
          <a:xfrm>
            <a:off x="133864" y="5588351"/>
            <a:ext cx="3456003" cy="369332"/>
          </a:xfrm>
          <a:prstGeom prst="rect">
            <a:avLst/>
          </a:prstGeom>
          <a:noFill/>
        </p:spPr>
        <p:txBody>
          <a:bodyPr wrap="square" rtlCol="0">
            <a:spAutoFit/>
          </a:bodyPr>
          <a:lstStyle/>
          <a:p>
            <a:r>
              <a:rPr lang="en-US" dirty="0"/>
              <a:t>Last updated: 03/30/2022</a:t>
            </a:r>
          </a:p>
        </p:txBody>
      </p:sp>
    </p:spTree>
    <p:extLst>
      <p:ext uri="{BB962C8B-B14F-4D97-AF65-F5344CB8AC3E}">
        <p14:creationId xmlns:p14="http://schemas.microsoft.com/office/powerpoint/2010/main" val="4044121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45F0F32-556D-4BE4-BBA9-BFA01C3E25A2}"/>
              </a:ext>
            </a:extLst>
          </p:cNvPr>
          <p:cNvSpPr txBox="1"/>
          <p:nvPr/>
        </p:nvSpPr>
        <p:spPr>
          <a:xfrm>
            <a:off x="1266092" y="1391138"/>
            <a:ext cx="4697046" cy="523220"/>
          </a:xfrm>
          <a:prstGeom prst="rect">
            <a:avLst/>
          </a:prstGeom>
          <a:noFill/>
        </p:spPr>
        <p:txBody>
          <a:bodyPr wrap="square" rtlCol="0">
            <a:spAutoFit/>
          </a:bodyPr>
          <a:lstStyle/>
          <a:p>
            <a:pPr marL="342900" marR="0" lvl="0" indent="-342900">
              <a:spcBef>
                <a:spcPts val="0"/>
              </a:spcBef>
              <a:spcAft>
                <a:spcPts val="0"/>
              </a:spcAft>
              <a:buFont typeface="+mj-lt"/>
              <a:buAutoNum type="arabicPeriod"/>
            </a:pP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Click Download (top right corner)</a:t>
            </a:r>
          </a:p>
          <a:p>
            <a:pPr marL="342900" marR="0" lvl="0" indent="-342900">
              <a:spcBef>
                <a:spcPts val="0"/>
              </a:spcBef>
              <a:spcAft>
                <a:spcPts val="0"/>
              </a:spcAft>
              <a:buFont typeface="+mj-lt"/>
              <a:buAutoNum type="arabicPeriod"/>
            </a:pPr>
            <a:r>
              <a:rPr lang="en-US" sz="1400" dirty="0">
                <a:latin typeface="Times New Roman" panose="02020603050405020304" pitchFamily="18" charset="0"/>
                <a:ea typeface="Times New Roman" panose="02020603050405020304" pitchFamily="18" charset="0"/>
                <a:cs typeface="Times New Roman" panose="02020603050405020304" pitchFamily="18" charset="0"/>
              </a:rPr>
              <a:t>Select Crosstab as file format</a:t>
            </a:r>
            <a:endParaRPr lang="en-US" sz="14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3D654AF8-38AB-4148-91A2-1350C100E740}"/>
              </a:ext>
            </a:extLst>
          </p:cNvPr>
          <p:cNvSpPr txBox="1"/>
          <p:nvPr/>
        </p:nvSpPr>
        <p:spPr>
          <a:xfrm>
            <a:off x="6228864" y="1391138"/>
            <a:ext cx="4394718" cy="738664"/>
          </a:xfrm>
          <a:prstGeom prst="rect">
            <a:avLst/>
          </a:prstGeom>
          <a:noFill/>
        </p:spPr>
        <p:txBody>
          <a:bodyPr wrap="square" rtlCol="0">
            <a:spAutoFit/>
          </a:bodyPr>
          <a:lstStyle/>
          <a:p>
            <a:pPr marR="0" lvl="0">
              <a:spcBef>
                <a:spcPts val="0"/>
              </a:spcBef>
              <a:spcAft>
                <a:spcPts val="0"/>
              </a:spcAft>
            </a:pP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3. Save as CSV. Hoovering over the sheet will provide the full name of the sheet. Select the sheet and click ‘Download’</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10" name="Arrow: Left 9">
            <a:extLst>
              <a:ext uri="{FF2B5EF4-FFF2-40B4-BE49-F238E27FC236}">
                <a16:creationId xmlns:a16="http://schemas.microsoft.com/office/drawing/2014/main" id="{51F73F17-525D-4E55-90F1-9D0B89804FE7}"/>
              </a:ext>
            </a:extLst>
          </p:cNvPr>
          <p:cNvSpPr/>
          <p:nvPr/>
        </p:nvSpPr>
        <p:spPr>
          <a:xfrm>
            <a:off x="4173732" y="3334855"/>
            <a:ext cx="694921" cy="188290"/>
          </a:xfrm>
          <a:prstGeom prst="lef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Arrow: Left 12">
            <a:extLst>
              <a:ext uri="{FF2B5EF4-FFF2-40B4-BE49-F238E27FC236}">
                <a16:creationId xmlns:a16="http://schemas.microsoft.com/office/drawing/2014/main" id="{75CDC85D-8822-4A40-B327-5BAABB1C9D77}"/>
              </a:ext>
            </a:extLst>
          </p:cNvPr>
          <p:cNvSpPr/>
          <p:nvPr/>
        </p:nvSpPr>
        <p:spPr>
          <a:xfrm>
            <a:off x="10079323" y="4292240"/>
            <a:ext cx="1109135" cy="188290"/>
          </a:xfrm>
          <a:prstGeom prst="lef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descr="Graphical user interface, text, application, chat or text message, email&#10;&#10;Description automatically generated">
            <a:extLst>
              <a:ext uri="{FF2B5EF4-FFF2-40B4-BE49-F238E27FC236}">
                <a16:creationId xmlns:a16="http://schemas.microsoft.com/office/drawing/2014/main" id="{C0740CF8-0B79-4091-916A-923A204354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64922" y="2307816"/>
            <a:ext cx="3514401" cy="2242368"/>
          </a:xfrm>
          <a:prstGeom prst="rect">
            <a:avLst/>
          </a:prstGeom>
        </p:spPr>
      </p:pic>
      <p:pic>
        <p:nvPicPr>
          <p:cNvPr id="17" name="Picture 16" descr="Graphical user interface&#10;&#10;Description automatically generated">
            <a:extLst>
              <a:ext uri="{FF2B5EF4-FFF2-40B4-BE49-F238E27FC236}">
                <a16:creationId xmlns:a16="http://schemas.microsoft.com/office/drawing/2014/main" id="{054DEA91-52FC-4DAD-AED0-9B1CAB9857C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58834" y="2087821"/>
            <a:ext cx="2314898" cy="2457793"/>
          </a:xfrm>
          <a:prstGeom prst="rect">
            <a:avLst/>
          </a:prstGeom>
        </p:spPr>
      </p:pic>
      <p:sp>
        <p:nvSpPr>
          <p:cNvPr id="9" name="TextBox 8">
            <a:extLst>
              <a:ext uri="{FF2B5EF4-FFF2-40B4-BE49-F238E27FC236}">
                <a16:creationId xmlns:a16="http://schemas.microsoft.com/office/drawing/2014/main" id="{CA491F73-A385-464D-B5C5-2D91C0A4E645}"/>
              </a:ext>
            </a:extLst>
          </p:cNvPr>
          <p:cNvSpPr txBox="1"/>
          <p:nvPr/>
        </p:nvSpPr>
        <p:spPr>
          <a:xfrm>
            <a:off x="480693" y="459844"/>
            <a:ext cx="10390508" cy="307777"/>
          </a:xfrm>
          <a:prstGeom prst="rect">
            <a:avLst/>
          </a:prstGeom>
          <a:noFill/>
        </p:spPr>
        <p:txBody>
          <a:bodyPr wrap="square" rtlCol="0">
            <a:spAutoFit/>
          </a:bodyPr>
          <a:lstStyle/>
          <a:p>
            <a:r>
              <a:rPr lang="en-US" sz="1400" b="1" dirty="0">
                <a:latin typeface="Times New Roman" panose="02020603050405020304" pitchFamily="18" charset="0"/>
                <a:cs typeface="Times New Roman" panose="02020603050405020304" pitchFamily="18" charset="0"/>
              </a:rPr>
              <a:t>Steps to bring data from the Daily DI  for Vouchers sent to KFS Dashboard to a Distribution of Income and Expense (DI) in KFS</a:t>
            </a:r>
          </a:p>
        </p:txBody>
      </p:sp>
    </p:spTree>
    <p:extLst>
      <p:ext uri="{BB962C8B-B14F-4D97-AF65-F5344CB8AC3E}">
        <p14:creationId xmlns:p14="http://schemas.microsoft.com/office/powerpoint/2010/main" val="1080986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1EDB2E82-8138-4ADA-A968-E6E0FF54B980}"/>
              </a:ext>
            </a:extLst>
          </p:cNvPr>
          <p:cNvSpPr txBox="1"/>
          <p:nvPr/>
        </p:nvSpPr>
        <p:spPr>
          <a:xfrm>
            <a:off x="1830754" y="227758"/>
            <a:ext cx="6985000" cy="307777"/>
          </a:xfrm>
          <a:prstGeom prst="rect">
            <a:avLst/>
          </a:prstGeom>
          <a:noFill/>
        </p:spPr>
        <p:txBody>
          <a:bodyPr wrap="square">
            <a:spAutoFit/>
          </a:bodyPr>
          <a:lstStyle/>
          <a:p>
            <a:pPr marR="0" lvl="0">
              <a:spcBef>
                <a:spcPts val="0"/>
              </a:spcBef>
              <a:spcAft>
                <a:spcPts val="0"/>
              </a:spcAft>
            </a:pP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4. Select Open File and click OK </a:t>
            </a:r>
            <a:endParaRPr lang="en-US" sz="1800" dirty="0">
              <a:effectLst/>
              <a:latin typeface="Calibri" panose="020F0502020204030204" pitchFamily="34" charset="0"/>
              <a:ea typeface="Times New Roman" panose="02020603050405020304" pitchFamily="18" charset="0"/>
            </a:endParaRPr>
          </a:p>
        </p:txBody>
      </p:sp>
      <p:pic>
        <p:nvPicPr>
          <p:cNvPr id="13" name="Picture 12" descr="Graphical user interface, text, application, email&#10;&#10;Description automatically generated">
            <a:extLst>
              <a:ext uri="{FF2B5EF4-FFF2-40B4-BE49-F238E27FC236}">
                <a16:creationId xmlns:a16="http://schemas.microsoft.com/office/drawing/2014/main" id="{AC7680DD-C0E4-4280-8F2B-F4F116E4437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0400" y="535535"/>
            <a:ext cx="2508739" cy="1837797"/>
          </a:xfrm>
          <a:prstGeom prst="rect">
            <a:avLst/>
          </a:prstGeom>
        </p:spPr>
      </p:pic>
      <p:pic>
        <p:nvPicPr>
          <p:cNvPr id="16" name="Picture 15" descr="Graphical user interface, application, table, Excel&#10;&#10;Description automatically generated">
            <a:extLst>
              <a:ext uri="{FF2B5EF4-FFF2-40B4-BE49-F238E27FC236}">
                <a16:creationId xmlns:a16="http://schemas.microsoft.com/office/drawing/2014/main" id="{FC629B14-F85F-4EBA-8F1A-CA55170A4FD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30400" y="3275111"/>
            <a:ext cx="4155831" cy="2398632"/>
          </a:xfrm>
          <a:prstGeom prst="rect">
            <a:avLst/>
          </a:prstGeom>
        </p:spPr>
      </p:pic>
      <p:sp>
        <p:nvSpPr>
          <p:cNvPr id="17" name="Arrow: Left 16">
            <a:extLst>
              <a:ext uri="{FF2B5EF4-FFF2-40B4-BE49-F238E27FC236}">
                <a16:creationId xmlns:a16="http://schemas.microsoft.com/office/drawing/2014/main" id="{BCAD7B5B-CB0F-45F2-AABE-F7D5FF962BA7}"/>
              </a:ext>
            </a:extLst>
          </p:cNvPr>
          <p:cNvSpPr/>
          <p:nvPr/>
        </p:nvSpPr>
        <p:spPr>
          <a:xfrm rot="20133712">
            <a:off x="4978341" y="3979743"/>
            <a:ext cx="2215780" cy="11864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CA04E29F-B315-4D80-859A-F4BABD322104}"/>
              </a:ext>
            </a:extLst>
          </p:cNvPr>
          <p:cNvSpPr txBox="1"/>
          <p:nvPr/>
        </p:nvSpPr>
        <p:spPr>
          <a:xfrm>
            <a:off x="1830754" y="2886231"/>
            <a:ext cx="6680200" cy="307777"/>
          </a:xfrm>
          <a:prstGeom prst="rect">
            <a:avLst/>
          </a:prstGeom>
          <a:noFill/>
        </p:spPr>
        <p:txBody>
          <a:bodyPr wrap="square">
            <a:spAutoFit/>
          </a:bodyPr>
          <a:lstStyle/>
          <a:p>
            <a:r>
              <a:rPr lang="en-US" sz="1400" dirty="0">
                <a:latin typeface="Times New Roman" panose="02020603050405020304" pitchFamily="18" charset="0"/>
                <a:ea typeface="Calibri" panose="020F0502020204030204" pitchFamily="34" charset="0"/>
                <a:cs typeface="Times New Roman" panose="02020603050405020304" pitchFamily="18" charset="0"/>
              </a:rPr>
              <a:t>5. </a:t>
            </a:r>
            <a:r>
              <a:rPr lang="en-US" sz="1400" dirty="0">
                <a:latin typeface="Times New Roman" panose="02020603050405020304" pitchFamily="18" charset="0"/>
                <a:cs typeface="Times New Roman" panose="02020603050405020304" pitchFamily="18" charset="0"/>
              </a:rPr>
              <a:t>Delete the first row and save your document. It will be ready to import to your DI </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8" name="TextBox 7">
            <a:extLst>
              <a:ext uri="{FF2B5EF4-FFF2-40B4-BE49-F238E27FC236}">
                <a16:creationId xmlns:a16="http://schemas.microsoft.com/office/drawing/2014/main" id="{E7C20417-A064-4418-9359-BBD3E1EAAB91}"/>
              </a:ext>
            </a:extLst>
          </p:cNvPr>
          <p:cNvSpPr txBox="1"/>
          <p:nvPr/>
        </p:nvSpPr>
        <p:spPr>
          <a:xfrm>
            <a:off x="7084541" y="3417638"/>
            <a:ext cx="4571389" cy="2008883"/>
          </a:xfrm>
          <a:prstGeom prst="rect">
            <a:avLst/>
          </a:prstGeom>
          <a:noFill/>
        </p:spPr>
        <p:txBody>
          <a:bodyPr wrap="square">
            <a:spAutoFit/>
          </a:bodyPr>
          <a:lstStyle/>
          <a:p>
            <a:pPr marL="285750" indent="-285750" defTabSz="914400">
              <a:lnSpc>
                <a:spcPct val="120000"/>
              </a:lnSpc>
              <a:spcBef>
                <a:spcPts val="1000"/>
              </a:spcBef>
              <a:buClr>
                <a:srgbClr val="B71E42"/>
              </a:buClr>
              <a:buSzPct val="100000"/>
              <a:buFont typeface="Wingdings" panose="05000000000000000000" pitchFamily="2" charset="2"/>
              <a:buChar char="Ø"/>
              <a:defRPr/>
            </a:pPr>
            <a:r>
              <a:rPr lang="en-US" sz="1200" dirty="0">
                <a:solidFill>
                  <a:prstClr val="black"/>
                </a:solidFill>
                <a:latin typeface="Times New Roman" panose="02020603050405020304" pitchFamily="18" charset="0"/>
                <a:cs typeface="Times New Roman" panose="02020603050405020304" pitchFamily="18" charset="0"/>
              </a:rPr>
              <a:t>D</a:t>
            </a:r>
            <a:r>
              <a:rPr lang="en-US" sz="1200" dirty="0">
                <a:latin typeface="Times New Roman" panose="02020603050405020304" pitchFamily="18" charset="0"/>
                <a:cs typeface="Times New Roman" panose="02020603050405020304" pitchFamily="18" charset="0"/>
              </a:rPr>
              <a:t>elete this row</a:t>
            </a:r>
          </a:p>
          <a:p>
            <a:pPr marL="285750" indent="-285750" defTabSz="914400">
              <a:lnSpc>
                <a:spcPct val="120000"/>
              </a:lnSpc>
              <a:spcBef>
                <a:spcPts val="1000"/>
              </a:spcBef>
              <a:buClr>
                <a:srgbClr val="B71E42"/>
              </a:buClr>
              <a:buSzPct val="100000"/>
              <a:buFont typeface="Wingdings" panose="05000000000000000000" pitchFamily="2" charset="2"/>
              <a:buChar char="Ø"/>
              <a:defRPr/>
            </a:pPr>
            <a:r>
              <a:rPr lang="en-US" sz="1200" dirty="0">
                <a:latin typeface="Times New Roman" panose="02020603050405020304" pitchFamily="18" charset="0"/>
                <a:cs typeface="Times New Roman" panose="02020603050405020304" pitchFamily="18" charset="0"/>
              </a:rPr>
              <a:t>You can add in the line description column the APLBXXXXX. Type once and fill down or add it in the DI document</a:t>
            </a:r>
            <a:r>
              <a:rPr lang="en-US" sz="1200" i="1" dirty="0">
                <a:latin typeface="Times New Roman" panose="02020603050405020304" pitchFamily="18" charset="0"/>
                <a:cs typeface="Times New Roman" panose="02020603050405020304" pitchFamily="18" charset="0"/>
              </a:rPr>
              <a:t>.</a:t>
            </a:r>
          </a:p>
          <a:p>
            <a:pPr marL="285750" indent="-285750" defTabSz="914400">
              <a:lnSpc>
                <a:spcPct val="120000"/>
              </a:lnSpc>
              <a:spcBef>
                <a:spcPts val="1000"/>
              </a:spcBef>
              <a:buClr>
                <a:srgbClr val="B71E42"/>
              </a:buClr>
              <a:buSzPct val="100000"/>
              <a:buFont typeface="Wingdings" panose="05000000000000000000" pitchFamily="2" charset="2"/>
              <a:buChar char="Ø"/>
              <a:defRPr/>
            </a:pPr>
            <a:r>
              <a:rPr lang="en-US" sz="1200" dirty="0">
                <a:solidFill>
                  <a:prstClr val="black"/>
                </a:solidFill>
                <a:latin typeface="Times New Roman" panose="02020603050405020304" pitchFamily="18" charset="0"/>
                <a:cs typeface="Times New Roman" panose="02020603050405020304" pitchFamily="18" charset="0"/>
              </a:rPr>
              <a:t>Save the document</a:t>
            </a:r>
            <a:endParaRPr lang="en-US" sz="1200" i="1" dirty="0">
              <a:latin typeface="Times New Roman" panose="02020603050405020304" pitchFamily="18" charset="0"/>
              <a:cs typeface="Times New Roman" panose="02020603050405020304" pitchFamily="18" charset="0"/>
            </a:endParaRPr>
          </a:p>
          <a:p>
            <a:pPr marL="285750" indent="-285750" defTabSz="914400">
              <a:lnSpc>
                <a:spcPct val="120000"/>
              </a:lnSpc>
              <a:spcBef>
                <a:spcPts val="1000"/>
              </a:spcBef>
              <a:buClr>
                <a:srgbClr val="B71E42"/>
              </a:buClr>
              <a:buSzPct val="100000"/>
              <a:buFont typeface="Wingdings" panose="05000000000000000000" pitchFamily="2" charset="2"/>
              <a:buChar char="Ø"/>
              <a:defRPr/>
            </a:pPr>
            <a:r>
              <a:rPr lang="en-US" sz="1200" dirty="0">
                <a:latin typeface="Times New Roman" panose="02020603050405020304" pitchFamily="18" charset="0"/>
                <a:cs typeface="Times New Roman" panose="02020603050405020304" pitchFamily="18" charset="0"/>
              </a:rPr>
              <a:t>You can also copy and paste on the DI Standard Import form. Fill out description in the document or later in the DI. Save and import to the DI.  </a:t>
            </a:r>
            <a:r>
              <a:rPr lang="en-US" sz="1200" dirty="0">
                <a:latin typeface="Times New Roman" panose="02020603050405020304" pitchFamily="18" charset="0"/>
                <a:cs typeface="Times New Roman" panose="02020603050405020304" pitchFamily="18" charset="0"/>
                <a:hlinkClick r:id="rId5"/>
              </a:rPr>
              <a:t>DI Standard Import template</a:t>
            </a:r>
            <a:r>
              <a:rPr lang="en-US" sz="1200" dirty="0">
                <a:latin typeface="Times New Roman" panose="02020603050405020304" pitchFamily="18" charset="0"/>
                <a:cs typeface="Times New Roman" panose="02020603050405020304" pitchFamily="18" charset="0"/>
              </a:rPr>
              <a:t>.</a:t>
            </a:r>
            <a:endParaRPr kumimoji="0" lang="en-US" sz="1200" b="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782079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88ED487-78B3-4BE7-8E77-124836CC64D5}"/>
              </a:ext>
            </a:extLst>
          </p:cNvPr>
          <p:cNvSpPr txBox="1"/>
          <p:nvPr/>
        </p:nvSpPr>
        <p:spPr>
          <a:xfrm>
            <a:off x="1025098" y="448875"/>
            <a:ext cx="5939692" cy="307777"/>
          </a:xfrm>
          <a:prstGeom prst="rect">
            <a:avLst/>
          </a:prstGeom>
          <a:noFill/>
        </p:spPr>
        <p:txBody>
          <a:bodyPr wrap="square" rtlCol="0">
            <a:spAutoFit/>
          </a:bodyPr>
          <a:lstStyle/>
          <a:p>
            <a:r>
              <a:rPr lang="en-US" sz="1400" dirty="0">
                <a:latin typeface="Times New Roman" panose="02020603050405020304" pitchFamily="18" charset="0"/>
                <a:ea typeface="Calibri" panose="020F0502020204030204" pitchFamily="34" charset="0"/>
                <a:cs typeface="Times New Roman" panose="02020603050405020304" pitchFamily="18" charset="0"/>
              </a:rPr>
              <a:t>6. Create a new DI in KFS</a:t>
            </a:r>
            <a:endParaRPr lang="en-US" sz="1400" dirty="0">
              <a:latin typeface="Times New Roman" panose="02020603050405020304" pitchFamily="18" charset="0"/>
              <a:cs typeface="Times New Roman" panose="02020603050405020304" pitchFamily="18" charset="0"/>
            </a:endParaRPr>
          </a:p>
        </p:txBody>
      </p:sp>
      <p:sp>
        <p:nvSpPr>
          <p:cNvPr id="3" name="TextBox 2">
            <a:extLst>
              <a:ext uri="{FF2B5EF4-FFF2-40B4-BE49-F238E27FC236}">
                <a16:creationId xmlns:a16="http://schemas.microsoft.com/office/drawing/2014/main" id="{6F066828-42C8-419A-98CB-E7CBB9DF7C29}"/>
              </a:ext>
            </a:extLst>
          </p:cNvPr>
          <p:cNvSpPr txBox="1"/>
          <p:nvPr/>
        </p:nvSpPr>
        <p:spPr>
          <a:xfrm>
            <a:off x="1025098" y="1050080"/>
            <a:ext cx="5939692" cy="800219"/>
          </a:xfrm>
          <a:prstGeom prst="rect">
            <a:avLst/>
          </a:prstGeom>
          <a:noFill/>
        </p:spPr>
        <p:txBody>
          <a:bodyPr wrap="square" rtlCol="0">
            <a:spAutoFit/>
          </a:bodyPr>
          <a:lstStyle/>
          <a:p>
            <a:r>
              <a:rPr lang="en-US" sz="1400" dirty="0">
                <a:latin typeface="Times New Roman" panose="02020603050405020304" pitchFamily="18" charset="0"/>
                <a:ea typeface="Calibri" panose="020F0502020204030204" pitchFamily="34" charset="0"/>
                <a:cs typeface="Times New Roman" panose="02020603050405020304" pitchFamily="18" charset="0"/>
              </a:rPr>
              <a:t>	</a:t>
            </a:r>
            <a:r>
              <a:rPr lang="en-US" sz="1400" u="sng" dirty="0">
                <a:latin typeface="Times New Roman" panose="02020603050405020304" pitchFamily="18" charset="0"/>
                <a:ea typeface="Calibri" panose="020F0502020204030204" pitchFamily="34" charset="0"/>
                <a:cs typeface="Times New Roman" panose="02020603050405020304" pitchFamily="18" charset="0"/>
              </a:rPr>
              <a:t>Description: </a:t>
            </a:r>
          </a:p>
          <a:p>
            <a:pPr marL="1200150" lvl="2" indent="-285750">
              <a:buFont typeface="Arial" panose="020B0604020202020204" pitchFamily="34" charset="0"/>
              <a:buChar char="•"/>
            </a:pPr>
            <a:r>
              <a:rPr lang="en-US" sz="1400" dirty="0" err="1">
                <a:latin typeface="Times New Roman" panose="02020603050405020304" pitchFamily="18" charset="0"/>
                <a:cs typeface="Times New Roman" panose="02020603050405020304" pitchFamily="18" charset="0"/>
              </a:rPr>
              <a:t>Distr</a:t>
            </a:r>
            <a:r>
              <a:rPr lang="en-US" sz="1400" dirty="0">
                <a:latin typeface="Times New Roman" panose="02020603050405020304" pitchFamily="18" charset="0"/>
                <a:cs typeface="Times New Roman" panose="02020603050405020304" pitchFamily="18" charset="0"/>
              </a:rPr>
              <a:t> APLBXXXXX Library Material expense. </a:t>
            </a:r>
          </a:p>
          <a:p>
            <a:r>
              <a:rPr lang="en-US" dirty="0"/>
              <a:t>	</a:t>
            </a:r>
          </a:p>
        </p:txBody>
      </p:sp>
      <p:sp>
        <p:nvSpPr>
          <p:cNvPr id="4" name="TextBox 3">
            <a:extLst>
              <a:ext uri="{FF2B5EF4-FFF2-40B4-BE49-F238E27FC236}">
                <a16:creationId xmlns:a16="http://schemas.microsoft.com/office/drawing/2014/main" id="{69B4FCB9-4973-44D6-8E9A-866296F3BA01}"/>
              </a:ext>
            </a:extLst>
          </p:cNvPr>
          <p:cNvSpPr txBox="1"/>
          <p:nvPr/>
        </p:nvSpPr>
        <p:spPr>
          <a:xfrm>
            <a:off x="1217621" y="3699154"/>
            <a:ext cx="4878379" cy="1292662"/>
          </a:xfrm>
          <a:prstGeom prst="rect">
            <a:avLst/>
          </a:prstGeom>
          <a:noFill/>
        </p:spPr>
        <p:txBody>
          <a:bodyPr wrap="square" rtlCol="0">
            <a:spAutoFit/>
          </a:bodyPr>
          <a:lstStyle/>
          <a:p>
            <a:r>
              <a:rPr lang="en-US" sz="1400" dirty="0">
                <a:latin typeface="Times New Roman" panose="02020603050405020304" pitchFamily="18" charset="0"/>
                <a:ea typeface="Calibri" panose="020F0502020204030204" pitchFamily="34" charset="0"/>
                <a:cs typeface="Times New Roman" panose="02020603050405020304" pitchFamily="18" charset="0"/>
              </a:rPr>
              <a:t>Note: The APLB # is based on the Julian date. See below document for 2022. For example, the APLB# for March 24 would be APLB 22083. </a:t>
            </a:r>
          </a:p>
          <a:p>
            <a:endParaRPr lang="en-US" sz="1400" dirty="0">
              <a:latin typeface="Times New Roman" panose="02020603050405020304" pitchFamily="18" charset="0"/>
              <a:ea typeface="Calibri" panose="020F0502020204030204" pitchFamily="34" charset="0"/>
              <a:cs typeface="Times New Roman" panose="02020603050405020304" pitchFamily="18" charset="0"/>
            </a:endParaRPr>
          </a:p>
          <a:p>
            <a:r>
              <a:rPr lang="en-US" sz="800" dirty="0">
                <a:latin typeface="Times New Roman" panose="02020603050405020304" pitchFamily="18" charset="0"/>
                <a:cs typeface="Times New Roman" panose="02020603050405020304" pitchFamily="18" charset="0"/>
              </a:rPr>
              <a:t>Link: X:\LibAcct\Library Accounting shared documents\_</a:t>
            </a:r>
            <a:r>
              <a:rPr lang="en-US" sz="800" dirty="0" err="1">
                <a:latin typeface="Times New Roman" panose="02020603050405020304" pitchFamily="18" charset="0"/>
                <a:cs typeface="Times New Roman" panose="02020603050405020304" pitchFamily="18" charset="0"/>
              </a:rPr>
              <a:t>FOLIO_Tableau</a:t>
            </a:r>
            <a:endParaRPr lang="en-US" sz="800" dirty="0">
              <a:latin typeface="Times New Roman" panose="02020603050405020304" pitchFamily="18" charset="0"/>
              <a:cs typeface="Times New Roman" panose="02020603050405020304" pitchFamily="18" charset="0"/>
            </a:endParaRPr>
          </a:p>
          <a:p>
            <a:endParaRPr lang="en-US" sz="1400" dirty="0">
              <a:latin typeface="Times New Roman" panose="02020603050405020304" pitchFamily="18" charset="0"/>
              <a:cs typeface="Times New Roman" panose="02020603050405020304" pitchFamily="18" charset="0"/>
            </a:endParaRPr>
          </a:p>
        </p:txBody>
      </p:sp>
      <p:pic>
        <p:nvPicPr>
          <p:cNvPr id="7" name="Picture 6" descr="Graphical user interface, text, application, email&#10;&#10;Description automatically generated">
            <a:extLst>
              <a:ext uri="{FF2B5EF4-FFF2-40B4-BE49-F238E27FC236}">
                <a16:creationId xmlns:a16="http://schemas.microsoft.com/office/drawing/2014/main" id="{46DFECC0-3913-4A74-A17C-1420111CC2E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7620" y="1936268"/>
            <a:ext cx="4878380" cy="1604600"/>
          </a:xfrm>
          <a:prstGeom prst="rect">
            <a:avLst/>
          </a:prstGeom>
        </p:spPr>
      </p:pic>
    </p:spTree>
    <p:extLst>
      <p:ext uri="{BB962C8B-B14F-4D97-AF65-F5344CB8AC3E}">
        <p14:creationId xmlns:p14="http://schemas.microsoft.com/office/powerpoint/2010/main" val="1372379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F2EA00C-3979-4EFC-AC4E-97A5A842E4F9}"/>
              </a:ext>
            </a:extLst>
          </p:cNvPr>
          <p:cNvSpPr txBox="1"/>
          <p:nvPr/>
        </p:nvSpPr>
        <p:spPr>
          <a:xfrm>
            <a:off x="2355200" y="4726491"/>
            <a:ext cx="7249908" cy="800219"/>
          </a:xfrm>
          <a:prstGeom prst="rect">
            <a:avLst/>
          </a:prstGeom>
          <a:noFill/>
        </p:spPr>
        <p:txBody>
          <a:bodyPr wrap="square" rtlCol="0">
            <a:spAutoFit/>
          </a:bodyPr>
          <a:lstStyle/>
          <a:p>
            <a:pPr marL="285750" indent="-285750">
              <a:buFont typeface="Arial" panose="020B0604020202020204" pitchFamily="34" charset="0"/>
              <a:buChar char="•"/>
            </a:pPr>
            <a:r>
              <a:rPr lang="en-US" sz="1400" dirty="0">
                <a:latin typeface="Times New Roman" panose="02020603050405020304" pitchFamily="18" charset="0"/>
                <a:ea typeface="Calibri" panose="020F0502020204030204" pitchFamily="34" charset="0"/>
                <a:cs typeface="Times New Roman" panose="02020603050405020304" pitchFamily="18" charset="0"/>
              </a:rPr>
              <a:t>In the TO section, click Import Lines. Browse to locate the document you saved earlier from the DI for Vouchers Sent to KFS Dashboard (DI Import 1). Click open and then click ADD .</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dirty="0"/>
          </a:p>
        </p:txBody>
      </p:sp>
      <p:pic>
        <p:nvPicPr>
          <p:cNvPr id="8" name="Picture 7" descr="Graphical user interface&#10;&#10;Description automatically generated">
            <a:extLst>
              <a:ext uri="{FF2B5EF4-FFF2-40B4-BE49-F238E27FC236}">
                <a16:creationId xmlns:a16="http://schemas.microsoft.com/office/drawing/2014/main" id="{70A31A97-6380-4F93-82AF-B9AC94BCDA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6122" y="2237560"/>
            <a:ext cx="9409723" cy="2382879"/>
          </a:xfrm>
          <a:prstGeom prst="rect">
            <a:avLst/>
          </a:prstGeom>
        </p:spPr>
      </p:pic>
      <p:sp>
        <p:nvSpPr>
          <p:cNvPr id="7" name="TextBox 6">
            <a:extLst>
              <a:ext uri="{FF2B5EF4-FFF2-40B4-BE49-F238E27FC236}">
                <a16:creationId xmlns:a16="http://schemas.microsoft.com/office/drawing/2014/main" id="{9AEEF7CD-B459-467E-A5E0-94DC7DD2B627}"/>
              </a:ext>
            </a:extLst>
          </p:cNvPr>
          <p:cNvSpPr txBox="1"/>
          <p:nvPr/>
        </p:nvSpPr>
        <p:spPr>
          <a:xfrm>
            <a:off x="1339200" y="161157"/>
            <a:ext cx="7163938" cy="2893100"/>
          </a:xfrm>
          <a:prstGeom prst="rect">
            <a:avLst/>
          </a:prstGeom>
          <a:noFill/>
        </p:spPr>
        <p:txBody>
          <a:bodyPr wrap="square" rtlCol="0">
            <a:spAutoFit/>
          </a:bodyPr>
          <a:lstStyle/>
          <a:p>
            <a:r>
              <a:rPr lang="en-US" sz="1400" u="sng" dirty="0">
                <a:latin typeface="Times New Roman" panose="02020603050405020304" pitchFamily="18" charset="0"/>
                <a:ea typeface="Calibri" panose="020F0502020204030204" pitchFamily="34" charset="0"/>
                <a:cs typeface="Times New Roman" panose="02020603050405020304" pitchFamily="18" charset="0"/>
              </a:rPr>
              <a:t>Accounting Lines – FROM section:</a:t>
            </a:r>
          </a:p>
          <a:p>
            <a:endParaRPr lang="en-US" sz="1400" dirty="0">
              <a:latin typeface="Times New Roman" panose="02020603050405020304" pitchFamily="18" charset="0"/>
              <a:ea typeface="Calibri" panose="020F0502020204030204" pitchFamily="34" charset="0"/>
              <a:cs typeface="Times New Roman" panose="02020603050405020304" pitchFamily="18" charset="0"/>
            </a:endParaRPr>
          </a:p>
          <a:p>
            <a:pPr marL="1200150" lvl="2" indent="-285750">
              <a:buFont typeface="Arial" panose="020B0604020202020204" pitchFamily="34" charset="0"/>
              <a:buChar char="•"/>
            </a:pPr>
            <a:r>
              <a:rPr lang="en-US" sz="1400" dirty="0">
                <a:latin typeface="Times New Roman" panose="02020603050405020304" pitchFamily="18" charset="0"/>
                <a:cs typeface="Times New Roman" panose="02020603050405020304" pitchFamily="18" charset="0"/>
              </a:rPr>
              <a:t>The account from the FROM section is </a:t>
            </a:r>
            <a:r>
              <a:rPr lang="en-US" sz="1400" dirty="0">
                <a:ln w="0"/>
                <a:solidFill>
                  <a:srgbClr val="C0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L533000, object code 3600.</a:t>
            </a:r>
          </a:p>
          <a:p>
            <a:pPr marL="1200150" lvl="2" indent="-285750">
              <a:buFont typeface="Arial" panose="020B0604020202020204" pitchFamily="34" charset="0"/>
              <a:buChar char="•"/>
            </a:pPr>
            <a:r>
              <a:rPr lang="en-US" sz="1400" dirty="0">
                <a:latin typeface="Times New Roman" panose="02020603050405020304" pitchFamily="18" charset="0"/>
                <a:cs typeface="Times New Roman" panose="02020603050405020304" pitchFamily="18" charset="0"/>
              </a:rPr>
              <a:t>The APLB amount should be entered in the FROM section and should match the total amount of the TO section, after the data is imported</a:t>
            </a:r>
          </a:p>
          <a:p>
            <a:pPr marL="1200150" lvl="2" indent="-285750">
              <a:buFont typeface="Arial" panose="020B0604020202020204" pitchFamily="34" charset="0"/>
              <a:buChar char="•"/>
            </a:pPr>
            <a:r>
              <a:rPr lang="en-US" sz="1400" dirty="0">
                <a:latin typeface="Times New Roman" panose="02020603050405020304" pitchFamily="18" charset="0"/>
                <a:cs typeface="Times New Roman" panose="02020603050405020304" pitchFamily="18" charset="0"/>
              </a:rPr>
              <a:t>Line description from the FROM section: </a:t>
            </a:r>
            <a:r>
              <a:rPr lang="en-US" sz="1400" dirty="0">
                <a:ln w="0"/>
                <a:solidFill>
                  <a:srgbClr val="C00000"/>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APLB XXXXX to various</a:t>
            </a:r>
          </a:p>
          <a:p>
            <a:endParaRPr lang="en-US" sz="1400" dirty="0">
              <a:latin typeface="Times New Roman" panose="02020603050405020304" pitchFamily="18" charset="0"/>
              <a:cs typeface="Times New Roman" panose="02020603050405020304" pitchFamily="18" charset="0"/>
            </a:endParaRPr>
          </a:p>
          <a:p>
            <a:r>
              <a:rPr lang="en-US" sz="1400" dirty="0">
                <a:latin typeface="Times New Roman" panose="02020603050405020304" pitchFamily="18" charset="0"/>
                <a:cs typeface="Times New Roman" panose="02020603050405020304" pitchFamily="18" charset="0"/>
              </a:rPr>
              <a:t>		Note : If an account shows a credit in the import below, it will need to be moved to 			the FROM section.</a:t>
            </a:r>
          </a:p>
          <a:p>
            <a:endParaRPr lang="en-US" sz="1400" dirty="0">
              <a:latin typeface="Times New Roman" panose="02020603050405020304" pitchFamily="18" charset="0"/>
              <a:cs typeface="Times New Roman" panose="02020603050405020304" pitchFamily="18" charset="0"/>
            </a:endParaRPr>
          </a:p>
          <a:p>
            <a:endParaRPr lang="en-US" sz="1400" dirty="0">
              <a:latin typeface="Times New Roman" panose="02020603050405020304" pitchFamily="18" charset="0"/>
              <a:cs typeface="Times New Roman" panose="02020603050405020304" pitchFamily="18" charset="0"/>
            </a:endParaRPr>
          </a:p>
          <a:p>
            <a:r>
              <a:rPr lang="en-US" sz="1400" dirty="0">
                <a:latin typeface="Times New Roman" panose="02020603050405020304" pitchFamily="18" charset="0"/>
                <a:cs typeface="Times New Roman" panose="02020603050405020304" pitchFamily="18" charset="0"/>
              </a:rPr>
              <a:t>		</a:t>
            </a:r>
          </a:p>
          <a:p>
            <a:endParaRPr lang="en-US" sz="1400" dirty="0">
              <a:latin typeface="Times New Roman" panose="02020603050405020304" pitchFamily="18" charset="0"/>
              <a:cs typeface="Times New Roman" panose="02020603050405020304" pitchFamily="18" charset="0"/>
            </a:endParaRPr>
          </a:p>
        </p:txBody>
      </p:sp>
      <p:sp>
        <p:nvSpPr>
          <p:cNvPr id="11" name="Rectangle: Rounded Corners 10">
            <a:extLst>
              <a:ext uri="{FF2B5EF4-FFF2-40B4-BE49-F238E27FC236}">
                <a16:creationId xmlns:a16="http://schemas.microsoft.com/office/drawing/2014/main" id="{5D48AEA8-9117-4031-A906-73E837E2DB7A}"/>
              </a:ext>
            </a:extLst>
          </p:cNvPr>
          <p:cNvSpPr/>
          <p:nvPr/>
        </p:nvSpPr>
        <p:spPr>
          <a:xfrm>
            <a:off x="1046122" y="2493108"/>
            <a:ext cx="9409723" cy="104726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Up 9">
            <a:extLst>
              <a:ext uri="{FF2B5EF4-FFF2-40B4-BE49-F238E27FC236}">
                <a16:creationId xmlns:a16="http://schemas.microsoft.com/office/drawing/2014/main" id="{CFEE0EBB-65C6-4FDE-9777-03DA005C664C}"/>
              </a:ext>
            </a:extLst>
          </p:cNvPr>
          <p:cNvSpPr/>
          <p:nvPr/>
        </p:nvSpPr>
        <p:spPr>
          <a:xfrm>
            <a:off x="9894600" y="3870144"/>
            <a:ext cx="121467" cy="121832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109E23DB-F609-4C03-8AED-6CCB3B3F4A9E}"/>
              </a:ext>
            </a:extLst>
          </p:cNvPr>
          <p:cNvSpPr/>
          <p:nvPr/>
        </p:nvSpPr>
        <p:spPr>
          <a:xfrm>
            <a:off x="9364132" y="5037667"/>
            <a:ext cx="626534" cy="50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525147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 table&#10;&#10;Description automatically generated with medium confidence">
            <a:extLst>
              <a:ext uri="{FF2B5EF4-FFF2-40B4-BE49-F238E27FC236}">
                <a16:creationId xmlns:a16="http://schemas.microsoft.com/office/drawing/2014/main" id="{3521FFB7-EE2A-41F1-A333-6A19520005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7804" y="1674485"/>
            <a:ext cx="9906000" cy="4432215"/>
          </a:xfrm>
          <a:prstGeom prst="rect">
            <a:avLst/>
          </a:prstGeom>
        </p:spPr>
      </p:pic>
      <p:sp>
        <p:nvSpPr>
          <p:cNvPr id="4" name="TextBox 3">
            <a:extLst>
              <a:ext uri="{FF2B5EF4-FFF2-40B4-BE49-F238E27FC236}">
                <a16:creationId xmlns:a16="http://schemas.microsoft.com/office/drawing/2014/main" id="{636B801A-66FC-4889-818C-A3AB98064DC6}"/>
              </a:ext>
            </a:extLst>
          </p:cNvPr>
          <p:cNvSpPr txBox="1"/>
          <p:nvPr/>
        </p:nvSpPr>
        <p:spPr>
          <a:xfrm>
            <a:off x="391885" y="146975"/>
            <a:ext cx="7165911" cy="1600438"/>
          </a:xfrm>
          <a:prstGeom prst="rect">
            <a:avLst/>
          </a:prstGeom>
          <a:noFill/>
        </p:spPr>
        <p:txBody>
          <a:bodyPr wrap="square" rtlCol="0">
            <a:spAutoFit/>
          </a:bodyPr>
          <a:lstStyle/>
          <a:p>
            <a:r>
              <a:rPr lang="en-US" sz="1400" dirty="0">
                <a:latin typeface="Times New Roman" panose="02020603050405020304" pitchFamily="18" charset="0"/>
                <a:cs typeface="Times New Roman" panose="02020603050405020304" pitchFamily="18" charset="0"/>
              </a:rPr>
              <a:t>The DI document should show the imported lines.</a:t>
            </a:r>
          </a:p>
          <a:p>
            <a:r>
              <a:rPr lang="en-US" sz="1400" dirty="0">
                <a:latin typeface="Times New Roman" panose="02020603050405020304" pitchFamily="18" charset="0"/>
                <a:cs typeface="Times New Roman" panose="02020603050405020304" pitchFamily="18" charset="0"/>
              </a:rPr>
              <a:t> </a:t>
            </a:r>
          </a:p>
          <a:p>
            <a:r>
              <a:rPr lang="en-US" sz="1400" dirty="0">
                <a:latin typeface="Times New Roman" panose="02020603050405020304" pitchFamily="18" charset="0"/>
                <a:cs typeface="Times New Roman" panose="02020603050405020304" pitchFamily="18" charset="0"/>
              </a:rPr>
              <a:t>Line Description:</a:t>
            </a:r>
          </a:p>
          <a:p>
            <a:pPr marL="1200150" lvl="2" indent="-285750">
              <a:buFont typeface="Arial" panose="020B0604020202020204" pitchFamily="34" charset="0"/>
              <a:buChar char="•"/>
            </a:pPr>
            <a:r>
              <a:rPr lang="en-US" sz="1400" dirty="0">
                <a:solidFill>
                  <a:srgbClr val="FF0000"/>
                </a:solidFill>
                <a:latin typeface="Times New Roman" panose="02020603050405020304" pitchFamily="18" charset="0"/>
                <a:cs typeface="Times New Roman" panose="02020603050405020304" pitchFamily="18" charset="0"/>
              </a:rPr>
              <a:t>Add APLBXXXXX FR L533000 for all lines</a:t>
            </a:r>
          </a:p>
          <a:p>
            <a:pPr marL="1200150" lvl="2" indent="-285750">
              <a:buFont typeface="Arial" panose="020B0604020202020204" pitchFamily="34" charset="0"/>
              <a:buChar char="•"/>
            </a:pPr>
            <a:r>
              <a:rPr lang="en-US" sz="1400" dirty="0">
                <a:effectLst/>
                <a:latin typeface="Times New Roman" panose="02020603050405020304" pitchFamily="18" charset="0"/>
                <a:ea typeface="Calibri" panose="020F0502020204030204" pitchFamily="34" charset="0"/>
                <a:cs typeface="Times New Roman" panose="02020603050405020304" pitchFamily="18" charset="0"/>
              </a:rPr>
              <a:t>This step can also be completed on the Excel sheet, saves time, type it once and fill down.</a:t>
            </a:r>
          </a:p>
          <a:p>
            <a:pPr marL="1200150" lvl="2" indent="-285750">
              <a:buFont typeface="Arial" panose="020B0604020202020204" pitchFamily="34" charset="0"/>
              <a:buChar char="•"/>
            </a:pPr>
            <a:endParaRPr lang="en-US" sz="1400" dirty="0">
              <a:solidFill>
                <a:srgbClr val="FF0000"/>
              </a:solidFill>
              <a:latin typeface="Times New Roman" panose="02020603050405020304" pitchFamily="18" charset="0"/>
              <a:cs typeface="Times New Roman" panose="02020603050405020304" pitchFamily="18" charset="0"/>
            </a:endParaRPr>
          </a:p>
        </p:txBody>
      </p:sp>
      <p:sp>
        <p:nvSpPr>
          <p:cNvPr id="6" name="Arrow: Down 5">
            <a:extLst>
              <a:ext uri="{FF2B5EF4-FFF2-40B4-BE49-F238E27FC236}">
                <a16:creationId xmlns:a16="http://schemas.microsoft.com/office/drawing/2014/main" id="{49658C86-CAEC-4F87-8A83-C98A5B9B6D1E}"/>
              </a:ext>
            </a:extLst>
          </p:cNvPr>
          <p:cNvSpPr/>
          <p:nvPr/>
        </p:nvSpPr>
        <p:spPr>
          <a:xfrm rot="17519380" flipH="1">
            <a:off x="6838619" y="179377"/>
            <a:ext cx="249302" cy="3680961"/>
          </a:xfrm>
          <a:prstGeom prst="down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a:extLst>
              <a:ext uri="{FF2B5EF4-FFF2-40B4-BE49-F238E27FC236}">
                <a16:creationId xmlns:a16="http://schemas.microsoft.com/office/drawing/2014/main" id="{84726D05-9426-4A88-8D5C-A73248D1E381}"/>
              </a:ext>
            </a:extLst>
          </p:cNvPr>
          <p:cNvCxnSpPr>
            <a:cxnSpLocks/>
          </p:cNvCxnSpPr>
          <p:nvPr/>
        </p:nvCxnSpPr>
        <p:spPr>
          <a:xfrm>
            <a:off x="8839200" y="2824589"/>
            <a:ext cx="0" cy="24429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98952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36568D1-5F3C-4DFE-91E0-1BA43C89E5C9}"/>
              </a:ext>
            </a:extLst>
          </p:cNvPr>
          <p:cNvSpPr txBox="1"/>
          <p:nvPr/>
        </p:nvSpPr>
        <p:spPr>
          <a:xfrm>
            <a:off x="1250462" y="664308"/>
            <a:ext cx="6736861" cy="2646878"/>
          </a:xfrm>
          <a:prstGeom prst="rect">
            <a:avLst/>
          </a:prstGeom>
          <a:noFill/>
        </p:spPr>
        <p:txBody>
          <a:bodyPr wrap="square" rtlCol="0">
            <a:spAutoFit/>
          </a:bodyPr>
          <a:lstStyle/>
          <a:p>
            <a:r>
              <a:rPr lang="en-US" sz="1400" b="1" dirty="0">
                <a:latin typeface="Times New Roman" panose="02020603050405020304" pitchFamily="18" charset="0"/>
                <a:cs typeface="Times New Roman" panose="02020603050405020304" pitchFamily="18" charset="0"/>
              </a:rPr>
              <a:t>Documents to attach to the DI:</a:t>
            </a:r>
          </a:p>
          <a:p>
            <a:endParaRPr lang="en-US"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1400" dirty="0">
                <a:latin typeface="Times New Roman" panose="02020603050405020304" pitchFamily="18" charset="0"/>
                <a:cs typeface="Times New Roman" panose="02020603050405020304" pitchFamily="18" charset="0"/>
              </a:rPr>
              <a:t>Daily Reconciliation Dashboard (Tab 1)</a:t>
            </a:r>
          </a:p>
          <a:p>
            <a:pPr marL="285750" indent="-285750">
              <a:buFont typeface="Arial" panose="020B0604020202020204" pitchFamily="34" charset="0"/>
              <a:buChar char="•"/>
            </a:pPr>
            <a:r>
              <a:rPr lang="en-US" sz="1400" dirty="0">
                <a:latin typeface="Times New Roman" panose="02020603050405020304" pitchFamily="18" charset="0"/>
                <a:cs typeface="Times New Roman" panose="02020603050405020304" pitchFamily="18" charset="0"/>
              </a:rPr>
              <a:t>Vouchers Date Dashboard (Tab 5)</a:t>
            </a:r>
          </a:p>
          <a:p>
            <a:pPr lvl="1"/>
            <a:r>
              <a:rPr lang="en-US" sz="1400" dirty="0">
                <a:latin typeface="Times New Roman" panose="02020603050405020304" pitchFamily="18" charset="0"/>
                <a:cs typeface="Times New Roman" panose="02020603050405020304" pitchFamily="18" charset="0"/>
              </a:rPr>
              <a:t>Both should be saved in a PDF format in one document. You can download in a PDF format from the Dashboard by clicking ‘Download’ in the top right corner. It will save all dashboards from the Story. You can delete the pages you don’t need. </a:t>
            </a:r>
          </a:p>
          <a:p>
            <a:pPr lvl="1"/>
            <a:r>
              <a:rPr lang="en-US" sz="1400" dirty="0">
                <a:latin typeface="Times New Roman" panose="02020603050405020304" pitchFamily="18" charset="0"/>
                <a:cs typeface="Times New Roman" panose="02020603050405020304" pitchFamily="18" charset="0"/>
              </a:rPr>
              <a:t>(You can also subscribe to the Dashboard/Story and select the dashboard you want to receive.)</a:t>
            </a:r>
          </a:p>
          <a:p>
            <a:endParaRPr lang="en-US" dirty="0"/>
          </a:p>
          <a:p>
            <a:endParaRPr lang="en-US" dirty="0"/>
          </a:p>
        </p:txBody>
      </p:sp>
      <p:pic>
        <p:nvPicPr>
          <p:cNvPr id="4" name="Picture 3" descr="Graphical user interface&#10;&#10;Description automatically generated">
            <a:extLst>
              <a:ext uri="{FF2B5EF4-FFF2-40B4-BE49-F238E27FC236}">
                <a16:creationId xmlns:a16="http://schemas.microsoft.com/office/drawing/2014/main" id="{6128638B-8A52-48BE-81D2-2AAEA80ED0D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6874" y="2849517"/>
            <a:ext cx="2520132" cy="2646591"/>
          </a:xfrm>
          <a:prstGeom prst="rect">
            <a:avLst/>
          </a:prstGeom>
        </p:spPr>
      </p:pic>
      <p:sp>
        <p:nvSpPr>
          <p:cNvPr id="5" name="Arrow: Left 4">
            <a:extLst>
              <a:ext uri="{FF2B5EF4-FFF2-40B4-BE49-F238E27FC236}">
                <a16:creationId xmlns:a16="http://schemas.microsoft.com/office/drawing/2014/main" id="{DC9B6760-69A0-4C17-8355-22648E167FC7}"/>
              </a:ext>
            </a:extLst>
          </p:cNvPr>
          <p:cNvSpPr/>
          <p:nvPr/>
        </p:nvSpPr>
        <p:spPr>
          <a:xfrm rot="10800000">
            <a:off x="1166724" y="4392769"/>
            <a:ext cx="357276" cy="124528"/>
          </a:xfrm>
          <a:prstGeom prst="lef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Graphical user interface, text, application, email&#10;&#10;Description automatically generated">
            <a:extLst>
              <a:ext uri="{FF2B5EF4-FFF2-40B4-BE49-F238E27FC236}">
                <a16:creationId xmlns:a16="http://schemas.microsoft.com/office/drawing/2014/main" id="{5A5DA781-525B-4631-8513-B0712281452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24102" y="2849517"/>
            <a:ext cx="3543795" cy="2648320"/>
          </a:xfrm>
          <a:prstGeom prst="rect">
            <a:avLst/>
          </a:prstGeom>
        </p:spPr>
      </p:pic>
      <p:sp>
        <p:nvSpPr>
          <p:cNvPr id="8" name="Arrow: Left 7">
            <a:extLst>
              <a:ext uri="{FF2B5EF4-FFF2-40B4-BE49-F238E27FC236}">
                <a16:creationId xmlns:a16="http://schemas.microsoft.com/office/drawing/2014/main" id="{2447036D-9973-4708-A4AA-7523394264ED}"/>
              </a:ext>
            </a:extLst>
          </p:cNvPr>
          <p:cNvSpPr/>
          <p:nvPr/>
        </p:nvSpPr>
        <p:spPr>
          <a:xfrm rot="10800000">
            <a:off x="4026038" y="3544791"/>
            <a:ext cx="357276" cy="124528"/>
          </a:xfrm>
          <a:prstGeom prst="lef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734008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lowchart: Terminator 19">
            <a:extLst>
              <a:ext uri="{FF2B5EF4-FFF2-40B4-BE49-F238E27FC236}">
                <a16:creationId xmlns:a16="http://schemas.microsoft.com/office/drawing/2014/main" id="{C17F24E6-C507-4CA1-BCD6-D48752D58160}"/>
              </a:ext>
            </a:extLst>
          </p:cNvPr>
          <p:cNvSpPr/>
          <p:nvPr/>
        </p:nvSpPr>
        <p:spPr>
          <a:xfrm>
            <a:off x="1073714" y="264590"/>
            <a:ext cx="9916746" cy="401148"/>
          </a:xfrm>
          <a:prstGeom prst="flowChartTerminator">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89CA6261-5F43-4A28-8912-1E2B0482FC7A}"/>
              </a:ext>
            </a:extLst>
          </p:cNvPr>
          <p:cNvSpPr txBox="1"/>
          <p:nvPr/>
        </p:nvSpPr>
        <p:spPr>
          <a:xfrm>
            <a:off x="493419" y="289169"/>
            <a:ext cx="11081166" cy="338554"/>
          </a:xfrm>
          <a:prstGeom prst="rect">
            <a:avLst/>
          </a:prstGeom>
          <a:noFill/>
        </p:spPr>
        <p:txBody>
          <a:bodyPr wrap="square" rtlCol="0">
            <a:spAutoFit/>
          </a:bodyPr>
          <a:lstStyle/>
          <a:p>
            <a:pPr algn="ctr"/>
            <a:r>
              <a:rPr lang="en-US" sz="1600" b="1" dirty="0">
                <a:latin typeface="Times New Roman" panose="02020603050405020304" pitchFamily="18" charset="0"/>
                <a:cs typeface="Times New Roman" panose="02020603050405020304" pitchFamily="18" charset="0"/>
              </a:rPr>
              <a:t>Third tab: Daily DI for Deposit Accounts</a:t>
            </a:r>
          </a:p>
        </p:txBody>
      </p:sp>
      <p:pic>
        <p:nvPicPr>
          <p:cNvPr id="9" name="Picture 8" descr="Graphical user interface, text, application&#10;&#10;Description automatically generated">
            <a:extLst>
              <a:ext uri="{FF2B5EF4-FFF2-40B4-BE49-F238E27FC236}">
                <a16:creationId xmlns:a16="http://schemas.microsoft.com/office/drawing/2014/main" id="{461DF4F4-7479-4D70-B490-D208268A13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3815" y="1205523"/>
            <a:ext cx="5764371" cy="4446954"/>
          </a:xfrm>
          <a:prstGeom prst="rect">
            <a:avLst/>
          </a:prstGeom>
        </p:spPr>
      </p:pic>
      <p:sp>
        <p:nvSpPr>
          <p:cNvPr id="10" name="TextBox 9">
            <a:extLst>
              <a:ext uri="{FF2B5EF4-FFF2-40B4-BE49-F238E27FC236}">
                <a16:creationId xmlns:a16="http://schemas.microsoft.com/office/drawing/2014/main" id="{ECD7F0D8-ABF8-4AFC-A497-76B081B45FBC}"/>
              </a:ext>
            </a:extLst>
          </p:cNvPr>
          <p:cNvSpPr txBox="1"/>
          <p:nvPr/>
        </p:nvSpPr>
        <p:spPr>
          <a:xfrm>
            <a:off x="6838462" y="1759868"/>
            <a:ext cx="4878021" cy="2615203"/>
          </a:xfrm>
          <a:prstGeom prst="rect">
            <a:avLst/>
          </a:prstGeom>
          <a:noFill/>
        </p:spPr>
        <p:txBody>
          <a:bodyPr wrap="square">
            <a:spAutoFit/>
          </a:bodyPr>
          <a:lstStyle/>
          <a:p>
            <a:pPr marL="285750" indent="-285750" defTabSz="914400">
              <a:lnSpc>
                <a:spcPct val="120000"/>
              </a:lnSpc>
              <a:spcBef>
                <a:spcPts val="1000"/>
              </a:spcBef>
              <a:buClr>
                <a:srgbClr val="B71E42"/>
              </a:buClr>
              <a:buSzPct val="100000"/>
              <a:buFont typeface="Wingdings" panose="05000000000000000000" pitchFamily="2" charset="2"/>
              <a:buChar char="Ø"/>
              <a:defRPr/>
            </a:pPr>
            <a:r>
              <a:rPr kumimoji="0" lang="en-US" sz="1200" b="0" i="0" u="none" strike="noStrike" kern="1200" cap="none" spc="0" normalizeH="0" baseline="0" noProof="0" dirty="0" err="1">
                <a:ln>
                  <a:noFill/>
                </a:ln>
                <a:solidFill>
                  <a:prstClr val="black"/>
                </a:solidFill>
                <a:effectLst/>
                <a:uLnTx/>
                <a:uFillTx/>
                <a:latin typeface="Times New Roman" panose="02020603050405020304" pitchFamily="18" charset="0"/>
                <a:cs typeface="Times New Roman" panose="02020603050405020304" pitchFamily="18" charset="0"/>
              </a:rPr>
              <a:t>Fo</a:t>
            </a:r>
            <a:r>
              <a:rPr lang="en-US" sz="1200" dirty="0" err="1">
                <a:effectLst/>
                <a:latin typeface="Times New Roman" panose="02020603050405020304" pitchFamily="18" charset="0"/>
                <a:ea typeface="Times New Roman" panose="02020603050405020304" pitchFamily="18" charset="0"/>
                <a:cs typeface="Times New Roman" panose="02020603050405020304" pitchFamily="18" charset="0"/>
              </a:rPr>
              <a:t>llow</a:t>
            </a: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 the same steps as the Daily DI for vouchers sent to KFS. </a:t>
            </a:r>
          </a:p>
          <a:p>
            <a:pPr marL="285750" indent="-285750" defTabSz="914400">
              <a:lnSpc>
                <a:spcPct val="120000"/>
              </a:lnSpc>
              <a:spcBef>
                <a:spcPts val="1000"/>
              </a:spcBef>
              <a:buClr>
                <a:srgbClr val="B71E42"/>
              </a:buClr>
              <a:buSzPct val="100000"/>
              <a:buFont typeface="Wingdings" panose="05000000000000000000" pitchFamily="2" charset="2"/>
              <a:buChar char="Ø"/>
              <a:defRPr/>
            </a:pPr>
            <a:r>
              <a:rPr lang="en-US" sz="1200" dirty="0">
                <a:latin typeface="Times New Roman" panose="02020603050405020304" pitchFamily="18" charset="0"/>
                <a:ea typeface="Calibri" panose="020F0502020204030204" pitchFamily="34" charset="0"/>
                <a:cs typeface="Times New Roman" panose="02020603050405020304" pitchFamily="18" charset="0"/>
              </a:rPr>
              <a:t>You can import multiple times on the same DI, so the moves for Deposit Accounts can be added to the  “APLB to various” document.</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285750" marR="0" lvl="0" indent="-285750" algn="l" defTabSz="914400" rtl="0" eaLnBrk="1" fontAlgn="auto" latinLnBrk="0" hangingPunct="1">
              <a:lnSpc>
                <a:spcPct val="120000"/>
              </a:lnSpc>
              <a:spcBef>
                <a:spcPts val="1000"/>
              </a:spcBef>
              <a:spcAft>
                <a:spcPts val="0"/>
              </a:spcAft>
              <a:buClr>
                <a:srgbClr val="B71E42"/>
              </a:buClr>
              <a:buSzPct val="100000"/>
              <a:buFont typeface="Wingdings" panose="05000000000000000000" pitchFamily="2" charset="2"/>
              <a:buChar char="Ø"/>
              <a:tabLst/>
              <a:defRPr/>
            </a:pPr>
            <a:r>
              <a:rPr kumimoji="0" lang="en-US" sz="12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Download </a:t>
            </a:r>
            <a:r>
              <a:rPr lang="en-US" sz="1200" dirty="0">
                <a:latin typeface="Times New Roman" panose="02020603050405020304" pitchFamily="18" charset="0"/>
                <a:ea typeface="Times New Roman" panose="02020603050405020304" pitchFamily="18" charset="0"/>
                <a:cs typeface="Times New Roman" panose="02020603050405020304" pitchFamily="18" charset="0"/>
              </a:rPr>
              <a:t>results      and  save.</a:t>
            </a:r>
          </a:p>
          <a:p>
            <a:pPr marL="285750" indent="-285750" defTabSz="914400">
              <a:lnSpc>
                <a:spcPct val="120000"/>
              </a:lnSpc>
              <a:spcBef>
                <a:spcPts val="1000"/>
              </a:spcBef>
              <a:buClr>
                <a:srgbClr val="B71E42"/>
              </a:buClr>
              <a:buSzPct val="100000"/>
              <a:buFont typeface="Wingdings" panose="05000000000000000000" pitchFamily="2" charset="2"/>
              <a:buChar char="Ø"/>
              <a:defRPr/>
            </a:pPr>
            <a:r>
              <a:rPr kumimoji="0" lang="en-US" sz="12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Download </a:t>
            </a: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results      and save.</a:t>
            </a:r>
          </a:p>
          <a:p>
            <a:pPr marL="285750" indent="-285750" defTabSz="914400">
              <a:lnSpc>
                <a:spcPct val="120000"/>
              </a:lnSpc>
              <a:spcBef>
                <a:spcPts val="1000"/>
              </a:spcBef>
              <a:buClr>
                <a:srgbClr val="B71E42"/>
              </a:buClr>
              <a:buSzPct val="100000"/>
              <a:buFont typeface="Wingdings" panose="05000000000000000000" pitchFamily="2" charset="2"/>
              <a:buChar char="Ø"/>
              <a:defRPr/>
            </a:pPr>
            <a:r>
              <a:rPr lang="en-US" sz="1200" dirty="0">
                <a:latin typeface="Times New Roman" panose="02020603050405020304" pitchFamily="18" charset="0"/>
                <a:ea typeface="Times New Roman" panose="02020603050405020304" pitchFamily="18" charset="0"/>
                <a:cs typeface="Times New Roman" panose="02020603050405020304" pitchFamily="18" charset="0"/>
              </a:rPr>
              <a:t>Import</a:t>
            </a:r>
            <a:r>
              <a:rPr lang="en-US" sz="1200" dirty="0">
                <a:effectLst/>
                <a:latin typeface="Calibri" panose="020F0502020204030204" pitchFamily="34" charset="0"/>
                <a:ea typeface="Times New Roman" panose="02020603050405020304" pitchFamily="18" charset="0"/>
              </a:rPr>
              <a:t> results       into your DI in the FROM section.</a:t>
            </a:r>
          </a:p>
          <a:p>
            <a:pPr marL="285750" indent="-285750" defTabSz="914400">
              <a:lnSpc>
                <a:spcPct val="120000"/>
              </a:lnSpc>
              <a:spcBef>
                <a:spcPts val="1000"/>
              </a:spcBef>
              <a:buClr>
                <a:srgbClr val="B71E42"/>
              </a:buClr>
              <a:buSzPct val="100000"/>
              <a:buFont typeface="Wingdings" panose="05000000000000000000" pitchFamily="2" charset="2"/>
              <a:buChar char="Ø"/>
              <a:defRPr/>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Import </a:t>
            </a:r>
            <a:r>
              <a:rPr lang="en-US" sz="1200" dirty="0">
                <a:effectLst/>
                <a:latin typeface="Calibri" panose="020F0502020204030204" pitchFamily="34" charset="0"/>
                <a:ea typeface="Times New Roman" panose="02020603050405020304" pitchFamily="18" charset="0"/>
              </a:rPr>
              <a:t>results </a:t>
            </a:r>
            <a:r>
              <a:rPr lang="en-US" sz="1200" dirty="0">
                <a:latin typeface="Calibri" panose="020F0502020204030204" pitchFamily="34" charset="0"/>
                <a:ea typeface="Times New Roman" panose="02020603050405020304" pitchFamily="18" charset="0"/>
              </a:rPr>
              <a:t>      </a:t>
            </a:r>
            <a:r>
              <a:rPr lang="en-US" sz="1200" dirty="0">
                <a:effectLst/>
                <a:latin typeface="Calibri" panose="020F0502020204030204" pitchFamily="34" charset="0"/>
                <a:ea typeface="Times New Roman" panose="02020603050405020304" pitchFamily="18" charset="0"/>
              </a:rPr>
              <a:t>into your DI in the TO section.</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285750" indent="-285750" defTabSz="914400">
              <a:lnSpc>
                <a:spcPct val="120000"/>
              </a:lnSpc>
              <a:spcBef>
                <a:spcPts val="1000"/>
              </a:spcBef>
              <a:buClr>
                <a:srgbClr val="B71E42"/>
              </a:buClr>
              <a:buSzPct val="100000"/>
              <a:buFont typeface="Wingdings" panose="05000000000000000000" pitchFamily="2" charset="2"/>
              <a:buChar char="Ø"/>
              <a:defRPr/>
            </a:pPr>
            <a:r>
              <a:rPr lang="en-US" sz="1200" dirty="0">
                <a:latin typeface="Times New Roman" panose="02020603050405020304" pitchFamily="18" charset="0"/>
                <a:ea typeface="Calibri" panose="020F0502020204030204" pitchFamily="34" charset="0"/>
                <a:cs typeface="Times New Roman" panose="02020603050405020304" pitchFamily="18" charset="0"/>
              </a:rPr>
              <a:t>Download </a:t>
            </a:r>
            <a:r>
              <a:rPr lang="en-US" sz="1200" dirty="0">
                <a:latin typeface="Times New Roman" panose="02020603050405020304" pitchFamily="18" charset="0"/>
                <a:ea typeface="Times New Roman" panose="02020603050405020304" pitchFamily="18" charset="0"/>
                <a:cs typeface="Times New Roman" panose="02020603050405020304" pitchFamily="18" charset="0"/>
              </a:rPr>
              <a:t>results      and attach to the document.</a:t>
            </a:r>
            <a:endParaRPr kumimoji="0" lang="en-US" sz="12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p:txBody>
      </p:sp>
      <p:sp>
        <p:nvSpPr>
          <p:cNvPr id="11" name="TextBox 10">
            <a:extLst>
              <a:ext uri="{FF2B5EF4-FFF2-40B4-BE49-F238E27FC236}">
                <a16:creationId xmlns:a16="http://schemas.microsoft.com/office/drawing/2014/main" id="{A23F9D2F-357E-45F0-8E37-D35F868AD82F}"/>
              </a:ext>
            </a:extLst>
          </p:cNvPr>
          <p:cNvSpPr txBox="1"/>
          <p:nvPr/>
        </p:nvSpPr>
        <p:spPr>
          <a:xfrm>
            <a:off x="6838462" y="1284773"/>
            <a:ext cx="2540000" cy="307777"/>
          </a:xfrm>
          <a:prstGeom prst="rect">
            <a:avLst/>
          </a:prstGeom>
          <a:noFill/>
        </p:spPr>
        <p:txBody>
          <a:bodyPr wrap="square" rtlCol="0">
            <a:spAutoFit/>
          </a:bodyPr>
          <a:lstStyle/>
          <a:p>
            <a:r>
              <a:rPr lang="en-US" sz="1400" u="sng" dirty="0">
                <a:latin typeface="Times New Roman" panose="02020603050405020304" pitchFamily="18" charset="0"/>
                <a:cs typeface="Times New Roman" panose="02020603050405020304" pitchFamily="18" charset="0"/>
              </a:rPr>
              <a:t>Download steps:</a:t>
            </a:r>
          </a:p>
        </p:txBody>
      </p:sp>
      <p:sp>
        <p:nvSpPr>
          <p:cNvPr id="2" name="TextBox 1">
            <a:extLst>
              <a:ext uri="{FF2B5EF4-FFF2-40B4-BE49-F238E27FC236}">
                <a16:creationId xmlns:a16="http://schemas.microsoft.com/office/drawing/2014/main" id="{A3CFDFDF-D7F1-4A70-988C-A7477C7164DE}"/>
              </a:ext>
            </a:extLst>
          </p:cNvPr>
          <p:cNvSpPr txBox="1"/>
          <p:nvPr/>
        </p:nvSpPr>
        <p:spPr>
          <a:xfrm>
            <a:off x="6342825" y="1840013"/>
            <a:ext cx="313665" cy="369332"/>
          </a:xfrm>
          <a:prstGeom prst="rect">
            <a:avLst/>
          </a:prstGeom>
          <a:noFill/>
        </p:spPr>
        <p:txBody>
          <a:bodyPr wrap="square" rtlCol="0">
            <a:spAutoFit/>
          </a:bodyPr>
          <a:lstStyle/>
          <a:p>
            <a:r>
              <a:rPr lang="en-US" b="1" dirty="0">
                <a:solidFill>
                  <a:srgbClr val="0070C0"/>
                </a:solidFill>
                <a:latin typeface="Times New Roman" panose="02020603050405020304" pitchFamily="18" charset="0"/>
                <a:cs typeface="Times New Roman" panose="02020603050405020304" pitchFamily="18" charset="0"/>
              </a:rPr>
              <a:t>A</a:t>
            </a:r>
          </a:p>
        </p:txBody>
      </p:sp>
      <p:sp>
        <p:nvSpPr>
          <p:cNvPr id="12" name="TextBox 11">
            <a:extLst>
              <a:ext uri="{FF2B5EF4-FFF2-40B4-BE49-F238E27FC236}">
                <a16:creationId xmlns:a16="http://schemas.microsoft.com/office/drawing/2014/main" id="{D32A58C3-00FE-45D2-A537-D595A30D1E37}"/>
              </a:ext>
            </a:extLst>
          </p:cNvPr>
          <p:cNvSpPr txBox="1"/>
          <p:nvPr/>
        </p:nvSpPr>
        <p:spPr>
          <a:xfrm>
            <a:off x="6342825" y="3343035"/>
            <a:ext cx="313665" cy="369332"/>
          </a:xfrm>
          <a:prstGeom prst="rect">
            <a:avLst/>
          </a:prstGeom>
          <a:noFill/>
        </p:spPr>
        <p:txBody>
          <a:bodyPr wrap="square" rtlCol="0">
            <a:spAutoFit/>
          </a:bodyPr>
          <a:lstStyle/>
          <a:p>
            <a:r>
              <a:rPr lang="en-US" b="1" dirty="0">
                <a:solidFill>
                  <a:srgbClr val="0070C0"/>
                </a:solidFill>
                <a:latin typeface="Times New Roman" panose="02020603050405020304" pitchFamily="18" charset="0"/>
                <a:cs typeface="Times New Roman" panose="02020603050405020304" pitchFamily="18" charset="0"/>
              </a:rPr>
              <a:t>B</a:t>
            </a:r>
          </a:p>
        </p:txBody>
      </p:sp>
      <p:sp>
        <p:nvSpPr>
          <p:cNvPr id="13" name="TextBox 12">
            <a:extLst>
              <a:ext uri="{FF2B5EF4-FFF2-40B4-BE49-F238E27FC236}">
                <a16:creationId xmlns:a16="http://schemas.microsoft.com/office/drawing/2014/main" id="{F8976CE0-1824-4D8C-B0B8-1169F0A39DFE}"/>
              </a:ext>
            </a:extLst>
          </p:cNvPr>
          <p:cNvSpPr txBox="1"/>
          <p:nvPr/>
        </p:nvSpPr>
        <p:spPr>
          <a:xfrm>
            <a:off x="6342827" y="4657965"/>
            <a:ext cx="313665" cy="369332"/>
          </a:xfrm>
          <a:prstGeom prst="rect">
            <a:avLst/>
          </a:prstGeom>
          <a:noFill/>
        </p:spPr>
        <p:txBody>
          <a:bodyPr wrap="square" rtlCol="0">
            <a:spAutoFit/>
          </a:bodyPr>
          <a:lstStyle/>
          <a:p>
            <a:r>
              <a:rPr lang="en-US" b="1" dirty="0">
                <a:solidFill>
                  <a:srgbClr val="0070C0"/>
                </a:solidFill>
                <a:latin typeface="Times New Roman" panose="02020603050405020304" pitchFamily="18" charset="0"/>
                <a:cs typeface="Times New Roman" panose="02020603050405020304" pitchFamily="18" charset="0"/>
              </a:rPr>
              <a:t>C</a:t>
            </a:r>
          </a:p>
        </p:txBody>
      </p:sp>
      <p:sp>
        <p:nvSpPr>
          <p:cNvPr id="14" name="TextBox 13">
            <a:extLst>
              <a:ext uri="{FF2B5EF4-FFF2-40B4-BE49-F238E27FC236}">
                <a16:creationId xmlns:a16="http://schemas.microsoft.com/office/drawing/2014/main" id="{D305A092-64CF-43C4-9B47-4959A6F353E6}"/>
              </a:ext>
            </a:extLst>
          </p:cNvPr>
          <p:cNvSpPr txBox="1"/>
          <p:nvPr/>
        </p:nvSpPr>
        <p:spPr>
          <a:xfrm>
            <a:off x="8029783" y="3291224"/>
            <a:ext cx="313665" cy="369332"/>
          </a:xfrm>
          <a:prstGeom prst="rect">
            <a:avLst/>
          </a:prstGeom>
          <a:noFill/>
        </p:spPr>
        <p:txBody>
          <a:bodyPr wrap="square" rtlCol="0">
            <a:spAutoFit/>
          </a:bodyPr>
          <a:lstStyle/>
          <a:p>
            <a:r>
              <a:rPr lang="en-US" b="1" dirty="0">
                <a:solidFill>
                  <a:srgbClr val="0070C0"/>
                </a:solidFill>
                <a:latin typeface="Times New Roman" panose="02020603050405020304" pitchFamily="18" charset="0"/>
                <a:cs typeface="Times New Roman" panose="02020603050405020304" pitchFamily="18" charset="0"/>
              </a:rPr>
              <a:t>A</a:t>
            </a:r>
          </a:p>
        </p:txBody>
      </p:sp>
      <p:sp>
        <p:nvSpPr>
          <p:cNvPr id="15" name="TextBox 14">
            <a:extLst>
              <a:ext uri="{FF2B5EF4-FFF2-40B4-BE49-F238E27FC236}">
                <a16:creationId xmlns:a16="http://schemas.microsoft.com/office/drawing/2014/main" id="{37642D84-0064-4C0A-99E6-12314E4B0BCC}"/>
              </a:ext>
            </a:extLst>
          </p:cNvPr>
          <p:cNvSpPr txBox="1"/>
          <p:nvPr/>
        </p:nvSpPr>
        <p:spPr>
          <a:xfrm>
            <a:off x="8225690" y="2605474"/>
            <a:ext cx="313665" cy="369332"/>
          </a:xfrm>
          <a:prstGeom prst="rect">
            <a:avLst/>
          </a:prstGeom>
          <a:noFill/>
        </p:spPr>
        <p:txBody>
          <a:bodyPr wrap="square" rtlCol="0">
            <a:spAutoFit/>
          </a:bodyPr>
          <a:lstStyle/>
          <a:p>
            <a:r>
              <a:rPr lang="en-US" b="1" dirty="0">
                <a:solidFill>
                  <a:srgbClr val="0070C0"/>
                </a:solidFill>
                <a:latin typeface="Times New Roman" panose="02020603050405020304" pitchFamily="18" charset="0"/>
                <a:cs typeface="Times New Roman" panose="02020603050405020304" pitchFamily="18" charset="0"/>
              </a:rPr>
              <a:t>A</a:t>
            </a:r>
          </a:p>
        </p:txBody>
      </p:sp>
      <p:sp>
        <p:nvSpPr>
          <p:cNvPr id="17" name="TextBox 16">
            <a:extLst>
              <a:ext uri="{FF2B5EF4-FFF2-40B4-BE49-F238E27FC236}">
                <a16:creationId xmlns:a16="http://schemas.microsoft.com/office/drawing/2014/main" id="{BFACA5BC-453A-4ADA-A52F-63F41BD77FF1}"/>
              </a:ext>
            </a:extLst>
          </p:cNvPr>
          <p:cNvSpPr txBox="1"/>
          <p:nvPr/>
        </p:nvSpPr>
        <p:spPr>
          <a:xfrm>
            <a:off x="8236890" y="2937984"/>
            <a:ext cx="313665" cy="369332"/>
          </a:xfrm>
          <a:prstGeom prst="rect">
            <a:avLst/>
          </a:prstGeom>
          <a:noFill/>
        </p:spPr>
        <p:txBody>
          <a:bodyPr wrap="square" rtlCol="0">
            <a:spAutoFit/>
          </a:bodyPr>
          <a:lstStyle/>
          <a:p>
            <a:r>
              <a:rPr lang="en-US" b="1" dirty="0">
                <a:solidFill>
                  <a:srgbClr val="0070C0"/>
                </a:solidFill>
                <a:latin typeface="Times New Roman" panose="02020603050405020304" pitchFamily="18" charset="0"/>
                <a:cs typeface="Times New Roman" panose="02020603050405020304" pitchFamily="18" charset="0"/>
              </a:rPr>
              <a:t>B</a:t>
            </a:r>
          </a:p>
        </p:txBody>
      </p:sp>
      <p:sp>
        <p:nvSpPr>
          <p:cNvPr id="18" name="TextBox 17">
            <a:extLst>
              <a:ext uri="{FF2B5EF4-FFF2-40B4-BE49-F238E27FC236}">
                <a16:creationId xmlns:a16="http://schemas.microsoft.com/office/drawing/2014/main" id="{48CC63FE-84A7-4C6D-8C08-C409E2E04A8F}"/>
              </a:ext>
            </a:extLst>
          </p:cNvPr>
          <p:cNvSpPr txBox="1"/>
          <p:nvPr/>
        </p:nvSpPr>
        <p:spPr>
          <a:xfrm>
            <a:off x="8033250" y="3636760"/>
            <a:ext cx="313665" cy="369332"/>
          </a:xfrm>
          <a:prstGeom prst="rect">
            <a:avLst/>
          </a:prstGeom>
          <a:noFill/>
        </p:spPr>
        <p:txBody>
          <a:bodyPr wrap="square" rtlCol="0">
            <a:spAutoFit/>
          </a:bodyPr>
          <a:lstStyle/>
          <a:p>
            <a:r>
              <a:rPr lang="en-US" b="1" dirty="0">
                <a:solidFill>
                  <a:srgbClr val="0070C0"/>
                </a:solidFill>
                <a:latin typeface="Times New Roman" panose="02020603050405020304" pitchFamily="18" charset="0"/>
                <a:cs typeface="Times New Roman" panose="02020603050405020304" pitchFamily="18" charset="0"/>
              </a:rPr>
              <a:t>B</a:t>
            </a:r>
          </a:p>
        </p:txBody>
      </p:sp>
      <p:sp>
        <p:nvSpPr>
          <p:cNvPr id="19" name="TextBox 18">
            <a:extLst>
              <a:ext uri="{FF2B5EF4-FFF2-40B4-BE49-F238E27FC236}">
                <a16:creationId xmlns:a16="http://schemas.microsoft.com/office/drawing/2014/main" id="{A0590D75-CE67-42EB-9377-DB6C95C2A14F}"/>
              </a:ext>
            </a:extLst>
          </p:cNvPr>
          <p:cNvSpPr txBox="1"/>
          <p:nvPr/>
        </p:nvSpPr>
        <p:spPr>
          <a:xfrm>
            <a:off x="8225690" y="4006092"/>
            <a:ext cx="313665" cy="369332"/>
          </a:xfrm>
          <a:prstGeom prst="rect">
            <a:avLst/>
          </a:prstGeom>
          <a:noFill/>
        </p:spPr>
        <p:txBody>
          <a:bodyPr wrap="square" rtlCol="0">
            <a:spAutoFit/>
          </a:bodyPr>
          <a:lstStyle/>
          <a:p>
            <a:r>
              <a:rPr lang="en-US" b="1" dirty="0">
                <a:solidFill>
                  <a:srgbClr val="0070C0"/>
                </a:solidFill>
                <a:latin typeface="Times New Roman" panose="02020603050405020304" pitchFamily="18" charset="0"/>
                <a:cs typeface="Times New Roman" panose="02020603050405020304" pitchFamily="18" charset="0"/>
              </a:rPr>
              <a:t>C</a:t>
            </a:r>
          </a:p>
        </p:txBody>
      </p:sp>
    </p:spTree>
    <p:extLst>
      <p:ext uri="{BB962C8B-B14F-4D97-AF65-F5344CB8AC3E}">
        <p14:creationId xmlns:p14="http://schemas.microsoft.com/office/powerpoint/2010/main" val="10847298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lowchart: Terminator 4">
            <a:extLst>
              <a:ext uri="{FF2B5EF4-FFF2-40B4-BE49-F238E27FC236}">
                <a16:creationId xmlns:a16="http://schemas.microsoft.com/office/drawing/2014/main" id="{D278F5CB-4325-4FC2-B55B-05BB0A4E3790}"/>
              </a:ext>
            </a:extLst>
          </p:cNvPr>
          <p:cNvSpPr/>
          <p:nvPr/>
        </p:nvSpPr>
        <p:spPr>
          <a:xfrm>
            <a:off x="1065247" y="132861"/>
            <a:ext cx="9916746" cy="401148"/>
          </a:xfrm>
          <a:prstGeom prst="flowChartTerminator">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E8E41D90-2B6F-4729-AF81-629885DFD9C2}"/>
              </a:ext>
            </a:extLst>
          </p:cNvPr>
          <p:cNvSpPr txBox="1"/>
          <p:nvPr/>
        </p:nvSpPr>
        <p:spPr>
          <a:xfrm>
            <a:off x="863599" y="132861"/>
            <a:ext cx="10539047" cy="338554"/>
          </a:xfrm>
          <a:prstGeom prst="rect">
            <a:avLst/>
          </a:prstGeom>
          <a:noFill/>
        </p:spPr>
        <p:txBody>
          <a:bodyPr wrap="square" rtlCol="0">
            <a:spAutoFit/>
          </a:bodyPr>
          <a:lstStyle/>
          <a:p>
            <a:pPr algn="ctr"/>
            <a:r>
              <a:rPr lang="en-US" sz="1600" b="1" dirty="0">
                <a:latin typeface="Times New Roman" panose="02020603050405020304" pitchFamily="18" charset="0"/>
                <a:cs typeface="Times New Roman" panose="02020603050405020304" pitchFamily="18" charset="0"/>
              </a:rPr>
              <a:t>Fourth tab: Daily DI for Transfers</a:t>
            </a:r>
          </a:p>
        </p:txBody>
      </p:sp>
      <p:pic>
        <p:nvPicPr>
          <p:cNvPr id="6" name="Picture 5" descr="A picture containing text&#10;&#10;Description automatically generated">
            <a:extLst>
              <a:ext uri="{FF2B5EF4-FFF2-40B4-BE49-F238E27FC236}">
                <a16:creationId xmlns:a16="http://schemas.microsoft.com/office/drawing/2014/main" id="{CDA0D774-0FBB-4832-ADD4-D245B05C7E7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5247" y="711200"/>
            <a:ext cx="5503792" cy="4798038"/>
          </a:xfrm>
          <a:prstGeom prst="rect">
            <a:avLst/>
          </a:prstGeom>
        </p:spPr>
      </p:pic>
      <p:sp>
        <p:nvSpPr>
          <p:cNvPr id="8" name="TextBox 7">
            <a:extLst>
              <a:ext uri="{FF2B5EF4-FFF2-40B4-BE49-F238E27FC236}">
                <a16:creationId xmlns:a16="http://schemas.microsoft.com/office/drawing/2014/main" id="{67481995-5829-4C73-B989-B46582924EB5}"/>
              </a:ext>
            </a:extLst>
          </p:cNvPr>
          <p:cNvSpPr txBox="1"/>
          <p:nvPr/>
        </p:nvSpPr>
        <p:spPr>
          <a:xfrm>
            <a:off x="7313979" y="1802617"/>
            <a:ext cx="4878021" cy="2615203"/>
          </a:xfrm>
          <a:prstGeom prst="rect">
            <a:avLst/>
          </a:prstGeom>
          <a:noFill/>
        </p:spPr>
        <p:txBody>
          <a:bodyPr wrap="square">
            <a:spAutoFit/>
          </a:bodyPr>
          <a:lstStyle/>
          <a:p>
            <a:pPr marL="285750" indent="-285750" defTabSz="914400">
              <a:lnSpc>
                <a:spcPct val="120000"/>
              </a:lnSpc>
              <a:spcBef>
                <a:spcPts val="1000"/>
              </a:spcBef>
              <a:buClr>
                <a:srgbClr val="B71E42"/>
              </a:buClr>
              <a:buSzPct val="100000"/>
              <a:buFont typeface="Wingdings" panose="05000000000000000000" pitchFamily="2" charset="2"/>
              <a:buChar char="Ø"/>
              <a:defRPr/>
            </a:pPr>
            <a:r>
              <a:rPr kumimoji="0" lang="en-US" sz="1200" b="0" i="0" u="none" strike="noStrike" kern="1200" cap="none" spc="0" normalizeH="0" baseline="0" noProof="0" dirty="0" err="1">
                <a:ln>
                  <a:noFill/>
                </a:ln>
                <a:solidFill>
                  <a:prstClr val="black"/>
                </a:solidFill>
                <a:effectLst/>
                <a:uLnTx/>
                <a:uFillTx/>
                <a:latin typeface="Times New Roman" panose="02020603050405020304" pitchFamily="18" charset="0"/>
                <a:cs typeface="Times New Roman" panose="02020603050405020304" pitchFamily="18" charset="0"/>
              </a:rPr>
              <a:t>Fo</a:t>
            </a:r>
            <a:r>
              <a:rPr lang="en-US" sz="1200" dirty="0" err="1">
                <a:effectLst/>
                <a:latin typeface="Times New Roman" panose="02020603050405020304" pitchFamily="18" charset="0"/>
                <a:ea typeface="Times New Roman" panose="02020603050405020304" pitchFamily="18" charset="0"/>
                <a:cs typeface="Times New Roman" panose="02020603050405020304" pitchFamily="18" charset="0"/>
              </a:rPr>
              <a:t>llow</a:t>
            </a: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 the same steps as the Daily DI for Deposit Account. </a:t>
            </a:r>
          </a:p>
          <a:p>
            <a:pPr marL="285750" indent="-285750" defTabSz="914400">
              <a:lnSpc>
                <a:spcPct val="120000"/>
              </a:lnSpc>
              <a:spcBef>
                <a:spcPts val="1000"/>
              </a:spcBef>
              <a:buClr>
                <a:srgbClr val="B71E42"/>
              </a:buClr>
              <a:buSzPct val="100000"/>
              <a:buFont typeface="Wingdings" panose="05000000000000000000" pitchFamily="2" charset="2"/>
              <a:buChar char="Ø"/>
              <a:defRPr/>
            </a:pPr>
            <a:r>
              <a:rPr lang="en-US" sz="1200" dirty="0">
                <a:latin typeface="Times New Roman" panose="02020603050405020304" pitchFamily="18" charset="0"/>
                <a:ea typeface="Calibri" panose="020F0502020204030204" pitchFamily="34" charset="0"/>
                <a:cs typeface="Times New Roman" panose="02020603050405020304" pitchFamily="18" charset="0"/>
              </a:rPr>
              <a:t>You can import multiple times on the same DI, so the moves for Internal Transfer can be added to the  “APLB to various” document.</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p>
            <a:pPr marL="285750" marR="0" lvl="0" indent="-285750" algn="l" defTabSz="914400" rtl="0" eaLnBrk="1" fontAlgn="auto" latinLnBrk="0" hangingPunct="1">
              <a:lnSpc>
                <a:spcPct val="120000"/>
              </a:lnSpc>
              <a:spcBef>
                <a:spcPts val="1000"/>
              </a:spcBef>
              <a:spcAft>
                <a:spcPts val="0"/>
              </a:spcAft>
              <a:buClr>
                <a:srgbClr val="B71E42"/>
              </a:buClr>
              <a:buSzPct val="100000"/>
              <a:buFont typeface="Wingdings" panose="05000000000000000000" pitchFamily="2" charset="2"/>
              <a:buChar char="Ø"/>
              <a:tabLst/>
              <a:defRPr/>
            </a:pPr>
            <a:r>
              <a:rPr kumimoji="0" lang="en-US" sz="12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Download </a:t>
            </a:r>
            <a:r>
              <a:rPr lang="en-US" sz="1200" dirty="0">
                <a:latin typeface="Times New Roman" panose="02020603050405020304" pitchFamily="18" charset="0"/>
                <a:ea typeface="Times New Roman" panose="02020603050405020304" pitchFamily="18" charset="0"/>
                <a:cs typeface="Times New Roman" panose="02020603050405020304" pitchFamily="18" charset="0"/>
              </a:rPr>
              <a:t>results      and  save.</a:t>
            </a:r>
          </a:p>
          <a:p>
            <a:pPr marL="285750" indent="-285750" defTabSz="914400">
              <a:lnSpc>
                <a:spcPct val="120000"/>
              </a:lnSpc>
              <a:spcBef>
                <a:spcPts val="1000"/>
              </a:spcBef>
              <a:buClr>
                <a:srgbClr val="B71E42"/>
              </a:buClr>
              <a:buSzPct val="100000"/>
              <a:buFont typeface="Wingdings" panose="05000000000000000000" pitchFamily="2" charset="2"/>
              <a:buChar char="Ø"/>
              <a:defRPr/>
            </a:pPr>
            <a:r>
              <a:rPr kumimoji="0" lang="en-US" sz="12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Download </a:t>
            </a: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results      and save.</a:t>
            </a:r>
          </a:p>
          <a:p>
            <a:pPr marL="285750" indent="-285750" defTabSz="914400">
              <a:lnSpc>
                <a:spcPct val="120000"/>
              </a:lnSpc>
              <a:spcBef>
                <a:spcPts val="1000"/>
              </a:spcBef>
              <a:buClr>
                <a:srgbClr val="B71E42"/>
              </a:buClr>
              <a:buSzPct val="100000"/>
              <a:buFont typeface="Wingdings" panose="05000000000000000000" pitchFamily="2" charset="2"/>
              <a:buChar char="Ø"/>
              <a:defRPr/>
            </a:pPr>
            <a:r>
              <a:rPr lang="en-US" sz="1200" dirty="0">
                <a:latin typeface="Times New Roman" panose="02020603050405020304" pitchFamily="18" charset="0"/>
                <a:ea typeface="Times New Roman" panose="02020603050405020304" pitchFamily="18" charset="0"/>
                <a:cs typeface="Times New Roman" panose="02020603050405020304" pitchFamily="18" charset="0"/>
              </a:rPr>
              <a:t>Import</a:t>
            </a:r>
            <a:r>
              <a:rPr lang="en-US" sz="1200" dirty="0">
                <a:effectLst/>
                <a:latin typeface="Calibri" panose="020F0502020204030204" pitchFamily="34" charset="0"/>
                <a:ea typeface="Times New Roman" panose="02020603050405020304" pitchFamily="18" charset="0"/>
              </a:rPr>
              <a:t> results       into your DI in the FROM section.</a:t>
            </a:r>
          </a:p>
          <a:p>
            <a:pPr marL="285750" indent="-285750" defTabSz="914400">
              <a:lnSpc>
                <a:spcPct val="120000"/>
              </a:lnSpc>
              <a:spcBef>
                <a:spcPts val="1000"/>
              </a:spcBef>
              <a:buClr>
                <a:srgbClr val="B71E42"/>
              </a:buClr>
              <a:buSzPct val="100000"/>
              <a:buFont typeface="Wingdings" panose="05000000000000000000" pitchFamily="2" charset="2"/>
              <a:buChar char="Ø"/>
              <a:defRPr/>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Import </a:t>
            </a:r>
            <a:r>
              <a:rPr lang="en-US" sz="1200" dirty="0">
                <a:effectLst/>
                <a:latin typeface="Calibri" panose="020F0502020204030204" pitchFamily="34" charset="0"/>
                <a:ea typeface="Times New Roman" panose="02020603050405020304" pitchFamily="18" charset="0"/>
              </a:rPr>
              <a:t>results </a:t>
            </a:r>
            <a:r>
              <a:rPr lang="en-US" sz="1200" dirty="0">
                <a:latin typeface="Calibri" panose="020F0502020204030204" pitchFamily="34" charset="0"/>
                <a:ea typeface="Times New Roman" panose="02020603050405020304" pitchFamily="18" charset="0"/>
              </a:rPr>
              <a:t>      </a:t>
            </a:r>
            <a:r>
              <a:rPr lang="en-US" sz="1200" dirty="0">
                <a:effectLst/>
                <a:latin typeface="Calibri" panose="020F0502020204030204" pitchFamily="34" charset="0"/>
                <a:ea typeface="Times New Roman" panose="02020603050405020304" pitchFamily="18" charset="0"/>
              </a:rPr>
              <a:t>into your DI in the TO section.</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285750" indent="-285750" defTabSz="914400">
              <a:lnSpc>
                <a:spcPct val="120000"/>
              </a:lnSpc>
              <a:spcBef>
                <a:spcPts val="1000"/>
              </a:spcBef>
              <a:buClr>
                <a:srgbClr val="B71E42"/>
              </a:buClr>
              <a:buSzPct val="100000"/>
              <a:buFont typeface="Wingdings" panose="05000000000000000000" pitchFamily="2" charset="2"/>
              <a:buChar char="Ø"/>
              <a:defRPr/>
            </a:pPr>
            <a:r>
              <a:rPr lang="en-US" sz="1200" dirty="0">
                <a:latin typeface="Times New Roman" panose="02020603050405020304" pitchFamily="18" charset="0"/>
                <a:ea typeface="Calibri" panose="020F0502020204030204" pitchFamily="34" charset="0"/>
                <a:cs typeface="Times New Roman" panose="02020603050405020304" pitchFamily="18" charset="0"/>
              </a:rPr>
              <a:t>Download </a:t>
            </a:r>
            <a:r>
              <a:rPr lang="en-US" sz="1200" dirty="0">
                <a:latin typeface="Times New Roman" panose="02020603050405020304" pitchFamily="18" charset="0"/>
                <a:ea typeface="Times New Roman" panose="02020603050405020304" pitchFamily="18" charset="0"/>
                <a:cs typeface="Times New Roman" panose="02020603050405020304" pitchFamily="18" charset="0"/>
              </a:rPr>
              <a:t>results      and attach to the document.</a:t>
            </a:r>
            <a:endParaRPr kumimoji="0" lang="en-US" sz="12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7F42AD81-47DE-4CEB-BECA-95D7317664FC}"/>
              </a:ext>
            </a:extLst>
          </p:cNvPr>
          <p:cNvSpPr txBox="1"/>
          <p:nvPr/>
        </p:nvSpPr>
        <p:spPr>
          <a:xfrm>
            <a:off x="7328262" y="1321865"/>
            <a:ext cx="2540000" cy="307777"/>
          </a:xfrm>
          <a:prstGeom prst="rect">
            <a:avLst/>
          </a:prstGeom>
          <a:noFill/>
        </p:spPr>
        <p:txBody>
          <a:bodyPr wrap="square" rtlCol="0">
            <a:spAutoFit/>
          </a:bodyPr>
          <a:lstStyle/>
          <a:p>
            <a:r>
              <a:rPr lang="en-US" sz="1400" u="sng" dirty="0">
                <a:latin typeface="Times New Roman" panose="02020603050405020304" pitchFamily="18" charset="0"/>
                <a:cs typeface="Times New Roman" panose="02020603050405020304" pitchFamily="18" charset="0"/>
              </a:rPr>
              <a:t>Download steps:</a:t>
            </a:r>
          </a:p>
        </p:txBody>
      </p:sp>
      <p:sp>
        <p:nvSpPr>
          <p:cNvPr id="10" name="TextBox 9">
            <a:extLst>
              <a:ext uri="{FF2B5EF4-FFF2-40B4-BE49-F238E27FC236}">
                <a16:creationId xmlns:a16="http://schemas.microsoft.com/office/drawing/2014/main" id="{7DC81425-AD3B-4D09-840E-1D49F968A4B4}"/>
              </a:ext>
            </a:extLst>
          </p:cNvPr>
          <p:cNvSpPr txBox="1"/>
          <p:nvPr/>
        </p:nvSpPr>
        <p:spPr>
          <a:xfrm>
            <a:off x="8510690" y="3333620"/>
            <a:ext cx="313665" cy="369332"/>
          </a:xfrm>
          <a:prstGeom prst="rect">
            <a:avLst/>
          </a:prstGeom>
          <a:noFill/>
        </p:spPr>
        <p:txBody>
          <a:bodyPr wrap="square" rtlCol="0">
            <a:spAutoFit/>
          </a:bodyPr>
          <a:lstStyle/>
          <a:p>
            <a:r>
              <a:rPr lang="en-US" b="1" dirty="0">
                <a:solidFill>
                  <a:srgbClr val="0070C0"/>
                </a:solidFill>
                <a:latin typeface="Times New Roman" panose="02020603050405020304" pitchFamily="18" charset="0"/>
                <a:cs typeface="Times New Roman" panose="02020603050405020304" pitchFamily="18" charset="0"/>
              </a:rPr>
              <a:t>A</a:t>
            </a:r>
          </a:p>
        </p:txBody>
      </p:sp>
      <p:sp>
        <p:nvSpPr>
          <p:cNvPr id="11" name="TextBox 10">
            <a:extLst>
              <a:ext uri="{FF2B5EF4-FFF2-40B4-BE49-F238E27FC236}">
                <a16:creationId xmlns:a16="http://schemas.microsoft.com/office/drawing/2014/main" id="{9A06A86F-F5C4-4F0D-8B82-8450BF077F0B}"/>
              </a:ext>
            </a:extLst>
          </p:cNvPr>
          <p:cNvSpPr txBox="1"/>
          <p:nvPr/>
        </p:nvSpPr>
        <p:spPr>
          <a:xfrm>
            <a:off x="8706597" y="2647870"/>
            <a:ext cx="313665" cy="369332"/>
          </a:xfrm>
          <a:prstGeom prst="rect">
            <a:avLst/>
          </a:prstGeom>
          <a:noFill/>
        </p:spPr>
        <p:txBody>
          <a:bodyPr wrap="square" rtlCol="0">
            <a:spAutoFit/>
          </a:bodyPr>
          <a:lstStyle/>
          <a:p>
            <a:r>
              <a:rPr lang="en-US" b="1" dirty="0">
                <a:solidFill>
                  <a:srgbClr val="0070C0"/>
                </a:solidFill>
                <a:latin typeface="Times New Roman" panose="02020603050405020304" pitchFamily="18" charset="0"/>
                <a:cs typeface="Times New Roman" panose="02020603050405020304" pitchFamily="18" charset="0"/>
              </a:rPr>
              <a:t>A</a:t>
            </a:r>
          </a:p>
        </p:txBody>
      </p:sp>
      <p:sp>
        <p:nvSpPr>
          <p:cNvPr id="12" name="TextBox 11">
            <a:extLst>
              <a:ext uri="{FF2B5EF4-FFF2-40B4-BE49-F238E27FC236}">
                <a16:creationId xmlns:a16="http://schemas.microsoft.com/office/drawing/2014/main" id="{13718E4B-59BE-4C67-A93A-D76E2B37D448}"/>
              </a:ext>
            </a:extLst>
          </p:cNvPr>
          <p:cNvSpPr txBox="1"/>
          <p:nvPr/>
        </p:nvSpPr>
        <p:spPr>
          <a:xfrm>
            <a:off x="8717797" y="2980380"/>
            <a:ext cx="313665" cy="369332"/>
          </a:xfrm>
          <a:prstGeom prst="rect">
            <a:avLst/>
          </a:prstGeom>
          <a:noFill/>
        </p:spPr>
        <p:txBody>
          <a:bodyPr wrap="square" rtlCol="0">
            <a:spAutoFit/>
          </a:bodyPr>
          <a:lstStyle/>
          <a:p>
            <a:r>
              <a:rPr lang="en-US" b="1" dirty="0">
                <a:solidFill>
                  <a:srgbClr val="0070C0"/>
                </a:solidFill>
                <a:latin typeface="Times New Roman" panose="02020603050405020304" pitchFamily="18" charset="0"/>
                <a:cs typeface="Times New Roman" panose="02020603050405020304" pitchFamily="18" charset="0"/>
              </a:rPr>
              <a:t>B</a:t>
            </a:r>
          </a:p>
        </p:txBody>
      </p:sp>
      <p:sp>
        <p:nvSpPr>
          <p:cNvPr id="13" name="TextBox 12">
            <a:extLst>
              <a:ext uri="{FF2B5EF4-FFF2-40B4-BE49-F238E27FC236}">
                <a16:creationId xmlns:a16="http://schemas.microsoft.com/office/drawing/2014/main" id="{3D166DAC-8167-4518-8F10-86F6D080DB64}"/>
              </a:ext>
            </a:extLst>
          </p:cNvPr>
          <p:cNvSpPr txBox="1"/>
          <p:nvPr/>
        </p:nvSpPr>
        <p:spPr>
          <a:xfrm>
            <a:off x="8514157" y="3679156"/>
            <a:ext cx="313665" cy="369332"/>
          </a:xfrm>
          <a:prstGeom prst="rect">
            <a:avLst/>
          </a:prstGeom>
          <a:noFill/>
        </p:spPr>
        <p:txBody>
          <a:bodyPr wrap="square" rtlCol="0">
            <a:spAutoFit/>
          </a:bodyPr>
          <a:lstStyle/>
          <a:p>
            <a:r>
              <a:rPr lang="en-US" b="1" dirty="0">
                <a:solidFill>
                  <a:srgbClr val="0070C0"/>
                </a:solidFill>
                <a:latin typeface="Times New Roman" panose="02020603050405020304" pitchFamily="18" charset="0"/>
                <a:cs typeface="Times New Roman" panose="02020603050405020304" pitchFamily="18" charset="0"/>
              </a:rPr>
              <a:t>B</a:t>
            </a:r>
          </a:p>
        </p:txBody>
      </p:sp>
      <p:sp>
        <p:nvSpPr>
          <p:cNvPr id="14" name="TextBox 13">
            <a:extLst>
              <a:ext uri="{FF2B5EF4-FFF2-40B4-BE49-F238E27FC236}">
                <a16:creationId xmlns:a16="http://schemas.microsoft.com/office/drawing/2014/main" id="{D3819827-4A71-4F1B-BD7D-F1B7ECE8998C}"/>
              </a:ext>
            </a:extLst>
          </p:cNvPr>
          <p:cNvSpPr txBox="1"/>
          <p:nvPr/>
        </p:nvSpPr>
        <p:spPr>
          <a:xfrm>
            <a:off x="8706597" y="4048488"/>
            <a:ext cx="313665" cy="369332"/>
          </a:xfrm>
          <a:prstGeom prst="rect">
            <a:avLst/>
          </a:prstGeom>
          <a:noFill/>
        </p:spPr>
        <p:txBody>
          <a:bodyPr wrap="square" rtlCol="0">
            <a:spAutoFit/>
          </a:bodyPr>
          <a:lstStyle/>
          <a:p>
            <a:r>
              <a:rPr lang="en-US" b="1" dirty="0">
                <a:solidFill>
                  <a:srgbClr val="0070C0"/>
                </a:solidFill>
                <a:latin typeface="Times New Roman" panose="02020603050405020304" pitchFamily="18" charset="0"/>
                <a:cs typeface="Times New Roman" panose="02020603050405020304" pitchFamily="18" charset="0"/>
              </a:rPr>
              <a:t>C</a:t>
            </a:r>
          </a:p>
        </p:txBody>
      </p:sp>
      <p:sp>
        <p:nvSpPr>
          <p:cNvPr id="20" name="TextBox 19">
            <a:extLst>
              <a:ext uri="{FF2B5EF4-FFF2-40B4-BE49-F238E27FC236}">
                <a16:creationId xmlns:a16="http://schemas.microsoft.com/office/drawing/2014/main" id="{3CB12AE6-8CD5-4F2B-B14E-4571FD8D9654}"/>
              </a:ext>
            </a:extLst>
          </p:cNvPr>
          <p:cNvSpPr txBox="1"/>
          <p:nvPr/>
        </p:nvSpPr>
        <p:spPr>
          <a:xfrm>
            <a:off x="6133122" y="1960376"/>
            <a:ext cx="313665" cy="369332"/>
          </a:xfrm>
          <a:prstGeom prst="rect">
            <a:avLst/>
          </a:prstGeom>
          <a:noFill/>
        </p:spPr>
        <p:txBody>
          <a:bodyPr wrap="square" rtlCol="0">
            <a:spAutoFit/>
          </a:bodyPr>
          <a:lstStyle/>
          <a:p>
            <a:r>
              <a:rPr lang="en-US" b="1" dirty="0">
                <a:solidFill>
                  <a:srgbClr val="0070C0"/>
                </a:solidFill>
                <a:latin typeface="Times New Roman" panose="02020603050405020304" pitchFamily="18" charset="0"/>
                <a:cs typeface="Times New Roman" panose="02020603050405020304" pitchFamily="18" charset="0"/>
              </a:rPr>
              <a:t>A</a:t>
            </a:r>
          </a:p>
        </p:txBody>
      </p:sp>
      <p:sp>
        <p:nvSpPr>
          <p:cNvPr id="22" name="TextBox 21">
            <a:extLst>
              <a:ext uri="{FF2B5EF4-FFF2-40B4-BE49-F238E27FC236}">
                <a16:creationId xmlns:a16="http://schemas.microsoft.com/office/drawing/2014/main" id="{249242E5-3017-44EF-9B67-4C5BD8C62923}"/>
              </a:ext>
            </a:extLst>
          </p:cNvPr>
          <p:cNvSpPr txBox="1"/>
          <p:nvPr/>
        </p:nvSpPr>
        <p:spPr>
          <a:xfrm>
            <a:off x="6133122" y="3451219"/>
            <a:ext cx="313665" cy="369332"/>
          </a:xfrm>
          <a:prstGeom prst="rect">
            <a:avLst/>
          </a:prstGeom>
          <a:noFill/>
        </p:spPr>
        <p:txBody>
          <a:bodyPr wrap="square" rtlCol="0">
            <a:spAutoFit/>
          </a:bodyPr>
          <a:lstStyle/>
          <a:p>
            <a:r>
              <a:rPr lang="en-US" b="1" dirty="0">
                <a:solidFill>
                  <a:srgbClr val="0070C0"/>
                </a:solidFill>
                <a:latin typeface="Times New Roman" panose="02020603050405020304" pitchFamily="18" charset="0"/>
                <a:cs typeface="Times New Roman" panose="02020603050405020304" pitchFamily="18" charset="0"/>
              </a:rPr>
              <a:t>B</a:t>
            </a:r>
          </a:p>
        </p:txBody>
      </p:sp>
      <p:sp>
        <p:nvSpPr>
          <p:cNvPr id="23" name="TextBox 22">
            <a:extLst>
              <a:ext uri="{FF2B5EF4-FFF2-40B4-BE49-F238E27FC236}">
                <a16:creationId xmlns:a16="http://schemas.microsoft.com/office/drawing/2014/main" id="{575FC213-C86E-4312-ABEC-5F4C8F655FCA}"/>
              </a:ext>
            </a:extLst>
          </p:cNvPr>
          <p:cNvSpPr txBox="1"/>
          <p:nvPr/>
        </p:nvSpPr>
        <p:spPr>
          <a:xfrm>
            <a:off x="6133122" y="5067875"/>
            <a:ext cx="313665" cy="369332"/>
          </a:xfrm>
          <a:prstGeom prst="rect">
            <a:avLst/>
          </a:prstGeom>
          <a:noFill/>
        </p:spPr>
        <p:txBody>
          <a:bodyPr wrap="square" rtlCol="0">
            <a:spAutoFit/>
          </a:bodyPr>
          <a:lstStyle/>
          <a:p>
            <a:r>
              <a:rPr lang="en-US" b="1" dirty="0">
                <a:solidFill>
                  <a:srgbClr val="0070C0"/>
                </a:solidFill>
                <a:latin typeface="Times New Roman" panose="02020603050405020304" pitchFamily="18" charset="0"/>
                <a:cs typeface="Times New Roman" panose="02020603050405020304" pitchFamily="18" charset="0"/>
              </a:rPr>
              <a:t>C</a:t>
            </a:r>
          </a:p>
        </p:txBody>
      </p:sp>
    </p:spTree>
    <p:extLst>
      <p:ext uri="{BB962C8B-B14F-4D97-AF65-F5344CB8AC3E}">
        <p14:creationId xmlns:p14="http://schemas.microsoft.com/office/powerpoint/2010/main" val="5394904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lowchart: Terminator 5">
            <a:extLst>
              <a:ext uri="{FF2B5EF4-FFF2-40B4-BE49-F238E27FC236}">
                <a16:creationId xmlns:a16="http://schemas.microsoft.com/office/drawing/2014/main" id="{14DC92EE-3EAA-41D9-8872-E3321CEDC10D}"/>
              </a:ext>
            </a:extLst>
          </p:cNvPr>
          <p:cNvSpPr/>
          <p:nvPr/>
        </p:nvSpPr>
        <p:spPr>
          <a:xfrm>
            <a:off x="1010641" y="109049"/>
            <a:ext cx="9916746" cy="401148"/>
          </a:xfrm>
          <a:prstGeom prst="flowChartTerminator">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FF2C71E8-B87C-43A2-949C-82ADC5421F1B}"/>
              </a:ext>
            </a:extLst>
          </p:cNvPr>
          <p:cNvSpPr txBox="1"/>
          <p:nvPr/>
        </p:nvSpPr>
        <p:spPr>
          <a:xfrm>
            <a:off x="1010641" y="126610"/>
            <a:ext cx="10539047" cy="338554"/>
          </a:xfrm>
          <a:prstGeom prst="rect">
            <a:avLst/>
          </a:prstGeom>
          <a:noFill/>
        </p:spPr>
        <p:txBody>
          <a:bodyPr wrap="square" rtlCol="0">
            <a:spAutoFit/>
          </a:bodyPr>
          <a:lstStyle/>
          <a:p>
            <a:pPr algn="ctr"/>
            <a:r>
              <a:rPr lang="en-US" sz="1600" b="1" dirty="0">
                <a:latin typeface="Times New Roman" panose="02020603050405020304" pitchFamily="18" charset="0"/>
                <a:cs typeface="Times New Roman" panose="02020603050405020304" pitchFamily="18" charset="0"/>
              </a:rPr>
              <a:t>Fifth tab: Vouchers Date Range</a:t>
            </a:r>
          </a:p>
        </p:txBody>
      </p:sp>
      <p:sp>
        <p:nvSpPr>
          <p:cNvPr id="2" name="TextBox 1">
            <a:extLst>
              <a:ext uri="{FF2B5EF4-FFF2-40B4-BE49-F238E27FC236}">
                <a16:creationId xmlns:a16="http://schemas.microsoft.com/office/drawing/2014/main" id="{A902DE11-F238-447E-A943-CE08DC4A74D5}"/>
              </a:ext>
            </a:extLst>
          </p:cNvPr>
          <p:cNvSpPr txBox="1"/>
          <p:nvPr/>
        </p:nvSpPr>
        <p:spPr>
          <a:xfrm>
            <a:off x="7734625" y="2353419"/>
            <a:ext cx="3915508" cy="954107"/>
          </a:xfrm>
          <a:prstGeom prst="rect">
            <a:avLst/>
          </a:prstGeom>
          <a:noFill/>
        </p:spPr>
        <p:txBody>
          <a:bodyPr wrap="square" rtlCol="0">
            <a:spAutoFit/>
          </a:bodyPr>
          <a:lstStyle/>
          <a:p>
            <a:r>
              <a:rPr lang="en-US" sz="1400" dirty="0">
                <a:latin typeface="Times New Roman" panose="02020603050405020304" pitchFamily="18" charset="0"/>
                <a:cs typeface="Times New Roman" panose="02020603050405020304" pitchFamily="18" charset="0"/>
              </a:rPr>
              <a:t>This page allows a search of vouchers by voucher date.  The filter is defaulting to the most recent date. To search for another date, click the dropdown arrow and scroll to the desired date.</a:t>
            </a:r>
          </a:p>
        </p:txBody>
      </p:sp>
      <p:pic>
        <p:nvPicPr>
          <p:cNvPr id="8" name="Picture 7" descr="Graphical user interface&#10;&#10;Description automatically generated">
            <a:extLst>
              <a:ext uri="{FF2B5EF4-FFF2-40B4-BE49-F238E27FC236}">
                <a16:creationId xmlns:a16="http://schemas.microsoft.com/office/drawing/2014/main" id="{4B7DA64B-07B4-4624-BB1F-1734C8BD749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0641" y="719666"/>
            <a:ext cx="6597123" cy="5012267"/>
          </a:xfrm>
          <a:prstGeom prst="rect">
            <a:avLst/>
          </a:prstGeom>
        </p:spPr>
      </p:pic>
      <p:sp>
        <p:nvSpPr>
          <p:cNvPr id="5" name="Arrow: Left 4">
            <a:extLst>
              <a:ext uri="{FF2B5EF4-FFF2-40B4-BE49-F238E27FC236}">
                <a16:creationId xmlns:a16="http://schemas.microsoft.com/office/drawing/2014/main" id="{C1F3ED99-7EEE-41CB-8FC4-47EBAF3D67A9}"/>
              </a:ext>
            </a:extLst>
          </p:cNvPr>
          <p:cNvSpPr/>
          <p:nvPr/>
        </p:nvSpPr>
        <p:spPr>
          <a:xfrm>
            <a:off x="2461699" y="1387894"/>
            <a:ext cx="370728" cy="132861"/>
          </a:xfrm>
          <a:prstGeom prst="lef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650257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lowchart: Terminator 7">
            <a:extLst>
              <a:ext uri="{FF2B5EF4-FFF2-40B4-BE49-F238E27FC236}">
                <a16:creationId xmlns:a16="http://schemas.microsoft.com/office/drawing/2014/main" id="{D7B9D7E3-2E94-49F9-B731-C4E46323A903}"/>
              </a:ext>
            </a:extLst>
          </p:cNvPr>
          <p:cNvSpPr/>
          <p:nvPr/>
        </p:nvSpPr>
        <p:spPr>
          <a:xfrm>
            <a:off x="1137627" y="328245"/>
            <a:ext cx="9916746" cy="401148"/>
          </a:xfrm>
          <a:prstGeom prst="flowChartTerminator">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A86FAE35-66AB-4888-9ACE-79C2CEC6356A}"/>
              </a:ext>
            </a:extLst>
          </p:cNvPr>
          <p:cNvSpPr txBox="1"/>
          <p:nvPr/>
        </p:nvSpPr>
        <p:spPr>
          <a:xfrm>
            <a:off x="948265" y="359542"/>
            <a:ext cx="10484339" cy="338554"/>
          </a:xfrm>
          <a:prstGeom prst="rect">
            <a:avLst/>
          </a:prstGeom>
          <a:noFill/>
        </p:spPr>
        <p:txBody>
          <a:bodyPr wrap="square" rtlCol="0">
            <a:spAutoFit/>
          </a:bodyPr>
          <a:lstStyle/>
          <a:p>
            <a:pPr algn="ctr"/>
            <a:r>
              <a:rPr lang="en-US" sz="1600" b="1" dirty="0">
                <a:latin typeface="Times New Roman" panose="02020603050405020304" pitchFamily="18" charset="0"/>
                <a:cs typeface="Times New Roman" panose="02020603050405020304" pitchFamily="18" charset="0"/>
              </a:rPr>
              <a:t>Sixth tab: Paid invoices date Range</a:t>
            </a:r>
          </a:p>
        </p:txBody>
      </p:sp>
      <p:sp>
        <p:nvSpPr>
          <p:cNvPr id="6" name="TextBox 5">
            <a:extLst>
              <a:ext uri="{FF2B5EF4-FFF2-40B4-BE49-F238E27FC236}">
                <a16:creationId xmlns:a16="http://schemas.microsoft.com/office/drawing/2014/main" id="{4969127A-4CC5-42BC-A136-12B861F96002}"/>
              </a:ext>
            </a:extLst>
          </p:cNvPr>
          <p:cNvSpPr txBox="1"/>
          <p:nvPr/>
        </p:nvSpPr>
        <p:spPr>
          <a:xfrm>
            <a:off x="6967621" y="1501882"/>
            <a:ext cx="3915508" cy="2246769"/>
          </a:xfrm>
          <a:prstGeom prst="rect">
            <a:avLst/>
          </a:prstGeom>
          <a:noFill/>
        </p:spPr>
        <p:txBody>
          <a:bodyPr wrap="square" rtlCol="0">
            <a:spAutoFit/>
          </a:bodyPr>
          <a:lstStyle/>
          <a:p>
            <a:r>
              <a:rPr lang="en-US" sz="1400" dirty="0">
                <a:latin typeface="Times New Roman" panose="02020603050405020304" pitchFamily="18" charset="0"/>
                <a:cs typeface="Times New Roman" panose="02020603050405020304" pitchFamily="18" charset="0"/>
              </a:rPr>
              <a:t>This page allows a search of paid invoices by payment date, by invoice number or by “exported to accounting.”  </a:t>
            </a:r>
          </a:p>
          <a:p>
            <a:endParaRPr lang="en-US" sz="1400" dirty="0">
              <a:latin typeface="Times New Roman" panose="02020603050405020304" pitchFamily="18" charset="0"/>
              <a:cs typeface="Times New Roman" panose="02020603050405020304" pitchFamily="18" charset="0"/>
            </a:endParaRPr>
          </a:p>
          <a:p>
            <a:r>
              <a:rPr lang="en-US" sz="1400" dirty="0">
                <a:latin typeface="Times New Roman" panose="02020603050405020304" pitchFamily="18" charset="0"/>
                <a:cs typeface="Times New Roman" panose="02020603050405020304" pitchFamily="18" charset="0"/>
              </a:rPr>
              <a:t>The filter date can be selected by clicking the date  dropdown menu.</a:t>
            </a:r>
          </a:p>
          <a:p>
            <a:endParaRPr lang="en-US" sz="1400" dirty="0">
              <a:latin typeface="Times New Roman" panose="02020603050405020304" pitchFamily="18" charset="0"/>
              <a:cs typeface="Times New Roman" panose="02020603050405020304" pitchFamily="18" charset="0"/>
            </a:endParaRPr>
          </a:p>
          <a:p>
            <a:r>
              <a:rPr lang="en-US" sz="1400" dirty="0">
                <a:latin typeface="Times New Roman" panose="02020603050405020304" pitchFamily="18" charset="0"/>
                <a:cs typeface="Times New Roman" panose="02020603050405020304" pitchFamily="18" charset="0"/>
              </a:rPr>
              <a:t>Two choices are offered for the Export to Accounting filter. It is either True (Sent to FKS) or False (not sent to KFS/Manuals)</a:t>
            </a:r>
          </a:p>
        </p:txBody>
      </p:sp>
      <p:pic>
        <p:nvPicPr>
          <p:cNvPr id="9" name="Picture 8" descr="Graphical user interface, table&#10;&#10;Description automatically generated">
            <a:extLst>
              <a:ext uri="{FF2B5EF4-FFF2-40B4-BE49-F238E27FC236}">
                <a16:creationId xmlns:a16="http://schemas.microsoft.com/office/drawing/2014/main" id="{2C4E9C31-3B12-4AE0-9B1F-BB4E4CFFDC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7627" y="1298682"/>
            <a:ext cx="5590229" cy="3772852"/>
          </a:xfrm>
          <a:prstGeom prst="rect">
            <a:avLst/>
          </a:prstGeom>
        </p:spPr>
      </p:pic>
      <p:sp>
        <p:nvSpPr>
          <p:cNvPr id="2" name="Arrow: Left 1">
            <a:extLst>
              <a:ext uri="{FF2B5EF4-FFF2-40B4-BE49-F238E27FC236}">
                <a16:creationId xmlns:a16="http://schemas.microsoft.com/office/drawing/2014/main" id="{479A6264-2DEB-448A-82F6-CD73395FBFB1}"/>
              </a:ext>
            </a:extLst>
          </p:cNvPr>
          <p:cNvSpPr/>
          <p:nvPr/>
        </p:nvSpPr>
        <p:spPr>
          <a:xfrm>
            <a:off x="5432404" y="1896071"/>
            <a:ext cx="754576" cy="121283"/>
          </a:xfrm>
          <a:prstGeom prst="lef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195873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D3D30D3-A86C-40C6-907A-568FCE232442}"/>
              </a:ext>
            </a:extLst>
          </p:cNvPr>
          <p:cNvSpPr>
            <a:spLocks noGrp="1"/>
          </p:cNvSpPr>
          <p:nvPr>
            <p:ph idx="4294967295"/>
          </p:nvPr>
        </p:nvSpPr>
        <p:spPr>
          <a:xfrm>
            <a:off x="1331152" y="904631"/>
            <a:ext cx="9383740" cy="6408738"/>
          </a:xfrm>
        </p:spPr>
        <p:txBody>
          <a:bodyPr>
            <a:normAutofit/>
          </a:bodyPr>
          <a:lstStyle/>
          <a:p>
            <a:pPr marL="342900" indent="-342900">
              <a:buFont typeface="+mj-lt"/>
              <a:buAutoNum type="arabicPeriod"/>
            </a:pPr>
            <a:r>
              <a:rPr lang="en-US" sz="1400" dirty="0">
                <a:latin typeface="Times New Roman" panose="02020603050405020304" pitchFamily="18" charset="0"/>
                <a:cs typeface="Times New Roman" panose="02020603050405020304" pitchFamily="18" charset="0"/>
              </a:rPr>
              <a:t>Copy the link in your browser and hit “Enter”. It should bring you directly to the FBO Daily Reports Workbook. </a:t>
            </a:r>
          </a:p>
          <a:p>
            <a:pPr marL="342900" indent="-342900">
              <a:buFont typeface="+mj-lt"/>
              <a:buAutoNum type="arabicPeriod"/>
            </a:pPr>
            <a:r>
              <a:rPr lang="en-US" sz="1400" dirty="0">
                <a:latin typeface="Times New Roman" panose="02020603050405020304" pitchFamily="18" charset="0"/>
                <a:cs typeface="Times New Roman" panose="02020603050405020304" pitchFamily="18" charset="0"/>
              </a:rPr>
              <a:t>Link: </a:t>
            </a:r>
            <a:r>
              <a:rPr lang="en-US" sz="1200" dirty="0">
                <a:hlinkClick r:id="rId2"/>
              </a:rPr>
              <a:t>https://tableau.cornell.edu/#/views/FBODailyReports/FBOReconciliation?:iid=2</a:t>
            </a:r>
            <a:endParaRPr lang="en-US" sz="1400" dirty="0">
              <a:latin typeface="Times New Roman" panose="02020603050405020304" pitchFamily="18" charset="0"/>
              <a:cs typeface="Times New Roman" panose="02020603050405020304" pitchFamily="18" charset="0"/>
            </a:endParaRPr>
          </a:p>
          <a:p>
            <a:pPr marL="342900" indent="-342900">
              <a:buFont typeface="+mj-lt"/>
              <a:buAutoNum type="arabicPeriod"/>
            </a:pPr>
            <a:r>
              <a:rPr lang="en-US" sz="1400" dirty="0">
                <a:latin typeface="Times New Roman" panose="02020603050405020304" pitchFamily="18" charset="0"/>
                <a:cs typeface="Times New Roman" panose="02020603050405020304" pitchFamily="18" charset="0"/>
              </a:rPr>
              <a:t>You should then be taken to the Tableau Server log-in page. You should be able to log in using your CU credentials. Enter your Net ID and your Password.</a:t>
            </a:r>
          </a:p>
          <a:p>
            <a:pPr marL="342900" indent="-342900">
              <a:buFont typeface="+mj-lt"/>
              <a:buAutoNum type="arabicPeriod"/>
            </a:pPr>
            <a:r>
              <a:rPr lang="en-US" sz="1400" dirty="0">
                <a:latin typeface="Times New Roman" panose="02020603050405020304" pitchFamily="18" charset="0"/>
                <a:cs typeface="Times New Roman" panose="02020603050405020304" pitchFamily="18" charset="0"/>
              </a:rPr>
              <a:t>Bookmark this page for quick access.</a:t>
            </a:r>
          </a:p>
          <a:p>
            <a:pPr marL="342900" indent="-342900">
              <a:buFont typeface="+mj-lt"/>
              <a:buAutoNum type="arabicPeriod"/>
            </a:pPr>
            <a:endParaRPr lang="en-US" sz="3000" dirty="0"/>
          </a:p>
          <a:p>
            <a:pPr marL="342900" indent="-342900">
              <a:buFont typeface="+mj-lt"/>
              <a:buAutoNum type="arabicPeriod"/>
            </a:pPr>
            <a:endParaRPr lang="en-US" sz="3000" dirty="0"/>
          </a:p>
          <a:p>
            <a:pPr marL="342900" indent="-342900">
              <a:buFont typeface="+mj-lt"/>
              <a:buAutoNum type="arabicPeriod"/>
            </a:pPr>
            <a:endParaRPr lang="en-US" sz="3000" dirty="0"/>
          </a:p>
          <a:p>
            <a:pPr marL="342900" indent="-342900">
              <a:buFont typeface="+mj-lt"/>
              <a:buAutoNum type="arabicPeriod"/>
            </a:pPr>
            <a:endParaRPr lang="en-US" sz="3000" dirty="0"/>
          </a:p>
          <a:p>
            <a:pPr marL="342900" indent="-342900">
              <a:buFont typeface="+mj-lt"/>
              <a:buAutoNum type="arabicPeriod"/>
            </a:pPr>
            <a:endParaRPr lang="en-US" sz="3000" dirty="0"/>
          </a:p>
          <a:p>
            <a:pPr marL="342900" indent="-342900">
              <a:buFont typeface="+mj-lt"/>
              <a:buAutoNum type="arabicPeriod"/>
            </a:pPr>
            <a:endParaRPr lang="en-US" sz="3000" dirty="0"/>
          </a:p>
          <a:p>
            <a:pPr marL="342900" indent="-342900">
              <a:buFont typeface="+mj-lt"/>
              <a:buAutoNum type="arabicPeriod"/>
            </a:pPr>
            <a:endParaRPr lang="en-US" sz="3000" dirty="0"/>
          </a:p>
          <a:p>
            <a:pPr marL="342900" indent="-342900">
              <a:buFont typeface="+mj-lt"/>
              <a:buAutoNum type="arabicPeriod"/>
            </a:pPr>
            <a:endParaRPr lang="en-US" dirty="0"/>
          </a:p>
          <a:p>
            <a:pPr marL="342900" indent="-342900">
              <a:buFont typeface="+mj-lt"/>
              <a:buAutoNum type="arabicPeriod"/>
            </a:pPr>
            <a:endParaRPr lang="en-US" dirty="0"/>
          </a:p>
          <a:p>
            <a:endParaRPr lang="en-US" dirty="0"/>
          </a:p>
          <a:p>
            <a:endParaRPr lang="en-US" dirty="0"/>
          </a:p>
        </p:txBody>
      </p:sp>
      <p:pic>
        <p:nvPicPr>
          <p:cNvPr id="10" name="Picture 9" descr="Graphical user interface, application, email, website&#10;&#10;Description automatically generated">
            <a:extLst>
              <a:ext uri="{FF2B5EF4-FFF2-40B4-BE49-F238E27FC236}">
                <a16:creationId xmlns:a16="http://schemas.microsoft.com/office/drawing/2014/main" id="{84760771-83C2-4087-AC97-CF1F791CA31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81605" y="2892973"/>
            <a:ext cx="4332421" cy="2930861"/>
          </a:xfrm>
          <a:prstGeom prst="rect">
            <a:avLst/>
          </a:prstGeom>
        </p:spPr>
      </p:pic>
      <p:sp>
        <p:nvSpPr>
          <p:cNvPr id="12" name="Arrow: Right 11">
            <a:extLst>
              <a:ext uri="{FF2B5EF4-FFF2-40B4-BE49-F238E27FC236}">
                <a16:creationId xmlns:a16="http://schemas.microsoft.com/office/drawing/2014/main" id="{CD780B4B-A562-4556-A684-51B4ECC50409}"/>
              </a:ext>
            </a:extLst>
          </p:cNvPr>
          <p:cNvSpPr/>
          <p:nvPr/>
        </p:nvSpPr>
        <p:spPr>
          <a:xfrm>
            <a:off x="3145378" y="3869912"/>
            <a:ext cx="872455" cy="134124"/>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E36F8109-C372-40C9-A233-02FBFB7AA666}"/>
              </a:ext>
            </a:extLst>
          </p:cNvPr>
          <p:cNvSpPr txBox="1"/>
          <p:nvPr/>
        </p:nvSpPr>
        <p:spPr>
          <a:xfrm>
            <a:off x="4134421" y="289078"/>
            <a:ext cx="4332421" cy="615553"/>
          </a:xfrm>
          <a:prstGeom prst="rect">
            <a:avLst/>
          </a:prstGeom>
          <a:noFill/>
        </p:spPr>
        <p:txBody>
          <a:bodyPr wrap="square" rtlCol="0">
            <a:spAutoFit/>
          </a:bodyPr>
          <a:lstStyle/>
          <a:p>
            <a:r>
              <a:rPr lang="en-US" sz="1600" b="1" dirty="0">
                <a:latin typeface="Times New Roman" panose="02020603050405020304" pitchFamily="18" charset="0"/>
                <a:cs typeface="Times New Roman" panose="02020603050405020304" pitchFamily="18" charset="0"/>
              </a:rPr>
              <a:t>Steps to access the Workbook</a:t>
            </a:r>
            <a:endParaRPr lang="en-US" sz="1600" dirty="0">
              <a:latin typeface="Times New Roman" panose="02020603050405020304" pitchFamily="18" charset="0"/>
              <a:cs typeface="Times New Roman" panose="02020603050405020304" pitchFamily="18" charset="0"/>
            </a:endParaRPr>
          </a:p>
          <a:p>
            <a:endParaRPr lang="en-US" dirty="0"/>
          </a:p>
        </p:txBody>
      </p:sp>
      <p:sp>
        <p:nvSpPr>
          <p:cNvPr id="7" name="Arrow: Right 6">
            <a:extLst>
              <a:ext uri="{FF2B5EF4-FFF2-40B4-BE49-F238E27FC236}">
                <a16:creationId xmlns:a16="http://schemas.microsoft.com/office/drawing/2014/main" id="{95132653-09EF-48CC-AD38-93D53B008488}"/>
              </a:ext>
            </a:extLst>
          </p:cNvPr>
          <p:cNvSpPr/>
          <p:nvPr/>
        </p:nvSpPr>
        <p:spPr>
          <a:xfrm>
            <a:off x="3145378" y="4173483"/>
            <a:ext cx="872455" cy="134124"/>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730927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Magnifying glass and question mark">
            <a:extLst>
              <a:ext uri="{FF2B5EF4-FFF2-40B4-BE49-F238E27FC236}">
                <a16:creationId xmlns:a16="http://schemas.microsoft.com/office/drawing/2014/main" id="{ECBB969A-2682-4D86-B015-AF4BFCFFA98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13560" y="2185577"/>
            <a:ext cx="5981216" cy="3364558"/>
          </a:xfrm>
          <a:prstGeom prst="rect">
            <a:avLst/>
          </a:prstGeom>
        </p:spPr>
      </p:pic>
      <p:sp>
        <p:nvSpPr>
          <p:cNvPr id="2" name="TextBox 1">
            <a:extLst>
              <a:ext uri="{FF2B5EF4-FFF2-40B4-BE49-F238E27FC236}">
                <a16:creationId xmlns:a16="http://schemas.microsoft.com/office/drawing/2014/main" id="{622BAB45-1D9D-4A2F-9212-3DE4E9035D74}"/>
              </a:ext>
            </a:extLst>
          </p:cNvPr>
          <p:cNvSpPr txBox="1"/>
          <p:nvPr/>
        </p:nvSpPr>
        <p:spPr>
          <a:xfrm>
            <a:off x="2962031" y="945661"/>
            <a:ext cx="6119446" cy="461665"/>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I hope you will enjoy using this dashboard!</a:t>
            </a:r>
          </a:p>
        </p:txBody>
      </p:sp>
      <p:sp>
        <p:nvSpPr>
          <p:cNvPr id="4" name="TextBox 3">
            <a:extLst>
              <a:ext uri="{FF2B5EF4-FFF2-40B4-BE49-F238E27FC236}">
                <a16:creationId xmlns:a16="http://schemas.microsoft.com/office/drawing/2014/main" id="{ADB3C51B-6508-4304-BAB2-6C88CEAACD08}"/>
              </a:ext>
            </a:extLst>
          </p:cNvPr>
          <p:cNvSpPr txBox="1"/>
          <p:nvPr/>
        </p:nvSpPr>
        <p:spPr>
          <a:xfrm>
            <a:off x="7141944" y="4364110"/>
            <a:ext cx="1549669" cy="646331"/>
          </a:xfrm>
          <a:prstGeom prst="rect">
            <a:avLst/>
          </a:prstGeom>
          <a:noFill/>
        </p:spPr>
        <p:txBody>
          <a:bodyPr wrap="square" rtlCol="0">
            <a:spAutoFit/>
          </a:bodyPr>
          <a:lstStyle/>
          <a:p>
            <a:r>
              <a:rPr lang="en-US" sz="1200" dirty="0"/>
              <a:t>Nancy Bolduc</a:t>
            </a:r>
          </a:p>
          <a:p>
            <a:r>
              <a:rPr lang="en-US" sz="1200" dirty="0">
                <a:hlinkClick r:id="rId3"/>
              </a:rPr>
              <a:t>nb299@cornell.edu</a:t>
            </a:r>
            <a:endParaRPr lang="en-US" sz="1200" dirty="0"/>
          </a:p>
          <a:p>
            <a:r>
              <a:rPr lang="en-US" sz="1200" dirty="0"/>
              <a:t>607-255-5102</a:t>
            </a:r>
          </a:p>
        </p:txBody>
      </p:sp>
      <p:sp>
        <p:nvSpPr>
          <p:cNvPr id="5" name="Scroll: Horizontal 4">
            <a:extLst>
              <a:ext uri="{FF2B5EF4-FFF2-40B4-BE49-F238E27FC236}">
                <a16:creationId xmlns:a16="http://schemas.microsoft.com/office/drawing/2014/main" id="{20622591-B049-4D95-B981-00E8FE121783}"/>
              </a:ext>
            </a:extLst>
          </p:cNvPr>
          <p:cNvSpPr/>
          <p:nvPr/>
        </p:nvSpPr>
        <p:spPr>
          <a:xfrm>
            <a:off x="1969476" y="320431"/>
            <a:ext cx="7362093" cy="1750646"/>
          </a:xfrm>
          <a:prstGeom prst="horizontalScroll">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848940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7ED039D-D422-46CC-85C0-BAB8C6B8C4A3}"/>
              </a:ext>
            </a:extLst>
          </p:cNvPr>
          <p:cNvSpPr txBox="1"/>
          <p:nvPr/>
        </p:nvSpPr>
        <p:spPr>
          <a:xfrm>
            <a:off x="3684396" y="299855"/>
            <a:ext cx="4674636" cy="338554"/>
          </a:xfrm>
          <a:prstGeom prst="rect">
            <a:avLst/>
          </a:prstGeom>
          <a:noFill/>
        </p:spPr>
        <p:txBody>
          <a:bodyPr wrap="square" rtlCol="0">
            <a:spAutoFit/>
          </a:bodyPr>
          <a:lstStyle/>
          <a:p>
            <a:r>
              <a:rPr lang="en-US" sz="1600" b="1" dirty="0">
                <a:latin typeface="Times New Roman" panose="02020603050405020304" pitchFamily="18" charset="0"/>
                <a:cs typeface="Times New Roman" panose="02020603050405020304" pitchFamily="18" charset="0"/>
              </a:rPr>
              <a:t>The Workbook should look like this:</a:t>
            </a:r>
          </a:p>
        </p:txBody>
      </p:sp>
      <p:pic>
        <p:nvPicPr>
          <p:cNvPr id="7" name="Picture 6" descr="Chart, waterfall chart&#10;&#10;Description automatically generated">
            <a:extLst>
              <a:ext uri="{FF2B5EF4-FFF2-40B4-BE49-F238E27FC236}">
                <a16:creationId xmlns:a16="http://schemas.microsoft.com/office/drawing/2014/main" id="{CB7CCB17-E04B-4F78-80B2-60FC361B18A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24988" y="772083"/>
            <a:ext cx="5336661" cy="5063525"/>
          </a:xfrm>
          <a:prstGeom prst="rect">
            <a:avLst/>
          </a:prstGeom>
        </p:spPr>
      </p:pic>
    </p:spTree>
    <p:extLst>
      <p:ext uri="{BB962C8B-B14F-4D97-AF65-F5344CB8AC3E}">
        <p14:creationId xmlns:p14="http://schemas.microsoft.com/office/powerpoint/2010/main" val="33619010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6ECD81C-9DF3-4FA2-9B77-90835AEE66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6337" y="1846567"/>
            <a:ext cx="9307224" cy="1105054"/>
          </a:xfrm>
          <a:prstGeom prst="rect">
            <a:avLst/>
          </a:prstGeom>
        </p:spPr>
      </p:pic>
      <p:sp>
        <p:nvSpPr>
          <p:cNvPr id="3" name="TextBox 2">
            <a:extLst>
              <a:ext uri="{FF2B5EF4-FFF2-40B4-BE49-F238E27FC236}">
                <a16:creationId xmlns:a16="http://schemas.microsoft.com/office/drawing/2014/main" id="{8A1BB3CD-2570-4CF7-9C7F-33D174C6E19A}"/>
              </a:ext>
            </a:extLst>
          </p:cNvPr>
          <p:cNvSpPr txBox="1"/>
          <p:nvPr/>
        </p:nvSpPr>
        <p:spPr>
          <a:xfrm>
            <a:off x="1180122" y="811775"/>
            <a:ext cx="9213439" cy="1138773"/>
          </a:xfrm>
          <a:prstGeom prst="rect">
            <a:avLst/>
          </a:prstGeom>
          <a:noFill/>
        </p:spPr>
        <p:txBody>
          <a:bodyPr wrap="square" rtlCol="0">
            <a:spAutoFit/>
          </a:bodyPr>
          <a:lstStyle/>
          <a:p>
            <a:pPr algn="ctr"/>
            <a:r>
              <a:rPr lang="en-US" sz="1600" b="1" dirty="0">
                <a:latin typeface="Times New Roman" panose="02020603050405020304" pitchFamily="18" charset="0"/>
                <a:cs typeface="Times New Roman" panose="02020603050405020304" pitchFamily="18" charset="0"/>
              </a:rPr>
              <a:t>This Workbook contains 6 different option views. </a:t>
            </a:r>
          </a:p>
          <a:p>
            <a:pPr algn="ctr"/>
            <a:r>
              <a:rPr lang="en-US" sz="1600" b="1" dirty="0">
                <a:latin typeface="Times New Roman" panose="02020603050405020304" pitchFamily="18" charset="0"/>
                <a:cs typeface="Times New Roman" panose="02020603050405020304" pitchFamily="18" charset="0"/>
              </a:rPr>
              <a:t>You can see them at the top of the page, in red or light red.</a:t>
            </a:r>
            <a:r>
              <a:rPr lang="en-US" sz="1600" dirty="0">
                <a:latin typeface="Times New Roman" panose="02020603050405020304" pitchFamily="18" charset="0"/>
                <a:cs typeface="Times New Roman" panose="02020603050405020304" pitchFamily="18" charset="0"/>
              </a:rPr>
              <a:t> </a:t>
            </a:r>
          </a:p>
          <a:p>
            <a:pPr algn="ctr"/>
            <a:endParaRPr lang="en-US" sz="1800" dirty="0">
              <a:latin typeface="Times New Roman" panose="02020603050405020304" pitchFamily="18" charset="0"/>
              <a:cs typeface="Times New Roman" panose="02020603050405020304" pitchFamily="18" charset="0"/>
            </a:endParaRPr>
          </a:p>
          <a:p>
            <a:endParaRPr lang="en-US" dirty="0"/>
          </a:p>
        </p:txBody>
      </p:sp>
      <p:sp>
        <p:nvSpPr>
          <p:cNvPr id="5" name="TextBox 4">
            <a:extLst>
              <a:ext uri="{FF2B5EF4-FFF2-40B4-BE49-F238E27FC236}">
                <a16:creationId xmlns:a16="http://schemas.microsoft.com/office/drawing/2014/main" id="{0A01C389-9669-4D31-B315-A854ABF19219}"/>
              </a:ext>
            </a:extLst>
          </p:cNvPr>
          <p:cNvSpPr txBox="1"/>
          <p:nvPr/>
        </p:nvSpPr>
        <p:spPr>
          <a:xfrm>
            <a:off x="3806093" y="3261973"/>
            <a:ext cx="4878021" cy="644407"/>
          </a:xfrm>
          <a:prstGeom prst="rect">
            <a:avLst/>
          </a:prstGeom>
          <a:noFill/>
        </p:spPr>
        <p:txBody>
          <a:bodyPr wrap="square">
            <a:spAutoFit/>
          </a:bodyPr>
          <a:lstStyle/>
          <a:p>
            <a:pPr marL="285750" indent="-285750" defTabSz="914400">
              <a:lnSpc>
                <a:spcPct val="120000"/>
              </a:lnSpc>
              <a:spcBef>
                <a:spcPts val="1000"/>
              </a:spcBef>
              <a:buClr>
                <a:srgbClr val="B71E42"/>
              </a:buClr>
              <a:buSzPct val="100000"/>
              <a:buFont typeface="Wingdings" panose="05000000000000000000" pitchFamily="2" charset="2"/>
              <a:buChar char="Ø"/>
              <a:defRPr/>
            </a:pPr>
            <a:r>
              <a:rPr lang="en-US" sz="1200" dirty="0">
                <a:solidFill>
                  <a:prstClr val="black"/>
                </a:solidFill>
                <a:latin typeface="Times New Roman" panose="02020603050405020304" pitchFamily="18" charset="0"/>
                <a:cs typeface="Times New Roman" panose="02020603050405020304" pitchFamily="18" charset="0"/>
              </a:rPr>
              <a:t>C</a:t>
            </a:r>
            <a:r>
              <a:rPr kumimoji="0" lang="en-US" sz="12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lick on the tab to move from one page to the other.</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285750" indent="-285750" defTabSz="914400">
              <a:lnSpc>
                <a:spcPct val="120000"/>
              </a:lnSpc>
              <a:spcBef>
                <a:spcPts val="1000"/>
              </a:spcBef>
              <a:buClr>
                <a:srgbClr val="B71E42"/>
              </a:buClr>
              <a:buSzPct val="100000"/>
              <a:buFont typeface="Wingdings" panose="05000000000000000000" pitchFamily="2" charset="2"/>
              <a:buChar char="Ø"/>
              <a:defRPr/>
            </a:pPr>
            <a:r>
              <a:rPr lang="en-US" sz="1200" dirty="0">
                <a:latin typeface="Times New Roman" panose="02020603050405020304" pitchFamily="18" charset="0"/>
                <a:ea typeface="Calibri" panose="020F0502020204030204" pitchFamily="34" charset="0"/>
                <a:cs typeface="Times New Roman" panose="02020603050405020304" pitchFamily="18" charset="0"/>
              </a:rPr>
              <a:t>As you select a page, the data will change.</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5101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4FAECEF-2303-4CA1-AF70-37605F9D7113}"/>
              </a:ext>
            </a:extLst>
          </p:cNvPr>
          <p:cNvSpPr txBox="1"/>
          <p:nvPr/>
        </p:nvSpPr>
        <p:spPr>
          <a:xfrm>
            <a:off x="1038225" y="365125"/>
            <a:ext cx="9925050" cy="338554"/>
          </a:xfrm>
          <a:prstGeom prst="rect">
            <a:avLst/>
          </a:prstGeom>
          <a:noFill/>
        </p:spPr>
        <p:txBody>
          <a:bodyPr wrap="square" rtlCol="0">
            <a:spAutoFit/>
          </a:bodyPr>
          <a:lstStyle/>
          <a:p>
            <a:r>
              <a:rPr lang="en-US" sz="1600" b="1" dirty="0">
                <a:latin typeface="Times New Roman" panose="02020603050405020304" pitchFamily="18" charset="0"/>
                <a:cs typeface="Times New Roman" panose="02020603050405020304" pitchFamily="18" charset="0"/>
              </a:rPr>
              <a:t>Navigation bar (top left):</a:t>
            </a:r>
          </a:p>
        </p:txBody>
      </p:sp>
      <p:pic>
        <p:nvPicPr>
          <p:cNvPr id="3" name="Picture 2">
            <a:extLst>
              <a:ext uri="{FF2B5EF4-FFF2-40B4-BE49-F238E27FC236}">
                <a16:creationId xmlns:a16="http://schemas.microsoft.com/office/drawing/2014/main" id="{DA01D57A-C780-4350-B85A-D4A32BA9B5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8225" y="1162117"/>
            <a:ext cx="7399177" cy="801792"/>
          </a:xfrm>
          <a:prstGeom prst="rect">
            <a:avLst/>
          </a:prstGeom>
        </p:spPr>
      </p:pic>
      <p:sp>
        <p:nvSpPr>
          <p:cNvPr id="10" name="TextBox 9">
            <a:extLst>
              <a:ext uri="{FF2B5EF4-FFF2-40B4-BE49-F238E27FC236}">
                <a16:creationId xmlns:a16="http://schemas.microsoft.com/office/drawing/2014/main" id="{FD0DE7C6-3BDF-496A-9B73-56947577B665}"/>
              </a:ext>
            </a:extLst>
          </p:cNvPr>
          <p:cNvSpPr txBox="1"/>
          <p:nvPr/>
        </p:nvSpPr>
        <p:spPr>
          <a:xfrm>
            <a:off x="1038225" y="2349994"/>
            <a:ext cx="10738338" cy="1360437"/>
          </a:xfrm>
          <a:prstGeom prst="rect">
            <a:avLst/>
          </a:prstGeom>
          <a:noFill/>
        </p:spPr>
        <p:txBody>
          <a:bodyPr wrap="square">
            <a:spAutoFit/>
          </a:bodyPr>
          <a:lstStyle/>
          <a:p>
            <a:pPr marL="285750" marR="0" lvl="0" indent="-285750" algn="l" defTabSz="914400" rtl="0" eaLnBrk="1" fontAlgn="auto" latinLnBrk="0" hangingPunct="1">
              <a:lnSpc>
                <a:spcPct val="120000"/>
              </a:lnSpc>
              <a:spcBef>
                <a:spcPts val="1000"/>
              </a:spcBef>
              <a:spcAft>
                <a:spcPts val="0"/>
              </a:spcAft>
              <a:buClr>
                <a:srgbClr val="B71E42"/>
              </a:buClr>
              <a:buSzPct val="100000"/>
              <a:buFont typeface="Wingdings" panose="05000000000000000000" pitchFamily="2" charset="2"/>
              <a:buChar char="Ø"/>
              <a:tabLst/>
              <a:defRPr/>
            </a:pPr>
            <a:r>
              <a:rPr kumimoji="0" lang="en-US" sz="1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Undo: Will bring you to the previous page without changing anything</a:t>
            </a:r>
          </a:p>
          <a:p>
            <a:pPr marL="285750" marR="0" lvl="0" indent="-285750" algn="l" defTabSz="914400" rtl="0" eaLnBrk="1" fontAlgn="auto" latinLnBrk="0" hangingPunct="1">
              <a:lnSpc>
                <a:spcPct val="120000"/>
              </a:lnSpc>
              <a:spcBef>
                <a:spcPts val="1000"/>
              </a:spcBef>
              <a:spcAft>
                <a:spcPts val="0"/>
              </a:spcAft>
              <a:buClr>
                <a:srgbClr val="B71E42"/>
              </a:buClr>
              <a:buSzPct val="100000"/>
              <a:buFont typeface="Wingdings" panose="05000000000000000000" pitchFamily="2" charset="2"/>
              <a:buChar char="Ø"/>
              <a:tabLst/>
              <a:defRPr/>
            </a:pPr>
            <a:r>
              <a:rPr kumimoji="0" lang="en-US" sz="1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Revert: Will bring you back to the original view of the dashboard</a:t>
            </a:r>
          </a:p>
          <a:p>
            <a:pPr marL="285750" marR="0" lvl="0" indent="-285750" algn="l" defTabSz="914400" rtl="0" eaLnBrk="1" fontAlgn="auto" latinLnBrk="0" hangingPunct="1">
              <a:lnSpc>
                <a:spcPct val="120000"/>
              </a:lnSpc>
              <a:spcBef>
                <a:spcPts val="1000"/>
              </a:spcBef>
              <a:spcAft>
                <a:spcPts val="0"/>
              </a:spcAft>
              <a:buClr>
                <a:srgbClr val="B71E42"/>
              </a:buClr>
              <a:buSzPct val="100000"/>
              <a:buFont typeface="Wingdings" panose="05000000000000000000" pitchFamily="2" charset="2"/>
              <a:buChar char="Ø"/>
              <a:tabLst/>
              <a:defRPr/>
            </a:pPr>
            <a:r>
              <a:rPr kumimoji="0" lang="en-US" sz="1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Refresh: Will refresh the data. </a:t>
            </a:r>
            <a:r>
              <a:rPr lang="en-US" sz="1400" dirty="0">
                <a:solidFill>
                  <a:prstClr val="black"/>
                </a:solidFill>
                <a:latin typeface="Times New Roman" panose="02020603050405020304" pitchFamily="18" charset="0"/>
                <a:cs typeface="Times New Roman" panose="02020603050405020304" pitchFamily="18" charset="0"/>
              </a:rPr>
              <a:t>I</a:t>
            </a:r>
            <a:r>
              <a:rPr kumimoji="0" lang="en-US" sz="1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f your views have been opened for a while and a change was submitted by the owner of the dashboard, it will update if you click Refresh.</a:t>
            </a:r>
          </a:p>
        </p:txBody>
      </p:sp>
    </p:spTree>
    <p:extLst>
      <p:ext uri="{BB962C8B-B14F-4D97-AF65-F5344CB8AC3E}">
        <p14:creationId xmlns:p14="http://schemas.microsoft.com/office/powerpoint/2010/main" val="14579507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97A6D7F-7702-4D85-94DD-7418843BBC34}"/>
              </a:ext>
            </a:extLst>
          </p:cNvPr>
          <p:cNvSpPr txBox="1"/>
          <p:nvPr/>
        </p:nvSpPr>
        <p:spPr>
          <a:xfrm>
            <a:off x="1038225" y="514350"/>
            <a:ext cx="9925050" cy="338554"/>
          </a:xfrm>
          <a:prstGeom prst="rect">
            <a:avLst/>
          </a:prstGeom>
          <a:noFill/>
        </p:spPr>
        <p:txBody>
          <a:bodyPr wrap="square" rtlCol="0">
            <a:spAutoFit/>
          </a:bodyPr>
          <a:lstStyle/>
          <a:p>
            <a:r>
              <a:rPr lang="en-US" sz="1600" b="1" dirty="0">
                <a:latin typeface="Times New Roman" panose="02020603050405020304" pitchFamily="18" charset="0"/>
                <a:cs typeface="Times New Roman" panose="02020603050405020304" pitchFamily="18" charset="0"/>
              </a:rPr>
              <a:t>Navigation bar (top right):</a:t>
            </a:r>
          </a:p>
        </p:txBody>
      </p:sp>
      <p:pic>
        <p:nvPicPr>
          <p:cNvPr id="4" name="Picture 3">
            <a:extLst>
              <a:ext uri="{FF2B5EF4-FFF2-40B4-BE49-F238E27FC236}">
                <a16:creationId xmlns:a16="http://schemas.microsoft.com/office/drawing/2014/main" id="{B73FD0FA-3580-4280-9186-5F8F757C1C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8225" y="1315086"/>
            <a:ext cx="9161905" cy="879916"/>
          </a:xfrm>
          <a:prstGeom prst="rect">
            <a:avLst/>
          </a:prstGeom>
        </p:spPr>
      </p:pic>
      <p:sp>
        <p:nvSpPr>
          <p:cNvPr id="6" name="TextBox 5">
            <a:extLst>
              <a:ext uri="{FF2B5EF4-FFF2-40B4-BE49-F238E27FC236}">
                <a16:creationId xmlns:a16="http://schemas.microsoft.com/office/drawing/2014/main" id="{3F887DDC-9DC7-4201-8B8B-C6B40FF37B85}"/>
              </a:ext>
            </a:extLst>
          </p:cNvPr>
          <p:cNvSpPr txBox="1"/>
          <p:nvPr/>
        </p:nvSpPr>
        <p:spPr>
          <a:xfrm>
            <a:off x="1038225" y="2635387"/>
            <a:ext cx="9161905" cy="2648995"/>
          </a:xfrm>
          <a:prstGeom prst="rect">
            <a:avLst/>
          </a:prstGeom>
          <a:noFill/>
        </p:spPr>
        <p:txBody>
          <a:bodyPr wrap="square">
            <a:spAutoFit/>
          </a:bodyPr>
          <a:lstStyle/>
          <a:p>
            <a:pPr marL="285750" indent="-285750" defTabSz="914400">
              <a:lnSpc>
                <a:spcPct val="120000"/>
              </a:lnSpc>
              <a:spcBef>
                <a:spcPts val="1000"/>
              </a:spcBef>
              <a:buClr>
                <a:srgbClr val="B71E42"/>
              </a:buClr>
              <a:buSzPct val="100000"/>
              <a:buFont typeface="Wingdings" panose="05000000000000000000" pitchFamily="2" charset="2"/>
              <a:buChar char="Ø"/>
              <a:defRPr/>
            </a:pPr>
            <a:r>
              <a:rPr lang="en-US" sz="1400" dirty="0">
                <a:latin typeface="Times New Roman" panose="02020603050405020304" pitchFamily="18" charset="0"/>
                <a:cs typeface="Times New Roman" panose="02020603050405020304" pitchFamily="18" charset="0"/>
              </a:rPr>
              <a:t>View Original: Click to go back to the original view.</a:t>
            </a:r>
          </a:p>
          <a:p>
            <a:pPr marL="285750" indent="-285750" defTabSz="914400">
              <a:lnSpc>
                <a:spcPct val="120000"/>
              </a:lnSpc>
              <a:spcBef>
                <a:spcPts val="1000"/>
              </a:spcBef>
              <a:buClr>
                <a:srgbClr val="B71E42"/>
              </a:buClr>
              <a:buSzPct val="100000"/>
              <a:buFont typeface="Wingdings" panose="05000000000000000000" pitchFamily="2" charset="2"/>
              <a:buChar char="Ø"/>
              <a:defRPr/>
            </a:pPr>
            <a:r>
              <a:rPr lang="en-US" sz="1400" dirty="0">
                <a:latin typeface="Times New Roman" panose="02020603050405020304" pitchFamily="18" charset="0"/>
                <a:cs typeface="Times New Roman" panose="02020603050405020304" pitchFamily="18" charset="0"/>
              </a:rPr>
              <a:t>Subscribe: Click to subscribe to the Dashboard and get updates delivered directly to your inbox on a set schedule. </a:t>
            </a:r>
            <a:endParaRPr lang="en-US" sz="1600" dirty="0">
              <a:latin typeface="Times New Roman" panose="02020603050405020304" pitchFamily="18" charset="0"/>
              <a:cs typeface="Times New Roman" panose="02020603050405020304" pitchFamily="18" charset="0"/>
            </a:endParaRPr>
          </a:p>
          <a:p>
            <a:pPr marL="285750" indent="-285750" defTabSz="914400">
              <a:lnSpc>
                <a:spcPct val="120000"/>
              </a:lnSpc>
              <a:spcBef>
                <a:spcPts val="1000"/>
              </a:spcBef>
              <a:buClr>
                <a:srgbClr val="B71E42"/>
              </a:buClr>
              <a:buSzPct val="100000"/>
              <a:buFont typeface="Wingdings" panose="05000000000000000000" pitchFamily="2" charset="2"/>
              <a:buChar char="Ø"/>
              <a:defRPr/>
            </a:pPr>
            <a:r>
              <a:rPr lang="en-US" sz="1400" dirty="0">
                <a:latin typeface="Times New Roman" panose="02020603050405020304" pitchFamily="18" charset="0"/>
                <a:cs typeface="Times New Roman" panose="02020603050405020304" pitchFamily="18" charset="0"/>
              </a:rPr>
              <a:t>Edit: Let you edit the Dashboard. Should not be available to all users</a:t>
            </a:r>
          </a:p>
          <a:p>
            <a:pPr marL="285750" indent="-285750" defTabSz="914400">
              <a:lnSpc>
                <a:spcPct val="120000"/>
              </a:lnSpc>
              <a:spcBef>
                <a:spcPts val="1000"/>
              </a:spcBef>
              <a:buClr>
                <a:srgbClr val="B71E42"/>
              </a:buClr>
              <a:buSzPct val="100000"/>
              <a:buFont typeface="Wingdings" panose="05000000000000000000" pitchFamily="2" charset="2"/>
              <a:buChar char="Ø"/>
              <a:defRPr/>
            </a:pPr>
            <a:r>
              <a:rPr lang="en-US" sz="1400" dirty="0">
                <a:latin typeface="Times New Roman" panose="02020603050405020304" pitchFamily="18" charset="0"/>
                <a:cs typeface="Times New Roman" panose="02020603050405020304" pitchFamily="18" charset="0"/>
              </a:rPr>
              <a:t>Share: Click the share icon in the toolbar, copy the URL in the Link field, and past it into your email.(If permitted)</a:t>
            </a:r>
          </a:p>
          <a:p>
            <a:pPr marL="285750" indent="-285750" defTabSz="914400">
              <a:lnSpc>
                <a:spcPct val="120000"/>
              </a:lnSpc>
              <a:spcBef>
                <a:spcPts val="1000"/>
              </a:spcBef>
              <a:buClr>
                <a:srgbClr val="B71E42"/>
              </a:buClr>
              <a:buSzPct val="100000"/>
              <a:buFont typeface="Wingdings" panose="05000000000000000000" pitchFamily="2" charset="2"/>
              <a:buChar char="Ø"/>
              <a:defRPr/>
            </a:pPr>
            <a:r>
              <a:rPr lang="en-US" sz="1400" dirty="0">
                <a:latin typeface="Times New Roman" panose="02020603050405020304" pitchFamily="18" charset="0"/>
                <a:cs typeface="Times New Roman" panose="02020603050405020304" pitchFamily="18" charset="0"/>
              </a:rPr>
              <a:t>Download: Click Download to download data in PDF, image, Excel, CSV etc.</a:t>
            </a:r>
          </a:p>
          <a:p>
            <a:pPr marL="285750" indent="-285750" defTabSz="914400">
              <a:lnSpc>
                <a:spcPct val="120000"/>
              </a:lnSpc>
              <a:spcBef>
                <a:spcPts val="1000"/>
              </a:spcBef>
              <a:buClr>
                <a:srgbClr val="B71E42"/>
              </a:buClr>
              <a:buSzPct val="100000"/>
              <a:buFont typeface="Wingdings" panose="05000000000000000000" pitchFamily="2" charset="2"/>
              <a:buChar char="Ø"/>
              <a:defRPr/>
            </a:pPr>
            <a:r>
              <a:rPr lang="en-US" sz="1400" dirty="0">
                <a:latin typeface="Times New Roman" panose="02020603050405020304" pitchFamily="18" charset="0"/>
                <a:cs typeface="Times New Roman" panose="02020603050405020304" pitchFamily="18" charset="0"/>
              </a:rPr>
              <a:t>Comments:  Click to add a comment </a:t>
            </a:r>
          </a:p>
          <a:p>
            <a:pPr marL="285750" indent="-285750" defTabSz="914400">
              <a:lnSpc>
                <a:spcPct val="120000"/>
              </a:lnSpc>
              <a:spcBef>
                <a:spcPts val="1000"/>
              </a:spcBef>
              <a:buClr>
                <a:srgbClr val="B71E42"/>
              </a:buClr>
              <a:buSzPct val="100000"/>
              <a:buFont typeface="Wingdings" panose="05000000000000000000" pitchFamily="2" charset="2"/>
              <a:buChar char="Ø"/>
              <a:defRPr/>
            </a:pPr>
            <a:r>
              <a:rPr lang="en-US" sz="1400" dirty="0">
                <a:latin typeface="Times New Roman" panose="02020603050405020304" pitchFamily="18" charset="0"/>
                <a:cs typeface="Times New Roman" panose="02020603050405020304" pitchFamily="18" charset="0"/>
              </a:rPr>
              <a:t>Full screen: Click for a full screen view</a:t>
            </a:r>
          </a:p>
        </p:txBody>
      </p:sp>
      <p:sp>
        <p:nvSpPr>
          <p:cNvPr id="5" name="TextBox 4">
            <a:extLst>
              <a:ext uri="{FF2B5EF4-FFF2-40B4-BE49-F238E27FC236}">
                <a16:creationId xmlns:a16="http://schemas.microsoft.com/office/drawing/2014/main" id="{1B398312-0399-4298-9DC1-DF75B24E20FF}"/>
              </a:ext>
            </a:extLst>
          </p:cNvPr>
          <p:cNvSpPr txBox="1"/>
          <p:nvPr/>
        </p:nvSpPr>
        <p:spPr>
          <a:xfrm>
            <a:off x="4876802" y="5478584"/>
            <a:ext cx="5509846" cy="307777"/>
          </a:xfrm>
          <a:prstGeom prst="rect">
            <a:avLst/>
          </a:prstGeom>
          <a:noFill/>
        </p:spPr>
        <p:txBody>
          <a:bodyPr wrap="square" rtlCol="0">
            <a:spAutoFit/>
          </a:bodyPr>
          <a:lstStyle/>
          <a:p>
            <a:r>
              <a:rPr lang="en-US" sz="1400" dirty="0">
                <a:latin typeface="Times New Roman" panose="02020603050405020304" pitchFamily="18" charset="0"/>
                <a:cs typeface="Times New Roman" panose="02020603050405020304" pitchFamily="18" charset="0"/>
              </a:rPr>
              <a:t>Note: depending on permissions, not all options may be available to you.</a:t>
            </a:r>
          </a:p>
        </p:txBody>
      </p:sp>
    </p:spTree>
    <p:extLst>
      <p:ext uri="{BB962C8B-B14F-4D97-AF65-F5344CB8AC3E}">
        <p14:creationId xmlns:p14="http://schemas.microsoft.com/office/powerpoint/2010/main" val="8561940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lowchart: Terminator 15">
            <a:extLst>
              <a:ext uri="{FF2B5EF4-FFF2-40B4-BE49-F238E27FC236}">
                <a16:creationId xmlns:a16="http://schemas.microsoft.com/office/drawing/2014/main" id="{31CA71C3-B9F7-4FAA-86BF-E86EEBF81D35}"/>
              </a:ext>
            </a:extLst>
          </p:cNvPr>
          <p:cNvSpPr/>
          <p:nvPr/>
        </p:nvSpPr>
        <p:spPr>
          <a:xfrm>
            <a:off x="1073714" y="190628"/>
            <a:ext cx="9916746" cy="401148"/>
          </a:xfrm>
          <a:prstGeom prst="flowChartTerminator">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Chart, waterfall chart&#10;&#10;Description automatically generated">
            <a:extLst>
              <a:ext uri="{FF2B5EF4-FFF2-40B4-BE49-F238E27FC236}">
                <a16:creationId xmlns:a16="http://schemas.microsoft.com/office/drawing/2014/main" id="{C74CFD72-6F08-4670-A314-C1BE727AF3B7}"/>
              </a:ext>
            </a:extLst>
          </p:cNvPr>
          <p:cNvPicPr>
            <a:picLocks noChangeAspect="1"/>
          </p:cNvPicPr>
          <p:nvPr/>
        </p:nvPicPr>
        <p:blipFill rotWithShape="1">
          <a:blip r:embed="rId3">
            <a:extLst>
              <a:ext uri="{28A0092B-C50C-407E-A947-70E740481C1C}">
                <a14:useLocalDpi xmlns:a14="http://schemas.microsoft.com/office/drawing/2010/main" val="0"/>
              </a:ext>
            </a:extLst>
          </a:blip>
          <a:srcRect b="5132"/>
          <a:stretch/>
        </p:blipFill>
        <p:spPr>
          <a:xfrm>
            <a:off x="815595" y="797538"/>
            <a:ext cx="10302691" cy="4828822"/>
          </a:xfrm>
          <a:prstGeom prst="rect">
            <a:avLst/>
          </a:prstGeom>
        </p:spPr>
      </p:pic>
      <p:sp>
        <p:nvSpPr>
          <p:cNvPr id="2" name="TextBox 1">
            <a:extLst>
              <a:ext uri="{FF2B5EF4-FFF2-40B4-BE49-F238E27FC236}">
                <a16:creationId xmlns:a16="http://schemas.microsoft.com/office/drawing/2014/main" id="{F5D484AC-7DC4-404C-9F7B-7C35A3514CA0}"/>
              </a:ext>
            </a:extLst>
          </p:cNvPr>
          <p:cNvSpPr txBox="1"/>
          <p:nvPr/>
        </p:nvSpPr>
        <p:spPr>
          <a:xfrm>
            <a:off x="267355" y="236950"/>
            <a:ext cx="11246338" cy="338554"/>
          </a:xfrm>
          <a:prstGeom prst="rect">
            <a:avLst/>
          </a:prstGeom>
          <a:noFill/>
        </p:spPr>
        <p:txBody>
          <a:bodyPr wrap="square" rtlCol="0">
            <a:spAutoFit/>
          </a:bodyPr>
          <a:lstStyle/>
          <a:p>
            <a:pPr algn="ctr"/>
            <a:r>
              <a:rPr lang="en-US" sz="1600" b="1" dirty="0">
                <a:latin typeface="Times New Roman" panose="02020603050405020304" pitchFamily="18" charset="0"/>
                <a:cs typeface="Times New Roman" panose="02020603050405020304" pitchFamily="18" charset="0"/>
              </a:rPr>
              <a:t>First Tab: FBO Daily Reconciliation</a:t>
            </a:r>
          </a:p>
        </p:txBody>
      </p:sp>
      <p:sp>
        <p:nvSpPr>
          <p:cNvPr id="5" name="TextBox 4">
            <a:extLst>
              <a:ext uri="{FF2B5EF4-FFF2-40B4-BE49-F238E27FC236}">
                <a16:creationId xmlns:a16="http://schemas.microsoft.com/office/drawing/2014/main" id="{436077D1-3CCB-4121-8B5A-BF61E81930A8}"/>
              </a:ext>
            </a:extLst>
          </p:cNvPr>
          <p:cNvSpPr txBox="1"/>
          <p:nvPr/>
        </p:nvSpPr>
        <p:spPr>
          <a:xfrm>
            <a:off x="1098938" y="2003839"/>
            <a:ext cx="1989030" cy="1015663"/>
          </a:xfrm>
          <a:prstGeom prst="rect">
            <a:avLst/>
          </a:prstGeom>
          <a:noFill/>
        </p:spPr>
        <p:txBody>
          <a:bodyPr wrap="square" rtlCol="0">
            <a:spAutoFit/>
          </a:bodyPr>
          <a:lstStyle/>
          <a:p>
            <a:r>
              <a:rPr lang="en-US" sz="1200" dirty="0">
                <a:latin typeface="Times New Roman" panose="02020603050405020304" pitchFamily="18" charset="0"/>
                <a:cs typeface="Times New Roman" panose="02020603050405020304" pitchFamily="18" charset="0"/>
              </a:rPr>
              <a:t>Total amount of  Vouchers for the date mentioned on the Dashboard. Except Monday, it is defaulting to the previous day.</a:t>
            </a:r>
          </a:p>
        </p:txBody>
      </p:sp>
      <p:sp>
        <p:nvSpPr>
          <p:cNvPr id="7" name="TextBox 6">
            <a:extLst>
              <a:ext uri="{FF2B5EF4-FFF2-40B4-BE49-F238E27FC236}">
                <a16:creationId xmlns:a16="http://schemas.microsoft.com/office/drawing/2014/main" id="{D502B640-F643-45BC-98E3-6768B6C4A787}"/>
              </a:ext>
            </a:extLst>
          </p:cNvPr>
          <p:cNvSpPr txBox="1"/>
          <p:nvPr/>
        </p:nvSpPr>
        <p:spPr>
          <a:xfrm>
            <a:off x="8940479" y="4347022"/>
            <a:ext cx="1877653" cy="646331"/>
          </a:xfrm>
          <a:prstGeom prst="rect">
            <a:avLst/>
          </a:prstGeom>
          <a:noFill/>
        </p:spPr>
        <p:txBody>
          <a:bodyPr wrap="square" rtlCol="0">
            <a:spAutoFit/>
          </a:bodyPr>
          <a:lstStyle/>
          <a:p>
            <a:r>
              <a:rPr lang="en-US" sz="1200" dirty="0">
                <a:latin typeface="Times New Roman" panose="02020603050405020304" pitchFamily="18" charset="0"/>
                <a:cs typeface="Times New Roman" panose="02020603050405020304" pitchFamily="18" charset="0"/>
              </a:rPr>
              <a:t>Total amount of  Vouchers sent to KFS. It should match the feed amount.</a:t>
            </a:r>
          </a:p>
        </p:txBody>
      </p:sp>
      <p:sp>
        <p:nvSpPr>
          <p:cNvPr id="10" name="TextBox 9">
            <a:extLst>
              <a:ext uri="{FF2B5EF4-FFF2-40B4-BE49-F238E27FC236}">
                <a16:creationId xmlns:a16="http://schemas.microsoft.com/office/drawing/2014/main" id="{167B9B6F-841B-4BE1-99E9-DCC354339CE0}"/>
              </a:ext>
            </a:extLst>
          </p:cNvPr>
          <p:cNvSpPr txBox="1"/>
          <p:nvPr/>
        </p:nvSpPr>
        <p:spPr>
          <a:xfrm>
            <a:off x="1073714" y="4526260"/>
            <a:ext cx="1877653" cy="461665"/>
          </a:xfrm>
          <a:prstGeom prst="rect">
            <a:avLst/>
          </a:prstGeom>
          <a:noFill/>
        </p:spPr>
        <p:txBody>
          <a:bodyPr wrap="square" rtlCol="0">
            <a:spAutoFit/>
          </a:bodyPr>
          <a:lstStyle/>
          <a:p>
            <a:r>
              <a:rPr lang="en-US" sz="1200" dirty="0">
                <a:latin typeface="Times New Roman" panose="02020603050405020304" pitchFamily="18" charset="0"/>
                <a:cs typeface="Times New Roman" panose="02020603050405020304" pitchFamily="18" charset="0"/>
              </a:rPr>
              <a:t>Total amount of  Vouchers not sent to KFS (Manuals)</a:t>
            </a:r>
          </a:p>
        </p:txBody>
      </p:sp>
      <p:sp>
        <p:nvSpPr>
          <p:cNvPr id="11" name="Arrow: Right 10">
            <a:extLst>
              <a:ext uri="{FF2B5EF4-FFF2-40B4-BE49-F238E27FC236}">
                <a16:creationId xmlns:a16="http://schemas.microsoft.com/office/drawing/2014/main" id="{6AFB9A91-266D-4434-BF18-CDADD3F64A98}"/>
              </a:ext>
            </a:extLst>
          </p:cNvPr>
          <p:cNvSpPr/>
          <p:nvPr/>
        </p:nvSpPr>
        <p:spPr>
          <a:xfrm>
            <a:off x="2817477" y="4688869"/>
            <a:ext cx="295056" cy="136446"/>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577FD5ED-1AAF-496C-941D-5E25405B57D1}"/>
              </a:ext>
            </a:extLst>
          </p:cNvPr>
          <p:cNvSpPr txBox="1"/>
          <p:nvPr/>
        </p:nvSpPr>
        <p:spPr>
          <a:xfrm>
            <a:off x="8938790" y="1772315"/>
            <a:ext cx="1808722" cy="276999"/>
          </a:xfrm>
          <a:prstGeom prst="rect">
            <a:avLst/>
          </a:prstGeom>
          <a:noFill/>
        </p:spPr>
        <p:txBody>
          <a:bodyPr wrap="square" rtlCol="0">
            <a:spAutoFit/>
          </a:bodyPr>
          <a:lstStyle/>
          <a:p>
            <a:r>
              <a:rPr lang="en-US" sz="1200" dirty="0">
                <a:latin typeface="Times New Roman" panose="02020603050405020304" pitchFamily="18" charset="0"/>
                <a:cs typeface="Times New Roman" panose="02020603050405020304" pitchFamily="18" charset="0"/>
              </a:rPr>
              <a:t>Payment date</a:t>
            </a:r>
          </a:p>
        </p:txBody>
      </p:sp>
      <p:sp>
        <p:nvSpPr>
          <p:cNvPr id="17" name="TextBox 16">
            <a:extLst>
              <a:ext uri="{FF2B5EF4-FFF2-40B4-BE49-F238E27FC236}">
                <a16:creationId xmlns:a16="http://schemas.microsoft.com/office/drawing/2014/main" id="{10BA70FE-D3F4-4C0D-BE12-D23FF29735DA}"/>
              </a:ext>
            </a:extLst>
          </p:cNvPr>
          <p:cNvSpPr txBox="1"/>
          <p:nvPr/>
        </p:nvSpPr>
        <p:spPr>
          <a:xfrm>
            <a:off x="4872891" y="3030591"/>
            <a:ext cx="3124188" cy="553998"/>
          </a:xfrm>
          <a:prstGeom prst="rect">
            <a:avLst/>
          </a:prstGeom>
          <a:noFill/>
        </p:spPr>
        <p:txBody>
          <a:bodyPr wrap="square" rtlCol="0">
            <a:spAutoFit/>
          </a:bodyPr>
          <a:lstStyle/>
          <a:p>
            <a:r>
              <a:rPr lang="en-US" sz="1000" dirty="0">
                <a:latin typeface="Times New Roman" panose="02020603050405020304" pitchFamily="18" charset="0"/>
                <a:cs typeface="Times New Roman" panose="02020603050405020304" pitchFamily="18" charset="0"/>
              </a:rPr>
              <a:t>Click a specific bar to filter the data. You will then see that the data below will change and only shows data for that specific account.</a:t>
            </a:r>
          </a:p>
        </p:txBody>
      </p:sp>
      <p:sp>
        <p:nvSpPr>
          <p:cNvPr id="18" name="Arrow: Right 17">
            <a:extLst>
              <a:ext uri="{FF2B5EF4-FFF2-40B4-BE49-F238E27FC236}">
                <a16:creationId xmlns:a16="http://schemas.microsoft.com/office/drawing/2014/main" id="{DED5EE1F-E679-4F7B-A7F7-9E6403E2273B}"/>
              </a:ext>
            </a:extLst>
          </p:cNvPr>
          <p:cNvSpPr/>
          <p:nvPr/>
        </p:nvSpPr>
        <p:spPr>
          <a:xfrm rot="16200000">
            <a:off x="5706147" y="2924847"/>
            <a:ext cx="127134" cy="72286"/>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extBox 19">
            <a:extLst>
              <a:ext uri="{FF2B5EF4-FFF2-40B4-BE49-F238E27FC236}">
                <a16:creationId xmlns:a16="http://schemas.microsoft.com/office/drawing/2014/main" id="{3F4AE4AB-C6FF-4FF5-B2F7-69333CCDDC97}"/>
              </a:ext>
            </a:extLst>
          </p:cNvPr>
          <p:cNvSpPr txBox="1"/>
          <p:nvPr/>
        </p:nvSpPr>
        <p:spPr>
          <a:xfrm>
            <a:off x="8938789" y="1933957"/>
            <a:ext cx="1808723" cy="276999"/>
          </a:xfrm>
          <a:prstGeom prst="rect">
            <a:avLst/>
          </a:prstGeom>
          <a:noFill/>
        </p:spPr>
        <p:txBody>
          <a:bodyPr wrap="square" rtlCol="0">
            <a:spAutoFit/>
          </a:bodyPr>
          <a:lstStyle/>
          <a:p>
            <a:r>
              <a:rPr lang="en-US" sz="1200" dirty="0">
                <a:latin typeface="Times New Roman" panose="02020603050405020304" pitchFamily="18" charset="0"/>
                <a:cs typeface="Times New Roman" panose="02020603050405020304" pitchFamily="18" charset="0"/>
              </a:rPr>
              <a:t>Click to Reset filters</a:t>
            </a:r>
          </a:p>
        </p:txBody>
      </p:sp>
      <p:sp>
        <p:nvSpPr>
          <p:cNvPr id="21" name="Arrow: Right 20">
            <a:extLst>
              <a:ext uri="{FF2B5EF4-FFF2-40B4-BE49-F238E27FC236}">
                <a16:creationId xmlns:a16="http://schemas.microsoft.com/office/drawing/2014/main" id="{993B840D-D034-4D48-B34C-B3AEFD356FBE}"/>
              </a:ext>
            </a:extLst>
          </p:cNvPr>
          <p:cNvSpPr/>
          <p:nvPr/>
        </p:nvSpPr>
        <p:spPr>
          <a:xfrm>
            <a:off x="2965005" y="2124488"/>
            <a:ext cx="134811" cy="136446"/>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Arrow: Right 25">
            <a:extLst>
              <a:ext uri="{FF2B5EF4-FFF2-40B4-BE49-F238E27FC236}">
                <a16:creationId xmlns:a16="http://schemas.microsoft.com/office/drawing/2014/main" id="{09B74D16-E1E9-4ADD-A640-9E64F87FF3D0}"/>
              </a:ext>
            </a:extLst>
          </p:cNvPr>
          <p:cNvSpPr/>
          <p:nvPr/>
        </p:nvSpPr>
        <p:spPr>
          <a:xfrm rot="10800000">
            <a:off x="8680445" y="4416212"/>
            <a:ext cx="295056" cy="136446"/>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Arrow: Right 26">
            <a:extLst>
              <a:ext uri="{FF2B5EF4-FFF2-40B4-BE49-F238E27FC236}">
                <a16:creationId xmlns:a16="http://schemas.microsoft.com/office/drawing/2014/main" id="{D772F312-236E-415C-A062-3922B425BCC0}"/>
              </a:ext>
            </a:extLst>
          </p:cNvPr>
          <p:cNvSpPr/>
          <p:nvPr/>
        </p:nvSpPr>
        <p:spPr>
          <a:xfrm rot="10800000">
            <a:off x="8674994" y="1838591"/>
            <a:ext cx="295056" cy="136446"/>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Arrow: Right 27">
            <a:extLst>
              <a:ext uri="{FF2B5EF4-FFF2-40B4-BE49-F238E27FC236}">
                <a16:creationId xmlns:a16="http://schemas.microsoft.com/office/drawing/2014/main" id="{44790D66-59B4-4CA9-A827-99954EBAC31C}"/>
              </a:ext>
            </a:extLst>
          </p:cNvPr>
          <p:cNvSpPr/>
          <p:nvPr/>
        </p:nvSpPr>
        <p:spPr>
          <a:xfrm rot="10800000">
            <a:off x="8674994" y="2003839"/>
            <a:ext cx="295056" cy="136446"/>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557257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hart, waterfall chart&#10;&#10;Description automatically generated">
            <a:extLst>
              <a:ext uri="{FF2B5EF4-FFF2-40B4-BE49-F238E27FC236}">
                <a16:creationId xmlns:a16="http://schemas.microsoft.com/office/drawing/2014/main" id="{B4938642-E522-4D71-A8A7-5AFCF858235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7455" y="-33959"/>
            <a:ext cx="6486922" cy="6154915"/>
          </a:xfrm>
          <a:prstGeom prst="rect">
            <a:avLst/>
          </a:prstGeom>
        </p:spPr>
      </p:pic>
      <p:sp>
        <p:nvSpPr>
          <p:cNvPr id="5" name="TextBox 4">
            <a:extLst>
              <a:ext uri="{FF2B5EF4-FFF2-40B4-BE49-F238E27FC236}">
                <a16:creationId xmlns:a16="http://schemas.microsoft.com/office/drawing/2014/main" id="{EC92003F-DB9F-4FA0-A336-1F58E05473A7}"/>
              </a:ext>
            </a:extLst>
          </p:cNvPr>
          <p:cNvSpPr txBox="1"/>
          <p:nvPr/>
        </p:nvSpPr>
        <p:spPr>
          <a:xfrm>
            <a:off x="393906" y="5013625"/>
            <a:ext cx="1877654" cy="646331"/>
          </a:xfrm>
          <a:prstGeom prst="rect">
            <a:avLst/>
          </a:prstGeom>
          <a:noFill/>
        </p:spPr>
        <p:txBody>
          <a:bodyPr wrap="square" rtlCol="0">
            <a:spAutoFit/>
          </a:bodyPr>
          <a:lstStyle/>
          <a:p>
            <a:r>
              <a:rPr lang="en-US" sz="1200" dirty="0">
                <a:latin typeface="Times New Roman" panose="02020603050405020304" pitchFamily="18" charset="0"/>
                <a:cs typeface="Times New Roman" panose="02020603050405020304" pitchFamily="18" charset="0"/>
              </a:rPr>
              <a:t>Total amount of  approved invoices for the date specified.</a:t>
            </a:r>
          </a:p>
        </p:txBody>
      </p:sp>
      <p:sp>
        <p:nvSpPr>
          <p:cNvPr id="6" name="Arrow: Right 5">
            <a:extLst>
              <a:ext uri="{FF2B5EF4-FFF2-40B4-BE49-F238E27FC236}">
                <a16:creationId xmlns:a16="http://schemas.microsoft.com/office/drawing/2014/main" id="{A22B7815-D6EA-4E89-BBE6-F99A6731DE87}"/>
              </a:ext>
            </a:extLst>
          </p:cNvPr>
          <p:cNvSpPr/>
          <p:nvPr/>
        </p:nvSpPr>
        <p:spPr>
          <a:xfrm>
            <a:off x="1391774" y="5467120"/>
            <a:ext cx="783582" cy="152142"/>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FB9E6A99-F3EF-4CC1-B91B-376197D41D3E}"/>
              </a:ext>
            </a:extLst>
          </p:cNvPr>
          <p:cNvSpPr txBox="1"/>
          <p:nvPr/>
        </p:nvSpPr>
        <p:spPr>
          <a:xfrm>
            <a:off x="9363482" y="4807130"/>
            <a:ext cx="2081631" cy="830997"/>
          </a:xfrm>
          <a:prstGeom prst="rect">
            <a:avLst/>
          </a:prstGeom>
          <a:noFill/>
        </p:spPr>
        <p:txBody>
          <a:bodyPr wrap="square" rtlCol="0">
            <a:spAutoFit/>
          </a:bodyPr>
          <a:lstStyle/>
          <a:p>
            <a:r>
              <a:rPr lang="en-US" sz="1200" dirty="0">
                <a:latin typeface="Times New Roman" panose="02020603050405020304" pitchFamily="18" charset="0"/>
                <a:cs typeface="Times New Roman" panose="02020603050405020304" pitchFamily="18" charset="0"/>
              </a:rPr>
              <a:t>The subtraction of       to       should equal the total amount of vouchers and the total amount of approved invoices.</a:t>
            </a:r>
          </a:p>
        </p:txBody>
      </p:sp>
      <p:sp>
        <p:nvSpPr>
          <p:cNvPr id="13" name="Rectangle 12">
            <a:extLst>
              <a:ext uri="{FF2B5EF4-FFF2-40B4-BE49-F238E27FC236}">
                <a16:creationId xmlns:a16="http://schemas.microsoft.com/office/drawing/2014/main" id="{8BAD490A-01CF-4015-BBD2-F0E77AFD459F}"/>
              </a:ext>
            </a:extLst>
          </p:cNvPr>
          <p:cNvSpPr/>
          <p:nvPr/>
        </p:nvSpPr>
        <p:spPr>
          <a:xfrm>
            <a:off x="6468951" y="5428578"/>
            <a:ext cx="320921" cy="338554"/>
          </a:xfrm>
          <a:prstGeom prst="rect">
            <a:avLst/>
          </a:prstGeom>
          <a:noFill/>
        </p:spPr>
        <p:txBody>
          <a:bodyPr wrap="none" lIns="91440" tIns="45720" rIns="91440" bIns="45720">
            <a:spAutoFit/>
          </a:bodyPr>
          <a:lstStyle/>
          <a:p>
            <a:pPr algn="ctr"/>
            <a:r>
              <a:rPr lang="en-US" sz="1600" b="0" cap="none" spc="0" dirty="0">
                <a:ln w="0">
                  <a:solidFill>
                    <a:srgbClr val="C00000"/>
                  </a:solidFill>
                </a:ln>
                <a:solidFill>
                  <a:schemeClr val="tx1"/>
                </a:solidFill>
                <a:effectLst>
                  <a:outerShdw blurRad="38100" dist="19050" dir="2700000" algn="tl" rotWithShape="0">
                    <a:schemeClr val="dk1">
                      <a:alpha val="40000"/>
                    </a:schemeClr>
                  </a:outerShdw>
                </a:effectLst>
              </a:rPr>
              <a:t>A</a:t>
            </a:r>
          </a:p>
        </p:txBody>
      </p:sp>
      <p:sp>
        <p:nvSpPr>
          <p:cNvPr id="14" name="Rectangle 13">
            <a:extLst>
              <a:ext uri="{FF2B5EF4-FFF2-40B4-BE49-F238E27FC236}">
                <a16:creationId xmlns:a16="http://schemas.microsoft.com/office/drawing/2014/main" id="{E16BCF84-CCC6-461D-8ED1-29BB5EBB26EF}"/>
              </a:ext>
            </a:extLst>
          </p:cNvPr>
          <p:cNvSpPr/>
          <p:nvPr/>
        </p:nvSpPr>
        <p:spPr>
          <a:xfrm>
            <a:off x="8019688" y="5417926"/>
            <a:ext cx="300083" cy="338554"/>
          </a:xfrm>
          <a:prstGeom prst="rect">
            <a:avLst/>
          </a:prstGeom>
          <a:noFill/>
        </p:spPr>
        <p:txBody>
          <a:bodyPr wrap="none" lIns="91440" tIns="45720" rIns="91440" bIns="45720">
            <a:spAutoFit/>
          </a:bodyPr>
          <a:lstStyle/>
          <a:p>
            <a:pPr algn="ctr"/>
            <a:r>
              <a:rPr lang="en-US" sz="1600" dirty="0">
                <a:ln w="0">
                  <a:solidFill>
                    <a:srgbClr val="C00000"/>
                  </a:solidFill>
                </a:ln>
                <a:effectLst>
                  <a:outerShdw blurRad="38100" dist="19050" dir="2700000" algn="tl" rotWithShape="0">
                    <a:schemeClr val="dk1">
                      <a:alpha val="40000"/>
                    </a:schemeClr>
                  </a:outerShdw>
                </a:effectLst>
              </a:rPr>
              <a:t>B</a:t>
            </a:r>
            <a:endParaRPr lang="en-US" sz="1600" b="0" cap="none" spc="0" dirty="0">
              <a:ln w="0">
                <a:solidFill>
                  <a:srgbClr val="C00000"/>
                </a:solidFill>
              </a:ln>
              <a:solidFill>
                <a:schemeClr val="tx1"/>
              </a:solidFill>
              <a:effectLst>
                <a:outerShdw blurRad="38100" dist="19050" dir="2700000" algn="tl" rotWithShape="0">
                  <a:schemeClr val="dk1">
                    <a:alpha val="40000"/>
                  </a:schemeClr>
                </a:outerShdw>
              </a:effectLst>
            </a:endParaRPr>
          </a:p>
        </p:txBody>
      </p:sp>
      <p:sp>
        <p:nvSpPr>
          <p:cNvPr id="15" name="Rectangle 14">
            <a:extLst>
              <a:ext uri="{FF2B5EF4-FFF2-40B4-BE49-F238E27FC236}">
                <a16:creationId xmlns:a16="http://schemas.microsoft.com/office/drawing/2014/main" id="{9DF058CD-B84D-400B-8546-3728B5D3391C}"/>
              </a:ext>
            </a:extLst>
          </p:cNvPr>
          <p:cNvSpPr/>
          <p:nvPr/>
        </p:nvSpPr>
        <p:spPr>
          <a:xfrm>
            <a:off x="10547794" y="4756386"/>
            <a:ext cx="320921" cy="338554"/>
          </a:xfrm>
          <a:prstGeom prst="rect">
            <a:avLst/>
          </a:prstGeom>
          <a:noFill/>
        </p:spPr>
        <p:txBody>
          <a:bodyPr wrap="none" lIns="91440" tIns="45720" rIns="91440" bIns="45720">
            <a:spAutoFit/>
          </a:bodyPr>
          <a:lstStyle/>
          <a:p>
            <a:pPr algn="ctr"/>
            <a:r>
              <a:rPr lang="en-US" sz="1600" b="0" cap="none" spc="0" dirty="0">
                <a:ln w="0">
                  <a:solidFill>
                    <a:srgbClr val="C00000"/>
                  </a:solidFill>
                </a:ln>
                <a:solidFill>
                  <a:schemeClr val="tx1"/>
                </a:solidFill>
                <a:effectLst>
                  <a:outerShdw blurRad="38100" dist="19050" dir="2700000" algn="tl" rotWithShape="0">
                    <a:schemeClr val="dk1">
                      <a:alpha val="40000"/>
                    </a:schemeClr>
                  </a:outerShdw>
                </a:effectLst>
              </a:rPr>
              <a:t>A</a:t>
            </a:r>
          </a:p>
        </p:txBody>
      </p:sp>
      <p:sp>
        <p:nvSpPr>
          <p:cNvPr id="16" name="Rectangle 15">
            <a:extLst>
              <a:ext uri="{FF2B5EF4-FFF2-40B4-BE49-F238E27FC236}">
                <a16:creationId xmlns:a16="http://schemas.microsoft.com/office/drawing/2014/main" id="{9EEE5A8D-B110-4C78-9A81-82388A1CB4A4}"/>
              </a:ext>
            </a:extLst>
          </p:cNvPr>
          <p:cNvSpPr/>
          <p:nvPr/>
        </p:nvSpPr>
        <p:spPr>
          <a:xfrm>
            <a:off x="10900679" y="4756386"/>
            <a:ext cx="300082" cy="338554"/>
          </a:xfrm>
          <a:prstGeom prst="rect">
            <a:avLst/>
          </a:prstGeom>
          <a:noFill/>
        </p:spPr>
        <p:txBody>
          <a:bodyPr wrap="none" lIns="91440" tIns="45720" rIns="91440" bIns="45720">
            <a:spAutoFit/>
          </a:bodyPr>
          <a:lstStyle/>
          <a:p>
            <a:pPr algn="ctr"/>
            <a:r>
              <a:rPr lang="en-US" sz="1600" b="0" cap="none" spc="0" dirty="0">
                <a:ln w="0">
                  <a:solidFill>
                    <a:srgbClr val="C00000"/>
                  </a:solidFill>
                </a:ln>
                <a:solidFill>
                  <a:schemeClr val="tx1"/>
                </a:solidFill>
                <a:effectLst>
                  <a:outerShdw blurRad="38100" dist="19050" dir="2700000" algn="tl" rotWithShape="0">
                    <a:schemeClr val="dk1">
                      <a:alpha val="40000"/>
                    </a:schemeClr>
                  </a:outerShdw>
                </a:effectLst>
              </a:rPr>
              <a:t>B</a:t>
            </a:r>
          </a:p>
        </p:txBody>
      </p:sp>
      <p:cxnSp>
        <p:nvCxnSpPr>
          <p:cNvPr id="18" name="Connector: Elbow 17">
            <a:extLst>
              <a:ext uri="{FF2B5EF4-FFF2-40B4-BE49-F238E27FC236}">
                <a16:creationId xmlns:a16="http://schemas.microsoft.com/office/drawing/2014/main" id="{13FC6CFF-E2B9-4F2E-BF28-F5C2FF612122}"/>
              </a:ext>
            </a:extLst>
          </p:cNvPr>
          <p:cNvCxnSpPr>
            <a:cxnSpLocks/>
          </p:cNvCxnSpPr>
          <p:nvPr/>
        </p:nvCxnSpPr>
        <p:spPr>
          <a:xfrm flipV="1">
            <a:off x="8736353" y="5180110"/>
            <a:ext cx="577368" cy="409930"/>
          </a:xfrm>
          <a:prstGeom prst="bentConnector3">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C0D97928-E5C7-446E-926B-3ADAEC1DE14E}"/>
              </a:ext>
            </a:extLst>
          </p:cNvPr>
          <p:cNvSpPr/>
          <p:nvPr/>
        </p:nvSpPr>
        <p:spPr>
          <a:xfrm>
            <a:off x="4376615" y="1125415"/>
            <a:ext cx="2360314" cy="695570"/>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23" name="Oval 22">
            <a:extLst>
              <a:ext uri="{FF2B5EF4-FFF2-40B4-BE49-F238E27FC236}">
                <a16:creationId xmlns:a16="http://schemas.microsoft.com/office/drawing/2014/main" id="{653EEEFB-184E-4D13-A1A5-87B9E3FEE819}"/>
              </a:ext>
            </a:extLst>
          </p:cNvPr>
          <p:cNvSpPr/>
          <p:nvPr/>
        </p:nvSpPr>
        <p:spPr>
          <a:xfrm>
            <a:off x="2299848" y="5177915"/>
            <a:ext cx="1485478" cy="578410"/>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cxnSp>
        <p:nvCxnSpPr>
          <p:cNvPr id="25" name="Connector: Curved 24">
            <a:extLst>
              <a:ext uri="{FF2B5EF4-FFF2-40B4-BE49-F238E27FC236}">
                <a16:creationId xmlns:a16="http://schemas.microsoft.com/office/drawing/2014/main" id="{FFD4DA9E-C29A-49E6-A95E-A098E19333E1}"/>
              </a:ext>
            </a:extLst>
          </p:cNvPr>
          <p:cNvCxnSpPr>
            <a:cxnSpLocks/>
            <a:endCxn id="23" idx="0"/>
          </p:cNvCxnSpPr>
          <p:nvPr/>
        </p:nvCxnSpPr>
        <p:spPr>
          <a:xfrm rot="5400000">
            <a:off x="2643734" y="2219839"/>
            <a:ext cx="3356930" cy="2559223"/>
          </a:xfrm>
          <a:prstGeom prst="curvedConnector3">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680BF8A2-02AB-449D-8C49-075C05AF6908}"/>
              </a:ext>
            </a:extLst>
          </p:cNvPr>
          <p:cNvSpPr txBox="1"/>
          <p:nvPr/>
        </p:nvSpPr>
        <p:spPr>
          <a:xfrm>
            <a:off x="5444056" y="2342243"/>
            <a:ext cx="3292297" cy="646331"/>
          </a:xfrm>
          <a:prstGeom prst="rect">
            <a:avLst/>
          </a:prstGeom>
          <a:noFill/>
        </p:spPr>
        <p:txBody>
          <a:bodyPr wrap="square" rtlCol="0">
            <a:spAutoFit/>
          </a:bodyPr>
          <a:lstStyle/>
          <a:p>
            <a:r>
              <a:rPr lang="en-US" sz="1200" dirty="0">
                <a:solidFill>
                  <a:srgbClr val="FFC000"/>
                </a:solidFill>
                <a:latin typeface="Times New Roman" panose="02020603050405020304" pitchFamily="18" charset="0"/>
                <a:cs typeface="Times New Roman" panose="02020603050405020304" pitchFamily="18" charset="0"/>
              </a:rPr>
              <a:t>These numbers should match. If it doesn’t, then some approved invoices did not move to PAID status. </a:t>
            </a:r>
          </a:p>
        </p:txBody>
      </p:sp>
    </p:spTree>
    <p:extLst>
      <p:ext uri="{BB962C8B-B14F-4D97-AF65-F5344CB8AC3E}">
        <p14:creationId xmlns:p14="http://schemas.microsoft.com/office/powerpoint/2010/main" val="36956605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lowchart: Terminator 7">
            <a:extLst>
              <a:ext uri="{FF2B5EF4-FFF2-40B4-BE49-F238E27FC236}">
                <a16:creationId xmlns:a16="http://schemas.microsoft.com/office/drawing/2014/main" id="{B01442B2-0FD5-40C9-A22C-FEB60EEF7A3A}"/>
              </a:ext>
            </a:extLst>
          </p:cNvPr>
          <p:cNvSpPr/>
          <p:nvPr/>
        </p:nvSpPr>
        <p:spPr>
          <a:xfrm>
            <a:off x="1332572" y="513338"/>
            <a:ext cx="9206474" cy="401148"/>
          </a:xfrm>
          <a:prstGeom prst="flowChartTerminator">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867B4713-2DF7-473A-80F5-7A4858FFA82B}"/>
              </a:ext>
            </a:extLst>
          </p:cNvPr>
          <p:cNvSpPr txBox="1"/>
          <p:nvPr/>
        </p:nvSpPr>
        <p:spPr>
          <a:xfrm>
            <a:off x="-62523" y="513674"/>
            <a:ext cx="11363569" cy="338554"/>
          </a:xfrm>
          <a:prstGeom prst="rect">
            <a:avLst/>
          </a:prstGeom>
          <a:noFill/>
        </p:spPr>
        <p:txBody>
          <a:bodyPr wrap="square" rtlCol="0">
            <a:spAutoFit/>
          </a:bodyPr>
          <a:lstStyle/>
          <a:p>
            <a:pPr algn="ctr"/>
            <a:r>
              <a:rPr lang="en-US" sz="1600" b="1" dirty="0">
                <a:latin typeface="Times New Roman" panose="02020603050405020304" pitchFamily="18" charset="0"/>
                <a:cs typeface="Times New Roman" panose="02020603050405020304" pitchFamily="18" charset="0"/>
              </a:rPr>
              <a:t>Second tab: Daily DI for Vouchers sent to KFS</a:t>
            </a:r>
          </a:p>
        </p:txBody>
      </p:sp>
      <p:pic>
        <p:nvPicPr>
          <p:cNvPr id="13" name="Picture 12" descr="Table&#10;&#10;Description automatically generated">
            <a:extLst>
              <a:ext uri="{FF2B5EF4-FFF2-40B4-BE49-F238E27FC236}">
                <a16:creationId xmlns:a16="http://schemas.microsoft.com/office/drawing/2014/main" id="{80DFC63C-9817-47D6-899D-32A93C1D74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2572" y="1377893"/>
            <a:ext cx="9206473" cy="2480872"/>
          </a:xfrm>
          <a:prstGeom prst="rect">
            <a:avLst/>
          </a:prstGeom>
        </p:spPr>
      </p:pic>
      <p:sp>
        <p:nvSpPr>
          <p:cNvPr id="4" name="Speech Bubble: Oval 3">
            <a:extLst>
              <a:ext uri="{FF2B5EF4-FFF2-40B4-BE49-F238E27FC236}">
                <a16:creationId xmlns:a16="http://schemas.microsoft.com/office/drawing/2014/main" id="{F4A145C1-60FA-483A-926E-76A32A6ADB45}"/>
              </a:ext>
            </a:extLst>
          </p:cNvPr>
          <p:cNvSpPr/>
          <p:nvPr/>
        </p:nvSpPr>
        <p:spPr>
          <a:xfrm>
            <a:off x="9437076" y="360511"/>
            <a:ext cx="2375877" cy="853402"/>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Click ‘Download’ to save a copy</a:t>
            </a:r>
          </a:p>
        </p:txBody>
      </p:sp>
      <p:sp>
        <p:nvSpPr>
          <p:cNvPr id="15" name="TextBox 14">
            <a:extLst>
              <a:ext uri="{FF2B5EF4-FFF2-40B4-BE49-F238E27FC236}">
                <a16:creationId xmlns:a16="http://schemas.microsoft.com/office/drawing/2014/main" id="{E839C5B5-3312-4D12-8D5A-3F70B2A21D9C}"/>
              </a:ext>
            </a:extLst>
          </p:cNvPr>
          <p:cNvSpPr txBox="1"/>
          <p:nvPr/>
        </p:nvSpPr>
        <p:spPr>
          <a:xfrm>
            <a:off x="1250509" y="4384431"/>
            <a:ext cx="9206474" cy="461665"/>
          </a:xfrm>
          <a:prstGeom prst="rect">
            <a:avLst/>
          </a:prstGeom>
          <a:noFill/>
        </p:spPr>
        <p:txBody>
          <a:bodyPr wrap="square" rtlCol="0">
            <a:spAutoFit/>
          </a:bodyPr>
          <a:lstStyle/>
          <a:p>
            <a:r>
              <a:rPr lang="en-US" sz="1200" dirty="0">
                <a:latin typeface="Times New Roman" panose="02020603050405020304" pitchFamily="18" charset="0"/>
                <a:cs typeface="Times New Roman" panose="02020603050405020304" pitchFamily="18" charset="0"/>
              </a:rPr>
              <a:t>This page is showing the total amount of vouchers sent to KFS by account number. The results can be downloaded and imported to the daily Distribution of Income and Expense (DI) that is done to move expenses from L533000 to individual accounts. </a:t>
            </a:r>
          </a:p>
        </p:txBody>
      </p:sp>
    </p:spTree>
    <p:extLst>
      <p:ext uri="{BB962C8B-B14F-4D97-AF65-F5344CB8AC3E}">
        <p14:creationId xmlns:p14="http://schemas.microsoft.com/office/powerpoint/2010/main" val="2848181009"/>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Gallery</Template>
  <TotalTime>15229</TotalTime>
  <Words>1384</Words>
  <Application>Microsoft Office PowerPoint</Application>
  <PresentationFormat>Widescreen</PresentationFormat>
  <Paragraphs>144</Paragraphs>
  <Slides>20</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Calibri</vt:lpstr>
      <vt:lpstr>Gill Sans MT</vt:lpstr>
      <vt:lpstr>Times New Roman</vt:lpstr>
      <vt:lpstr>Wingdings</vt:lpstr>
      <vt:lpstr>Gallery</vt:lpstr>
      <vt:lpstr>FBO Daily REPORTS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Tableau Server Instructions</dc:title>
  <dc:creator>Nancy Bolduc</dc:creator>
  <cp:lastModifiedBy>Nancy Bolduc</cp:lastModifiedBy>
  <cp:revision>46</cp:revision>
  <dcterms:created xsi:type="dcterms:W3CDTF">2022-03-07T18:30:32Z</dcterms:created>
  <dcterms:modified xsi:type="dcterms:W3CDTF">2022-12-16T18:21:52Z</dcterms:modified>
</cp:coreProperties>
</file>