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8" r:id="rId11"/>
    <p:sldId id="264" r:id="rId12"/>
    <p:sldId id="269" r:id="rId13"/>
    <p:sldId id="265" r:id="rId14"/>
    <p:sldId id="266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96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46CED-39B1-B6B2-35DE-E54148361E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2F2CBA-66E4-EB92-CF9A-AFA72AB10C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23EB16-5413-140D-E7A4-FBEFB0EC5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79E5-DE7E-465A-9EA4-42DBFD56F138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D6213-7402-5135-9473-D7FC3FB20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03B098-AACA-7251-756B-14B0246EA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DAB5-3D54-4331-ABC2-E00A52B9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263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A334F-9CCE-8887-E3E6-430B94D3F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702EEF-B6CF-611F-FD55-F0C1326596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8F75E-C4D4-B416-D64B-4F801CE5B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79E5-DE7E-465A-9EA4-42DBFD56F138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C1A81-BF3F-EB66-F573-BC55AA995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4CCF4-7714-8FD1-31AF-7A2CFD352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DAB5-3D54-4331-ABC2-E00A52B9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76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1A8157-0F4F-B015-6C07-08FE20041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D4F8ED-28F1-8024-CC14-D4C33183D8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8E842-B932-BC2F-7A09-206471698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79E5-DE7E-465A-9EA4-42DBFD56F138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ECD257-1461-08FC-1D2D-201B58389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0CD4B9-C86B-D83B-4903-5B6F238A0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DAB5-3D54-4331-ABC2-E00A52B9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06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404AD-ED7E-9127-80F4-DEA9E129F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350ED-525A-C37D-16E3-C091E7AA7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D0A25-AC2D-C397-8747-BED33390C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79E5-DE7E-465A-9EA4-42DBFD56F138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D0C0D-BFE8-B56E-5329-F9C727FD9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A36C-2556-D2D7-9DAC-78592DA90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DAB5-3D54-4331-ABC2-E00A52B9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698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2F64C-3035-F418-8924-8D7648B7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BA9087-C006-7539-9557-CF6C7A352B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7952EF-3AB7-A294-77B4-F2098BEB1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79E5-DE7E-465A-9EA4-42DBFD56F138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BC4FB-84DD-8CCC-E331-392DF6F66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6CD2A6-BB00-ACCD-1887-CD9A3C254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DAB5-3D54-4331-ABC2-E00A52B9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487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79FEE-6AEA-7A0D-0804-4C95625A5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600E0-AC94-33E9-2E79-F971079B65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34C6F-A159-5A0C-EB3B-5B24BF563A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79572C-5B87-9830-E8AC-336E128A3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79E5-DE7E-465A-9EA4-42DBFD56F138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E26BAD-B3B0-35F4-530C-007264D26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E9CAC8-34EB-DC98-83C6-0159E17C3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DAB5-3D54-4331-ABC2-E00A52B9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691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58EAE-3C61-B584-EFB0-C8D6E0301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BA0469-DFDC-0324-7530-6FA7249186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D10A74-AD86-C5A7-6247-883C106D2D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258AF8-D638-F892-B1C7-4705F42FDD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CF0E80-3C24-F8EE-C8D9-5E9832D61A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83A618-CC3C-C5E3-6747-EF79F03AD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79E5-DE7E-465A-9EA4-42DBFD56F138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150142-E707-ADB8-6A1A-A0A44E719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30253C-34E9-19BF-0340-3E26D9A24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DAB5-3D54-4331-ABC2-E00A52B9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5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1B247-1620-AD0E-C9BB-0F8D7C3B9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B12098-B1C8-FAAC-D219-60B59CC84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79E5-DE7E-465A-9EA4-42DBFD56F138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28E725-20C6-170C-8ADA-88120FE0F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B6D985-3DB4-4627-749F-6CC70EADE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DAB5-3D54-4331-ABC2-E00A52B9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37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935DF3-75D0-080A-38A9-A822CF86F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79E5-DE7E-465A-9EA4-42DBFD56F138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A50962-E8E2-E887-903C-64EF9C3E1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4C5C03-19F3-4DDD-A8B3-0B633E0F3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DAB5-3D54-4331-ABC2-E00A52B9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71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E243D-CCDA-39AD-E216-AFCFECFBE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7412C-6F81-9590-BF47-B559C76E1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CA0F6D-A853-4876-24E8-569FF8C4F0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AC113-9C69-C149-783D-F9B9ED204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79E5-DE7E-465A-9EA4-42DBFD56F138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354B6C-0AE2-0333-BE81-FEC96FA04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34A712-6562-3755-B070-C1532E25A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DAB5-3D54-4331-ABC2-E00A52B9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97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49B2F-5329-11F0-0763-8028E717B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5F298D-D80D-F4B8-62BB-37620C5943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863FF-753E-70A8-DD7D-C647952F34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5BF8B-6181-B2F4-773A-FC93FAB01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79E5-DE7E-465A-9EA4-42DBFD56F138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C7DFEA-5127-C704-5526-88E088067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E422C3-00FB-A7D1-8310-66F537397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DAB5-3D54-4331-ABC2-E00A52B9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099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7F02B9-5892-E98A-963D-010F84A4C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2B8DA4-403B-2834-1943-76BDFCB19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68284-01BE-F14A-8744-17B80F3E89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B79E5-DE7E-465A-9EA4-42DBFD56F138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47020-BEF6-E100-1F74-3343728F36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DCE77-BD7A-8120-9AB5-988268099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BDAB5-3D54-4331-ABC2-E00A52B9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40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b.gov/assets/1/7/Vol_2_Final_Version.pdf" TargetMode="External"/><Relationship Id="rId2" Type="http://schemas.openxmlformats.org/officeDocument/2006/relationships/hyperlink" Target="http://www.csb.gov/assets/1/7/Vol_1_Final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o.org/3/a-y5442e.pdf" TargetMode="External"/><Relationship Id="rId2" Type="http://schemas.openxmlformats.org/officeDocument/2006/relationships/hyperlink" Target="http://catdir.loc.gov/catdir/toc/93-347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o.org/3/y5027e/y5027e00.htm" TargetMode="External"/><Relationship Id="rId5" Type="http://schemas.openxmlformats.org/officeDocument/2006/relationships/hyperlink" Target="http://www.fao.org/3/a-y5027e.pdf" TargetMode="External"/><Relationship Id="rId4" Type="http://schemas.openxmlformats.org/officeDocument/2006/relationships/hyperlink" Target="https://www.fao.org/3/y5442e/y5442e00.ht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ria.fi/handle/10024/182600" TargetMode="External"/><Relationship Id="rId2" Type="http://schemas.openxmlformats.org/officeDocument/2006/relationships/hyperlink" Target="https://urn.fi/URN:ISBN:978-952-12-4129-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C420B-CAFE-D303-22AA-876427B68B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Revisions to MARC 856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C5290D-2D04-911D-604E-5E3BE816A2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28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4627E-576D-FA9D-F024-491BBC057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512" y="0"/>
            <a:ext cx="10515600" cy="1325563"/>
          </a:xfrm>
        </p:spPr>
        <p:txBody>
          <a:bodyPr/>
          <a:lstStyle/>
          <a:p>
            <a:r>
              <a:rPr lang="en-US" dirty="0"/>
              <a:t>Second Indicator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6758A-E930-2219-0347-291FD1C36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511" y="1311277"/>
            <a:ext cx="11739563" cy="5032375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sz="3000" dirty="0"/>
              <a:t>New value 3 </a:t>
            </a:r>
          </a:p>
          <a:p>
            <a:pPr marL="0" indent="0">
              <a:buNone/>
            </a:pPr>
            <a:r>
              <a:rPr lang="en-US" sz="3000" dirty="0"/>
              <a:t>	</a:t>
            </a:r>
            <a:r>
              <a:rPr lang="en-US" sz="2600" dirty="0"/>
              <a:t>110 1# United States. $b Chemical Safety and Hazard Investigation Board, $e 	author.</a:t>
            </a:r>
          </a:p>
          <a:p>
            <a:pPr marL="0" indent="0">
              <a:buNone/>
            </a:pPr>
            <a:r>
              <a:rPr lang="en-US" sz="2600" dirty="0"/>
              <a:t>	245 10 Explosion and fire at the Macondo well (11 fatalities, 17 seriously 	injured, and serious environmental damage) : $b Deepwater Horizon rig, 	Mississippi Canyon Block #252, Gulf of Mexico, April 20, 2010 / $c US Chemical 	Safety and Hazard Investigation Board.</a:t>
            </a:r>
          </a:p>
          <a:p>
            <a:pPr marL="0" indent="0">
              <a:buNone/>
            </a:pPr>
            <a:r>
              <a:rPr lang="en-US" sz="2600" dirty="0"/>
              <a:t>	300 ## 1 online resource (2 volumes) : $b color illustrations.</a:t>
            </a:r>
          </a:p>
          <a:p>
            <a:pPr marL="0" indent="0">
              <a:buNone/>
            </a:pPr>
            <a:r>
              <a:rPr lang="en-US" sz="2600" dirty="0"/>
              <a:t>	856 43 $3 v. 1 $u </a:t>
            </a:r>
            <a:r>
              <a:rPr lang="en-US" sz="2600" dirty="0">
                <a:hlinkClick r:id="rId2"/>
              </a:rPr>
              <a:t>http://www.csb.gov/assets/1/7/Vol_1_Final.pdf</a:t>
            </a:r>
            <a:r>
              <a:rPr lang="en-US" sz="2600" dirty="0"/>
              <a:t> $7 0</a:t>
            </a:r>
          </a:p>
          <a:p>
            <a:pPr marL="0" indent="0">
              <a:buNone/>
            </a:pPr>
            <a:r>
              <a:rPr lang="en-US" sz="2600" dirty="0"/>
              <a:t>	856 43 $3 v. 2 $u </a:t>
            </a:r>
            <a:r>
              <a:rPr lang="en-US" sz="2600" dirty="0">
                <a:hlinkClick r:id="rId3"/>
              </a:rPr>
              <a:t>http://www.csb.gov/assets/1/7/Vol_2_Final_Version.pdf</a:t>
            </a:r>
            <a:r>
              <a:rPr lang="en-US" sz="2600" dirty="0"/>
              <a:t> $7 0</a:t>
            </a:r>
          </a:p>
          <a:p>
            <a:pPr marL="0" indent="0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283045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4627E-576D-FA9D-F024-491BBC057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Indicator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6758A-E930-2219-0347-291FD1C36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New value 4: Version of component part(s) of resource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sz="2800" dirty="0"/>
              <a:t>Record describes a non-electronic or a non-networked electronic resource. The electronic location in field 856 is for a </a:t>
            </a:r>
            <a:r>
              <a:rPr lang="en-US" sz="2800" i="1" dirty="0"/>
              <a:t>version</a:t>
            </a:r>
            <a:r>
              <a:rPr lang="en-US" sz="2800" dirty="0"/>
              <a:t> of one or more component parts of the resource described by the record as a whole. The component parts are versions of portions of the resource, such as a table of contents or a sample chapter. When appropriate, use subfield $3 to specify the component part(s) to which the field applies. When there is uncertainty whether a resource may be a component part of the whole or a related resource, prefer second indicator value 2 (Related resource). </a:t>
            </a:r>
          </a:p>
        </p:txBody>
      </p:sp>
    </p:spTree>
    <p:extLst>
      <p:ext uri="{BB962C8B-B14F-4D97-AF65-F5344CB8AC3E}">
        <p14:creationId xmlns:p14="http://schemas.microsoft.com/office/powerpoint/2010/main" val="61294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4627E-576D-FA9D-F024-491BBC057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Second Indicator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6758A-E930-2219-0347-291FD1C36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687050" cy="5152232"/>
          </a:xfrm>
        </p:spPr>
        <p:txBody>
          <a:bodyPr>
            <a:normAutofit fontScale="85000" lnSpcReduction="10000"/>
          </a:bodyPr>
          <a:lstStyle/>
          <a:p>
            <a:r>
              <a:rPr lang="en-US" sz="3300" dirty="0"/>
              <a:t>New value 4: Version of component part(s) of resource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sz="2800" dirty="0"/>
              <a:t>245 00 Analyzing qualitative data / $c edited by Alan Bryman and Robert G. Burgess.</a:t>
            </a:r>
          </a:p>
          <a:p>
            <a:pPr marL="457200" lvl="1" indent="0">
              <a:buNone/>
            </a:pPr>
            <a:r>
              <a:rPr lang="en-US" sz="2800" dirty="0"/>
              <a:t>300 ## xii, 232 pages : $b illustrations ; $c 24 cm</a:t>
            </a:r>
          </a:p>
          <a:p>
            <a:pPr marL="457200" lvl="1" indent="0">
              <a:buNone/>
            </a:pPr>
            <a:r>
              <a:rPr lang="en-US" sz="2800" dirty="0"/>
              <a:t>856 44 $3 Table of contents $u </a:t>
            </a:r>
            <a:r>
              <a:rPr lang="en-US" sz="2800" dirty="0">
                <a:hlinkClick r:id="rId2"/>
              </a:rPr>
              <a:t>http://catdir.loc.gov/catdir/toc/93-3471.html</a:t>
            </a:r>
            <a:r>
              <a:rPr lang="en-US" sz="2800" dirty="0"/>
              <a:t> $7 0</a:t>
            </a:r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r>
              <a:rPr lang="en-US" sz="2800" dirty="0"/>
              <a:t>245 00 Measuring and assessing capacity in fisheries / $c by J.M. Ward [and others].</a:t>
            </a:r>
          </a:p>
          <a:p>
            <a:pPr marL="457200" lvl="1" indent="0">
              <a:buNone/>
            </a:pPr>
            <a:r>
              <a:rPr lang="en-US" sz="2800" dirty="0"/>
              <a:t>300 ## 2 volumes : $b illustrations ; $c 30 cm</a:t>
            </a:r>
          </a:p>
          <a:p>
            <a:pPr marL="457200" lvl="1" indent="0">
              <a:buNone/>
            </a:pPr>
            <a:r>
              <a:rPr lang="en-US" sz="2800" dirty="0"/>
              <a:t>856 44 $3 v. 1, PDF $u </a:t>
            </a:r>
            <a:r>
              <a:rPr lang="en-US" sz="2800" dirty="0">
                <a:hlinkClick r:id="rId3"/>
              </a:rPr>
              <a:t>http://www.fao.org/3/a-y5442e.pdf</a:t>
            </a:r>
            <a:r>
              <a:rPr lang="en-US" sz="2800" dirty="0"/>
              <a:t> $7 0</a:t>
            </a:r>
          </a:p>
          <a:p>
            <a:pPr marL="457200" lvl="1" indent="0">
              <a:buNone/>
            </a:pPr>
            <a:r>
              <a:rPr lang="en-US" sz="2800" dirty="0"/>
              <a:t>856 44 $3 v. 1, HTML $u </a:t>
            </a:r>
            <a:r>
              <a:rPr lang="en-US" sz="2800" dirty="0">
                <a:hlinkClick r:id="rId4"/>
              </a:rPr>
              <a:t>https://www.fao.org/3/y5442e/y5442e00.htm</a:t>
            </a:r>
            <a:r>
              <a:rPr lang="en-US" sz="2800" dirty="0"/>
              <a:t> $7 0</a:t>
            </a:r>
          </a:p>
          <a:p>
            <a:pPr marL="457200" lvl="1" indent="0">
              <a:buNone/>
            </a:pPr>
            <a:r>
              <a:rPr lang="en-US" sz="2800" dirty="0"/>
              <a:t>856 44 $3 v. 2, PDF $u </a:t>
            </a:r>
            <a:r>
              <a:rPr lang="en-US" sz="2800" dirty="0">
                <a:hlinkClick r:id="rId5"/>
              </a:rPr>
              <a:t>http://www.fao.org/3/a-y5027e.pdf</a:t>
            </a:r>
            <a:r>
              <a:rPr lang="en-US" sz="2800" dirty="0"/>
              <a:t> $7 0</a:t>
            </a:r>
          </a:p>
          <a:p>
            <a:pPr marL="457200" lvl="1" indent="0">
              <a:buNone/>
            </a:pPr>
            <a:r>
              <a:rPr lang="en-US" sz="2800" dirty="0"/>
              <a:t>856 44 $3 v. 2, HTML $u </a:t>
            </a:r>
            <a:r>
              <a:rPr lang="en-US" sz="2800" dirty="0">
                <a:hlinkClick r:id="rId6"/>
              </a:rPr>
              <a:t>https://www.fao.org/3/y5027e/y5027e00.htm</a:t>
            </a:r>
            <a:r>
              <a:rPr lang="en-US" sz="2800" dirty="0"/>
              <a:t> $7 0</a:t>
            </a:r>
          </a:p>
          <a:p>
            <a:pPr marL="457200" lvl="1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45136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81D31-932A-E413-5956-807AB4447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Subfields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1FA0F7-552C-5A2B-8A7C-DD7EE0E988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$g – Persistent identifier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Persistent identifier (PID) assigned to the resource for automated access and other resolution services by a PID resolver. PIDs should be provided as actionable hyperlinks (e.g., HTTP URI format).</a:t>
            </a:r>
          </a:p>
          <a:p>
            <a:pPr marL="0" indent="0">
              <a:buNone/>
            </a:pPr>
            <a:r>
              <a:rPr lang="en-US" dirty="0"/>
              <a:t>If a PID resolves to more than one URI, these URIs may be provided in the same 856 field, with repeated subfield $u.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856 40 $g</a:t>
            </a:r>
            <a:r>
              <a:rPr lang="en-US" b="1" dirty="0"/>
              <a:t> </a:t>
            </a:r>
            <a:r>
              <a:rPr lang="en-US" dirty="0">
                <a:hlinkClick r:id="rId2"/>
              </a:rPr>
              <a:t>https://urn.fi/URN:ISBN:978-952-12-4129-1</a:t>
            </a:r>
            <a:r>
              <a:rPr lang="en-US" dirty="0"/>
              <a:t> $u</a:t>
            </a:r>
            <a:r>
              <a:rPr lang="en-US" b="1" dirty="0"/>
              <a:t> </a:t>
            </a:r>
            <a:r>
              <a:rPr lang="en-US" dirty="0">
                <a:hlinkClick r:id="rId3"/>
              </a:rPr>
              <a:t>https://www.doria.fi/handle/10024/182600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3376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3D32D8-9D9F-A799-E51B-54A0EF44A0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912" y="0"/>
            <a:ext cx="11526175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D172319-5F5F-DB96-91F8-D20F0CCF319A}"/>
              </a:ext>
            </a:extLst>
          </p:cNvPr>
          <p:cNvSpPr/>
          <p:nvPr/>
        </p:nvSpPr>
        <p:spPr>
          <a:xfrm>
            <a:off x="3238500" y="0"/>
            <a:ext cx="2619375" cy="295275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9A130BD-0F81-B8EC-ECF2-83878C26A36E}"/>
              </a:ext>
            </a:extLst>
          </p:cNvPr>
          <p:cNvSpPr/>
          <p:nvPr/>
        </p:nvSpPr>
        <p:spPr>
          <a:xfrm>
            <a:off x="4724400" y="4733925"/>
            <a:ext cx="2686050" cy="20955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867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81D31-932A-E413-5956-807AB4447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28700"/>
          </a:xfrm>
        </p:spPr>
        <p:txBody>
          <a:bodyPr/>
          <a:lstStyle/>
          <a:p>
            <a:r>
              <a:rPr lang="en-US" dirty="0"/>
              <a:t>New Subfields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1FA0F7-552C-5A2B-8A7C-DD7EE0E98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0476"/>
            <a:ext cx="10734675" cy="5597524"/>
          </a:xfrm>
        </p:spPr>
        <p:txBody>
          <a:bodyPr>
            <a:normAutofit fontScale="85000" lnSpcReduction="20000"/>
          </a:bodyPr>
          <a:lstStyle/>
          <a:p>
            <a:r>
              <a:rPr lang="en-US" sz="3300" dirty="0"/>
              <a:t>$h – Non-functioning Uniform Resource Identifier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3300" dirty="0"/>
              <a:t>Uniform Resource Identifier (URI), which is no longer functional, for  example, due to link rot, content drift, etc. </a:t>
            </a:r>
          </a:p>
          <a:p>
            <a:pPr marL="0" indent="0">
              <a:buNone/>
            </a:pPr>
            <a:r>
              <a:rPr lang="en-US" sz="3300" dirty="0"/>
              <a:t>Subfield $h may be repeated if there is more than one non-functioning URI. A note on the status change (including the date) may be added in either in subfield $x or subfield $z, depending on the local policy.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100 1# </a:t>
            </a:r>
            <a:r>
              <a:rPr lang="en-US" dirty="0" err="1"/>
              <a:t>Tave</a:t>
            </a:r>
            <a:r>
              <a:rPr lang="en-US" dirty="0"/>
              <a:t>, Douglas, $e author.</a:t>
            </a:r>
          </a:p>
          <a:p>
            <a:pPr marL="0" indent="0">
              <a:buNone/>
            </a:pPr>
            <a:r>
              <a:rPr lang="en-US" dirty="0"/>
              <a:t>245 10 Selective breeding </a:t>
            </a:r>
            <a:r>
              <a:rPr lang="en-US" dirty="0" err="1"/>
              <a:t>programmes</a:t>
            </a:r>
            <a:r>
              <a:rPr lang="en-US" dirty="0"/>
              <a:t> for medium-sized fish farms / $c by Douglas </a:t>
            </a:r>
            <a:r>
              <a:rPr lang="en-US" dirty="0" err="1"/>
              <a:t>Tave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300 ## </a:t>
            </a:r>
            <a:r>
              <a:rPr lang="fr-FR" dirty="0"/>
              <a:t>vii, 122 pages : $b illustrations ; $c 30 cm.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856 41 $3 FAO $h https://www.fao.org/fishery/en/publications/21817 $u https://www.fao.org/3/v8720e/V8720E00.htm $7 0</a:t>
            </a:r>
          </a:p>
          <a:p>
            <a:pPr marL="0" indent="0">
              <a:buNone/>
            </a:pPr>
            <a:r>
              <a:rPr lang="en-US" dirty="0"/>
              <a:t>856 41 </a:t>
            </a:r>
            <a:r>
              <a:rPr lang="de-DE" dirty="0"/>
              <a:t>$3 Internet Archive $u https://archive.org/details/selectivebreedin0000tave $7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199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65BA7-430D-8229-2D0C-C636C04A2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1682"/>
            <a:ext cx="10685106" cy="5085281"/>
          </a:xfrm>
        </p:spPr>
        <p:txBody>
          <a:bodyPr/>
          <a:lstStyle/>
          <a:p>
            <a:r>
              <a:rPr lang="en-US" dirty="0"/>
              <a:t>On January 26, OCLC installed validation for revisions to MARC 856 that go into effect immediately</a:t>
            </a:r>
          </a:p>
          <a:p>
            <a:r>
              <a:rPr lang="en-US" dirty="0"/>
              <a:t>Redefinition of second indicator and of values #, 0, 1, 2</a:t>
            </a:r>
          </a:p>
          <a:p>
            <a:r>
              <a:rPr lang="en-US" dirty="0"/>
              <a:t>Two new second indicator values</a:t>
            </a:r>
          </a:p>
          <a:p>
            <a:r>
              <a:rPr lang="en-US" dirty="0"/>
              <a:t>Two new subfields for persistent identifier and for non-functioning URI</a:t>
            </a:r>
          </a:p>
        </p:txBody>
      </p:sp>
    </p:spTree>
    <p:extLst>
      <p:ext uri="{BB962C8B-B14F-4D97-AF65-F5344CB8AC3E}">
        <p14:creationId xmlns:p14="http://schemas.microsoft.com/office/powerpoint/2010/main" val="3071970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4627E-576D-FA9D-F024-491BBC057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Second Indicator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6758A-E930-2219-0347-291FD1C36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6550"/>
            <a:ext cx="10515600" cy="4351338"/>
          </a:xfrm>
        </p:spPr>
        <p:txBody>
          <a:bodyPr/>
          <a:lstStyle/>
          <a:p>
            <a:r>
              <a:rPr lang="en-US" dirty="0"/>
              <a:t>New definition: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sz="2800" dirty="0"/>
              <a:t>Relationship between a networked electronic resource at the location identified in field 856 and the resource described in the record as a whole. </a:t>
            </a:r>
          </a:p>
        </p:txBody>
      </p:sp>
    </p:spTree>
    <p:extLst>
      <p:ext uri="{BB962C8B-B14F-4D97-AF65-F5344CB8AC3E}">
        <p14:creationId xmlns:p14="http://schemas.microsoft.com/office/powerpoint/2010/main" val="4034017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4627E-576D-FA9D-F024-491BBC057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Second Indicator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6758A-E930-2219-0347-291FD1C36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7500"/>
            <a:ext cx="10515600" cy="4351338"/>
          </a:xfrm>
        </p:spPr>
        <p:txBody>
          <a:bodyPr/>
          <a:lstStyle/>
          <a:p>
            <a:r>
              <a:rPr lang="en-US" dirty="0"/>
              <a:t>Value # new definition: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sz="2800" dirty="0"/>
              <a:t>No information is provided about the relationship of the networked electronic resource identified in field 856 to the bibliographic resource described by the record as a whole. </a:t>
            </a:r>
          </a:p>
        </p:txBody>
      </p:sp>
    </p:spTree>
    <p:extLst>
      <p:ext uri="{BB962C8B-B14F-4D97-AF65-F5344CB8AC3E}">
        <p14:creationId xmlns:p14="http://schemas.microsoft.com/office/powerpoint/2010/main" val="1846027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4627E-576D-FA9D-F024-491BBC057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Second Indicator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6758A-E930-2219-0347-291FD1C36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553243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Value 0 new definition: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sz="2800" dirty="0"/>
              <a:t>Record describes a networked electronic resource. Electronic location in field 856 is for the complete networked electronic resource described by the record as a whole. If the electronic location in field 856 is for one or more component parts of the resource represented by the record as a whole, use second indicator value 3 (Component part(s) of resource). </a:t>
            </a:r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r>
              <a:rPr lang="en-US" dirty="0"/>
              <a:t>130 0# Southeast Asian newspapers (Global Resources Network)</a:t>
            </a:r>
          </a:p>
          <a:p>
            <a:pPr marL="457200" lvl="1" indent="0">
              <a:buNone/>
            </a:pPr>
            <a:r>
              <a:rPr lang="en-US" dirty="0"/>
              <a:t>245 10 Southeast Asian newspapers / $c presented by Center for Research Libraries, Global Resources Network.</a:t>
            </a:r>
          </a:p>
          <a:p>
            <a:pPr marL="457200" lvl="1" indent="0">
              <a:buNone/>
            </a:pPr>
            <a:r>
              <a:rPr lang="en-US" dirty="0"/>
              <a:t>300 ## 1 online resource</a:t>
            </a:r>
          </a:p>
          <a:p>
            <a:pPr marL="457200" lvl="1" indent="0">
              <a:buNone/>
            </a:pPr>
            <a:r>
              <a:rPr lang="en-US" dirty="0"/>
              <a:t>856 40 $u https://gpa.eastview.com/crl/sean/ $7 0</a:t>
            </a:r>
          </a:p>
          <a:p>
            <a:pPr marL="457200" lvl="1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19506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4627E-576D-FA9D-F024-491BBC057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Second Indicator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6758A-E930-2219-0347-291FD1C36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5099"/>
            <a:ext cx="10515600" cy="540464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Value 1 new definition: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sz="2800" dirty="0"/>
              <a:t>Record describes a non-electronic resource, e.g., a printed book, or a non-networked electronic resource, e.g., CDROM. The electronic location in field 856 is for a networked electronic version of the resource described by the record as a whole. In this case, the bibliographic record itself does not represent the networked electronic resource but a networked electronic version is available.</a:t>
            </a:r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r>
              <a:rPr lang="en-US" dirty="0"/>
              <a:t>100 1# Singer, Claire $q (Claire L.), $e author.</a:t>
            </a:r>
          </a:p>
          <a:p>
            <a:pPr marL="457200" lvl="1" indent="0">
              <a:buNone/>
            </a:pPr>
            <a:r>
              <a:rPr lang="en-US" dirty="0"/>
              <a:t>245 10 NWT climate change vulnerability assessment species at risk / $c Claire Singer and Catherine Lee.</a:t>
            </a:r>
          </a:p>
          <a:p>
            <a:pPr marL="457200" lvl="1" indent="0">
              <a:buNone/>
            </a:pPr>
            <a:r>
              <a:rPr lang="en-US" dirty="0"/>
              <a:t>300 ## xvi, 705 pages : $b color illustrations, color maps ; $c 28 cm. </a:t>
            </a:r>
          </a:p>
          <a:p>
            <a:pPr marL="457200" lvl="1" indent="0">
              <a:buNone/>
            </a:pPr>
            <a:r>
              <a:rPr lang="en-US" dirty="0"/>
              <a:t>856 41 $</a:t>
            </a:r>
            <a:r>
              <a:rPr lang="pl-PL" dirty="0"/>
              <a:t>u https://www.enr.gov.nt.ca/node/24072 </a:t>
            </a:r>
            <a:r>
              <a:rPr lang="en-US" dirty="0"/>
              <a:t>$</a:t>
            </a:r>
            <a:r>
              <a:rPr lang="pl-PL" dirty="0"/>
              <a:t>7 0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4627E-576D-FA9D-F024-491BBC057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Second Indicator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6758A-E930-2219-0347-291FD1C36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9992"/>
            <a:ext cx="10515600" cy="549592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Value 2 new definition: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sz="3000" dirty="0"/>
              <a:t>Electronic location in field 856 is for a networked electronic resource that has a clear, specific, and direct bibliographic relationship to the bibliographic resource described by the record as a whole but is not a component part of the resource. For resources that have only a subject relationship to the resource described, use 6XX fields. When there is uncertainty whether a resource may be a component part of the whole or a related resource, prefer second indicator value 2.</a:t>
            </a:r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r>
              <a:rPr lang="en-US" sz="2600" dirty="0"/>
              <a:t>100 1# </a:t>
            </a:r>
            <a:r>
              <a:rPr lang="it-IT" sz="2600" dirty="0"/>
              <a:t>Crystal, Diana, $d 1906-1995, $e creator.</a:t>
            </a:r>
            <a:endParaRPr lang="en-US" sz="2600" dirty="0"/>
          </a:p>
          <a:p>
            <a:pPr marL="457200" lvl="1" indent="0">
              <a:buNone/>
            </a:pPr>
            <a:r>
              <a:rPr lang="en-US" sz="2600" dirty="0"/>
              <a:t>245 10 Diana Crystal papers.</a:t>
            </a:r>
          </a:p>
          <a:p>
            <a:pPr marL="457200" lvl="1" indent="0">
              <a:buNone/>
            </a:pPr>
            <a:r>
              <a:rPr lang="en-US" sz="2600" dirty="0"/>
              <a:t>300 ## .92 cubic foot (1 oversize box)</a:t>
            </a:r>
          </a:p>
          <a:p>
            <a:pPr marL="457200" lvl="1" indent="0">
              <a:buNone/>
            </a:pPr>
            <a:r>
              <a:rPr lang="en-US" sz="2600" dirty="0"/>
              <a:t>856 42 $u http://archiveswest.orbiscascade.org/ark:/80444/xv17568 $z Connect to the online finding aid for this collection $7 0</a:t>
            </a:r>
          </a:p>
        </p:txBody>
      </p:sp>
    </p:spTree>
    <p:extLst>
      <p:ext uri="{BB962C8B-B14F-4D97-AF65-F5344CB8AC3E}">
        <p14:creationId xmlns:p14="http://schemas.microsoft.com/office/powerpoint/2010/main" val="2817597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4627E-576D-FA9D-F024-491BBC057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Second Indicator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6758A-E930-2219-0347-291FD1C36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9992"/>
            <a:ext cx="10515600" cy="5619753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800"/>
              </a:spcAft>
            </a:pPr>
            <a:r>
              <a:rPr lang="en-US" sz="3000" dirty="0"/>
              <a:t>Value 2</a:t>
            </a:r>
            <a:r>
              <a:rPr lang="en-US" dirty="0"/>
              <a:t> </a:t>
            </a:r>
          </a:p>
          <a:p>
            <a:pPr marL="457200" lvl="1" indent="0">
              <a:buNone/>
            </a:pPr>
            <a:r>
              <a:rPr lang="en-US" sz="2600" dirty="0"/>
              <a:t>100 1# Avila, Jennie, </a:t>
            </a:r>
            <a:r>
              <a:rPr lang="en-US" sz="2600" dirty="0" err="1"/>
              <a:t>ǂe</a:t>
            </a:r>
            <a:r>
              <a:rPr lang="en-US" sz="2600" dirty="0"/>
              <a:t> composer, </a:t>
            </a:r>
            <a:r>
              <a:rPr lang="en-US" sz="2600" dirty="0" err="1"/>
              <a:t>ǂe</a:t>
            </a:r>
            <a:r>
              <a:rPr lang="en-US" sz="2600" dirty="0"/>
              <a:t> lyricist, </a:t>
            </a:r>
            <a:r>
              <a:rPr lang="en-US" sz="2600" dirty="0" err="1"/>
              <a:t>ǂe</a:t>
            </a:r>
            <a:r>
              <a:rPr lang="en-US" sz="2600" dirty="0"/>
              <a:t> performer.</a:t>
            </a:r>
          </a:p>
          <a:p>
            <a:pPr marL="457200" lvl="1" indent="0">
              <a:buNone/>
            </a:pPr>
            <a:r>
              <a:rPr lang="en-US" sz="2600" dirty="0"/>
              <a:t>245 10 Civil War stories in song / </a:t>
            </a:r>
            <a:r>
              <a:rPr lang="en-US" sz="2600" dirty="0" err="1"/>
              <a:t>ǂc</a:t>
            </a:r>
            <a:r>
              <a:rPr lang="en-US" sz="2600" dirty="0"/>
              <a:t> by Jennie Avila.</a:t>
            </a:r>
          </a:p>
          <a:p>
            <a:pPr marL="457200" lvl="1" indent="0">
              <a:buNone/>
            </a:pPr>
            <a:r>
              <a:rPr lang="en-US" sz="2600" dirty="0"/>
              <a:t>300 ## 1 audio disc : </a:t>
            </a:r>
            <a:r>
              <a:rPr lang="en-US" sz="2600" dirty="0" err="1"/>
              <a:t>ǂb</a:t>
            </a:r>
            <a:r>
              <a:rPr lang="en-US" sz="2600" dirty="0"/>
              <a:t> digital ; </a:t>
            </a:r>
            <a:r>
              <a:rPr lang="en-US" sz="2600" dirty="0" err="1"/>
              <a:t>ǂc</a:t>
            </a:r>
            <a:r>
              <a:rPr lang="en-US" sz="2600" dirty="0"/>
              <a:t> 4 3/4 in.</a:t>
            </a:r>
          </a:p>
          <a:p>
            <a:pPr marL="457200" lvl="1" indent="0">
              <a:buNone/>
            </a:pPr>
            <a:r>
              <a:rPr lang="en-US" sz="2600" dirty="0"/>
              <a:t>500 ## Source stories, reference photos, and lyrics available online.</a:t>
            </a:r>
          </a:p>
          <a:p>
            <a:pPr marL="457200" lvl="1" indent="0">
              <a:buNone/>
            </a:pPr>
            <a:r>
              <a:rPr lang="en-US" sz="2600" dirty="0"/>
              <a:t>856 42 $3 Source stories, reference photos, lyrics $u http://www.jennieavila.com/ $7 0</a:t>
            </a:r>
          </a:p>
          <a:p>
            <a:pPr marL="457200" lvl="1" indent="0">
              <a:buNone/>
            </a:pPr>
            <a:endParaRPr lang="en-US" sz="2600" dirty="0"/>
          </a:p>
          <a:p>
            <a:pPr marL="457200" lvl="1" indent="0">
              <a:buNone/>
            </a:pPr>
            <a:r>
              <a:rPr lang="en-US" sz="2600" dirty="0"/>
              <a:t>245 00 Fish collection methods and standards / $c prepared by the B.C. Ministry of Environment, Lands and Parks, Fish Inventory Unit for the Aquatic Ecosystems Task Force, Resources Inventory Committee.</a:t>
            </a:r>
          </a:p>
          <a:p>
            <a:pPr marL="457200" lvl="1" indent="0">
              <a:buNone/>
            </a:pPr>
            <a:r>
              <a:rPr lang="en-US" sz="2600" dirty="0"/>
              <a:t>300 ## </a:t>
            </a:r>
            <a:r>
              <a:rPr lang="fr-FR" sz="2600" dirty="0"/>
              <a:t>1 online </a:t>
            </a:r>
            <a:r>
              <a:rPr lang="fr-FR" sz="2600" dirty="0" err="1"/>
              <a:t>resource</a:t>
            </a:r>
            <a:r>
              <a:rPr lang="fr-FR" sz="2600" dirty="0"/>
              <a:t> (vi, 58 pages) : $b illustrations</a:t>
            </a:r>
          </a:p>
          <a:p>
            <a:pPr marL="457200" lvl="1" indent="0">
              <a:buNone/>
            </a:pPr>
            <a:r>
              <a:rPr lang="fr-FR" sz="2600" dirty="0"/>
              <a:t>500 ## Errata </a:t>
            </a:r>
            <a:r>
              <a:rPr lang="fr-FR" sz="2600" dirty="0" err="1"/>
              <a:t>available</a:t>
            </a:r>
            <a:r>
              <a:rPr lang="fr-FR" sz="2600" dirty="0"/>
              <a:t> online.</a:t>
            </a:r>
            <a:endParaRPr lang="en-US" sz="2600" dirty="0"/>
          </a:p>
          <a:p>
            <a:pPr marL="457200" lvl="1" indent="0">
              <a:buNone/>
            </a:pPr>
            <a:r>
              <a:rPr lang="en-US" sz="2600" dirty="0"/>
              <a:t>856 40 $u https://www2.gov.bc.ca/assets/gov/environment/natural-resource-stewardship/nr-laws-policy/risc/fishml04.pdf $7 0</a:t>
            </a:r>
          </a:p>
          <a:p>
            <a:pPr marL="457200" lvl="1" indent="0">
              <a:buNone/>
            </a:pPr>
            <a:r>
              <a:rPr lang="en-US" sz="2600" dirty="0"/>
              <a:t>856 42 $3 Errata $u https://www2.gov.bc.ca/assets/gov/environment/natural-resource-stewardship/nr-laws-policy/risc/fishcol_errata02.pdf $7 0</a:t>
            </a:r>
          </a:p>
        </p:txBody>
      </p:sp>
    </p:spTree>
    <p:extLst>
      <p:ext uri="{BB962C8B-B14F-4D97-AF65-F5344CB8AC3E}">
        <p14:creationId xmlns:p14="http://schemas.microsoft.com/office/powerpoint/2010/main" val="2306875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4627E-576D-FA9D-F024-491BBC057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Indicator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6758A-E930-2219-0347-291FD1C36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dirty="0"/>
              <a:t>New value 3: Component part(s) of resource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sz="3000" dirty="0"/>
              <a:t>Record describes a networked electronic resource. The electronic location in field 856 is for one or more component parts of the complete electronic resource described by the record as a whole. The component parts are portions of the resource, such as a table of contents or a sample chapter. Consider each of multiple fields 856 that add up to a complete representation of the networked electronic resource to be a component part. When appropriate, use subfield $3 to specify the component part(s) to which the field applies. When there is uncertainty whether a resource may be a component part of the whole or a related resource, use second indicator value 2 (Related resource).</a:t>
            </a:r>
          </a:p>
        </p:txBody>
      </p:sp>
    </p:spTree>
    <p:extLst>
      <p:ext uri="{BB962C8B-B14F-4D97-AF65-F5344CB8AC3E}">
        <p14:creationId xmlns:p14="http://schemas.microsoft.com/office/powerpoint/2010/main" val="2765563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1700</Words>
  <Application>Microsoft Office PowerPoint</Application>
  <PresentationFormat>Widescreen</PresentationFormat>
  <Paragraphs>97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Revisions to MARC 856</vt:lpstr>
      <vt:lpstr>PowerPoint Presentation</vt:lpstr>
      <vt:lpstr>Second Indicator</vt:lpstr>
      <vt:lpstr>Second Indicator</vt:lpstr>
      <vt:lpstr>Second Indicator</vt:lpstr>
      <vt:lpstr>Second Indicator</vt:lpstr>
      <vt:lpstr>Second Indicator</vt:lpstr>
      <vt:lpstr>Second Indicator</vt:lpstr>
      <vt:lpstr>Second Indicator</vt:lpstr>
      <vt:lpstr>Second Indicator</vt:lpstr>
      <vt:lpstr>Second Indicator</vt:lpstr>
      <vt:lpstr>Second Indicator</vt:lpstr>
      <vt:lpstr>New Subfields</vt:lpstr>
      <vt:lpstr>PowerPoint Presentation</vt:lpstr>
      <vt:lpstr>New Subfields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Revisions to MARC 856</dc:title>
  <dc:creator>Adam L Schiff</dc:creator>
  <cp:lastModifiedBy>Laura E. Daniels</cp:lastModifiedBy>
  <cp:revision>14</cp:revision>
  <dcterms:created xsi:type="dcterms:W3CDTF">2023-02-01T19:52:49Z</dcterms:created>
  <dcterms:modified xsi:type="dcterms:W3CDTF">2023-02-14T14:59:43Z</dcterms:modified>
</cp:coreProperties>
</file>