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7" r:id="rId2"/>
    <p:sldId id="257" r:id="rId3"/>
    <p:sldId id="258" r:id="rId4"/>
    <p:sldId id="259" r:id="rId5"/>
    <p:sldId id="260" r:id="rId6"/>
    <p:sldId id="261" r:id="rId7"/>
    <p:sldId id="264" r:id="rId8"/>
    <p:sldId id="262" r:id="rId9"/>
    <p:sldId id="263"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0" autoAdjust="0"/>
    <p:restoredTop sz="94660"/>
  </p:normalViewPr>
  <p:slideViewPr>
    <p:cSldViewPr snapToGrid="0">
      <p:cViewPr varScale="1">
        <p:scale>
          <a:sx n="96" d="100"/>
          <a:sy n="96" d="100"/>
        </p:scale>
        <p:origin x="86" y="13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831EC8F-4737-4CD7-B380-449384D090AC}" type="datetimeFigureOut">
              <a:rPr lang="en-US" smtClean="0"/>
              <a:t>9/13/2021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F87976-375B-4FDF-9C46-FFF3B7209B19}" type="slidenum">
              <a:rPr lang="en-US" smtClean="0"/>
              <a:t>‹#›</a:t>
            </a:fld>
            <a:endParaRPr lang="en-US"/>
          </a:p>
        </p:txBody>
      </p:sp>
    </p:spTree>
    <p:extLst>
      <p:ext uri="{BB962C8B-B14F-4D97-AF65-F5344CB8AC3E}">
        <p14:creationId xmlns:p14="http://schemas.microsoft.com/office/powerpoint/2010/main" val="41870499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831EC8F-4737-4CD7-B380-449384D090AC}" type="datetimeFigureOut">
              <a:rPr lang="en-US" smtClean="0"/>
              <a:t>9/13/2021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F87976-375B-4FDF-9C46-FFF3B7209B19}" type="slidenum">
              <a:rPr lang="en-US" smtClean="0"/>
              <a:t>‹#›</a:t>
            </a:fld>
            <a:endParaRPr lang="en-US"/>
          </a:p>
        </p:txBody>
      </p:sp>
    </p:spTree>
    <p:extLst>
      <p:ext uri="{BB962C8B-B14F-4D97-AF65-F5344CB8AC3E}">
        <p14:creationId xmlns:p14="http://schemas.microsoft.com/office/powerpoint/2010/main" val="30522938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831EC8F-4737-4CD7-B380-449384D090AC}" type="datetimeFigureOut">
              <a:rPr lang="en-US" smtClean="0"/>
              <a:t>9/13/2021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F87976-375B-4FDF-9C46-FFF3B7209B19}" type="slidenum">
              <a:rPr lang="en-US" smtClean="0"/>
              <a:t>‹#›</a:t>
            </a:fld>
            <a:endParaRPr lang="en-US"/>
          </a:p>
        </p:txBody>
      </p:sp>
    </p:spTree>
    <p:extLst>
      <p:ext uri="{BB962C8B-B14F-4D97-AF65-F5344CB8AC3E}">
        <p14:creationId xmlns:p14="http://schemas.microsoft.com/office/powerpoint/2010/main" val="1422032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831EC8F-4737-4CD7-B380-449384D090AC}" type="datetimeFigureOut">
              <a:rPr lang="en-US" smtClean="0"/>
              <a:t>9/13/2021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F87976-375B-4FDF-9C46-FFF3B7209B19}" type="slidenum">
              <a:rPr lang="en-US" smtClean="0"/>
              <a:t>‹#›</a:t>
            </a:fld>
            <a:endParaRPr lang="en-US"/>
          </a:p>
        </p:txBody>
      </p:sp>
    </p:spTree>
    <p:extLst>
      <p:ext uri="{BB962C8B-B14F-4D97-AF65-F5344CB8AC3E}">
        <p14:creationId xmlns:p14="http://schemas.microsoft.com/office/powerpoint/2010/main" val="31480871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831EC8F-4737-4CD7-B380-449384D090AC}" type="datetimeFigureOut">
              <a:rPr lang="en-US" smtClean="0"/>
              <a:t>9/13/2021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F87976-375B-4FDF-9C46-FFF3B7209B19}" type="slidenum">
              <a:rPr lang="en-US" smtClean="0"/>
              <a:t>‹#›</a:t>
            </a:fld>
            <a:endParaRPr lang="en-US"/>
          </a:p>
        </p:txBody>
      </p:sp>
    </p:spTree>
    <p:extLst>
      <p:ext uri="{BB962C8B-B14F-4D97-AF65-F5344CB8AC3E}">
        <p14:creationId xmlns:p14="http://schemas.microsoft.com/office/powerpoint/2010/main" val="32602661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831EC8F-4737-4CD7-B380-449384D090AC}" type="datetimeFigureOut">
              <a:rPr lang="en-US" smtClean="0"/>
              <a:t>9/13/2021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F87976-375B-4FDF-9C46-FFF3B7209B19}" type="slidenum">
              <a:rPr lang="en-US" smtClean="0"/>
              <a:t>‹#›</a:t>
            </a:fld>
            <a:endParaRPr lang="en-US"/>
          </a:p>
        </p:txBody>
      </p:sp>
    </p:spTree>
    <p:extLst>
      <p:ext uri="{BB962C8B-B14F-4D97-AF65-F5344CB8AC3E}">
        <p14:creationId xmlns:p14="http://schemas.microsoft.com/office/powerpoint/2010/main" val="39507319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831EC8F-4737-4CD7-B380-449384D090AC}" type="datetimeFigureOut">
              <a:rPr lang="en-US" smtClean="0"/>
              <a:t>9/13/2021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AF87976-375B-4FDF-9C46-FFF3B7209B19}" type="slidenum">
              <a:rPr lang="en-US" smtClean="0"/>
              <a:t>‹#›</a:t>
            </a:fld>
            <a:endParaRPr lang="en-US"/>
          </a:p>
        </p:txBody>
      </p:sp>
    </p:spTree>
    <p:extLst>
      <p:ext uri="{BB962C8B-B14F-4D97-AF65-F5344CB8AC3E}">
        <p14:creationId xmlns:p14="http://schemas.microsoft.com/office/powerpoint/2010/main" val="37334872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831EC8F-4737-4CD7-B380-449384D090AC}" type="datetimeFigureOut">
              <a:rPr lang="en-US" smtClean="0"/>
              <a:t>9/13/2021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AF87976-375B-4FDF-9C46-FFF3B7209B19}" type="slidenum">
              <a:rPr lang="en-US" smtClean="0"/>
              <a:t>‹#›</a:t>
            </a:fld>
            <a:endParaRPr lang="en-US"/>
          </a:p>
        </p:txBody>
      </p:sp>
    </p:spTree>
    <p:extLst>
      <p:ext uri="{BB962C8B-B14F-4D97-AF65-F5344CB8AC3E}">
        <p14:creationId xmlns:p14="http://schemas.microsoft.com/office/powerpoint/2010/main" val="1217610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31EC8F-4737-4CD7-B380-449384D090AC}" type="datetimeFigureOut">
              <a:rPr lang="en-US" smtClean="0"/>
              <a:t>9/13/2021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AF87976-375B-4FDF-9C46-FFF3B7209B19}" type="slidenum">
              <a:rPr lang="en-US" smtClean="0"/>
              <a:t>‹#›</a:t>
            </a:fld>
            <a:endParaRPr lang="en-US"/>
          </a:p>
        </p:txBody>
      </p:sp>
    </p:spTree>
    <p:extLst>
      <p:ext uri="{BB962C8B-B14F-4D97-AF65-F5344CB8AC3E}">
        <p14:creationId xmlns:p14="http://schemas.microsoft.com/office/powerpoint/2010/main" val="6138907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5831EC8F-4737-4CD7-B380-449384D090AC}" type="datetimeFigureOut">
              <a:rPr lang="en-US" smtClean="0"/>
              <a:t>9/13/2021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F87976-375B-4FDF-9C46-FFF3B7209B19}" type="slidenum">
              <a:rPr lang="en-US" smtClean="0"/>
              <a:t>‹#›</a:t>
            </a:fld>
            <a:endParaRPr lang="en-US"/>
          </a:p>
        </p:txBody>
      </p:sp>
    </p:spTree>
    <p:extLst>
      <p:ext uri="{BB962C8B-B14F-4D97-AF65-F5344CB8AC3E}">
        <p14:creationId xmlns:p14="http://schemas.microsoft.com/office/powerpoint/2010/main" val="2314866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5831EC8F-4737-4CD7-B380-449384D090AC}" type="datetimeFigureOut">
              <a:rPr lang="en-US" smtClean="0"/>
              <a:t>9/13/2021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F87976-375B-4FDF-9C46-FFF3B7209B19}" type="slidenum">
              <a:rPr lang="en-US" smtClean="0"/>
              <a:t>‹#›</a:t>
            </a:fld>
            <a:endParaRPr lang="en-US"/>
          </a:p>
        </p:txBody>
      </p:sp>
    </p:spTree>
    <p:extLst>
      <p:ext uri="{BB962C8B-B14F-4D97-AF65-F5344CB8AC3E}">
        <p14:creationId xmlns:p14="http://schemas.microsoft.com/office/powerpoint/2010/main" val="8778174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831EC8F-4737-4CD7-B380-449384D090AC}" type="datetimeFigureOut">
              <a:rPr lang="en-US" smtClean="0"/>
              <a:t>9/13/2021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F87976-375B-4FDF-9C46-FFF3B7209B19}" type="slidenum">
              <a:rPr lang="en-US" smtClean="0"/>
              <a:t>‹#›</a:t>
            </a:fld>
            <a:endParaRPr lang="en-US"/>
          </a:p>
        </p:txBody>
      </p:sp>
    </p:spTree>
    <p:extLst>
      <p:ext uri="{BB962C8B-B14F-4D97-AF65-F5344CB8AC3E}">
        <p14:creationId xmlns:p14="http://schemas.microsoft.com/office/powerpoint/2010/main" val="13471356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0" y="0"/>
            <a:ext cx="12388132" cy="6858000"/>
          </a:xfrm>
          <a:prstGeom prst="rect">
            <a:avLst/>
          </a:prstGeom>
        </p:spPr>
      </p:pic>
      <p:sp>
        <p:nvSpPr>
          <p:cNvPr id="5" name="TextBox 4"/>
          <p:cNvSpPr txBox="1"/>
          <p:nvPr/>
        </p:nvSpPr>
        <p:spPr>
          <a:xfrm>
            <a:off x="2671639" y="1685675"/>
            <a:ext cx="6337190" cy="3354765"/>
          </a:xfrm>
          <a:prstGeom prst="rect">
            <a:avLst/>
          </a:prstGeom>
          <a:noFill/>
        </p:spPr>
        <p:txBody>
          <a:bodyPr wrap="square" rtlCol="0">
            <a:spAutoFit/>
          </a:bodyPr>
          <a:lstStyle/>
          <a:p>
            <a:pPr algn="ctr"/>
            <a:r>
              <a:rPr lang="en-US" sz="4800" b="1" dirty="0" smtClean="0"/>
              <a:t>An SQL Case Study</a:t>
            </a:r>
          </a:p>
          <a:p>
            <a:pPr algn="ctr"/>
            <a:endParaRPr lang="en-US" sz="4800" dirty="0"/>
          </a:p>
          <a:p>
            <a:pPr algn="ctr"/>
            <a:r>
              <a:rPr lang="en-US" sz="4000" dirty="0" smtClean="0"/>
              <a:t>Presented by</a:t>
            </a:r>
          </a:p>
          <a:p>
            <a:pPr algn="ctr"/>
            <a:r>
              <a:rPr lang="en-US" sz="4800" dirty="0" smtClean="0"/>
              <a:t>Jean M. Pajerek</a:t>
            </a:r>
          </a:p>
          <a:p>
            <a:pPr algn="ctr"/>
            <a:r>
              <a:rPr lang="en-US" sz="2800" dirty="0" smtClean="0"/>
              <a:t>September 2021</a:t>
            </a:r>
            <a:endParaRPr lang="en-US" sz="2800" dirty="0"/>
          </a:p>
        </p:txBody>
      </p:sp>
    </p:spTree>
    <p:extLst>
      <p:ext uri="{BB962C8B-B14F-4D97-AF65-F5344CB8AC3E}">
        <p14:creationId xmlns:p14="http://schemas.microsoft.com/office/powerpoint/2010/main" val="7394107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smtClean="0">
                <a:solidFill>
                  <a:srgbClr val="0070C0"/>
                </a:solidFill>
              </a:rPr>
              <a:t>Let’s open the SQL Editor in </a:t>
            </a:r>
            <a:r>
              <a:rPr lang="en-US" sz="3200" b="1" dirty="0" err="1" smtClean="0">
                <a:solidFill>
                  <a:srgbClr val="0070C0"/>
                </a:solidFill>
              </a:rPr>
              <a:t>DBeaver</a:t>
            </a:r>
            <a:r>
              <a:rPr lang="en-US" sz="3200" b="1" dirty="0" smtClean="0">
                <a:solidFill>
                  <a:srgbClr val="0070C0"/>
                </a:solidFill>
              </a:rPr>
              <a:t> and write a very simple query to retrieve our 3 data points from the </a:t>
            </a:r>
            <a:r>
              <a:rPr lang="en-US" sz="3200" b="1" dirty="0" err="1" smtClean="0">
                <a:solidFill>
                  <a:srgbClr val="0070C0"/>
                </a:solidFill>
              </a:rPr>
              <a:t>inventory_items</a:t>
            </a:r>
            <a:r>
              <a:rPr lang="en-US" sz="3200" b="1" dirty="0" smtClean="0">
                <a:solidFill>
                  <a:srgbClr val="0070C0"/>
                </a:solidFill>
              </a:rPr>
              <a:t> table, and run it.</a:t>
            </a:r>
            <a:endParaRPr lang="en-US" sz="3200" b="1" dirty="0">
              <a:solidFill>
                <a:srgbClr val="0070C0"/>
              </a:solidFill>
            </a:endParaRPr>
          </a:p>
        </p:txBody>
      </p:sp>
      <p:pic>
        <p:nvPicPr>
          <p:cNvPr id="6" name="Content Placeholder 5"/>
          <p:cNvPicPr>
            <a:picLocks noGrp="1" noChangeAspect="1"/>
          </p:cNvPicPr>
          <p:nvPr>
            <p:ph idx="1"/>
          </p:nvPr>
        </p:nvPicPr>
        <p:blipFill>
          <a:blip r:embed="rId2"/>
          <a:stretch>
            <a:fillRect/>
          </a:stretch>
        </p:blipFill>
        <p:spPr>
          <a:xfrm>
            <a:off x="3140765" y="2321781"/>
            <a:ext cx="5740842" cy="3506525"/>
          </a:xfrm>
          <a:prstGeom prst="rect">
            <a:avLst/>
          </a:prstGeom>
        </p:spPr>
      </p:pic>
    </p:spTree>
    <p:extLst>
      <p:ext uri="{BB962C8B-B14F-4D97-AF65-F5344CB8AC3E}">
        <p14:creationId xmlns:p14="http://schemas.microsoft.com/office/powerpoint/2010/main" val="23867212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rPr>
              <a:t>Do your results look something like this? What’s missing?</a:t>
            </a:r>
            <a:endParaRPr lang="en-US" b="1" dirty="0">
              <a:solidFill>
                <a:srgbClr val="0070C0"/>
              </a:solidFill>
            </a:endParaRPr>
          </a:p>
        </p:txBody>
      </p:sp>
      <p:pic>
        <p:nvPicPr>
          <p:cNvPr id="4" name="Content Placeholder 3"/>
          <p:cNvPicPr>
            <a:picLocks noGrp="1" noChangeAspect="1"/>
          </p:cNvPicPr>
          <p:nvPr>
            <p:ph idx="1"/>
          </p:nvPr>
        </p:nvPicPr>
        <p:blipFill>
          <a:blip r:embed="rId2"/>
          <a:stretch>
            <a:fillRect/>
          </a:stretch>
        </p:blipFill>
        <p:spPr>
          <a:xfrm>
            <a:off x="2373945" y="2143677"/>
            <a:ext cx="6903420" cy="4351338"/>
          </a:xfrm>
          <a:prstGeom prst="rect">
            <a:avLst/>
          </a:prstGeom>
        </p:spPr>
      </p:pic>
    </p:spTree>
    <p:extLst>
      <p:ext uri="{BB962C8B-B14F-4D97-AF65-F5344CB8AC3E}">
        <p14:creationId xmlns:p14="http://schemas.microsoft.com/office/powerpoint/2010/main" val="8715132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solidFill>
                  <a:srgbClr val="0070C0"/>
                </a:solidFill>
              </a:rPr>
              <a:t>Recall our goal: </a:t>
            </a:r>
            <a:r>
              <a:rPr lang="en-US" sz="3200" b="1" dirty="0">
                <a:solidFill>
                  <a:srgbClr val="0070C0"/>
                </a:solidFill>
              </a:rPr>
              <a:t>a query that lists the barcode number, enumeration, and chronology of items </a:t>
            </a:r>
            <a:r>
              <a:rPr lang="en-US" sz="3200" b="1" dirty="0">
                <a:solidFill>
                  <a:srgbClr val="C00000"/>
                </a:solidFill>
              </a:rPr>
              <a:t>associated with a specific holdings </a:t>
            </a:r>
            <a:r>
              <a:rPr lang="en-US" sz="3200" b="1" dirty="0" smtClean="0">
                <a:solidFill>
                  <a:srgbClr val="C00000"/>
                </a:solidFill>
              </a:rPr>
              <a:t>record.</a:t>
            </a:r>
            <a:endParaRPr lang="en-US" sz="3200" dirty="0">
              <a:solidFill>
                <a:srgbClr val="C00000"/>
              </a:solidFill>
            </a:endParaRPr>
          </a:p>
        </p:txBody>
      </p:sp>
      <p:sp>
        <p:nvSpPr>
          <p:cNvPr id="3" name="Content Placeholder 2"/>
          <p:cNvSpPr>
            <a:spLocks noGrp="1"/>
          </p:cNvSpPr>
          <p:nvPr>
            <p:ph idx="1"/>
          </p:nvPr>
        </p:nvSpPr>
        <p:spPr>
          <a:xfrm>
            <a:off x="838199" y="2581000"/>
            <a:ext cx="10699143" cy="3128037"/>
          </a:xfrm>
        </p:spPr>
        <p:txBody>
          <a:bodyPr>
            <a:noAutofit/>
          </a:bodyPr>
          <a:lstStyle/>
          <a:p>
            <a:pPr marL="0" indent="0">
              <a:buNone/>
            </a:pPr>
            <a:r>
              <a:rPr lang="en-US" sz="4400" dirty="0" smtClean="0"/>
              <a:t>Problem: </a:t>
            </a:r>
          </a:p>
          <a:p>
            <a:pPr marL="0" indent="0">
              <a:buNone/>
            </a:pPr>
            <a:r>
              <a:rPr lang="en-US" sz="4400" dirty="0" smtClean="0"/>
              <a:t>Our results make no reference to any specific holdings record. How do we bring in that data point?</a:t>
            </a:r>
            <a:endParaRPr lang="en-US" sz="4400" dirty="0"/>
          </a:p>
        </p:txBody>
      </p:sp>
    </p:spTree>
    <p:extLst>
      <p:ext uri="{BB962C8B-B14F-4D97-AF65-F5344CB8AC3E}">
        <p14:creationId xmlns:p14="http://schemas.microsoft.com/office/powerpoint/2010/main" val="3564102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solidFill>
                  <a:srgbClr val="0070C0"/>
                </a:solidFill>
              </a:rPr>
              <a:t>Let’s take another look at the properties associated with the </a:t>
            </a:r>
            <a:r>
              <a:rPr lang="en-US" sz="3600" b="1" dirty="0" err="1" smtClean="0">
                <a:solidFill>
                  <a:srgbClr val="0070C0"/>
                </a:solidFill>
              </a:rPr>
              <a:t>inventory_items</a:t>
            </a:r>
            <a:r>
              <a:rPr lang="en-US" sz="3600" b="1" dirty="0" smtClean="0">
                <a:solidFill>
                  <a:srgbClr val="0070C0"/>
                </a:solidFill>
              </a:rPr>
              <a:t> table.</a:t>
            </a:r>
            <a:endParaRPr lang="en-US" sz="3600" b="1" dirty="0">
              <a:solidFill>
                <a:srgbClr val="0070C0"/>
              </a:solidFill>
            </a:endParaRPr>
          </a:p>
        </p:txBody>
      </p:sp>
      <p:pic>
        <p:nvPicPr>
          <p:cNvPr id="4" name="Content Placeholder 3"/>
          <p:cNvPicPr>
            <a:picLocks noGrp="1" noChangeAspect="1"/>
          </p:cNvPicPr>
          <p:nvPr>
            <p:ph idx="1"/>
          </p:nvPr>
        </p:nvPicPr>
        <p:blipFill>
          <a:blip r:embed="rId2"/>
          <a:stretch>
            <a:fillRect/>
          </a:stretch>
        </p:blipFill>
        <p:spPr>
          <a:xfrm>
            <a:off x="1374971" y="1944881"/>
            <a:ext cx="3538935" cy="4551335"/>
          </a:xfrm>
          <a:prstGeom prst="rect">
            <a:avLst/>
          </a:prstGeom>
        </p:spPr>
      </p:pic>
      <p:sp>
        <p:nvSpPr>
          <p:cNvPr id="6" name="TextBox 5"/>
          <p:cNvSpPr txBox="1"/>
          <p:nvPr/>
        </p:nvSpPr>
        <p:spPr>
          <a:xfrm>
            <a:off x="5184252" y="4035882"/>
            <a:ext cx="5287616" cy="369332"/>
          </a:xfrm>
          <a:prstGeom prst="rect">
            <a:avLst/>
          </a:prstGeom>
          <a:noFill/>
        </p:spPr>
        <p:txBody>
          <a:bodyPr wrap="square" rtlCol="0">
            <a:spAutoFit/>
          </a:bodyPr>
          <a:lstStyle/>
          <a:p>
            <a:r>
              <a:rPr lang="en-US" dirty="0" smtClean="0">
                <a:solidFill>
                  <a:srgbClr val="FF0000"/>
                </a:solidFill>
              </a:rPr>
              <a:t>This looks like a data point we might be able to use!</a:t>
            </a:r>
            <a:endParaRPr lang="en-US" dirty="0">
              <a:solidFill>
                <a:srgbClr val="FF0000"/>
              </a:solidFill>
            </a:endParaRPr>
          </a:p>
        </p:txBody>
      </p:sp>
    </p:spTree>
    <p:extLst>
      <p:ext uri="{BB962C8B-B14F-4D97-AF65-F5344CB8AC3E}">
        <p14:creationId xmlns:p14="http://schemas.microsoft.com/office/powerpoint/2010/main" val="40027750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solidFill>
                  <a:srgbClr val="0070C0"/>
                </a:solidFill>
              </a:rPr>
              <a:t>Let’s add “</a:t>
            </a:r>
            <a:r>
              <a:rPr lang="en-US" sz="3600" b="1" dirty="0" err="1" smtClean="0">
                <a:solidFill>
                  <a:srgbClr val="0070C0"/>
                </a:solidFill>
              </a:rPr>
              <a:t>holdings_record_id</a:t>
            </a:r>
            <a:r>
              <a:rPr lang="en-US" sz="3600" b="1" dirty="0" smtClean="0">
                <a:solidFill>
                  <a:srgbClr val="0070C0"/>
                </a:solidFill>
              </a:rPr>
              <a:t>” to the data points in our “select” statement, and run the query.</a:t>
            </a:r>
            <a:endParaRPr lang="en-US" sz="3600" b="1" dirty="0">
              <a:solidFill>
                <a:srgbClr val="0070C0"/>
              </a:solidFill>
            </a:endParaRPr>
          </a:p>
        </p:txBody>
      </p:sp>
      <p:pic>
        <p:nvPicPr>
          <p:cNvPr id="4" name="Content Placeholder 3"/>
          <p:cNvPicPr>
            <a:picLocks noGrp="1" noChangeAspect="1"/>
          </p:cNvPicPr>
          <p:nvPr>
            <p:ph idx="1"/>
          </p:nvPr>
        </p:nvPicPr>
        <p:blipFill>
          <a:blip r:embed="rId2"/>
          <a:stretch>
            <a:fillRect/>
          </a:stretch>
        </p:blipFill>
        <p:spPr>
          <a:xfrm>
            <a:off x="2138901" y="2079501"/>
            <a:ext cx="6607534" cy="3844220"/>
          </a:xfrm>
          <a:prstGeom prst="rect">
            <a:avLst/>
          </a:prstGeom>
        </p:spPr>
      </p:pic>
    </p:spTree>
    <p:extLst>
      <p:ext uri="{BB962C8B-B14F-4D97-AF65-F5344CB8AC3E}">
        <p14:creationId xmlns:p14="http://schemas.microsoft.com/office/powerpoint/2010/main" val="21463118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solidFill>
                  <a:srgbClr val="0070C0"/>
                </a:solidFill>
              </a:rPr>
              <a:t>Notice that the long, alpha-numeric holdings id string now appears in our results.</a:t>
            </a:r>
            <a:endParaRPr lang="en-US" sz="3600" b="1" dirty="0">
              <a:solidFill>
                <a:srgbClr val="0070C0"/>
              </a:solidFill>
            </a:endParaRPr>
          </a:p>
        </p:txBody>
      </p:sp>
      <p:pic>
        <p:nvPicPr>
          <p:cNvPr id="6" name="Content Placeholder 5"/>
          <p:cNvPicPr>
            <a:picLocks noGrp="1" noChangeAspect="1"/>
          </p:cNvPicPr>
          <p:nvPr>
            <p:ph idx="1"/>
          </p:nvPr>
        </p:nvPicPr>
        <p:blipFill>
          <a:blip r:embed="rId2"/>
          <a:stretch>
            <a:fillRect/>
          </a:stretch>
        </p:blipFill>
        <p:spPr>
          <a:xfrm>
            <a:off x="2524685" y="2151628"/>
            <a:ext cx="6236181" cy="4351338"/>
          </a:xfrm>
          <a:prstGeom prst="rect">
            <a:avLst/>
          </a:prstGeom>
        </p:spPr>
      </p:pic>
    </p:spTree>
    <p:extLst>
      <p:ext uri="{BB962C8B-B14F-4D97-AF65-F5344CB8AC3E}">
        <p14:creationId xmlns:p14="http://schemas.microsoft.com/office/powerpoint/2010/main" val="10068932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9762" y="572494"/>
            <a:ext cx="10515600" cy="4675367"/>
          </a:xfrm>
        </p:spPr>
        <p:txBody>
          <a:bodyPr>
            <a:normAutofit/>
          </a:bodyPr>
          <a:lstStyle/>
          <a:p>
            <a:r>
              <a:rPr lang="en-US" sz="4800" b="1" dirty="0" smtClean="0">
                <a:solidFill>
                  <a:srgbClr val="0070C0"/>
                </a:solidFill>
              </a:rPr>
              <a:t>Suppose we want the more accessible and  human-friendly </a:t>
            </a:r>
            <a:r>
              <a:rPr lang="en-US" sz="4800" b="1" dirty="0" smtClean="0">
                <a:solidFill>
                  <a:srgbClr val="FF0000"/>
                </a:solidFill>
              </a:rPr>
              <a:t>holdings HRID</a:t>
            </a:r>
            <a:r>
              <a:rPr lang="en-US" sz="4800" b="1" dirty="0" smtClean="0">
                <a:solidFill>
                  <a:srgbClr val="0070C0"/>
                </a:solidFill>
              </a:rPr>
              <a:t> in our results? How do we get that?</a:t>
            </a:r>
            <a:endParaRPr lang="en-US" sz="4800" b="1" dirty="0">
              <a:solidFill>
                <a:srgbClr val="0070C0"/>
              </a:solidFill>
            </a:endParaRPr>
          </a:p>
        </p:txBody>
      </p:sp>
    </p:spTree>
    <p:extLst>
      <p:ext uri="{BB962C8B-B14F-4D97-AF65-F5344CB8AC3E}">
        <p14:creationId xmlns:p14="http://schemas.microsoft.com/office/powerpoint/2010/main" val="29598159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smtClean="0">
                <a:solidFill>
                  <a:srgbClr val="0070C0"/>
                </a:solidFill>
              </a:rPr>
              <a:t>Let’s re-examine the properties associated with the </a:t>
            </a:r>
            <a:r>
              <a:rPr lang="en-US" sz="3600" b="1" dirty="0" err="1" smtClean="0"/>
              <a:t>inventory_items</a:t>
            </a:r>
            <a:r>
              <a:rPr lang="en-US" sz="3600" b="1" dirty="0" smtClean="0">
                <a:solidFill>
                  <a:srgbClr val="0070C0"/>
                </a:solidFill>
              </a:rPr>
              <a:t> table.</a:t>
            </a:r>
            <a:endParaRPr lang="en-US" sz="3600" b="1" dirty="0">
              <a:solidFill>
                <a:srgbClr val="0070C0"/>
              </a:solidFill>
            </a:endParaRPr>
          </a:p>
        </p:txBody>
      </p:sp>
      <p:pic>
        <p:nvPicPr>
          <p:cNvPr id="4" name="Content Placeholder 3"/>
          <p:cNvPicPr>
            <a:picLocks noGrp="1" noChangeAspect="1"/>
          </p:cNvPicPr>
          <p:nvPr>
            <p:ph idx="1"/>
          </p:nvPr>
        </p:nvPicPr>
        <p:blipFill>
          <a:blip r:embed="rId2"/>
          <a:stretch>
            <a:fillRect/>
          </a:stretch>
        </p:blipFill>
        <p:spPr>
          <a:xfrm>
            <a:off x="1073428" y="1921276"/>
            <a:ext cx="3912040" cy="4866198"/>
          </a:xfrm>
          <a:prstGeom prst="rect">
            <a:avLst/>
          </a:prstGeom>
        </p:spPr>
      </p:pic>
      <p:sp>
        <p:nvSpPr>
          <p:cNvPr id="5" name="TextBox 4"/>
          <p:cNvSpPr txBox="1"/>
          <p:nvPr/>
        </p:nvSpPr>
        <p:spPr>
          <a:xfrm>
            <a:off x="5224006" y="4532243"/>
            <a:ext cx="4659465" cy="646331"/>
          </a:xfrm>
          <a:prstGeom prst="rect">
            <a:avLst/>
          </a:prstGeom>
          <a:noFill/>
        </p:spPr>
        <p:txBody>
          <a:bodyPr wrap="square" rtlCol="0">
            <a:spAutoFit/>
          </a:bodyPr>
          <a:lstStyle/>
          <a:p>
            <a:r>
              <a:rPr lang="en-US" dirty="0" smtClean="0">
                <a:solidFill>
                  <a:srgbClr val="FF0000"/>
                </a:solidFill>
              </a:rPr>
              <a:t>Could this data point called “</a:t>
            </a:r>
            <a:r>
              <a:rPr lang="en-US" dirty="0" err="1" smtClean="0">
                <a:solidFill>
                  <a:srgbClr val="FF0000"/>
                </a:solidFill>
              </a:rPr>
              <a:t>hrid</a:t>
            </a:r>
            <a:r>
              <a:rPr lang="en-US" dirty="0" smtClean="0">
                <a:solidFill>
                  <a:srgbClr val="FF0000"/>
                </a:solidFill>
              </a:rPr>
              <a:t>” be what we are looking for?</a:t>
            </a:r>
            <a:endParaRPr lang="en-US" dirty="0">
              <a:solidFill>
                <a:srgbClr val="FF0000"/>
              </a:solidFill>
            </a:endParaRPr>
          </a:p>
        </p:txBody>
      </p:sp>
    </p:spTree>
    <p:extLst>
      <p:ext uri="{BB962C8B-B14F-4D97-AF65-F5344CB8AC3E}">
        <p14:creationId xmlns:p14="http://schemas.microsoft.com/office/powerpoint/2010/main" val="29050838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21081" y="3829353"/>
            <a:ext cx="10515600" cy="2849743"/>
          </a:xfrm>
        </p:spPr>
        <p:txBody>
          <a:bodyPr/>
          <a:lstStyle/>
          <a:p>
            <a:pPr marL="0" indent="0">
              <a:buNone/>
            </a:pPr>
            <a:r>
              <a:rPr lang="en-US" dirty="0" smtClean="0"/>
              <a:t>We know that in FOLIO, there are instance HRIDs, holdings HRIDs, and item HRIDs.</a:t>
            </a:r>
          </a:p>
          <a:p>
            <a:pPr marL="0" indent="0">
              <a:buNone/>
            </a:pPr>
            <a:r>
              <a:rPr lang="en-US" dirty="0" smtClean="0"/>
              <a:t>We also know that within the LDP tables, the names of IDs are context-dependent. This means that within the table we’ve been looking at, </a:t>
            </a:r>
            <a:r>
              <a:rPr lang="en-US" dirty="0" err="1" smtClean="0"/>
              <a:t>inventory_</a:t>
            </a:r>
            <a:r>
              <a:rPr lang="en-US" dirty="0" err="1" smtClean="0">
                <a:solidFill>
                  <a:srgbClr val="FF0000"/>
                </a:solidFill>
              </a:rPr>
              <a:t>items</a:t>
            </a:r>
            <a:r>
              <a:rPr lang="en-US" dirty="0" smtClean="0"/>
              <a:t>, the “</a:t>
            </a:r>
            <a:r>
              <a:rPr lang="en-US" dirty="0" err="1" smtClean="0"/>
              <a:t>hrid</a:t>
            </a:r>
            <a:r>
              <a:rPr lang="en-US" dirty="0" smtClean="0"/>
              <a:t>” data element refers to the </a:t>
            </a:r>
            <a:r>
              <a:rPr lang="en-US" dirty="0" smtClean="0">
                <a:solidFill>
                  <a:srgbClr val="FF0000"/>
                </a:solidFill>
              </a:rPr>
              <a:t>item HRID</a:t>
            </a:r>
            <a:r>
              <a:rPr lang="en-US" dirty="0" smtClean="0"/>
              <a:t>, not the holdings HRID. This is not the HRID we need for our query.</a:t>
            </a:r>
            <a:endParaRPr lang="en-US" dirty="0"/>
          </a:p>
        </p:txBody>
      </p:sp>
      <p:pic>
        <p:nvPicPr>
          <p:cNvPr id="4" name="Picture 3"/>
          <p:cNvPicPr>
            <a:picLocks noChangeAspect="1"/>
          </p:cNvPicPr>
          <p:nvPr/>
        </p:nvPicPr>
        <p:blipFill>
          <a:blip r:embed="rId2"/>
          <a:stretch>
            <a:fillRect/>
          </a:stretch>
        </p:blipFill>
        <p:spPr>
          <a:xfrm>
            <a:off x="3875238" y="150606"/>
            <a:ext cx="4473328" cy="3185436"/>
          </a:xfrm>
          <a:prstGeom prst="rect">
            <a:avLst/>
          </a:prstGeom>
        </p:spPr>
      </p:pic>
    </p:spTree>
    <p:extLst>
      <p:ext uri="{BB962C8B-B14F-4D97-AF65-F5344CB8AC3E}">
        <p14:creationId xmlns:p14="http://schemas.microsoft.com/office/powerpoint/2010/main" val="392533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solidFill>
                  <a:srgbClr val="0070C0"/>
                </a:solidFill>
              </a:rPr>
              <a:t>In which table are we most likely to find the </a:t>
            </a:r>
            <a:r>
              <a:rPr lang="en-US" sz="3600" b="1" dirty="0" smtClean="0">
                <a:solidFill>
                  <a:srgbClr val="FF0000"/>
                </a:solidFill>
              </a:rPr>
              <a:t>holdings HRID</a:t>
            </a:r>
            <a:r>
              <a:rPr lang="en-US" sz="3600" b="1" dirty="0" smtClean="0">
                <a:solidFill>
                  <a:srgbClr val="0070C0"/>
                </a:solidFill>
              </a:rPr>
              <a:t>? Hint: it’s a table we have already looked at.</a:t>
            </a:r>
            <a:endParaRPr lang="en-US" sz="3600" b="1" dirty="0">
              <a:solidFill>
                <a:srgbClr val="0070C0"/>
              </a:solidFill>
            </a:endParaRPr>
          </a:p>
        </p:txBody>
      </p:sp>
      <p:pic>
        <p:nvPicPr>
          <p:cNvPr id="4" name="Content Placeholder 3"/>
          <p:cNvPicPr>
            <a:picLocks noGrp="1" noChangeAspect="1"/>
          </p:cNvPicPr>
          <p:nvPr>
            <p:ph idx="1"/>
          </p:nvPr>
        </p:nvPicPr>
        <p:blipFill>
          <a:blip r:embed="rId2"/>
          <a:stretch>
            <a:fillRect/>
          </a:stretch>
        </p:blipFill>
        <p:spPr>
          <a:xfrm>
            <a:off x="2100438" y="2080067"/>
            <a:ext cx="2329794" cy="4351338"/>
          </a:xfrm>
          <a:prstGeom prst="rect">
            <a:avLst/>
          </a:prstGeom>
        </p:spPr>
      </p:pic>
      <p:sp>
        <p:nvSpPr>
          <p:cNvPr id="5" name="TextBox 4"/>
          <p:cNvSpPr txBox="1"/>
          <p:nvPr/>
        </p:nvSpPr>
        <p:spPr>
          <a:xfrm>
            <a:off x="4660819" y="3896139"/>
            <a:ext cx="5644071" cy="923330"/>
          </a:xfrm>
          <a:prstGeom prst="rect">
            <a:avLst/>
          </a:prstGeom>
          <a:noFill/>
        </p:spPr>
        <p:txBody>
          <a:bodyPr wrap="square" rtlCol="0">
            <a:spAutoFit/>
          </a:bodyPr>
          <a:lstStyle/>
          <a:p>
            <a:r>
              <a:rPr lang="en-US" dirty="0" smtClean="0">
                <a:solidFill>
                  <a:srgbClr val="FF0000"/>
                </a:solidFill>
              </a:rPr>
              <a:t>Revisiting the properties associated with the </a:t>
            </a:r>
            <a:r>
              <a:rPr lang="en-US" dirty="0" err="1" smtClean="0">
                <a:solidFill>
                  <a:srgbClr val="FF0000"/>
                </a:solidFill>
              </a:rPr>
              <a:t>inventory_</a:t>
            </a:r>
            <a:r>
              <a:rPr lang="en-US" dirty="0" err="1" smtClean="0"/>
              <a:t>holdings</a:t>
            </a:r>
            <a:r>
              <a:rPr lang="en-US" dirty="0" smtClean="0">
                <a:solidFill>
                  <a:srgbClr val="FF0000"/>
                </a:solidFill>
              </a:rPr>
              <a:t> table, we see the data element called ”</a:t>
            </a:r>
            <a:r>
              <a:rPr lang="en-US" dirty="0" err="1" smtClean="0">
                <a:solidFill>
                  <a:srgbClr val="FF0000"/>
                </a:solidFill>
              </a:rPr>
              <a:t>hrid</a:t>
            </a:r>
            <a:r>
              <a:rPr lang="en-US" dirty="0" smtClean="0">
                <a:solidFill>
                  <a:srgbClr val="FF0000"/>
                </a:solidFill>
              </a:rPr>
              <a:t>.” This is the HRID for the </a:t>
            </a:r>
            <a:r>
              <a:rPr lang="en-US" dirty="0" smtClean="0"/>
              <a:t>holdings record.</a:t>
            </a:r>
            <a:endParaRPr lang="en-US" dirty="0"/>
          </a:p>
        </p:txBody>
      </p:sp>
    </p:spTree>
    <p:extLst>
      <p:ext uri="{BB962C8B-B14F-4D97-AF65-F5344CB8AC3E}">
        <p14:creationId xmlns:p14="http://schemas.microsoft.com/office/powerpoint/2010/main" val="207913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smtClean="0">
                <a:solidFill>
                  <a:srgbClr val="0070C0"/>
                </a:solidFill>
              </a:rPr>
              <a:t>The goal: a query that lists the barcode number, enumeration, and chronology of items associated with a specific holdings record</a:t>
            </a:r>
            <a:endParaRPr lang="en-US" sz="3200" b="1" dirty="0">
              <a:solidFill>
                <a:srgbClr val="0070C0"/>
              </a:solidFill>
            </a:endParaRPr>
          </a:p>
        </p:txBody>
      </p:sp>
      <p:sp>
        <p:nvSpPr>
          <p:cNvPr id="3" name="Content Placeholder 2"/>
          <p:cNvSpPr>
            <a:spLocks noGrp="1"/>
          </p:cNvSpPr>
          <p:nvPr>
            <p:ph idx="1"/>
          </p:nvPr>
        </p:nvSpPr>
        <p:spPr>
          <a:xfrm>
            <a:off x="917713" y="2429924"/>
            <a:ext cx="10515600" cy="4351338"/>
          </a:xfrm>
        </p:spPr>
        <p:txBody>
          <a:bodyPr/>
          <a:lstStyle/>
          <a:p>
            <a:pPr marL="0" indent="0">
              <a:buNone/>
            </a:pPr>
            <a:r>
              <a:rPr lang="en-US" sz="3600" dirty="0" smtClean="0"/>
              <a:t>Questions to consider:</a:t>
            </a:r>
          </a:p>
          <a:p>
            <a:pPr marL="0" indent="0">
              <a:buNone/>
            </a:pPr>
            <a:endParaRPr lang="en-US" dirty="0" smtClean="0"/>
          </a:p>
          <a:p>
            <a:r>
              <a:rPr lang="en-US" sz="3200" dirty="0" smtClean="0"/>
              <a:t>What are the data points we need?</a:t>
            </a:r>
          </a:p>
          <a:p>
            <a:r>
              <a:rPr lang="en-US" sz="3200" dirty="0" smtClean="0"/>
              <a:t>Which table or tables contain(s) these data points?</a:t>
            </a:r>
          </a:p>
          <a:p>
            <a:r>
              <a:rPr lang="en-US" sz="3200" dirty="0" smtClean="0"/>
              <a:t>Will looking at this information in the FOLIO user interface give us any clues to figure this out?</a:t>
            </a:r>
            <a:endParaRPr lang="en-US" sz="3200" dirty="0"/>
          </a:p>
        </p:txBody>
      </p:sp>
    </p:spTree>
    <p:extLst>
      <p:ext uri="{BB962C8B-B14F-4D97-AF65-F5344CB8AC3E}">
        <p14:creationId xmlns:p14="http://schemas.microsoft.com/office/powerpoint/2010/main" val="11444091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solidFill>
                  <a:srgbClr val="0070C0"/>
                </a:solidFill>
              </a:rPr>
              <a:t>As it turns out, the </a:t>
            </a:r>
            <a:r>
              <a:rPr lang="en-US" sz="3600" b="1" dirty="0" err="1" smtClean="0">
                <a:solidFill>
                  <a:srgbClr val="0070C0"/>
                </a:solidFill>
              </a:rPr>
              <a:t>inventory_holdings</a:t>
            </a:r>
            <a:r>
              <a:rPr lang="en-US" sz="3600" b="1" dirty="0" smtClean="0">
                <a:solidFill>
                  <a:srgbClr val="0070C0"/>
                </a:solidFill>
              </a:rPr>
              <a:t> table has a role to play in our query after all.</a:t>
            </a:r>
            <a:endParaRPr lang="en-US" sz="3600" b="1" dirty="0">
              <a:solidFill>
                <a:srgbClr val="0070C0"/>
              </a:solidFill>
            </a:endParaRPr>
          </a:p>
        </p:txBody>
      </p:sp>
      <p:sp>
        <p:nvSpPr>
          <p:cNvPr id="3" name="Content Placeholder 2"/>
          <p:cNvSpPr>
            <a:spLocks noGrp="1"/>
          </p:cNvSpPr>
          <p:nvPr>
            <p:ph idx="1"/>
          </p:nvPr>
        </p:nvSpPr>
        <p:spPr>
          <a:xfrm>
            <a:off x="838200" y="2032359"/>
            <a:ext cx="10515600" cy="4351338"/>
          </a:xfrm>
        </p:spPr>
        <p:txBody>
          <a:bodyPr/>
          <a:lstStyle/>
          <a:p>
            <a:pPr marL="0" indent="0">
              <a:buNone/>
            </a:pPr>
            <a:r>
              <a:rPr lang="en-US" sz="3600" dirty="0" smtClean="0">
                <a:solidFill>
                  <a:srgbClr val="FF0000"/>
                </a:solidFill>
              </a:rPr>
              <a:t>Pop quiz!</a:t>
            </a:r>
          </a:p>
          <a:p>
            <a:pPr marL="0" indent="0">
              <a:buNone/>
            </a:pPr>
            <a:r>
              <a:rPr lang="en-US" dirty="0" smtClean="0"/>
              <a:t>We need to connect the </a:t>
            </a:r>
            <a:r>
              <a:rPr lang="en-US" dirty="0" err="1" smtClean="0"/>
              <a:t>inventory_items</a:t>
            </a:r>
            <a:r>
              <a:rPr lang="en-US" dirty="0" smtClean="0"/>
              <a:t> table to the </a:t>
            </a:r>
            <a:r>
              <a:rPr lang="en-US" dirty="0" err="1" smtClean="0"/>
              <a:t>inventory_holdings</a:t>
            </a:r>
            <a:r>
              <a:rPr lang="en-US" dirty="0" smtClean="0"/>
              <a:t> table. To do that, we need to find a data point that the two tables have in common. In the </a:t>
            </a:r>
            <a:r>
              <a:rPr lang="en-US" dirty="0" err="1" smtClean="0"/>
              <a:t>inventory_</a:t>
            </a:r>
            <a:r>
              <a:rPr lang="en-US" dirty="0" err="1" smtClean="0">
                <a:solidFill>
                  <a:srgbClr val="FF0000"/>
                </a:solidFill>
              </a:rPr>
              <a:t>holdings</a:t>
            </a:r>
            <a:r>
              <a:rPr lang="en-US" dirty="0" smtClean="0"/>
              <a:t> table, the point of connection we need is called “</a:t>
            </a:r>
            <a:r>
              <a:rPr lang="en-US" dirty="0" smtClean="0">
                <a:solidFill>
                  <a:srgbClr val="FF0000"/>
                </a:solidFill>
              </a:rPr>
              <a:t>id</a:t>
            </a:r>
            <a:r>
              <a:rPr lang="en-US" dirty="0" smtClean="0"/>
              <a:t>;” i.e., the </a:t>
            </a:r>
            <a:r>
              <a:rPr lang="en-US" dirty="0" smtClean="0">
                <a:solidFill>
                  <a:srgbClr val="FF0000"/>
                </a:solidFill>
              </a:rPr>
              <a:t>holdings record ID</a:t>
            </a:r>
            <a:r>
              <a:rPr lang="en-US" dirty="0" smtClean="0"/>
              <a:t>. What is the same data point called in the </a:t>
            </a:r>
            <a:r>
              <a:rPr lang="en-US" dirty="0" err="1" smtClean="0"/>
              <a:t>inventory_</a:t>
            </a:r>
            <a:r>
              <a:rPr lang="en-US" dirty="0" err="1" smtClean="0">
                <a:solidFill>
                  <a:srgbClr val="FF0000"/>
                </a:solidFill>
              </a:rPr>
              <a:t>items</a:t>
            </a:r>
            <a:r>
              <a:rPr lang="en-US" dirty="0" smtClean="0"/>
              <a:t> table?</a:t>
            </a:r>
            <a:endParaRPr lang="en-US" dirty="0"/>
          </a:p>
          <a:p>
            <a:pPr marL="0" indent="0">
              <a:buNone/>
            </a:pPr>
            <a:endParaRPr lang="en-US" dirty="0" smtClean="0"/>
          </a:p>
          <a:p>
            <a:pPr marL="0" indent="0">
              <a:buNone/>
            </a:pPr>
            <a:r>
              <a:rPr lang="en-US" dirty="0" smtClean="0"/>
              <a:t>In the </a:t>
            </a:r>
            <a:r>
              <a:rPr lang="en-US" dirty="0" err="1" smtClean="0"/>
              <a:t>inventory_items</a:t>
            </a:r>
            <a:r>
              <a:rPr lang="en-US" dirty="0" smtClean="0"/>
              <a:t> table, the holdings record id is helpfully called “</a:t>
            </a:r>
            <a:r>
              <a:rPr lang="en-US" dirty="0" err="1" smtClean="0">
                <a:solidFill>
                  <a:srgbClr val="FF0000"/>
                </a:solidFill>
              </a:rPr>
              <a:t>holdings_record_id</a:t>
            </a:r>
            <a:r>
              <a:rPr lang="en-US" dirty="0" smtClean="0"/>
              <a:t>.”</a:t>
            </a:r>
            <a:endParaRPr lang="en-US" dirty="0"/>
          </a:p>
        </p:txBody>
      </p:sp>
    </p:spTree>
    <p:extLst>
      <p:ext uri="{BB962C8B-B14F-4D97-AF65-F5344CB8AC3E}">
        <p14:creationId xmlns:p14="http://schemas.microsoft.com/office/powerpoint/2010/main" val="3288878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solidFill>
                  <a:srgbClr val="0070C0"/>
                </a:solidFill>
              </a:rPr>
              <a:t>To connect the two tables, we need to add a “join” statement to our query, connecting them on the common data point.</a:t>
            </a:r>
            <a:endParaRPr lang="en-US" sz="3600" b="1" dirty="0">
              <a:solidFill>
                <a:srgbClr val="0070C0"/>
              </a:solidFill>
            </a:endParaRPr>
          </a:p>
        </p:txBody>
      </p:sp>
      <p:sp>
        <p:nvSpPr>
          <p:cNvPr id="3" name="Content Placeholder 2"/>
          <p:cNvSpPr>
            <a:spLocks noGrp="1"/>
          </p:cNvSpPr>
          <p:nvPr>
            <p:ph idx="1"/>
          </p:nvPr>
        </p:nvSpPr>
        <p:spPr>
          <a:xfrm>
            <a:off x="699714" y="1793819"/>
            <a:ext cx="11107310" cy="4352538"/>
          </a:xfrm>
        </p:spPr>
        <p:txBody>
          <a:bodyPr/>
          <a:lstStyle/>
          <a:p>
            <a:pPr marL="0" indent="0">
              <a:buNone/>
            </a:pPr>
            <a:endParaRPr lang="en-US" dirty="0" smtClean="0"/>
          </a:p>
          <a:p>
            <a:pPr marL="0" indent="0">
              <a:buNone/>
            </a:pPr>
            <a:r>
              <a:rPr lang="en-US" dirty="0" smtClean="0"/>
              <a:t>Please </a:t>
            </a:r>
            <a:r>
              <a:rPr lang="en-US" dirty="0" smtClean="0">
                <a:solidFill>
                  <a:srgbClr val="FF0000"/>
                </a:solidFill>
              </a:rPr>
              <a:t>DO NOT run the query below right now!! </a:t>
            </a:r>
            <a:r>
              <a:rPr lang="en-US" dirty="0" smtClean="0"/>
              <a:t>It can take a bit of time to run.</a:t>
            </a:r>
            <a:endParaRPr lang="en-US" dirty="0"/>
          </a:p>
        </p:txBody>
      </p:sp>
      <p:pic>
        <p:nvPicPr>
          <p:cNvPr id="5" name="Picture 4"/>
          <p:cNvPicPr>
            <a:picLocks noChangeAspect="1"/>
          </p:cNvPicPr>
          <p:nvPr/>
        </p:nvPicPr>
        <p:blipFill>
          <a:blip r:embed="rId2"/>
          <a:stretch>
            <a:fillRect/>
          </a:stretch>
        </p:blipFill>
        <p:spPr>
          <a:xfrm>
            <a:off x="699714" y="3808675"/>
            <a:ext cx="6885830" cy="1582309"/>
          </a:xfrm>
          <a:prstGeom prst="rect">
            <a:avLst/>
          </a:prstGeom>
        </p:spPr>
      </p:pic>
      <p:sp>
        <p:nvSpPr>
          <p:cNvPr id="6" name="TextBox 5"/>
          <p:cNvSpPr txBox="1"/>
          <p:nvPr/>
        </p:nvSpPr>
        <p:spPr>
          <a:xfrm>
            <a:off x="5876014" y="4276663"/>
            <a:ext cx="4540195" cy="923330"/>
          </a:xfrm>
          <a:prstGeom prst="rect">
            <a:avLst/>
          </a:prstGeom>
          <a:noFill/>
        </p:spPr>
        <p:txBody>
          <a:bodyPr wrap="square" rtlCol="0">
            <a:spAutoFit/>
          </a:bodyPr>
          <a:lstStyle/>
          <a:p>
            <a:r>
              <a:rPr lang="en-US" dirty="0" smtClean="0">
                <a:solidFill>
                  <a:srgbClr val="FF0000"/>
                </a:solidFill>
              </a:rPr>
              <a:t>We’ve added a “join” statement to connect the two tables, using the holdings record id as a match point.</a:t>
            </a:r>
            <a:endParaRPr lang="en-US" dirty="0">
              <a:solidFill>
                <a:srgbClr val="FF0000"/>
              </a:solidFill>
            </a:endParaRPr>
          </a:p>
        </p:txBody>
      </p:sp>
    </p:spTree>
    <p:extLst>
      <p:ext uri="{BB962C8B-B14F-4D97-AF65-F5344CB8AC3E}">
        <p14:creationId xmlns:p14="http://schemas.microsoft.com/office/powerpoint/2010/main" val="226984036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solidFill>
                  <a:srgbClr val="0070C0"/>
                </a:solidFill>
              </a:rPr>
              <a:t>The results look like this. There are a couple of problems with this result.</a:t>
            </a:r>
            <a:endParaRPr lang="en-US" sz="3200" b="1" dirty="0">
              <a:solidFill>
                <a:srgbClr val="0070C0"/>
              </a:solidFill>
            </a:endParaRPr>
          </a:p>
        </p:txBody>
      </p:sp>
      <p:pic>
        <p:nvPicPr>
          <p:cNvPr id="6" name="Content Placeholder 5"/>
          <p:cNvPicPr>
            <a:picLocks noGrp="1" noChangeAspect="1"/>
          </p:cNvPicPr>
          <p:nvPr>
            <p:ph idx="1"/>
          </p:nvPr>
        </p:nvPicPr>
        <p:blipFill>
          <a:blip r:embed="rId2"/>
          <a:stretch>
            <a:fillRect/>
          </a:stretch>
        </p:blipFill>
        <p:spPr>
          <a:xfrm>
            <a:off x="564542" y="1945227"/>
            <a:ext cx="6904972" cy="4145472"/>
          </a:xfrm>
          <a:prstGeom prst="rect">
            <a:avLst/>
          </a:prstGeom>
        </p:spPr>
      </p:pic>
      <p:sp>
        <p:nvSpPr>
          <p:cNvPr id="7" name="TextBox 6"/>
          <p:cNvSpPr txBox="1"/>
          <p:nvPr/>
        </p:nvSpPr>
        <p:spPr>
          <a:xfrm>
            <a:off x="7832034" y="1884459"/>
            <a:ext cx="3983603" cy="1754326"/>
          </a:xfrm>
          <a:prstGeom prst="rect">
            <a:avLst/>
          </a:prstGeom>
          <a:noFill/>
        </p:spPr>
        <p:txBody>
          <a:bodyPr wrap="square" rtlCol="0">
            <a:spAutoFit/>
          </a:bodyPr>
          <a:lstStyle/>
          <a:p>
            <a:r>
              <a:rPr lang="en-US" dirty="0" smtClean="0">
                <a:solidFill>
                  <a:srgbClr val="FF0000"/>
                </a:solidFill>
              </a:rPr>
              <a:t>Notice that one of our columns is called simply “</a:t>
            </a:r>
            <a:r>
              <a:rPr lang="en-US" dirty="0" err="1" smtClean="0">
                <a:solidFill>
                  <a:srgbClr val="FF0000"/>
                </a:solidFill>
              </a:rPr>
              <a:t>hrid</a:t>
            </a:r>
            <a:r>
              <a:rPr lang="en-US" dirty="0" smtClean="0">
                <a:solidFill>
                  <a:srgbClr val="FF0000"/>
                </a:solidFill>
              </a:rPr>
              <a:t>.” Which HRID is it referring to? In our query, we selected the HRID associated with the holdings record, but this is completely unclear from the results display.</a:t>
            </a:r>
            <a:endParaRPr lang="en-US" dirty="0">
              <a:solidFill>
                <a:srgbClr val="FF0000"/>
              </a:solidFill>
            </a:endParaRPr>
          </a:p>
        </p:txBody>
      </p:sp>
    </p:spTree>
    <p:extLst>
      <p:ext uri="{BB962C8B-B14F-4D97-AF65-F5344CB8AC3E}">
        <p14:creationId xmlns:p14="http://schemas.microsoft.com/office/powerpoint/2010/main" val="276471317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solidFill>
                  <a:srgbClr val="0070C0"/>
                </a:solidFill>
              </a:rPr>
              <a:t>We need to add an “alias” to the query to disambiguate the label for the column called “</a:t>
            </a:r>
            <a:r>
              <a:rPr lang="en-US" sz="3600" b="1" dirty="0" err="1" smtClean="0">
                <a:solidFill>
                  <a:srgbClr val="0070C0"/>
                </a:solidFill>
              </a:rPr>
              <a:t>hrid</a:t>
            </a:r>
            <a:r>
              <a:rPr lang="en-US" sz="3600" b="1" dirty="0" smtClean="0">
                <a:solidFill>
                  <a:srgbClr val="0070C0"/>
                </a:solidFill>
              </a:rPr>
              <a:t>.”</a:t>
            </a:r>
            <a:endParaRPr lang="en-US" sz="3600" b="1" dirty="0">
              <a:solidFill>
                <a:srgbClr val="0070C0"/>
              </a:solidFill>
            </a:endParaRPr>
          </a:p>
        </p:txBody>
      </p:sp>
      <p:pic>
        <p:nvPicPr>
          <p:cNvPr id="6" name="Content Placeholder 5"/>
          <p:cNvPicPr>
            <a:picLocks noGrp="1" noChangeAspect="1"/>
          </p:cNvPicPr>
          <p:nvPr>
            <p:ph idx="1"/>
          </p:nvPr>
        </p:nvPicPr>
        <p:blipFill>
          <a:blip r:embed="rId2"/>
          <a:stretch>
            <a:fillRect/>
          </a:stretch>
        </p:blipFill>
        <p:spPr>
          <a:xfrm>
            <a:off x="461176" y="2703861"/>
            <a:ext cx="8030817" cy="2289558"/>
          </a:xfrm>
          <a:prstGeom prst="rect">
            <a:avLst/>
          </a:prstGeom>
        </p:spPr>
      </p:pic>
      <p:sp>
        <p:nvSpPr>
          <p:cNvPr id="7" name="TextBox 6"/>
          <p:cNvSpPr txBox="1"/>
          <p:nvPr/>
        </p:nvSpPr>
        <p:spPr>
          <a:xfrm>
            <a:off x="8992926" y="2648311"/>
            <a:ext cx="3029445" cy="1200329"/>
          </a:xfrm>
          <a:prstGeom prst="rect">
            <a:avLst/>
          </a:prstGeom>
          <a:noFill/>
        </p:spPr>
        <p:txBody>
          <a:bodyPr wrap="square" rtlCol="0">
            <a:spAutoFit/>
          </a:bodyPr>
          <a:lstStyle/>
          <a:p>
            <a:r>
              <a:rPr lang="en-US" dirty="0" smtClean="0">
                <a:solidFill>
                  <a:srgbClr val="FF0000"/>
                </a:solidFill>
              </a:rPr>
              <a:t>Note also that the name of the source table for the HRID is prepended to the name of the data element.</a:t>
            </a:r>
            <a:endParaRPr lang="en-US" dirty="0">
              <a:solidFill>
                <a:srgbClr val="FF0000"/>
              </a:solidFill>
            </a:endParaRPr>
          </a:p>
        </p:txBody>
      </p:sp>
    </p:spTree>
    <p:extLst>
      <p:ext uri="{BB962C8B-B14F-4D97-AF65-F5344CB8AC3E}">
        <p14:creationId xmlns:p14="http://schemas.microsoft.com/office/powerpoint/2010/main" val="110606734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solidFill>
                  <a:srgbClr val="0070C0"/>
                </a:solidFill>
              </a:rPr>
              <a:t>Now the column label is more intelligible, but there’s still a problem with our results.</a:t>
            </a:r>
            <a:endParaRPr lang="en-US" sz="3600" b="1" dirty="0">
              <a:solidFill>
                <a:srgbClr val="0070C0"/>
              </a:solidFill>
            </a:endParaRPr>
          </a:p>
        </p:txBody>
      </p:sp>
      <p:pic>
        <p:nvPicPr>
          <p:cNvPr id="4" name="Content Placeholder 3"/>
          <p:cNvPicPr>
            <a:picLocks noGrp="1" noChangeAspect="1"/>
          </p:cNvPicPr>
          <p:nvPr>
            <p:ph idx="1"/>
          </p:nvPr>
        </p:nvPicPr>
        <p:blipFill>
          <a:blip r:embed="rId2"/>
          <a:stretch>
            <a:fillRect/>
          </a:stretch>
        </p:blipFill>
        <p:spPr>
          <a:xfrm>
            <a:off x="739905" y="1840190"/>
            <a:ext cx="5716554" cy="4330021"/>
          </a:xfrm>
          <a:prstGeom prst="rect">
            <a:avLst/>
          </a:prstGeom>
        </p:spPr>
      </p:pic>
      <p:sp>
        <p:nvSpPr>
          <p:cNvPr id="5" name="TextBox 4"/>
          <p:cNvSpPr txBox="1"/>
          <p:nvPr/>
        </p:nvSpPr>
        <p:spPr>
          <a:xfrm>
            <a:off x="6806318" y="3124863"/>
            <a:ext cx="4397070" cy="1200329"/>
          </a:xfrm>
          <a:prstGeom prst="rect">
            <a:avLst/>
          </a:prstGeom>
          <a:noFill/>
        </p:spPr>
        <p:txBody>
          <a:bodyPr wrap="square" rtlCol="0">
            <a:spAutoFit/>
          </a:bodyPr>
          <a:lstStyle/>
          <a:p>
            <a:r>
              <a:rPr lang="en-US" dirty="0" smtClean="0">
                <a:solidFill>
                  <a:srgbClr val="FF0000"/>
                </a:solidFill>
              </a:rPr>
              <a:t>This search result is actually unmanageably large. We want to limit our results to the item records associated with a single holdings record.</a:t>
            </a:r>
            <a:endParaRPr lang="en-US" dirty="0">
              <a:solidFill>
                <a:srgbClr val="FF0000"/>
              </a:solidFill>
            </a:endParaRPr>
          </a:p>
        </p:txBody>
      </p:sp>
    </p:spTree>
    <p:extLst>
      <p:ext uri="{BB962C8B-B14F-4D97-AF65-F5344CB8AC3E}">
        <p14:creationId xmlns:p14="http://schemas.microsoft.com/office/powerpoint/2010/main" val="415522427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solidFill>
                  <a:srgbClr val="0070C0"/>
                </a:solidFill>
              </a:rPr>
              <a:t>To do this, we need to add a criterion to our query by adding a “where” statement.</a:t>
            </a:r>
            <a:endParaRPr lang="en-US" sz="3200" b="1" dirty="0">
              <a:solidFill>
                <a:srgbClr val="0070C0"/>
              </a:solidFill>
            </a:endParaRPr>
          </a:p>
        </p:txBody>
      </p:sp>
      <p:pic>
        <p:nvPicPr>
          <p:cNvPr id="4" name="Content Placeholder 3"/>
          <p:cNvPicPr>
            <a:picLocks noGrp="1" noChangeAspect="1"/>
          </p:cNvPicPr>
          <p:nvPr>
            <p:ph idx="1"/>
          </p:nvPr>
        </p:nvPicPr>
        <p:blipFill>
          <a:blip r:embed="rId2"/>
          <a:stretch>
            <a:fillRect/>
          </a:stretch>
        </p:blipFill>
        <p:spPr>
          <a:xfrm>
            <a:off x="838199" y="2397728"/>
            <a:ext cx="7629939" cy="2269688"/>
          </a:xfrm>
          <a:prstGeom prst="rect">
            <a:avLst/>
          </a:prstGeom>
        </p:spPr>
      </p:pic>
      <p:sp>
        <p:nvSpPr>
          <p:cNvPr id="5" name="TextBox 4"/>
          <p:cNvSpPr txBox="1"/>
          <p:nvPr/>
        </p:nvSpPr>
        <p:spPr>
          <a:xfrm>
            <a:off x="8555605" y="3731354"/>
            <a:ext cx="2615979" cy="2031325"/>
          </a:xfrm>
          <a:prstGeom prst="rect">
            <a:avLst/>
          </a:prstGeom>
          <a:noFill/>
        </p:spPr>
        <p:txBody>
          <a:bodyPr wrap="square" rtlCol="0">
            <a:spAutoFit/>
          </a:bodyPr>
          <a:lstStyle/>
          <a:p>
            <a:r>
              <a:rPr lang="en-US" dirty="0" smtClean="0">
                <a:solidFill>
                  <a:srgbClr val="FF0000"/>
                </a:solidFill>
              </a:rPr>
              <a:t>By adding the holdings HRID as a criterion in a “where” statement, we are able to limit the results to just the items linked to this specific holdings.</a:t>
            </a:r>
            <a:endParaRPr lang="en-US" dirty="0">
              <a:solidFill>
                <a:srgbClr val="FF0000"/>
              </a:solidFill>
            </a:endParaRPr>
          </a:p>
        </p:txBody>
      </p:sp>
    </p:spTree>
    <p:extLst>
      <p:ext uri="{BB962C8B-B14F-4D97-AF65-F5344CB8AC3E}">
        <p14:creationId xmlns:p14="http://schemas.microsoft.com/office/powerpoint/2010/main" val="37410551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solidFill>
                  <a:srgbClr val="0070C0"/>
                </a:solidFill>
              </a:rPr>
              <a:t>Check the accuracy of your result!</a:t>
            </a:r>
            <a:endParaRPr lang="en-US" sz="3600" b="1" dirty="0">
              <a:solidFill>
                <a:srgbClr val="0070C0"/>
              </a:solidFill>
            </a:endParaRPr>
          </a:p>
        </p:txBody>
      </p:sp>
      <p:pic>
        <p:nvPicPr>
          <p:cNvPr id="4" name="Content Placeholder 3"/>
          <p:cNvPicPr>
            <a:picLocks noGrp="1" noChangeAspect="1"/>
          </p:cNvPicPr>
          <p:nvPr>
            <p:ph idx="1"/>
          </p:nvPr>
        </p:nvPicPr>
        <p:blipFill>
          <a:blip r:embed="rId2"/>
          <a:stretch>
            <a:fillRect/>
          </a:stretch>
        </p:blipFill>
        <p:spPr>
          <a:xfrm>
            <a:off x="838200" y="1690688"/>
            <a:ext cx="7168763" cy="4328449"/>
          </a:xfrm>
          <a:prstGeom prst="rect">
            <a:avLst/>
          </a:prstGeom>
        </p:spPr>
      </p:pic>
      <p:sp>
        <p:nvSpPr>
          <p:cNvPr id="5" name="TextBox 4"/>
          <p:cNvSpPr txBox="1"/>
          <p:nvPr/>
        </p:nvSpPr>
        <p:spPr>
          <a:xfrm>
            <a:off x="8229600" y="2464904"/>
            <a:ext cx="3419061" cy="2308324"/>
          </a:xfrm>
          <a:prstGeom prst="rect">
            <a:avLst/>
          </a:prstGeom>
          <a:noFill/>
        </p:spPr>
        <p:txBody>
          <a:bodyPr wrap="square" rtlCol="0">
            <a:spAutoFit/>
          </a:bodyPr>
          <a:lstStyle/>
          <a:p>
            <a:r>
              <a:rPr lang="en-US" dirty="0" smtClean="0">
                <a:solidFill>
                  <a:srgbClr val="FF0000"/>
                </a:solidFill>
              </a:rPr>
              <a:t>Recall that our test title, </a:t>
            </a:r>
            <a:r>
              <a:rPr lang="en-US" i="1" dirty="0" err="1"/>
              <a:t>Nederlands</a:t>
            </a:r>
            <a:r>
              <a:rPr lang="en-US" i="1" dirty="0"/>
              <a:t> </a:t>
            </a:r>
            <a:r>
              <a:rPr lang="en-US" i="1" dirty="0" err="1" smtClean="0"/>
              <a:t>juristenblad</a:t>
            </a:r>
            <a:r>
              <a:rPr lang="en-US" dirty="0" smtClean="0">
                <a:solidFill>
                  <a:srgbClr val="FF0000"/>
                </a:solidFill>
              </a:rPr>
              <a:t>, has 116 item records attached to it. We can feel confident in our query result because it also has 116 results lines. Even so, wouldn’t it be nice to put the results into some kind of sensible order?</a:t>
            </a:r>
            <a:endParaRPr lang="en-US" dirty="0">
              <a:solidFill>
                <a:srgbClr val="FF0000"/>
              </a:solidFill>
            </a:endParaRPr>
          </a:p>
        </p:txBody>
      </p:sp>
    </p:spTree>
    <p:extLst>
      <p:ext uri="{BB962C8B-B14F-4D97-AF65-F5344CB8AC3E}">
        <p14:creationId xmlns:p14="http://schemas.microsoft.com/office/powerpoint/2010/main" val="20297819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smtClean="0">
                <a:solidFill>
                  <a:srgbClr val="0070C0"/>
                </a:solidFill>
              </a:rPr>
              <a:t>Considering the data we are working with, the best way to order the query results would be by either the enumeration or the chronology data. To do this, we use an “order by” statement.</a:t>
            </a:r>
            <a:endParaRPr lang="en-US" sz="3200" b="1" dirty="0">
              <a:solidFill>
                <a:srgbClr val="0070C0"/>
              </a:solidFill>
            </a:endParaRPr>
          </a:p>
        </p:txBody>
      </p:sp>
      <p:sp>
        <p:nvSpPr>
          <p:cNvPr id="5" name="TextBox 4"/>
          <p:cNvSpPr txBox="1"/>
          <p:nvPr/>
        </p:nvSpPr>
        <p:spPr>
          <a:xfrm>
            <a:off x="3713260" y="5542060"/>
            <a:ext cx="3905942" cy="923330"/>
          </a:xfrm>
          <a:prstGeom prst="rect">
            <a:avLst/>
          </a:prstGeom>
          <a:noFill/>
        </p:spPr>
        <p:txBody>
          <a:bodyPr wrap="square" rtlCol="0">
            <a:spAutoFit/>
          </a:bodyPr>
          <a:lstStyle/>
          <a:p>
            <a:r>
              <a:rPr lang="en-US" u="sng" dirty="0" smtClean="0">
                <a:solidFill>
                  <a:srgbClr val="FF0000"/>
                </a:solidFill>
              </a:rPr>
              <a:t>IMPORTANT! The “order by” statement must come AFTER the “where” statement</a:t>
            </a:r>
            <a:r>
              <a:rPr lang="en-US" dirty="0" smtClean="0"/>
              <a:t>.</a:t>
            </a:r>
            <a:endParaRPr lang="en-US" dirty="0"/>
          </a:p>
        </p:txBody>
      </p:sp>
      <p:pic>
        <p:nvPicPr>
          <p:cNvPr id="6" name="Content Placeholder 5"/>
          <p:cNvPicPr>
            <a:picLocks noGrp="1" noChangeAspect="1"/>
          </p:cNvPicPr>
          <p:nvPr>
            <p:ph idx="1"/>
          </p:nvPr>
        </p:nvPicPr>
        <p:blipFill>
          <a:blip r:embed="rId2"/>
          <a:stretch>
            <a:fillRect/>
          </a:stretch>
        </p:blipFill>
        <p:spPr>
          <a:xfrm>
            <a:off x="1470992" y="2178656"/>
            <a:ext cx="9032682" cy="3220280"/>
          </a:xfrm>
          <a:prstGeom prst="rect">
            <a:avLst/>
          </a:prstGeom>
        </p:spPr>
      </p:pic>
    </p:spTree>
    <p:extLst>
      <p:ext uri="{BB962C8B-B14F-4D97-AF65-F5344CB8AC3E}">
        <p14:creationId xmlns:p14="http://schemas.microsoft.com/office/powerpoint/2010/main" val="54007587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dirty="0" smtClean="0">
                <a:solidFill>
                  <a:srgbClr val="0070C0"/>
                </a:solidFill>
              </a:rPr>
              <a:t>The search result is now nicely ordered by year, in ascending order.</a:t>
            </a:r>
            <a:endParaRPr lang="en-US" sz="4000" b="1" dirty="0">
              <a:solidFill>
                <a:srgbClr val="0070C0"/>
              </a:solidFill>
            </a:endParaRPr>
          </a:p>
        </p:txBody>
      </p:sp>
      <p:pic>
        <p:nvPicPr>
          <p:cNvPr id="4" name="Content Placeholder 3"/>
          <p:cNvPicPr>
            <a:picLocks noGrp="1" noChangeAspect="1"/>
          </p:cNvPicPr>
          <p:nvPr>
            <p:ph idx="1"/>
          </p:nvPr>
        </p:nvPicPr>
        <p:blipFill>
          <a:blip r:embed="rId2"/>
          <a:stretch>
            <a:fillRect/>
          </a:stretch>
        </p:blipFill>
        <p:spPr>
          <a:xfrm>
            <a:off x="1693628" y="2187402"/>
            <a:ext cx="8046720" cy="4308813"/>
          </a:xfrm>
          <a:prstGeom prst="rect">
            <a:avLst/>
          </a:prstGeom>
        </p:spPr>
      </p:pic>
    </p:spTree>
    <p:extLst>
      <p:ext uri="{BB962C8B-B14F-4D97-AF65-F5344CB8AC3E}">
        <p14:creationId xmlns:p14="http://schemas.microsoft.com/office/powerpoint/2010/main" val="168294499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solidFill>
                  <a:srgbClr val="0070C0"/>
                </a:solidFill>
              </a:rPr>
              <a:t>We can reverse the sort order by adding “</a:t>
            </a:r>
            <a:r>
              <a:rPr lang="en-US" sz="3200" b="1" dirty="0" err="1" smtClean="0">
                <a:solidFill>
                  <a:srgbClr val="0070C0"/>
                </a:solidFill>
              </a:rPr>
              <a:t>desc</a:t>
            </a:r>
            <a:r>
              <a:rPr lang="en-US" sz="3200" b="1" dirty="0" smtClean="0">
                <a:solidFill>
                  <a:srgbClr val="0070C0"/>
                </a:solidFill>
              </a:rPr>
              <a:t>” (for descending order) to the end of the “order by” statement.</a:t>
            </a:r>
            <a:endParaRPr lang="en-US" sz="3200" b="1" dirty="0">
              <a:solidFill>
                <a:srgbClr val="0070C0"/>
              </a:solidFill>
            </a:endParaRPr>
          </a:p>
        </p:txBody>
      </p:sp>
      <p:pic>
        <p:nvPicPr>
          <p:cNvPr id="4" name="Content Placeholder 3"/>
          <p:cNvPicPr>
            <a:picLocks noGrp="1" noChangeAspect="1"/>
          </p:cNvPicPr>
          <p:nvPr>
            <p:ph idx="1"/>
          </p:nvPr>
        </p:nvPicPr>
        <p:blipFill>
          <a:blip r:embed="rId2"/>
          <a:stretch>
            <a:fillRect/>
          </a:stretch>
        </p:blipFill>
        <p:spPr>
          <a:xfrm>
            <a:off x="1182094" y="2580102"/>
            <a:ext cx="9827812" cy="3757087"/>
          </a:xfrm>
          <a:prstGeom prst="rect">
            <a:avLst/>
          </a:prstGeom>
        </p:spPr>
      </p:pic>
    </p:spTree>
    <p:extLst>
      <p:ext uri="{BB962C8B-B14F-4D97-AF65-F5344CB8AC3E}">
        <p14:creationId xmlns:p14="http://schemas.microsoft.com/office/powerpoint/2010/main" val="35299276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solidFill>
                  <a:srgbClr val="0070C0"/>
                </a:solidFill>
              </a:rPr>
              <a:t>Let’s look at a test case in Inventory: a serial with 116 item records attached (instance HRID </a:t>
            </a:r>
            <a:r>
              <a:rPr lang="en-US" dirty="0" smtClean="0"/>
              <a:t>368384)</a:t>
            </a:r>
            <a:r>
              <a:rPr lang="en-US" sz="3600" b="1" dirty="0" smtClean="0">
                <a:solidFill>
                  <a:srgbClr val="0070C0"/>
                </a:solidFill>
              </a:rPr>
              <a:t>.</a:t>
            </a:r>
            <a:endParaRPr lang="en-US" sz="3600" b="1" dirty="0">
              <a:solidFill>
                <a:srgbClr val="0070C0"/>
              </a:solidFill>
            </a:endParaRPr>
          </a:p>
        </p:txBody>
      </p:sp>
      <p:pic>
        <p:nvPicPr>
          <p:cNvPr id="4" name="Content Placeholder 3"/>
          <p:cNvPicPr>
            <a:picLocks noGrp="1" noChangeAspect="1"/>
          </p:cNvPicPr>
          <p:nvPr>
            <p:ph idx="1"/>
          </p:nvPr>
        </p:nvPicPr>
        <p:blipFill>
          <a:blip r:embed="rId2"/>
          <a:stretch>
            <a:fillRect/>
          </a:stretch>
        </p:blipFill>
        <p:spPr>
          <a:xfrm>
            <a:off x="405517" y="2085297"/>
            <a:ext cx="9159901" cy="2918128"/>
          </a:xfrm>
          <a:prstGeom prst="rect">
            <a:avLst/>
          </a:prstGeom>
        </p:spPr>
      </p:pic>
      <p:sp>
        <p:nvSpPr>
          <p:cNvPr id="5" name="TextBox 4"/>
          <p:cNvSpPr txBox="1"/>
          <p:nvPr/>
        </p:nvSpPr>
        <p:spPr>
          <a:xfrm>
            <a:off x="9565418" y="4049318"/>
            <a:ext cx="2276724" cy="954107"/>
          </a:xfrm>
          <a:prstGeom prst="rect">
            <a:avLst/>
          </a:prstGeom>
          <a:noFill/>
        </p:spPr>
        <p:txBody>
          <a:bodyPr wrap="square" rtlCol="0">
            <a:spAutoFit/>
          </a:bodyPr>
          <a:lstStyle/>
          <a:p>
            <a:r>
              <a:rPr lang="en-US" sz="1400" dirty="0" smtClean="0">
                <a:solidFill>
                  <a:srgbClr val="FF0000"/>
                </a:solidFill>
              </a:rPr>
              <a:t>This little number tells us how many items records are associated with this holdings record.</a:t>
            </a:r>
            <a:endParaRPr lang="en-US" dirty="0"/>
          </a:p>
        </p:txBody>
      </p:sp>
    </p:spTree>
    <p:extLst>
      <p:ext uri="{BB962C8B-B14F-4D97-AF65-F5344CB8AC3E}">
        <p14:creationId xmlns:p14="http://schemas.microsoft.com/office/powerpoint/2010/main" val="258481560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solidFill>
                  <a:srgbClr val="0070C0"/>
                </a:solidFill>
              </a:rPr>
              <a:t>This creates a search result where the newest items appear at the top of the list.</a:t>
            </a:r>
            <a:endParaRPr lang="en-US" sz="3600" b="1" dirty="0">
              <a:solidFill>
                <a:srgbClr val="0070C0"/>
              </a:solidFill>
            </a:endParaRPr>
          </a:p>
        </p:txBody>
      </p:sp>
      <p:pic>
        <p:nvPicPr>
          <p:cNvPr id="4" name="Content Placeholder 3"/>
          <p:cNvPicPr>
            <a:picLocks noGrp="1" noChangeAspect="1"/>
          </p:cNvPicPr>
          <p:nvPr>
            <p:ph idx="1"/>
          </p:nvPr>
        </p:nvPicPr>
        <p:blipFill>
          <a:blip r:embed="rId2"/>
          <a:stretch>
            <a:fillRect/>
          </a:stretch>
        </p:blipFill>
        <p:spPr>
          <a:xfrm>
            <a:off x="1956021" y="1941244"/>
            <a:ext cx="7132319" cy="4491361"/>
          </a:xfrm>
          <a:prstGeom prst="rect">
            <a:avLst/>
          </a:prstGeom>
        </p:spPr>
      </p:pic>
    </p:spTree>
    <p:extLst>
      <p:ext uri="{BB962C8B-B14F-4D97-AF65-F5344CB8AC3E}">
        <p14:creationId xmlns:p14="http://schemas.microsoft.com/office/powerpoint/2010/main" val="147172523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rPr>
              <a:t>Things to keep in mind</a:t>
            </a:r>
            <a:endParaRPr lang="en-US" b="1" dirty="0">
              <a:solidFill>
                <a:srgbClr val="0070C0"/>
              </a:solidFill>
            </a:endParaRPr>
          </a:p>
        </p:txBody>
      </p:sp>
      <p:sp>
        <p:nvSpPr>
          <p:cNvPr id="3" name="Content Placeholder 2"/>
          <p:cNvSpPr>
            <a:spLocks noGrp="1"/>
          </p:cNvSpPr>
          <p:nvPr>
            <p:ph idx="1"/>
          </p:nvPr>
        </p:nvSpPr>
        <p:spPr/>
        <p:txBody>
          <a:bodyPr/>
          <a:lstStyle/>
          <a:p>
            <a:r>
              <a:rPr lang="en-US" sz="3200" dirty="0" smtClean="0"/>
              <a:t>Query-writing is an iterative process of trial-and-error, testing, verifying accuracy, and refining parameters.</a:t>
            </a:r>
          </a:p>
          <a:p>
            <a:r>
              <a:rPr lang="en-US" sz="3200" dirty="0" smtClean="0"/>
              <a:t>Before starting to write a query, identify the data elements you want to include in the results.</a:t>
            </a:r>
          </a:p>
          <a:p>
            <a:r>
              <a:rPr lang="en-US" sz="3200" dirty="0" smtClean="0"/>
              <a:t>Once the data elements are identified, look for the tables where those data elements reside.</a:t>
            </a:r>
          </a:p>
          <a:p>
            <a:r>
              <a:rPr lang="en-US" sz="3200" dirty="0" smtClean="0"/>
              <a:t>Having a known test case to work with is a good way to verify your results.</a:t>
            </a:r>
            <a:endParaRPr lang="en-US" sz="3200" dirty="0"/>
          </a:p>
          <a:p>
            <a:endParaRPr lang="en-US" dirty="0"/>
          </a:p>
        </p:txBody>
      </p:sp>
    </p:spTree>
    <p:extLst>
      <p:ext uri="{BB962C8B-B14F-4D97-AF65-F5344CB8AC3E}">
        <p14:creationId xmlns:p14="http://schemas.microsoft.com/office/powerpoint/2010/main" val="32597855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solidFill>
                  <a:srgbClr val="0070C0"/>
                </a:solidFill>
              </a:rPr>
              <a:t>When we expand the holdings accordion, we see a list of the associated item records, which includes the barcode number and enumeration and chronology information, as well as other data points.</a:t>
            </a:r>
            <a:endParaRPr lang="en-US" sz="2800" b="1" dirty="0">
              <a:solidFill>
                <a:srgbClr val="0070C0"/>
              </a:solidFill>
            </a:endParaRPr>
          </a:p>
        </p:txBody>
      </p:sp>
      <p:pic>
        <p:nvPicPr>
          <p:cNvPr id="4" name="Content Placeholder 3"/>
          <p:cNvPicPr>
            <a:picLocks noGrp="1" noChangeAspect="1"/>
          </p:cNvPicPr>
          <p:nvPr>
            <p:ph idx="1"/>
          </p:nvPr>
        </p:nvPicPr>
        <p:blipFill>
          <a:blip r:embed="rId2"/>
          <a:stretch>
            <a:fillRect/>
          </a:stretch>
        </p:blipFill>
        <p:spPr>
          <a:xfrm>
            <a:off x="971772" y="1825625"/>
            <a:ext cx="10248456" cy="4351338"/>
          </a:xfrm>
          <a:prstGeom prst="rect">
            <a:avLst/>
          </a:prstGeom>
        </p:spPr>
      </p:pic>
    </p:spTree>
    <p:extLst>
      <p:ext uri="{BB962C8B-B14F-4D97-AF65-F5344CB8AC3E}">
        <p14:creationId xmlns:p14="http://schemas.microsoft.com/office/powerpoint/2010/main" val="5662915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2541" y="94780"/>
            <a:ext cx="10515600" cy="1325563"/>
          </a:xfrm>
        </p:spPr>
        <p:txBody>
          <a:bodyPr>
            <a:normAutofit/>
          </a:bodyPr>
          <a:lstStyle/>
          <a:p>
            <a:r>
              <a:rPr lang="en-US" sz="3600" b="1" dirty="0" smtClean="0">
                <a:solidFill>
                  <a:srgbClr val="0070C0"/>
                </a:solidFill>
              </a:rPr>
              <a:t>Our initial analysis suggests that the first table we need to look at </a:t>
            </a:r>
            <a:r>
              <a:rPr lang="en-US" sz="3600" b="1" dirty="0" smtClean="0">
                <a:solidFill>
                  <a:srgbClr val="0070C0"/>
                </a:solidFill>
              </a:rPr>
              <a:t>in the LDP has </a:t>
            </a:r>
            <a:r>
              <a:rPr lang="en-US" sz="3600" b="1" dirty="0" smtClean="0">
                <a:solidFill>
                  <a:srgbClr val="0070C0"/>
                </a:solidFill>
              </a:rPr>
              <a:t>something to do with holdings. </a:t>
            </a:r>
            <a:endParaRPr lang="en-US" sz="3600" b="1" dirty="0">
              <a:solidFill>
                <a:srgbClr val="0070C0"/>
              </a:solidFill>
            </a:endParaRPr>
          </a:p>
        </p:txBody>
      </p:sp>
      <p:pic>
        <p:nvPicPr>
          <p:cNvPr id="4" name="Content Placeholder 3"/>
          <p:cNvPicPr>
            <a:picLocks noGrp="1" noChangeAspect="1"/>
          </p:cNvPicPr>
          <p:nvPr>
            <p:ph idx="1"/>
          </p:nvPr>
        </p:nvPicPr>
        <p:blipFill>
          <a:blip r:embed="rId2"/>
          <a:stretch>
            <a:fillRect/>
          </a:stretch>
        </p:blipFill>
        <p:spPr>
          <a:xfrm>
            <a:off x="1579851" y="1635029"/>
            <a:ext cx="3827036" cy="4956602"/>
          </a:xfrm>
          <a:prstGeom prst="rect">
            <a:avLst/>
          </a:prstGeom>
        </p:spPr>
      </p:pic>
      <p:sp>
        <p:nvSpPr>
          <p:cNvPr id="5" name="TextBox 4"/>
          <p:cNvSpPr txBox="1"/>
          <p:nvPr/>
        </p:nvSpPr>
        <p:spPr>
          <a:xfrm>
            <a:off x="6146358" y="3776869"/>
            <a:ext cx="4214192" cy="923330"/>
          </a:xfrm>
          <a:prstGeom prst="rect">
            <a:avLst/>
          </a:prstGeom>
          <a:noFill/>
        </p:spPr>
        <p:txBody>
          <a:bodyPr wrap="square" rtlCol="0">
            <a:spAutoFit/>
          </a:bodyPr>
          <a:lstStyle/>
          <a:p>
            <a:r>
              <a:rPr lang="en-US" dirty="0" smtClean="0">
                <a:solidFill>
                  <a:srgbClr val="FF0000"/>
                </a:solidFill>
              </a:rPr>
              <a:t>There is a table in the LDP called “</a:t>
            </a:r>
            <a:r>
              <a:rPr lang="en-US" dirty="0" err="1" smtClean="0">
                <a:solidFill>
                  <a:srgbClr val="FF0000"/>
                </a:solidFill>
              </a:rPr>
              <a:t>inventory_holdings</a:t>
            </a:r>
            <a:r>
              <a:rPr lang="en-US" dirty="0" smtClean="0">
                <a:solidFill>
                  <a:srgbClr val="FF0000"/>
                </a:solidFill>
              </a:rPr>
              <a:t>.” Could this table contain the data points we need?</a:t>
            </a:r>
            <a:endParaRPr lang="en-US" dirty="0">
              <a:solidFill>
                <a:srgbClr val="FF0000"/>
              </a:solidFill>
            </a:endParaRPr>
          </a:p>
        </p:txBody>
      </p:sp>
    </p:spTree>
    <p:extLst>
      <p:ext uri="{BB962C8B-B14F-4D97-AF65-F5344CB8AC3E}">
        <p14:creationId xmlns:p14="http://schemas.microsoft.com/office/powerpoint/2010/main" val="17887277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b="1" dirty="0" smtClean="0">
                <a:solidFill>
                  <a:srgbClr val="0070C0"/>
                </a:solidFill>
              </a:rPr>
              <a:t>In looking at the properties associated with the </a:t>
            </a:r>
            <a:r>
              <a:rPr lang="en-US" sz="2800" b="1" dirty="0" err="1" smtClean="0">
                <a:solidFill>
                  <a:srgbClr val="0070C0"/>
                </a:solidFill>
              </a:rPr>
              <a:t>inventory_holdings</a:t>
            </a:r>
            <a:r>
              <a:rPr lang="en-US" sz="2800" b="1" dirty="0" smtClean="0">
                <a:solidFill>
                  <a:srgbClr val="0070C0"/>
                </a:solidFill>
              </a:rPr>
              <a:t> table, we see that only one data point has anything to do with items: “</a:t>
            </a:r>
            <a:r>
              <a:rPr lang="en-US" sz="2800" b="1" dirty="0" err="1" smtClean="0">
                <a:solidFill>
                  <a:srgbClr val="0070C0"/>
                </a:solidFill>
              </a:rPr>
              <a:t>number_of_items</a:t>
            </a:r>
            <a:r>
              <a:rPr lang="en-US" sz="2800" b="1" dirty="0" smtClean="0">
                <a:solidFill>
                  <a:srgbClr val="0070C0"/>
                </a:solidFill>
              </a:rPr>
              <a:t>.” This is not one of the data points we need right now.</a:t>
            </a:r>
            <a:endParaRPr lang="en-US" sz="2800" b="1" dirty="0">
              <a:solidFill>
                <a:srgbClr val="0070C0"/>
              </a:solidFill>
            </a:endParaRPr>
          </a:p>
        </p:txBody>
      </p:sp>
      <p:pic>
        <p:nvPicPr>
          <p:cNvPr id="4" name="Content Placeholder 3"/>
          <p:cNvPicPr>
            <a:picLocks noGrp="1" noChangeAspect="1"/>
          </p:cNvPicPr>
          <p:nvPr>
            <p:ph idx="1"/>
          </p:nvPr>
        </p:nvPicPr>
        <p:blipFill>
          <a:blip r:embed="rId2"/>
          <a:stretch>
            <a:fillRect/>
          </a:stretch>
        </p:blipFill>
        <p:spPr>
          <a:xfrm>
            <a:off x="3649650" y="1926648"/>
            <a:ext cx="3427011" cy="4597397"/>
          </a:xfrm>
          <a:prstGeom prst="rect">
            <a:avLst/>
          </a:prstGeom>
        </p:spPr>
      </p:pic>
    </p:spTree>
    <p:extLst>
      <p:ext uri="{BB962C8B-B14F-4D97-AF65-F5344CB8AC3E}">
        <p14:creationId xmlns:p14="http://schemas.microsoft.com/office/powerpoint/2010/main" val="32219503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buNone/>
            </a:pPr>
            <a:r>
              <a:rPr lang="en-US" sz="5400" dirty="0" smtClean="0">
                <a:solidFill>
                  <a:srgbClr val="0070C0"/>
                </a:solidFill>
              </a:rPr>
              <a:t>We now need to ask the question: “What other table or tables might contain the data points we need?”</a:t>
            </a:r>
            <a:endParaRPr lang="en-US" sz="5400" dirty="0">
              <a:solidFill>
                <a:srgbClr val="0070C0"/>
              </a:solidFill>
            </a:endParaRPr>
          </a:p>
        </p:txBody>
      </p:sp>
    </p:spTree>
    <p:extLst>
      <p:ext uri="{BB962C8B-B14F-4D97-AF65-F5344CB8AC3E}">
        <p14:creationId xmlns:p14="http://schemas.microsoft.com/office/powerpoint/2010/main" val="3722434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solidFill>
                  <a:srgbClr val="0070C0"/>
                </a:solidFill>
              </a:rPr>
              <a:t>Returning to the LDP, we see that there is a table called “inventory _items.”</a:t>
            </a:r>
            <a:endParaRPr lang="en-US" sz="3600" b="1" dirty="0">
              <a:solidFill>
                <a:srgbClr val="0070C0"/>
              </a:solidFill>
            </a:endParaRPr>
          </a:p>
        </p:txBody>
      </p:sp>
      <p:pic>
        <p:nvPicPr>
          <p:cNvPr id="4" name="Content Placeholder 3"/>
          <p:cNvPicPr>
            <a:picLocks noGrp="1" noChangeAspect="1"/>
          </p:cNvPicPr>
          <p:nvPr>
            <p:ph idx="1"/>
          </p:nvPr>
        </p:nvPicPr>
        <p:blipFill>
          <a:blip r:embed="rId2"/>
          <a:stretch>
            <a:fillRect/>
          </a:stretch>
        </p:blipFill>
        <p:spPr>
          <a:xfrm>
            <a:off x="1685717" y="1941590"/>
            <a:ext cx="4365226" cy="4324038"/>
          </a:xfrm>
          <a:prstGeom prst="rect">
            <a:avLst/>
          </a:prstGeom>
        </p:spPr>
      </p:pic>
      <p:sp>
        <p:nvSpPr>
          <p:cNvPr id="5" name="TextBox 4"/>
          <p:cNvSpPr txBox="1"/>
          <p:nvPr/>
        </p:nvSpPr>
        <p:spPr>
          <a:xfrm>
            <a:off x="6543923" y="4874150"/>
            <a:ext cx="4230094" cy="646331"/>
          </a:xfrm>
          <a:prstGeom prst="rect">
            <a:avLst/>
          </a:prstGeom>
          <a:noFill/>
        </p:spPr>
        <p:txBody>
          <a:bodyPr wrap="square" rtlCol="0">
            <a:spAutoFit/>
          </a:bodyPr>
          <a:lstStyle/>
          <a:p>
            <a:r>
              <a:rPr lang="en-US" dirty="0" smtClean="0">
                <a:solidFill>
                  <a:srgbClr val="FF0000"/>
                </a:solidFill>
              </a:rPr>
              <a:t>Could this table contain the data points we need?</a:t>
            </a:r>
            <a:endParaRPr lang="en-US" dirty="0">
              <a:solidFill>
                <a:srgbClr val="FF0000"/>
              </a:solidFill>
            </a:endParaRPr>
          </a:p>
        </p:txBody>
      </p:sp>
    </p:spTree>
    <p:extLst>
      <p:ext uri="{BB962C8B-B14F-4D97-AF65-F5344CB8AC3E}">
        <p14:creationId xmlns:p14="http://schemas.microsoft.com/office/powerpoint/2010/main" val="42680507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solidFill>
                  <a:srgbClr val="0070C0"/>
                </a:solidFill>
              </a:rPr>
              <a:t>An examination of the properties of the </a:t>
            </a:r>
            <a:r>
              <a:rPr lang="en-US" sz="2800" b="1" dirty="0" err="1" smtClean="0">
                <a:solidFill>
                  <a:srgbClr val="0070C0"/>
                </a:solidFill>
              </a:rPr>
              <a:t>inventory_items</a:t>
            </a:r>
            <a:r>
              <a:rPr lang="en-US" sz="2800" b="1" dirty="0" smtClean="0">
                <a:solidFill>
                  <a:srgbClr val="0070C0"/>
                </a:solidFill>
              </a:rPr>
              <a:t> table shows that this is the table with most of the data points we want! That’s because </a:t>
            </a:r>
            <a:r>
              <a:rPr lang="en-US" sz="2800" b="1" dirty="0" smtClean="0">
                <a:solidFill>
                  <a:srgbClr val="0070C0"/>
                </a:solidFill>
              </a:rPr>
              <a:t>the </a:t>
            </a:r>
            <a:r>
              <a:rPr lang="en-US" sz="2800" b="1" dirty="0" smtClean="0">
                <a:solidFill>
                  <a:srgbClr val="0070C0"/>
                </a:solidFill>
              </a:rPr>
              <a:t>data </a:t>
            </a:r>
            <a:r>
              <a:rPr lang="en-US" sz="2800" b="1" dirty="0" smtClean="0">
                <a:solidFill>
                  <a:srgbClr val="0070C0"/>
                </a:solidFill>
              </a:rPr>
              <a:t>points we want reside </a:t>
            </a:r>
            <a:r>
              <a:rPr lang="en-US" sz="2800" b="1" dirty="0" smtClean="0">
                <a:solidFill>
                  <a:srgbClr val="0070C0"/>
                </a:solidFill>
              </a:rPr>
              <a:t>within item records.</a:t>
            </a:r>
            <a:endParaRPr lang="en-US" sz="2800" b="1" dirty="0">
              <a:solidFill>
                <a:srgbClr val="0070C0"/>
              </a:solidFill>
            </a:endParaRPr>
          </a:p>
        </p:txBody>
      </p:sp>
      <p:pic>
        <p:nvPicPr>
          <p:cNvPr id="4" name="Content Placeholder 3"/>
          <p:cNvPicPr>
            <a:picLocks noGrp="1" noChangeAspect="1"/>
          </p:cNvPicPr>
          <p:nvPr>
            <p:ph idx="1"/>
          </p:nvPr>
        </p:nvPicPr>
        <p:blipFill>
          <a:blip r:embed="rId2"/>
          <a:stretch>
            <a:fillRect/>
          </a:stretch>
        </p:blipFill>
        <p:spPr>
          <a:xfrm>
            <a:off x="3808050" y="1873333"/>
            <a:ext cx="3642321" cy="4797811"/>
          </a:xfrm>
          <a:prstGeom prst="rect">
            <a:avLst/>
          </a:prstGeom>
        </p:spPr>
      </p:pic>
    </p:spTree>
    <p:extLst>
      <p:ext uri="{BB962C8B-B14F-4D97-AF65-F5344CB8AC3E}">
        <p14:creationId xmlns:p14="http://schemas.microsoft.com/office/powerpoint/2010/main" val="77986937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738</TotalTime>
  <Words>1257</Words>
  <Application>Microsoft Office PowerPoint</Application>
  <PresentationFormat>Widescreen</PresentationFormat>
  <Paragraphs>66</Paragraphs>
  <Slides>31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31</vt:i4>
      </vt:variant>
    </vt:vector>
  </HeadingPairs>
  <TitlesOfParts>
    <vt:vector size="35" baseType="lpstr">
      <vt:lpstr>Arial</vt:lpstr>
      <vt:lpstr>Calibri</vt:lpstr>
      <vt:lpstr>Calibri Light</vt:lpstr>
      <vt:lpstr>Office Theme</vt:lpstr>
      <vt:lpstr>PowerPoint Presentation</vt:lpstr>
      <vt:lpstr>The goal: a query that lists the barcode number, enumeration, and chronology of items associated with a specific holdings record</vt:lpstr>
      <vt:lpstr>Let’s look at a test case in Inventory: a serial with 116 item records attached (instance HRID 368384).</vt:lpstr>
      <vt:lpstr>When we expand the holdings accordion, we see a list of the associated item records, which includes the barcode number and enumeration and chronology information, as well as other data points.</vt:lpstr>
      <vt:lpstr>Our initial analysis suggests that the first table we need to look at in the LDP has something to do with holdings. </vt:lpstr>
      <vt:lpstr>In looking at the properties associated with the inventory_holdings table, we see that only one data point has anything to do with items: “number_of_items.” This is not one of the data points we need right now.</vt:lpstr>
      <vt:lpstr>PowerPoint Presentation</vt:lpstr>
      <vt:lpstr>Returning to the LDP, we see that there is a table called “inventory _items.”</vt:lpstr>
      <vt:lpstr>An examination of the properties of the inventory_items table shows that this is the table with most of the data points we want! That’s because the data points we want reside within item records.</vt:lpstr>
      <vt:lpstr>Let’s open the SQL Editor in DBeaver and write a very simple query to retrieve our 3 data points from the inventory_items table, and run it.</vt:lpstr>
      <vt:lpstr>Do your results look something like this? What’s missing?</vt:lpstr>
      <vt:lpstr>Recall our goal: a query that lists the barcode number, enumeration, and chronology of items associated with a specific holdings record.</vt:lpstr>
      <vt:lpstr>Let’s take another look at the properties associated with the inventory_items table.</vt:lpstr>
      <vt:lpstr>Let’s add “holdings_record_id” to the data points in our “select” statement, and run the query.</vt:lpstr>
      <vt:lpstr>Notice that the long, alpha-numeric holdings id string now appears in our results.</vt:lpstr>
      <vt:lpstr>Suppose we want the more accessible and  human-friendly holdings HRID in our results? How do we get that?</vt:lpstr>
      <vt:lpstr>Let’s re-examine the properties associated with the inventory_items table.</vt:lpstr>
      <vt:lpstr>PowerPoint Presentation</vt:lpstr>
      <vt:lpstr>In which table are we most likely to find the holdings HRID? Hint: it’s a table we have already looked at.</vt:lpstr>
      <vt:lpstr>As it turns out, the inventory_holdings table has a role to play in our query after all.</vt:lpstr>
      <vt:lpstr>To connect the two tables, we need to add a “join” statement to our query, connecting them on the common data point.</vt:lpstr>
      <vt:lpstr>The results look like this. There are a couple of problems with this result.</vt:lpstr>
      <vt:lpstr>We need to add an “alias” to the query to disambiguate the label for the column called “hrid.”</vt:lpstr>
      <vt:lpstr>Now the column label is more intelligible, but there’s still a problem with our results.</vt:lpstr>
      <vt:lpstr>To do this, we need to add a criterion to our query by adding a “where” statement.</vt:lpstr>
      <vt:lpstr>Check the accuracy of your result!</vt:lpstr>
      <vt:lpstr>Considering the data we are working with, the best way to order the query results would be by either the enumeration or the chronology data. To do this, we use an “order by” statement.</vt:lpstr>
      <vt:lpstr>The search result is now nicely ordered by year, in ascending order.</vt:lpstr>
      <vt:lpstr>We can reverse the sort order by adding “desc” (for descending order) to the end of the “order by” statement.</vt:lpstr>
      <vt:lpstr>This creates a search result where the newest items appear at the top of the list.</vt:lpstr>
      <vt:lpstr>Things to keep in mind</vt:lpstr>
    </vt:vector>
  </TitlesOfParts>
  <Company>Cornell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SQL Case Study</dc:title>
  <dc:creator>Jean M. Pajerek</dc:creator>
  <cp:lastModifiedBy>Jean M. Pajerek</cp:lastModifiedBy>
  <cp:revision>110</cp:revision>
  <dcterms:created xsi:type="dcterms:W3CDTF">2021-08-31T20:58:08Z</dcterms:created>
  <dcterms:modified xsi:type="dcterms:W3CDTF">2021-09-13T13:52:23Z</dcterms:modified>
</cp:coreProperties>
</file>