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15" r:id="rId3"/>
    <p:sldMasterId id="2147483716" r:id="rId4"/>
    <p:sldMasterId id="214748371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y="6858000" cx="12192000"/>
  <p:notesSz cx="6858000" cy="9144000"/>
  <p:embeddedFontLst>
    <p:embeddedFont>
      <p:font typeface="Roboto"/>
      <p:regular r:id="rId37"/>
      <p:bold r:id="rId38"/>
      <p:italic r:id="rId39"/>
      <p:boldItalic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-boldItalic.fnt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font" Target="fonts/Roboto-regular.fntdata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font" Target="fonts/Roboto-italic.fntdata"/><Relationship Id="rId16" Type="http://schemas.openxmlformats.org/officeDocument/2006/relationships/slide" Target="slides/slide10.xml"/><Relationship Id="rId38" Type="http://schemas.openxmlformats.org/officeDocument/2006/relationships/font" Target="fonts/Roboto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Thanks for joining us. Please hold your questions until the end. </a:t>
            </a:r>
            <a:endParaRPr/>
          </a:p>
        </p:txBody>
      </p:sp>
      <p:sp>
        <p:nvSpPr>
          <p:cNvPr id="279" name="Google Shape;27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d513b2ef6c_0_8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d513b2ef6c_0_8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rgbClr val="454545"/>
              </a:buClr>
              <a:buSzPts val="1800"/>
              <a:buFont typeface="Arial"/>
              <a:buChar char="●"/>
            </a:pPr>
            <a:r>
              <a:rPr lang="en-US" sz="180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DBeaver is the recommended reporting application for those who need to run and/or build FOLIO reports </a:t>
            </a:r>
            <a:endParaRPr sz="180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800"/>
              <a:buFont typeface="Arial"/>
              <a:buChar char="●"/>
            </a:pPr>
            <a:r>
              <a:rPr lang="en-US" sz="180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To provide reporting users with secure access to the Cornell LDP reporting database, CIT set up a virtualized environment, which is similar to using a Remote Desktop connection</a:t>
            </a:r>
            <a:endParaRPr sz="180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800"/>
              <a:buFont typeface="Arial"/>
              <a:buChar char="●"/>
            </a:pPr>
            <a:r>
              <a:rPr lang="en-US" sz="180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Library Desktop Services and the Reporting Team are currently testing the virtualized environment for reporting</a:t>
            </a:r>
            <a:endParaRPr sz="180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800"/>
              <a:buFont typeface="Arial"/>
              <a:buChar char="●"/>
            </a:pPr>
            <a:r>
              <a:rPr lang="en-US" sz="180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Report users will open a web browser link, log in with netid and password, click the DBeaver icon on the virtual desktop, and run their queries just as they would from the DBeaver desktop application</a:t>
            </a:r>
            <a:endParaRPr sz="180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800"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gd513b2ef6c_0_8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e2a1e2aa39_1_3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e2a1e2aa39_1_3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ge2a1e2aa39_1_3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e2a1e2aa39_1_3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e2a1e2aa39_1_3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ge2a1e2aa39_1_35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e3c0cdde09_0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Google Shape;369;ge3c0cdde09_0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ge3c0cdde09_0_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e2a1e2aa39_1_36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7" name="Google Shape;377;ge2a1e2aa39_1_36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e2a1e2aa39_1_3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e2a1e2aa39_1_3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ge2a1e2aa39_1_3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d513b2ef6c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d513b2ef6c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It’s just a place to store the code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The FOLIO reporting community is collaboratively developing a repository of report query templates in SQL called FOLIO Analytics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The queries in this repository are designed to be used and adapted by institutions implementing FOLIO with the LDP reporting database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SQL stands for Structured Query Language, a programming language designed for managing data in a reporting database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one of the best things you can do to get comfortable with our new reporting system is to familiarize yourself with the queries that are being developed in this repository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The FOLIO Analytics Report Repository is stored on GitHub, but you do not require a GitHub account to obtain and use the queries </a:t>
            </a:r>
            <a:endParaRPr sz="1800"/>
          </a:p>
        </p:txBody>
      </p:sp>
      <p:sp>
        <p:nvSpPr>
          <p:cNvPr id="394" name="Google Shape;394;gd513b2ef6c_0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e3c0cdde09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e3c0cdde09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3" name="Google Shape;403;ge3c0cdde09_0_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e2a1e2aa39_1_39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0" name="Google Shape;410;ge2a1e2aa39_1_39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d383aa7619_0_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d383aa7619_0_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1800"/>
              <a:t>README.md documentation files are available for each query in the report repository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The .md extension means the file is in Markdown format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Markdown is a markup language for creating formatted text that is used on GitHub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The .sql extension means the file is an SQL script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SQL stands for structured query language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SQL scripts are run against the reporting database to generate reports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The README file for the query explains the query’s purpose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18" name="Google Shape;418;gd383aa7619_0_1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b8125a675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b8125a675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gb8125a675f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d513b2ef6c_0_10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4" name="Google Shape;424;gd513b2ef6c_0_10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rgbClr val="454545"/>
              </a:buClr>
              <a:buSzPts val="1800"/>
              <a:buChar char="•"/>
            </a:pPr>
            <a:r>
              <a:rPr lang="en-US" sz="180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in addition to running reports, most users will change filters to get the results set needed</a:t>
            </a:r>
            <a:endParaRPr sz="180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800"/>
              <a:buChar char="•"/>
            </a:pPr>
            <a:r>
              <a:rPr lang="en-US" sz="180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before you run your FOLIO report query, check the filter settings</a:t>
            </a:r>
            <a:endParaRPr sz="180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800"/>
              <a:buChar char="•"/>
            </a:pPr>
            <a:r>
              <a:rPr lang="en-US" sz="180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filters are documented in the README and Comments documentation for each query</a:t>
            </a:r>
            <a:endParaRPr sz="180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25" name="Google Shape;425;gd513b2ef6c_0_10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d383aa7619_0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d383aa7619_0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1800"/>
              <a:t>about query commenting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putting 2 dashes in front of a line in a query makes it a comment, so it’s no longer part of the code that the query uses to run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report developers use comments to help document the query to make it easier to understand and use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45" name="Google Shape;445;gd383aa7619_0_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e3c0cdde09_0_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e3c0cdde09_0_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500"/>
              <a:buChar char="●"/>
            </a:pPr>
            <a:r>
              <a:rPr lang="en-US" sz="150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Requests - filter for current dates and RMC Annex</a:t>
            </a:r>
            <a:endParaRPr sz="1500">
              <a:solidFill>
                <a:srgbClr val="45454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54545"/>
              </a:buClr>
              <a:buSzPts val="1500"/>
              <a:buChar char="●"/>
            </a:pPr>
            <a:r>
              <a:rPr lang="en-US" sz="1500">
                <a:solidFill>
                  <a:srgbClr val="454545"/>
                </a:solidFill>
                <a:latin typeface="Arial"/>
                <a:ea typeface="Arial"/>
                <a:cs typeface="Arial"/>
                <a:sym typeface="Arial"/>
              </a:rPr>
              <a:t>Loans and Renewals - filter by date and location</a:t>
            </a:r>
            <a:endParaRPr sz="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ge3c0cdde09_0_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e2a1e2aa39_1_40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65" name="Google Shape;465;ge2a1e2aa39_1_40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e2a1e2aa39_1_3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2" name="Google Shape;472;ge2a1e2aa39_1_3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ge2a1e2aa39_1_37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ge3c0cdde09_0_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0" name="Google Shape;480;ge3c0cdde09_0_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ge3c0cdde09_0_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e3c0cdde09_0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e3c0cdde09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9" name="Google Shape;489;ge3c0cdde09_0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b8125a675f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b8125a675f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gb8125a675f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d383aa7619_0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d383aa7619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1800"/>
              <a:t>I want to acknowledge the hard work and dedication of the reporting team as they work hard to support you as you learn how to navigate a new world of library data - thank you!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gd383aa7619_0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12" name="Google Shape;512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e2a1e2aa39_1_19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3" name="Google Shape;293;ge2a1e2aa39_1_19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e3a89e1876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e3a89e1876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9" name="Google Shape;519;ge3a89e1876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e2a1e2aa39_1_3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e2a1e2aa39_1_30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ge2a1e2aa39_1_30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e2a1e2aa39_1_3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e2a1e2aa39_1_3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ge2a1e2aa39_1_3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e2a1e2aa39_1_3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e2a1e2aa39_1_3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ge2a1e2aa39_1_3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e2a1e2aa39_1_3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e2a1e2aa39_1_3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ge2a1e2aa39_1_33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e2a1e2aa39_1_29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e2a1e2aa39_1_29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ge2a1e2aa39_1_29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e2a1e2aa39_1_3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9" name="Google Shape;339;ge2a1e2aa39_1_3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4.png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ntent with Caption" type="objTx">
  <p:cSld name="OBJECT_WITH_CAPTION_TEX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/>
          <p:nvPr/>
        </p:nvSpPr>
        <p:spPr>
          <a:xfrm>
            <a:off x="-1" y="0"/>
            <a:ext cx="4477207" cy="6501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2"/>
          <p:cNvSpPr/>
          <p:nvPr/>
        </p:nvSpPr>
        <p:spPr>
          <a:xfrm>
            <a:off x="4477207" y="0"/>
            <a:ext cx="155448" cy="650138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/>
          <p:nvPr>
            <p:ph type="title"/>
          </p:nvPr>
        </p:nvSpPr>
        <p:spPr>
          <a:xfrm>
            <a:off x="355157" y="2916936"/>
            <a:ext cx="3787076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None/>
              <a:defRPr b="0" i="0" sz="3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" name="Google Shape;21;p2"/>
          <p:cNvSpPr txBox="1"/>
          <p:nvPr>
            <p:ph idx="1" type="body"/>
          </p:nvPr>
        </p:nvSpPr>
        <p:spPr>
          <a:xfrm>
            <a:off x="5183188" y="987427"/>
            <a:ext cx="6172200" cy="201180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2"/>
          <p:cNvSpPr txBox="1"/>
          <p:nvPr>
            <p:ph idx="2" type="body"/>
          </p:nvPr>
        </p:nvSpPr>
        <p:spPr>
          <a:xfrm>
            <a:off x="5183188" y="3250692"/>
            <a:ext cx="6172200" cy="1266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1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838200" y="1630496"/>
            <a:ext cx="5181600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11"/>
          <p:cNvSpPr txBox="1"/>
          <p:nvPr>
            <p:ph idx="2" type="body"/>
          </p:nvPr>
        </p:nvSpPr>
        <p:spPr>
          <a:xfrm>
            <a:off x="6172200" y="1630496"/>
            <a:ext cx="5181600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wo Content">
  <p:cSld name="4_Two Conten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9" name="Google Shape;59;p12"/>
          <p:cNvSpPr txBox="1"/>
          <p:nvPr>
            <p:ph idx="1" type="body"/>
          </p:nvPr>
        </p:nvSpPr>
        <p:spPr>
          <a:xfrm>
            <a:off x="838201" y="1630496"/>
            <a:ext cx="3543300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−"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12"/>
          <p:cNvSpPr txBox="1"/>
          <p:nvPr>
            <p:ph idx="2" type="body"/>
          </p:nvPr>
        </p:nvSpPr>
        <p:spPr>
          <a:xfrm>
            <a:off x="4572001" y="1630496"/>
            <a:ext cx="3543300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−"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wo Content">
  <p:cSld name="1_Two Conten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Google Shape;63;p13"/>
          <p:cNvSpPr txBox="1"/>
          <p:nvPr>
            <p:ph idx="1" type="body"/>
          </p:nvPr>
        </p:nvSpPr>
        <p:spPr>
          <a:xfrm>
            <a:off x="838200" y="2295939"/>
            <a:ext cx="5181600" cy="3859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Google Shape;64;p13"/>
          <p:cNvSpPr txBox="1"/>
          <p:nvPr>
            <p:ph idx="2" type="body"/>
          </p:nvPr>
        </p:nvSpPr>
        <p:spPr>
          <a:xfrm>
            <a:off x="6172200" y="2295939"/>
            <a:ext cx="5181600" cy="3859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13"/>
          <p:cNvSpPr txBox="1"/>
          <p:nvPr>
            <p:ph idx="3" type="body"/>
          </p:nvPr>
        </p:nvSpPr>
        <p:spPr>
          <a:xfrm>
            <a:off x="838200" y="1628383"/>
            <a:ext cx="10515600" cy="6675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839788" y="475129"/>
            <a:ext cx="10515600" cy="1018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8" name="Google Shape;68;p14"/>
          <p:cNvSpPr txBox="1"/>
          <p:nvPr>
            <p:ph idx="1" type="body"/>
          </p:nvPr>
        </p:nvSpPr>
        <p:spPr>
          <a:xfrm>
            <a:off x="839789" y="1557193"/>
            <a:ext cx="5157787" cy="697509"/>
          </a:xfrm>
          <a:prstGeom prst="rect">
            <a:avLst/>
          </a:prstGeom>
          <a:solidFill>
            <a:schemeClr val="accent2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14"/>
          <p:cNvSpPr txBox="1"/>
          <p:nvPr>
            <p:ph idx="2" type="body"/>
          </p:nvPr>
        </p:nvSpPr>
        <p:spPr>
          <a:xfrm>
            <a:off x="839789" y="2317789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14"/>
          <p:cNvSpPr txBox="1"/>
          <p:nvPr>
            <p:ph idx="3" type="body"/>
          </p:nvPr>
        </p:nvSpPr>
        <p:spPr>
          <a:xfrm>
            <a:off x="6172201" y="1557193"/>
            <a:ext cx="5183188" cy="697509"/>
          </a:xfrm>
          <a:prstGeom prst="rect">
            <a:avLst/>
          </a:prstGeom>
          <a:solidFill>
            <a:schemeClr val="accent2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Google Shape;71;p14"/>
          <p:cNvSpPr txBox="1"/>
          <p:nvPr>
            <p:ph idx="4" type="body"/>
          </p:nvPr>
        </p:nvSpPr>
        <p:spPr>
          <a:xfrm>
            <a:off x="6172201" y="2317789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wo Content">
  <p:cSld name="3_Two Conten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838201" y="1630496"/>
            <a:ext cx="3438938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−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p15"/>
          <p:cNvSpPr txBox="1"/>
          <p:nvPr>
            <p:ph idx="2" type="body"/>
          </p:nvPr>
        </p:nvSpPr>
        <p:spPr>
          <a:xfrm>
            <a:off x="4376531" y="1630496"/>
            <a:ext cx="3438938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−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5"/>
          <p:cNvSpPr txBox="1"/>
          <p:nvPr>
            <p:ph idx="3" type="body"/>
          </p:nvPr>
        </p:nvSpPr>
        <p:spPr>
          <a:xfrm>
            <a:off x="7914861" y="1630496"/>
            <a:ext cx="3438938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−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Paragraph">
  <p:cSld name="1_Title and Paragraph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2423492" y="4701211"/>
            <a:ext cx="7346674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75707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2423492" y="1808922"/>
            <a:ext cx="7346674" cy="2733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Title Only">
  <p:cSld name="6_Title Only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838200" y="171483"/>
            <a:ext cx="10515600" cy="17839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4" name="Google Shape;84;p18"/>
          <p:cNvSpPr txBox="1"/>
          <p:nvPr>
            <p:ph idx="1" type="body"/>
          </p:nvPr>
        </p:nvSpPr>
        <p:spPr>
          <a:xfrm>
            <a:off x="838200" y="2298837"/>
            <a:ext cx="10515600" cy="7752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wo Content">
  <p:cSld name="2_Two Conten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838200" y="1520687"/>
            <a:ext cx="10515600" cy="7752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Only">
  <p:cSld name="3_Title 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/>
          <p:nvPr>
            <p:ph type="title"/>
          </p:nvPr>
        </p:nvSpPr>
        <p:spPr>
          <a:xfrm>
            <a:off x="838200" y="392085"/>
            <a:ext cx="10515600" cy="6481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Title and Bullets">
  <p:cSld name="5_Title and Bullet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5189664" y="0"/>
            <a:ext cx="7002336" cy="649801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3"/>
          <p:cNvSpPr txBox="1"/>
          <p:nvPr>
            <p:ph type="title"/>
          </p:nvPr>
        </p:nvSpPr>
        <p:spPr>
          <a:xfrm>
            <a:off x="838200" y="977030"/>
            <a:ext cx="3419167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nt with Caption">
  <p:cSld name="1_Content with Ca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2" name="Google Shape;92;p21"/>
          <p:cNvSpPr txBox="1"/>
          <p:nvPr>
            <p:ph idx="1" type="body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−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3" name="Google Shape;93;p2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Bullets">
  <p:cSld name="2_Title and Bullets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4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5" name="Google Shape;105;p24"/>
          <p:cNvSpPr txBox="1"/>
          <p:nvPr>
            <p:ph idx="1" type="body"/>
          </p:nvPr>
        </p:nvSpPr>
        <p:spPr>
          <a:xfrm>
            <a:off x="838200" y="2295939"/>
            <a:ext cx="10515600" cy="36873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6" name="Google Shape;106;p24"/>
          <p:cNvSpPr txBox="1"/>
          <p:nvPr>
            <p:ph idx="2" type="body"/>
          </p:nvPr>
        </p:nvSpPr>
        <p:spPr>
          <a:xfrm>
            <a:off x="838200" y="1665961"/>
            <a:ext cx="10515600" cy="629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 for Product">
  <p:cSld name="2_Title Slide for Product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5"/>
          <p:cNvSpPr txBox="1"/>
          <p:nvPr>
            <p:ph type="ctrTitle"/>
          </p:nvPr>
        </p:nvSpPr>
        <p:spPr>
          <a:xfrm>
            <a:off x="914400" y="3397220"/>
            <a:ext cx="10363200" cy="7560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9" name="Google Shape;109;p25"/>
          <p:cNvSpPr txBox="1"/>
          <p:nvPr>
            <p:ph idx="1" type="body"/>
          </p:nvPr>
        </p:nvSpPr>
        <p:spPr>
          <a:xfrm>
            <a:off x="914400" y="1886331"/>
            <a:ext cx="10363200" cy="11255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ullets">
  <p:cSld name="Title and Bullets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6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2" name="Google Shape;112;p26"/>
          <p:cNvSpPr txBox="1"/>
          <p:nvPr>
            <p:ph idx="1" type="body"/>
          </p:nvPr>
        </p:nvSpPr>
        <p:spPr>
          <a:xfrm>
            <a:off x="838200" y="163198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Paragraph">
  <p:cSld name="Title and Paragraph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7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5" name="Google Shape;115;p27"/>
          <p:cNvSpPr txBox="1"/>
          <p:nvPr>
            <p:ph idx="1" type="body"/>
          </p:nvPr>
        </p:nvSpPr>
        <p:spPr>
          <a:xfrm>
            <a:off x="838200" y="163198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Paragraph">
  <p:cSld name="2_Title and Paragraph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8"/>
          <p:cNvSpPr/>
          <p:nvPr/>
        </p:nvSpPr>
        <p:spPr>
          <a:xfrm>
            <a:off x="0" y="1602658"/>
            <a:ext cx="12192000" cy="48866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28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9" name="Google Shape;119;p28"/>
          <p:cNvSpPr txBox="1"/>
          <p:nvPr>
            <p:ph idx="1" type="body"/>
          </p:nvPr>
        </p:nvSpPr>
        <p:spPr>
          <a:xfrm>
            <a:off x="838200" y="2054941"/>
            <a:ext cx="10515600" cy="39283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9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2" name="Google Shape;122;p29"/>
          <p:cNvSpPr txBox="1"/>
          <p:nvPr>
            <p:ph idx="1" type="body"/>
          </p:nvPr>
        </p:nvSpPr>
        <p:spPr>
          <a:xfrm>
            <a:off x="838200" y="1630496"/>
            <a:ext cx="5181600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3" name="Google Shape;123;p29"/>
          <p:cNvSpPr txBox="1"/>
          <p:nvPr>
            <p:ph idx="2" type="body"/>
          </p:nvPr>
        </p:nvSpPr>
        <p:spPr>
          <a:xfrm>
            <a:off x="6172200" y="1630496"/>
            <a:ext cx="5181600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wo Content">
  <p:cSld name="4_Two Conten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0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6" name="Google Shape;126;p30"/>
          <p:cNvSpPr txBox="1"/>
          <p:nvPr>
            <p:ph idx="1" type="body"/>
          </p:nvPr>
        </p:nvSpPr>
        <p:spPr>
          <a:xfrm>
            <a:off x="838201" y="1630496"/>
            <a:ext cx="3543300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−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7" name="Google Shape;127;p30"/>
          <p:cNvSpPr txBox="1"/>
          <p:nvPr>
            <p:ph idx="2" type="body"/>
          </p:nvPr>
        </p:nvSpPr>
        <p:spPr>
          <a:xfrm>
            <a:off x="4572001" y="1630496"/>
            <a:ext cx="3543300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−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wo Content">
  <p:cSld name="1_Two Content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1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0" name="Google Shape;130;p31"/>
          <p:cNvSpPr txBox="1"/>
          <p:nvPr>
            <p:ph idx="1" type="body"/>
          </p:nvPr>
        </p:nvSpPr>
        <p:spPr>
          <a:xfrm>
            <a:off x="838200" y="2295939"/>
            <a:ext cx="5181600" cy="3859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1" name="Google Shape;131;p31"/>
          <p:cNvSpPr txBox="1"/>
          <p:nvPr>
            <p:ph idx="2" type="body"/>
          </p:nvPr>
        </p:nvSpPr>
        <p:spPr>
          <a:xfrm>
            <a:off x="6172200" y="2295939"/>
            <a:ext cx="5181600" cy="3859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2" name="Google Shape;132;p31"/>
          <p:cNvSpPr txBox="1"/>
          <p:nvPr>
            <p:ph idx="3" type="body"/>
          </p:nvPr>
        </p:nvSpPr>
        <p:spPr>
          <a:xfrm>
            <a:off x="838200" y="1628383"/>
            <a:ext cx="10515600" cy="6675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 for Product">
  <p:cSld name="2_Title Slide for Produ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ctrTitle"/>
          </p:nvPr>
        </p:nvSpPr>
        <p:spPr>
          <a:xfrm>
            <a:off x="914400" y="4193633"/>
            <a:ext cx="10363200" cy="7560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914400" y="2633583"/>
            <a:ext cx="10363200" cy="11255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32"/>
          <p:cNvPicPr preferRelativeResize="0"/>
          <p:nvPr/>
        </p:nvPicPr>
        <p:blipFill rotWithShape="1">
          <a:blip r:embed="rId2">
            <a:alphaModFix/>
          </a:blip>
          <a:srcRect b="70203" l="0" r="0" t="0"/>
          <a:stretch/>
        </p:blipFill>
        <p:spPr>
          <a:xfrm>
            <a:off x="504" y="0"/>
            <a:ext cx="12190992" cy="1934307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32"/>
          <p:cNvSpPr txBox="1"/>
          <p:nvPr>
            <p:ph type="title"/>
          </p:nvPr>
        </p:nvSpPr>
        <p:spPr>
          <a:xfrm>
            <a:off x="839788" y="475129"/>
            <a:ext cx="10515600" cy="1018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6" name="Google Shape;136;p32"/>
          <p:cNvSpPr txBox="1"/>
          <p:nvPr>
            <p:ph idx="1" type="body"/>
          </p:nvPr>
        </p:nvSpPr>
        <p:spPr>
          <a:xfrm>
            <a:off x="839789" y="1557193"/>
            <a:ext cx="5157787" cy="697509"/>
          </a:xfrm>
          <a:prstGeom prst="rect">
            <a:avLst/>
          </a:prstGeom>
          <a:solidFill>
            <a:schemeClr val="accent2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7" name="Google Shape;137;p32"/>
          <p:cNvSpPr txBox="1"/>
          <p:nvPr>
            <p:ph idx="2" type="body"/>
          </p:nvPr>
        </p:nvSpPr>
        <p:spPr>
          <a:xfrm>
            <a:off x="839789" y="2317789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8" name="Google Shape;138;p32"/>
          <p:cNvSpPr txBox="1"/>
          <p:nvPr>
            <p:ph idx="3" type="body"/>
          </p:nvPr>
        </p:nvSpPr>
        <p:spPr>
          <a:xfrm>
            <a:off x="6172201" y="1557193"/>
            <a:ext cx="5183188" cy="697509"/>
          </a:xfrm>
          <a:prstGeom prst="rect">
            <a:avLst/>
          </a:prstGeom>
          <a:solidFill>
            <a:schemeClr val="accent2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9" name="Google Shape;139;p32"/>
          <p:cNvSpPr txBox="1"/>
          <p:nvPr>
            <p:ph idx="4" type="body"/>
          </p:nvPr>
        </p:nvSpPr>
        <p:spPr>
          <a:xfrm>
            <a:off x="6172201" y="2317789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wo Content">
  <p:cSld name="3_Two Conten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3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42" name="Google Shape;142;p33"/>
          <p:cNvSpPr txBox="1"/>
          <p:nvPr>
            <p:ph idx="1" type="body"/>
          </p:nvPr>
        </p:nvSpPr>
        <p:spPr>
          <a:xfrm>
            <a:off x="838201" y="1630496"/>
            <a:ext cx="3438938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−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Google Shape;143;p33"/>
          <p:cNvSpPr txBox="1"/>
          <p:nvPr>
            <p:ph idx="2" type="body"/>
          </p:nvPr>
        </p:nvSpPr>
        <p:spPr>
          <a:xfrm>
            <a:off x="4376531" y="1630496"/>
            <a:ext cx="3438938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−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4" name="Google Shape;144;p33"/>
          <p:cNvSpPr txBox="1"/>
          <p:nvPr>
            <p:ph idx="3" type="body"/>
          </p:nvPr>
        </p:nvSpPr>
        <p:spPr>
          <a:xfrm>
            <a:off x="7914861" y="1630496"/>
            <a:ext cx="3438938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−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4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wo Content">
  <p:cSld name="2_Two Content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5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49" name="Google Shape;149;p35"/>
          <p:cNvSpPr txBox="1"/>
          <p:nvPr>
            <p:ph idx="1" type="body"/>
          </p:nvPr>
        </p:nvSpPr>
        <p:spPr>
          <a:xfrm>
            <a:off x="838200" y="1520687"/>
            <a:ext cx="10515600" cy="7752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Only">
  <p:cSld name="1_Title Only"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6"/>
          <p:cNvSpPr txBox="1"/>
          <p:nvPr>
            <p:ph type="title"/>
          </p:nvPr>
        </p:nvSpPr>
        <p:spPr>
          <a:xfrm>
            <a:off x="838200" y="742814"/>
            <a:ext cx="10515600" cy="64812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52" name="Google Shape;152;p36"/>
          <p:cNvSpPr txBox="1"/>
          <p:nvPr>
            <p:ph idx="1" type="body"/>
          </p:nvPr>
        </p:nvSpPr>
        <p:spPr>
          <a:xfrm>
            <a:off x="839787" y="1557758"/>
            <a:ext cx="10514012" cy="4263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8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38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−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7" name="Google Shape;157;p38"/>
          <p:cNvSpPr txBox="1"/>
          <p:nvPr>
            <p:ph idx="10" type="dt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38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38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Title and Bullets">
  <p:cSld name="5_Title and Bullets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9"/>
          <p:cNvSpPr/>
          <p:nvPr/>
        </p:nvSpPr>
        <p:spPr>
          <a:xfrm>
            <a:off x="5189664" y="0"/>
            <a:ext cx="7002300" cy="649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39"/>
          <p:cNvSpPr txBox="1"/>
          <p:nvPr>
            <p:ph type="title"/>
          </p:nvPr>
        </p:nvSpPr>
        <p:spPr>
          <a:xfrm>
            <a:off x="838200" y="977030"/>
            <a:ext cx="34191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_Title Only">
  <p:cSld name="9_Title Only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41"/>
          <p:cNvPicPr preferRelativeResize="0"/>
          <p:nvPr/>
        </p:nvPicPr>
        <p:blipFill rotWithShape="1">
          <a:blip r:embed="rId2">
            <a:alphaModFix/>
          </a:blip>
          <a:srcRect b="134" l="0" r="0" t="40201"/>
          <a:stretch/>
        </p:blipFill>
        <p:spPr>
          <a:xfrm>
            <a:off x="504" y="2609731"/>
            <a:ext cx="12190992" cy="3873364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41"/>
          <p:cNvSpPr txBox="1"/>
          <p:nvPr>
            <p:ph type="title"/>
          </p:nvPr>
        </p:nvSpPr>
        <p:spPr>
          <a:xfrm>
            <a:off x="838200" y="2609731"/>
            <a:ext cx="10515600" cy="89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76" name="Google Shape;176;p41"/>
          <p:cNvSpPr txBox="1"/>
          <p:nvPr>
            <p:ph idx="1" type="body"/>
          </p:nvPr>
        </p:nvSpPr>
        <p:spPr>
          <a:xfrm>
            <a:off x="838200" y="3569853"/>
            <a:ext cx="10515600" cy="7752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7" name="Google Shape;177;p41"/>
          <p:cNvSpPr/>
          <p:nvPr/>
        </p:nvSpPr>
        <p:spPr>
          <a:xfrm>
            <a:off x="0" y="2267712"/>
            <a:ext cx="12192000" cy="2194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2"/>
          <p:cNvSpPr txBox="1"/>
          <p:nvPr>
            <p:ph type="ctrTitle"/>
          </p:nvPr>
        </p:nvSpPr>
        <p:spPr>
          <a:xfrm>
            <a:off x="914400" y="1122363"/>
            <a:ext cx="103632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Arial"/>
              <a:buNone/>
              <a:defRPr b="0" i="0" sz="6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0" name="Google Shape;180;p4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ctrTitle"/>
          </p:nvPr>
        </p:nvSpPr>
        <p:spPr>
          <a:xfrm>
            <a:off x="914400" y="1122363"/>
            <a:ext cx="103632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b="0" i="0" sz="6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1" name="Google Shape;31;p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 for Product">
  <p:cSld name="1_Title Slide for Product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43"/>
          <p:cNvSpPr txBox="1"/>
          <p:nvPr>
            <p:ph type="ctrTitle"/>
          </p:nvPr>
        </p:nvSpPr>
        <p:spPr>
          <a:xfrm>
            <a:off x="914400" y="3313545"/>
            <a:ext cx="10363200" cy="7560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3" name="Google Shape;183;p43"/>
          <p:cNvSpPr txBox="1"/>
          <p:nvPr>
            <p:ph idx="1" type="subTitle"/>
          </p:nvPr>
        </p:nvSpPr>
        <p:spPr>
          <a:xfrm>
            <a:off x="914400" y="4069550"/>
            <a:ext cx="10363200" cy="7608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4" name="Google Shape;184;p43"/>
          <p:cNvSpPr txBox="1"/>
          <p:nvPr>
            <p:ph idx="2" type="body"/>
          </p:nvPr>
        </p:nvSpPr>
        <p:spPr>
          <a:xfrm>
            <a:off x="914400" y="668826"/>
            <a:ext cx="10363200" cy="11255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 for Product">
  <p:cSld name="2_Title Slide for Product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4"/>
          <p:cNvSpPr txBox="1"/>
          <p:nvPr>
            <p:ph type="ctrTitle"/>
          </p:nvPr>
        </p:nvSpPr>
        <p:spPr>
          <a:xfrm>
            <a:off x="914400" y="4193633"/>
            <a:ext cx="10363200" cy="7560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7" name="Google Shape;187;p44"/>
          <p:cNvSpPr txBox="1"/>
          <p:nvPr>
            <p:ph idx="1" type="body"/>
          </p:nvPr>
        </p:nvSpPr>
        <p:spPr>
          <a:xfrm>
            <a:off x="914400" y="2633583"/>
            <a:ext cx="10363200" cy="11255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ullets" type="obj">
  <p:cSld name="OBJECT"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5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0" name="Google Shape;190;p45"/>
          <p:cNvSpPr txBox="1"/>
          <p:nvPr>
            <p:ph idx="1" type="body"/>
          </p:nvPr>
        </p:nvSpPr>
        <p:spPr>
          <a:xfrm>
            <a:off x="838200" y="163198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Bullets">
  <p:cSld name="4_Title and Bullets"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46"/>
          <p:cNvSpPr txBox="1"/>
          <p:nvPr>
            <p:ph type="title"/>
          </p:nvPr>
        </p:nvSpPr>
        <p:spPr>
          <a:xfrm>
            <a:off x="838200" y="977030"/>
            <a:ext cx="434757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3" name="Google Shape;193;p46"/>
          <p:cNvSpPr txBox="1"/>
          <p:nvPr>
            <p:ph idx="1" type="body"/>
          </p:nvPr>
        </p:nvSpPr>
        <p:spPr>
          <a:xfrm>
            <a:off x="5536504" y="977030"/>
            <a:ext cx="5817296" cy="50062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Bullets">
  <p:cSld name="2_Title and Bullets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7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6" name="Google Shape;196;p47"/>
          <p:cNvSpPr txBox="1"/>
          <p:nvPr>
            <p:ph idx="1" type="body"/>
          </p:nvPr>
        </p:nvSpPr>
        <p:spPr>
          <a:xfrm>
            <a:off x="838200" y="2295939"/>
            <a:ext cx="10515600" cy="36873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7" name="Google Shape;197;p47"/>
          <p:cNvSpPr txBox="1"/>
          <p:nvPr>
            <p:ph idx="2" type="body"/>
          </p:nvPr>
        </p:nvSpPr>
        <p:spPr>
          <a:xfrm>
            <a:off x="838200" y="1665961"/>
            <a:ext cx="10515600" cy="629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Paragraph">
  <p:cSld name="Title and Paragraph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8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00" name="Google Shape;200;p48"/>
          <p:cNvSpPr txBox="1"/>
          <p:nvPr>
            <p:ph idx="1" type="body"/>
          </p:nvPr>
        </p:nvSpPr>
        <p:spPr>
          <a:xfrm>
            <a:off x="838200" y="163198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Paragraph">
  <p:cSld name="2_Title and Paragraph"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9"/>
          <p:cNvSpPr txBox="1"/>
          <p:nvPr>
            <p:ph type="title"/>
          </p:nvPr>
        </p:nvSpPr>
        <p:spPr>
          <a:xfrm>
            <a:off x="838200" y="1068309"/>
            <a:ext cx="434757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03" name="Google Shape;203;p49"/>
          <p:cNvSpPr txBox="1"/>
          <p:nvPr>
            <p:ph idx="1" type="body"/>
          </p:nvPr>
        </p:nvSpPr>
        <p:spPr>
          <a:xfrm>
            <a:off x="5536504" y="1068309"/>
            <a:ext cx="5817295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50"/>
          <p:cNvSpPr txBox="1"/>
          <p:nvPr>
            <p:ph type="title"/>
          </p:nvPr>
        </p:nvSpPr>
        <p:spPr>
          <a:xfrm>
            <a:off x="831851" y="517044"/>
            <a:ext cx="10515600" cy="199755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ection Header" type="secHead">
  <p:cSld name="SECTION_HEADER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1"/>
          <p:cNvSpPr txBox="1"/>
          <p:nvPr>
            <p:ph type="title"/>
          </p:nvPr>
        </p:nvSpPr>
        <p:spPr>
          <a:xfrm>
            <a:off x="831851" y="517045"/>
            <a:ext cx="10515600" cy="199755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08" name="Google Shape;208;p51"/>
          <p:cNvSpPr txBox="1"/>
          <p:nvPr>
            <p:ph idx="1" type="body"/>
          </p:nvPr>
        </p:nvSpPr>
        <p:spPr>
          <a:xfrm>
            <a:off x="831851" y="2879934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52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1" name="Google Shape;211;p52"/>
          <p:cNvSpPr txBox="1"/>
          <p:nvPr>
            <p:ph idx="1" type="body"/>
          </p:nvPr>
        </p:nvSpPr>
        <p:spPr>
          <a:xfrm>
            <a:off x="838200" y="1630496"/>
            <a:ext cx="5181600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2" name="Google Shape;212;p52"/>
          <p:cNvSpPr txBox="1"/>
          <p:nvPr>
            <p:ph idx="2" type="body"/>
          </p:nvPr>
        </p:nvSpPr>
        <p:spPr>
          <a:xfrm>
            <a:off x="6172200" y="1630496"/>
            <a:ext cx="5181600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 for Product">
  <p:cSld name="1_Title Slide for Produc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12192000" cy="21756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6"/>
          <p:cNvSpPr txBox="1"/>
          <p:nvPr>
            <p:ph type="ctrTitle"/>
          </p:nvPr>
        </p:nvSpPr>
        <p:spPr>
          <a:xfrm>
            <a:off x="914400" y="3313545"/>
            <a:ext cx="10363200" cy="7560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" type="subTitle"/>
          </p:nvPr>
        </p:nvSpPr>
        <p:spPr>
          <a:xfrm>
            <a:off x="914400" y="4069550"/>
            <a:ext cx="10363200" cy="7608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914400" y="668826"/>
            <a:ext cx="10363200" cy="11255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p6"/>
          <p:cNvSpPr/>
          <p:nvPr/>
        </p:nvSpPr>
        <p:spPr>
          <a:xfrm>
            <a:off x="0" y="2167759"/>
            <a:ext cx="12192000" cy="12315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wo Content">
  <p:cSld name="4_Two Content"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53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5" name="Google Shape;215;p53"/>
          <p:cNvSpPr txBox="1"/>
          <p:nvPr>
            <p:ph idx="1" type="body"/>
          </p:nvPr>
        </p:nvSpPr>
        <p:spPr>
          <a:xfrm>
            <a:off x="838201" y="1630496"/>
            <a:ext cx="3543300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−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6" name="Google Shape;216;p53"/>
          <p:cNvSpPr txBox="1"/>
          <p:nvPr>
            <p:ph idx="2" type="body"/>
          </p:nvPr>
        </p:nvSpPr>
        <p:spPr>
          <a:xfrm>
            <a:off x="4572001" y="1630496"/>
            <a:ext cx="3543300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02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−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wo Content">
  <p:cSld name="1_Two Content"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54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19" name="Google Shape;219;p54"/>
          <p:cNvSpPr txBox="1"/>
          <p:nvPr>
            <p:ph idx="1" type="body"/>
          </p:nvPr>
        </p:nvSpPr>
        <p:spPr>
          <a:xfrm>
            <a:off x="838200" y="2295939"/>
            <a:ext cx="5181600" cy="3859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0" name="Google Shape;220;p54"/>
          <p:cNvSpPr txBox="1"/>
          <p:nvPr>
            <p:ph idx="2" type="body"/>
          </p:nvPr>
        </p:nvSpPr>
        <p:spPr>
          <a:xfrm>
            <a:off x="6172200" y="2295939"/>
            <a:ext cx="5181600" cy="3859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1" name="Google Shape;221;p54"/>
          <p:cNvSpPr txBox="1"/>
          <p:nvPr>
            <p:ph idx="3" type="body"/>
          </p:nvPr>
        </p:nvSpPr>
        <p:spPr>
          <a:xfrm>
            <a:off x="838200" y="1628383"/>
            <a:ext cx="10515600" cy="6675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55"/>
          <p:cNvSpPr txBox="1"/>
          <p:nvPr>
            <p:ph type="title"/>
          </p:nvPr>
        </p:nvSpPr>
        <p:spPr>
          <a:xfrm>
            <a:off x="839788" y="475129"/>
            <a:ext cx="10515600" cy="1018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24" name="Google Shape;224;p55"/>
          <p:cNvSpPr txBox="1"/>
          <p:nvPr>
            <p:ph idx="1" type="body"/>
          </p:nvPr>
        </p:nvSpPr>
        <p:spPr>
          <a:xfrm>
            <a:off x="839789" y="1557193"/>
            <a:ext cx="5157787" cy="697509"/>
          </a:xfrm>
          <a:prstGeom prst="rect">
            <a:avLst/>
          </a:prstGeom>
          <a:solidFill>
            <a:schemeClr val="accent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5" name="Google Shape;225;p55"/>
          <p:cNvSpPr txBox="1"/>
          <p:nvPr>
            <p:ph idx="2" type="body"/>
          </p:nvPr>
        </p:nvSpPr>
        <p:spPr>
          <a:xfrm>
            <a:off x="839789" y="2317789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6" name="Google Shape;226;p55"/>
          <p:cNvSpPr txBox="1"/>
          <p:nvPr>
            <p:ph idx="3" type="body"/>
          </p:nvPr>
        </p:nvSpPr>
        <p:spPr>
          <a:xfrm>
            <a:off x="6172201" y="1557193"/>
            <a:ext cx="5183188" cy="697509"/>
          </a:xfrm>
          <a:prstGeom prst="rect">
            <a:avLst/>
          </a:prstGeom>
          <a:solidFill>
            <a:schemeClr val="accent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7" name="Google Shape;227;p55"/>
          <p:cNvSpPr txBox="1"/>
          <p:nvPr>
            <p:ph idx="4" type="body"/>
          </p:nvPr>
        </p:nvSpPr>
        <p:spPr>
          <a:xfrm>
            <a:off x="6172201" y="2317789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wo Content">
  <p:cSld name="3_Two Content"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56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0" name="Google Shape;230;p56"/>
          <p:cNvSpPr txBox="1"/>
          <p:nvPr>
            <p:ph idx="1" type="body"/>
          </p:nvPr>
        </p:nvSpPr>
        <p:spPr>
          <a:xfrm>
            <a:off x="838201" y="1630496"/>
            <a:ext cx="3438938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−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1" name="Google Shape;231;p56"/>
          <p:cNvSpPr txBox="1"/>
          <p:nvPr>
            <p:ph idx="2" type="body"/>
          </p:nvPr>
        </p:nvSpPr>
        <p:spPr>
          <a:xfrm>
            <a:off x="4376531" y="1630496"/>
            <a:ext cx="3438938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−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2" name="Google Shape;232;p56"/>
          <p:cNvSpPr txBox="1"/>
          <p:nvPr>
            <p:ph idx="3" type="body"/>
          </p:nvPr>
        </p:nvSpPr>
        <p:spPr>
          <a:xfrm>
            <a:off x="7914861" y="1630496"/>
            <a:ext cx="3438938" cy="4535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−"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Paragraph">
  <p:cSld name="1_Title and Paragraph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57"/>
          <p:cNvSpPr txBox="1"/>
          <p:nvPr>
            <p:ph type="title"/>
          </p:nvPr>
        </p:nvSpPr>
        <p:spPr>
          <a:xfrm>
            <a:off x="2423492" y="4701211"/>
            <a:ext cx="7346674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757070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75707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5" name="Google Shape;235;p57"/>
          <p:cNvSpPr txBox="1"/>
          <p:nvPr>
            <p:ph idx="1" type="body"/>
          </p:nvPr>
        </p:nvSpPr>
        <p:spPr>
          <a:xfrm>
            <a:off x="2423492" y="1808922"/>
            <a:ext cx="7346674" cy="27332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58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Title Only">
  <p:cSld name="6_Title Only"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59"/>
          <p:cNvPicPr preferRelativeResize="0"/>
          <p:nvPr/>
        </p:nvPicPr>
        <p:blipFill rotWithShape="1">
          <a:blip r:embed="rId2">
            <a:alphaModFix/>
          </a:blip>
          <a:srcRect b="67230" l="0" r="0" t="0"/>
          <a:stretch/>
        </p:blipFill>
        <p:spPr>
          <a:xfrm>
            <a:off x="504" y="0"/>
            <a:ext cx="12190992" cy="2127355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59"/>
          <p:cNvSpPr txBox="1"/>
          <p:nvPr>
            <p:ph type="title"/>
          </p:nvPr>
        </p:nvSpPr>
        <p:spPr>
          <a:xfrm>
            <a:off x="838200" y="171483"/>
            <a:ext cx="10515600" cy="17839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41" name="Google Shape;241;p59"/>
          <p:cNvSpPr txBox="1"/>
          <p:nvPr>
            <p:ph idx="1" type="body"/>
          </p:nvPr>
        </p:nvSpPr>
        <p:spPr>
          <a:xfrm>
            <a:off x="838200" y="2298837"/>
            <a:ext cx="10515600" cy="7752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Title Only">
  <p:cSld name="7_Title Only"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60"/>
          <p:cNvPicPr preferRelativeResize="0"/>
          <p:nvPr/>
        </p:nvPicPr>
        <p:blipFill rotWithShape="1">
          <a:blip r:embed="rId2">
            <a:alphaModFix/>
          </a:blip>
          <a:srcRect b="67230" l="0" r="0" t="0"/>
          <a:stretch/>
        </p:blipFill>
        <p:spPr>
          <a:xfrm>
            <a:off x="504" y="0"/>
            <a:ext cx="12190992" cy="2127355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60"/>
          <p:cNvSpPr txBox="1"/>
          <p:nvPr>
            <p:ph type="title"/>
          </p:nvPr>
        </p:nvSpPr>
        <p:spPr>
          <a:xfrm>
            <a:off x="838200" y="171483"/>
            <a:ext cx="10515600" cy="17839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45" name="Google Shape;245;p60"/>
          <p:cNvSpPr txBox="1"/>
          <p:nvPr>
            <p:ph idx="1" type="body"/>
          </p:nvPr>
        </p:nvSpPr>
        <p:spPr>
          <a:xfrm>
            <a:off x="838200" y="2298837"/>
            <a:ext cx="10515600" cy="7752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Title Only">
  <p:cSld name="8_Title Only"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61"/>
          <p:cNvPicPr preferRelativeResize="0"/>
          <p:nvPr/>
        </p:nvPicPr>
        <p:blipFill rotWithShape="1">
          <a:blip r:embed="rId2">
            <a:alphaModFix/>
          </a:blip>
          <a:srcRect b="67230" l="0" r="0" t="0"/>
          <a:stretch/>
        </p:blipFill>
        <p:spPr>
          <a:xfrm>
            <a:off x="504" y="0"/>
            <a:ext cx="12190992" cy="2127355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61"/>
          <p:cNvSpPr txBox="1"/>
          <p:nvPr>
            <p:ph type="title"/>
          </p:nvPr>
        </p:nvSpPr>
        <p:spPr>
          <a:xfrm>
            <a:off x="838200" y="171483"/>
            <a:ext cx="10515600" cy="17839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49" name="Google Shape;249;p61"/>
          <p:cNvSpPr txBox="1"/>
          <p:nvPr>
            <p:ph idx="1" type="body"/>
          </p:nvPr>
        </p:nvSpPr>
        <p:spPr>
          <a:xfrm>
            <a:off x="838200" y="2298837"/>
            <a:ext cx="10515600" cy="7752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wo Content">
  <p:cSld name="2_Two Content"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62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2" name="Google Shape;252;p62"/>
          <p:cNvSpPr txBox="1"/>
          <p:nvPr>
            <p:ph idx="1" type="body"/>
          </p:nvPr>
        </p:nvSpPr>
        <p:spPr>
          <a:xfrm>
            <a:off x="838200" y="1520687"/>
            <a:ext cx="10515600" cy="7752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ullets" type="obj">
  <p:cSld name="OBJEC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838200" y="163198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Only">
  <p:cSld name="1_Title Only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63"/>
          <p:cNvSpPr txBox="1"/>
          <p:nvPr>
            <p:ph type="title"/>
          </p:nvPr>
        </p:nvSpPr>
        <p:spPr>
          <a:xfrm>
            <a:off x="838200" y="742814"/>
            <a:ext cx="10515600" cy="64812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5" name="Google Shape;255;p63"/>
          <p:cNvSpPr txBox="1"/>
          <p:nvPr>
            <p:ph idx="1" type="body"/>
          </p:nvPr>
        </p:nvSpPr>
        <p:spPr>
          <a:xfrm>
            <a:off x="839787" y="1557758"/>
            <a:ext cx="10514012" cy="4263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Only">
  <p:cSld name="3_Title Only"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64"/>
          <p:cNvSpPr txBox="1"/>
          <p:nvPr>
            <p:ph type="title"/>
          </p:nvPr>
        </p:nvSpPr>
        <p:spPr>
          <a:xfrm>
            <a:off x="838200" y="392085"/>
            <a:ext cx="10515600" cy="6481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Only">
  <p:cSld name="2_Title Only"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65"/>
          <p:cNvSpPr txBox="1"/>
          <p:nvPr>
            <p:ph type="title"/>
          </p:nvPr>
        </p:nvSpPr>
        <p:spPr>
          <a:xfrm>
            <a:off x="838200" y="365127"/>
            <a:ext cx="4354157" cy="1990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60" name="Google Shape;260;p65"/>
          <p:cNvSpPr txBox="1"/>
          <p:nvPr>
            <p:ph idx="1" type="body"/>
          </p:nvPr>
        </p:nvSpPr>
        <p:spPr>
          <a:xfrm>
            <a:off x="839787" y="2589322"/>
            <a:ext cx="4353500" cy="17782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Only">
  <p:cSld name="4_Title Only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66"/>
          <p:cNvSpPr txBox="1"/>
          <p:nvPr>
            <p:ph type="title"/>
          </p:nvPr>
        </p:nvSpPr>
        <p:spPr>
          <a:xfrm>
            <a:off x="838200" y="365127"/>
            <a:ext cx="7115827" cy="199079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63" name="Google Shape;263;p66"/>
          <p:cNvSpPr txBox="1"/>
          <p:nvPr>
            <p:ph idx="1" type="body"/>
          </p:nvPr>
        </p:nvSpPr>
        <p:spPr>
          <a:xfrm>
            <a:off x="839786" y="2589322"/>
            <a:ext cx="7114753" cy="17782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Bullets">
  <p:cSld name="3_Title and Bullets"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7"/>
          <p:cNvSpPr txBox="1"/>
          <p:nvPr>
            <p:ph type="title"/>
          </p:nvPr>
        </p:nvSpPr>
        <p:spPr>
          <a:xfrm>
            <a:off x="5173578" y="171483"/>
            <a:ext cx="618022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66" name="Google Shape;266;p67"/>
          <p:cNvSpPr txBox="1"/>
          <p:nvPr>
            <p:ph idx="1" type="body"/>
          </p:nvPr>
        </p:nvSpPr>
        <p:spPr>
          <a:xfrm>
            <a:off x="5173578" y="1631981"/>
            <a:ext cx="6180221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ent with Caption" type="objTx">
  <p:cSld name="OBJECT_WITH_CAPTION_TEXT"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6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69" name="Google Shape;269;p68"/>
          <p:cNvSpPr txBox="1"/>
          <p:nvPr>
            <p:ph idx="1" type="body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−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0" name="Google Shape;270;p68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hank You slide">
  <p:cSld name="1_Thank You slide"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70"/>
          <p:cNvSpPr txBox="1"/>
          <p:nvPr>
            <p:ph type="ctrTitle"/>
          </p:nvPr>
        </p:nvSpPr>
        <p:spPr>
          <a:xfrm>
            <a:off x="914400" y="1634506"/>
            <a:ext cx="10363200" cy="6474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74" name="Google Shape;274;p70"/>
          <p:cNvSpPr txBox="1"/>
          <p:nvPr>
            <p:ph idx="1" type="subTitle"/>
          </p:nvPr>
        </p:nvSpPr>
        <p:spPr>
          <a:xfrm>
            <a:off x="914401" y="2541645"/>
            <a:ext cx="103631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5" name="Google Shape;275;p70"/>
          <p:cNvSpPr txBox="1"/>
          <p:nvPr>
            <p:ph idx="2" type="body"/>
          </p:nvPr>
        </p:nvSpPr>
        <p:spPr>
          <a:xfrm>
            <a:off x="4719022" y="4881254"/>
            <a:ext cx="446083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6" name="Google Shape;276;p70"/>
          <p:cNvSpPr txBox="1"/>
          <p:nvPr>
            <p:ph idx="3" type="body"/>
          </p:nvPr>
        </p:nvSpPr>
        <p:spPr>
          <a:xfrm>
            <a:off x="4719022" y="4070497"/>
            <a:ext cx="446083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Bullets">
  <p:cSld name="4_Title and Bullets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/>
          <p:nvPr/>
        </p:nvSpPr>
        <p:spPr>
          <a:xfrm>
            <a:off x="5306471" y="0"/>
            <a:ext cx="6885529" cy="64980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8"/>
          <p:cNvSpPr txBox="1"/>
          <p:nvPr>
            <p:ph type="title"/>
          </p:nvPr>
        </p:nvSpPr>
        <p:spPr>
          <a:xfrm>
            <a:off x="838200" y="977030"/>
            <a:ext cx="3419167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4" name="Google Shape;44;p8"/>
          <p:cNvSpPr txBox="1"/>
          <p:nvPr>
            <p:ph idx="1" type="body"/>
          </p:nvPr>
        </p:nvSpPr>
        <p:spPr>
          <a:xfrm>
            <a:off x="5536504" y="977030"/>
            <a:ext cx="5817296" cy="50062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Google Shape;45;p8"/>
          <p:cNvSpPr/>
          <p:nvPr/>
        </p:nvSpPr>
        <p:spPr>
          <a:xfrm>
            <a:off x="5189664" y="0"/>
            <a:ext cx="128016" cy="649801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Bullets">
  <p:cSld name="2_Title and Bulle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8" name="Google Shape;48;p9"/>
          <p:cNvSpPr txBox="1"/>
          <p:nvPr>
            <p:ph idx="1" type="body"/>
          </p:nvPr>
        </p:nvSpPr>
        <p:spPr>
          <a:xfrm>
            <a:off x="838200" y="2295939"/>
            <a:ext cx="10515600" cy="36873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2" type="body"/>
          </p:nvPr>
        </p:nvSpPr>
        <p:spPr>
          <a:xfrm>
            <a:off x="838200" y="1665961"/>
            <a:ext cx="10515600" cy="629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Paragraph">
  <p:cSld name="Title and Paragraph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838200" y="163198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9.xml"/><Relationship Id="rId22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8.xml"/><Relationship Id="rId21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11.xml"/><Relationship Id="rId24" Type="http://schemas.openxmlformats.org/officeDocument/2006/relationships/theme" Target="../theme/theme2.xml"/><Relationship Id="rId12" Type="http://schemas.openxmlformats.org/officeDocument/2006/relationships/slideLayout" Target="../slideLayouts/slideLayout10.xml"/><Relationship Id="rId23" Type="http://schemas.openxmlformats.org/officeDocument/2006/relationships/slideLayout" Target="../slideLayouts/slideLayout21.xml"/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3.xml"/><Relationship Id="rId19" Type="http://schemas.openxmlformats.org/officeDocument/2006/relationships/slideLayout" Target="../slideLayouts/slideLayout17.xml"/><Relationship Id="rId6" Type="http://schemas.openxmlformats.org/officeDocument/2006/relationships/slideLayout" Target="../slideLayouts/slideLayout4.xml"/><Relationship Id="rId18" Type="http://schemas.openxmlformats.org/officeDocument/2006/relationships/slideLayout" Target="../slideLayouts/slideLayout16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1.xml"/><Relationship Id="rId1" Type="http://schemas.openxmlformats.org/officeDocument/2006/relationships/image" Target="../media/image2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4.xml"/><Relationship Id="rId19" Type="http://schemas.openxmlformats.org/officeDocument/2006/relationships/theme" Target="../theme/theme3.xml"/><Relationship Id="rId6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7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55.xml"/><Relationship Id="rId22" Type="http://schemas.openxmlformats.org/officeDocument/2006/relationships/slideLayout" Target="../slideLayouts/slideLayout57.xml"/><Relationship Id="rId21" Type="http://schemas.openxmlformats.org/officeDocument/2006/relationships/slideLayout" Target="../slideLayouts/slideLayout56.xml"/><Relationship Id="rId24" Type="http://schemas.openxmlformats.org/officeDocument/2006/relationships/slideLayout" Target="../slideLayouts/slideLayout59.xml"/><Relationship Id="rId23" Type="http://schemas.openxmlformats.org/officeDocument/2006/relationships/slideLayout" Target="../slideLayouts/slideLayout58.xml"/><Relationship Id="rId1" Type="http://schemas.openxmlformats.org/officeDocument/2006/relationships/image" Target="../media/image1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26" Type="http://schemas.openxmlformats.org/officeDocument/2006/relationships/slideLayout" Target="../slideLayouts/slideLayout61.xml"/><Relationship Id="rId25" Type="http://schemas.openxmlformats.org/officeDocument/2006/relationships/slideLayout" Target="../slideLayouts/slideLayout60.xml"/><Relationship Id="rId28" Type="http://schemas.openxmlformats.org/officeDocument/2006/relationships/slideLayout" Target="../slideLayouts/slideLayout63.xml"/><Relationship Id="rId27" Type="http://schemas.openxmlformats.org/officeDocument/2006/relationships/slideLayout" Target="../slideLayouts/slideLayout62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29" Type="http://schemas.openxmlformats.org/officeDocument/2006/relationships/slideLayout" Target="../slideLayouts/slideLayout64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31" Type="http://schemas.openxmlformats.org/officeDocument/2006/relationships/slideLayout" Target="../slideLayouts/slideLayout66.xml"/><Relationship Id="rId30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46.xml"/><Relationship Id="rId33" Type="http://schemas.openxmlformats.org/officeDocument/2006/relationships/theme" Target="../theme/theme1.xml"/><Relationship Id="rId10" Type="http://schemas.openxmlformats.org/officeDocument/2006/relationships/slideLayout" Target="../slideLayouts/slideLayout45.xml"/><Relationship Id="rId32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51.xml"/><Relationship Id="rId19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20552" l="0" r="0" t="0"/>
          <a:stretch/>
        </p:blipFill>
        <p:spPr>
          <a:xfrm>
            <a:off x="11299151" y="6464324"/>
            <a:ext cx="791457" cy="349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04" y="0"/>
            <a:ext cx="12190992" cy="649170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" type="body"/>
          </p:nvPr>
        </p:nvSpPr>
        <p:spPr>
          <a:xfrm>
            <a:off x="838200" y="163198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/>
        </p:nvSpPr>
        <p:spPr>
          <a:xfrm>
            <a:off x="265543" y="6576533"/>
            <a:ext cx="177512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|  www.folio.org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"/>
          <p:cNvSpPr txBox="1"/>
          <p:nvPr/>
        </p:nvSpPr>
        <p:spPr>
          <a:xfrm>
            <a:off x="-33453" y="6576533"/>
            <a:ext cx="450166" cy="246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b="0" i="0" lang="en-US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" name="Google Shape;16;p1"/>
          <p:cNvCxnSpPr/>
          <p:nvPr/>
        </p:nvCxnSpPr>
        <p:spPr>
          <a:xfrm>
            <a:off x="1283147" y="6701882"/>
            <a:ext cx="9945375" cy="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3"/>
          <p:cNvPicPr preferRelativeResize="0"/>
          <p:nvPr/>
        </p:nvPicPr>
        <p:blipFill rotWithShape="1">
          <a:blip r:embed="rId1">
            <a:alphaModFix/>
          </a:blip>
          <a:srcRect b="76939" l="0" r="0" t="0"/>
          <a:stretch/>
        </p:blipFill>
        <p:spPr>
          <a:xfrm>
            <a:off x="504" y="1"/>
            <a:ext cx="12190992" cy="1497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3"/>
          <p:cNvPicPr preferRelativeResize="0"/>
          <p:nvPr/>
        </p:nvPicPr>
        <p:blipFill rotWithShape="1">
          <a:blip r:embed="rId2">
            <a:alphaModFix/>
          </a:blip>
          <a:srcRect b="20552" l="0" r="0" t="0"/>
          <a:stretch/>
        </p:blipFill>
        <p:spPr>
          <a:xfrm>
            <a:off x="11299151" y="6464324"/>
            <a:ext cx="791457" cy="349079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3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Google Shape;99;p23"/>
          <p:cNvSpPr txBox="1"/>
          <p:nvPr>
            <p:ph idx="1" type="body"/>
          </p:nvPr>
        </p:nvSpPr>
        <p:spPr>
          <a:xfrm>
            <a:off x="838200" y="163198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23"/>
          <p:cNvSpPr txBox="1"/>
          <p:nvPr/>
        </p:nvSpPr>
        <p:spPr>
          <a:xfrm>
            <a:off x="265543" y="6576533"/>
            <a:ext cx="177512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|  www.folio.org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3"/>
          <p:cNvSpPr txBox="1"/>
          <p:nvPr/>
        </p:nvSpPr>
        <p:spPr>
          <a:xfrm>
            <a:off x="-33453" y="6576533"/>
            <a:ext cx="450166" cy="246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b="0" i="0" lang="en-US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2" name="Google Shape;102;p23"/>
          <p:cNvCxnSpPr/>
          <p:nvPr/>
        </p:nvCxnSpPr>
        <p:spPr>
          <a:xfrm>
            <a:off x="1283147" y="6701882"/>
            <a:ext cx="9945375" cy="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40"/>
          <p:cNvPicPr preferRelativeResize="0"/>
          <p:nvPr/>
        </p:nvPicPr>
        <p:blipFill rotWithShape="1">
          <a:blip r:embed="rId1">
            <a:alphaModFix/>
          </a:blip>
          <a:srcRect b="20552" l="0" r="0" t="0"/>
          <a:stretch/>
        </p:blipFill>
        <p:spPr>
          <a:xfrm>
            <a:off x="11299151" y="6464324"/>
            <a:ext cx="791457" cy="349079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40"/>
          <p:cNvSpPr txBox="1"/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6" name="Google Shape;166;p40"/>
          <p:cNvSpPr txBox="1"/>
          <p:nvPr>
            <p:ph idx="1" type="body"/>
          </p:nvPr>
        </p:nvSpPr>
        <p:spPr>
          <a:xfrm>
            <a:off x="838200" y="163198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−"/>
              <a:defRPr b="0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7" name="Google Shape;167;p40"/>
          <p:cNvSpPr txBox="1"/>
          <p:nvPr/>
        </p:nvSpPr>
        <p:spPr>
          <a:xfrm>
            <a:off x="265543" y="6576533"/>
            <a:ext cx="177512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|  www.folio.org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40"/>
          <p:cNvSpPr txBox="1"/>
          <p:nvPr/>
        </p:nvSpPr>
        <p:spPr>
          <a:xfrm>
            <a:off x="-33453" y="6576533"/>
            <a:ext cx="450166" cy="24622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b="0" i="0" lang="en-US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9" name="Google Shape;169;p40"/>
          <p:cNvCxnSpPr/>
          <p:nvPr/>
        </p:nvCxnSpPr>
        <p:spPr>
          <a:xfrm>
            <a:off x="1283147" y="6701882"/>
            <a:ext cx="9945375" cy="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70" name="Google Shape;170;p40"/>
          <p:cNvGrpSpPr/>
          <p:nvPr/>
        </p:nvGrpSpPr>
        <p:grpSpPr>
          <a:xfrm>
            <a:off x="10896298" y="0"/>
            <a:ext cx="872029" cy="1115568"/>
            <a:chOff x="9180576" y="-375398"/>
            <a:chExt cx="1344168" cy="1719566"/>
          </a:xfrm>
        </p:grpSpPr>
        <p:sp>
          <p:nvSpPr>
            <p:cNvPr id="171" name="Google Shape;171;p40"/>
            <p:cNvSpPr/>
            <p:nvPr/>
          </p:nvSpPr>
          <p:spPr>
            <a:xfrm>
              <a:off x="9180576" y="-375398"/>
              <a:ext cx="1344168" cy="171956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72" name="Google Shape;172;p40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9300856" y="195757"/>
              <a:ext cx="1103607" cy="95265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706" r:id="rId24"/>
    <p:sldLayoutId id="2147483707" r:id="rId25"/>
    <p:sldLayoutId id="2147483708" r:id="rId26"/>
    <p:sldLayoutId id="2147483709" r:id="rId27"/>
    <p:sldLayoutId id="2147483710" r:id="rId28"/>
    <p:sldLayoutId id="2147483711" r:id="rId29"/>
    <p:sldLayoutId id="2147483712" r:id="rId30"/>
    <p:sldLayoutId id="2147483713" r:id="rId31"/>
    <p:sldLayoutId id="2147483714" r:id="rId32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19.png"/><Relationship Id="rId5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rdweb.wvd.microsoft.com/arm/webclient/index.html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Relationship Id="rId4" Type="http://schemas.openxmlformats.org/officeDocument/2006/relationships/hyperlink" Target="https://rdweb.wvd.microsoft.com/arm/webclient/index.html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Relationship Id="rId4" Type="http://schemas.openxmlformats.org/officeDocument/2006/relationships/hyperlink" Target="https://confluence.cornell.edu/display/folio/FOLIO+Canned+Reports+Directory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github.com/cul-it/cul-folio-analytics" TargetMode="External"/><Relationship Id="rId4" Type="http://schemas.openxmlformats.org/officeDocument/2006/relationships/image" Target="../media/image15.png"/><Relationship Id="rId5" Type="http://schemas.openxmlformats.org/officeDocument/2006/relationships/image" Target="../media/image1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Relationship Id="rId4" Type="http://schemas.openxmlformats.org/officeDocument/2006/relationships/hyperlink" Target="https://confluence.cornell.edu/display/folio/FOLIO+Canned+Reports+Directory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confluence.cornell.edu/display/folio/FOLIO+Reporting+Documentation" TargetMode="External"/><Relationship Id="rId4" Type="http://schemas.openxmlformats.org/officeDocument/2006/relationships/image" Target="../media/image2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s://confluence.cornell.edu/display/folio/FOLIO+Reporting+Documentation" TargetMode="External"/><Relationship Id="rId4" Type="http://schemas.openxmlformats.org/officeDocument/2006/relationships/image" Target="../media/image16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s://tdx.cornell.edu/TDClient/119/Portal/Requests/TicketRequests/NewForm?ID=ggoj5MSTRWg_&amp;RequestorType=Service" TargetMode="External"/><Relationship Id="rId4" Type="http://schemas.openxmlformats.org/officeDocument/2006/relationships/image" Target="../media/image1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6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confluence.cornell.edu/display/folio/FOLIO+Reporting+Documentation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github.com/library-data-platform" TargetMode="External"/><Relationship Id="rId4" Type="http://schemas.openxmlformats.org/officeDocument/2006/relationships/hyperlink" Target="https://github.com/folio-org/folio-analytics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71"/>
          <p:cNvSpPr txBox="1"/>
          <p:nvPr>
            <p:ph idx="1" type="body"/>
          </p:nvPr>
        </p:nvSpPr>
        <p:spPr>
          <a:xfrm>
            <a:off x="4637050" y="326000"/>
            <a:ext cx="7554900" cy="296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</a:pPr>
            <a:r>
              <a:rPr lang="en-US" sz="4900"/>
              <a:t>CUL FOLIO </a:t>
            </a:r>
            <a:endParaRPr sz="4900"/>
          </a:p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</a:pPr>
            <a:r>
              <a:rPr b="0" i="0" lang="en-US" sz="4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Reporting</a:t>
            </a:r>
            <a:endParaRPr sz="4900"/>
          </a:p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</a:pPr>
            <a:r>
              <a:rPr lang="en-US" sz="4900"/>
              <a:t>Training</a:t>
            </a:r>
            <a:endParaRPr sz="4900"/>
          </a:p>
        </p:txBody>
      </p:sp>
      <p:pic>
        <p:nvPicPr>
          <p:cNvPr id="282" name="Google Shape;282;p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2447" y="528890"/>
            <a:ext cx="3523792" cy="1784778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71"/>
          <p:cNvSpPr txBox="1"/>
          <p:nvPr/>
        </p:nvSpPr>
        <p:spPr>
          <a:xfrm>
            <a:off x="4637050" y="3990700"/>
            <a:ext cx="7554900" cy="20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</a:rPr>
              <a:t>Sharon Beltaine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</a:rPr>
              <a:t>Reporting Lead, FOLIO Implementation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</a:rPr>
              <a:t>Cornell University Library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</a:rPr>
              <a:t>July 15, 2021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80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Virtualized DBeaver Reporting Application</a:t>
            </a:r>
            <a:endParaRPr/>
          </a:p>
        </p:txBody>
      </p:sp>
      <p:pic>
        <p:nvPicPr>
          <p:cNvPr id="350" name="Google Shape;350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438" y="2390238"/>
            <a:ext cx="2567106" cy="99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02798" y="1293223"/>
            <a:ext cx="5123776" cy="451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8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19150" y="1496925"/>
            <a:ext cx="6134650" cy="486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81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Logging into Your Virtual DBeaver account</a:t>
            </a:r>
            <a:endParaRPr/>
          </a:p>
        </p:txBody>
      </p:sp>
      <p:sp>
        <p:nvSpPr>
          <p:cNvPr id="359" name="Google Shape;359;p81"/>
          <p:cNvSpPr txBox="1"/>
          <p:nvPr/>
        </p:nvSpPr>
        <p:spPr>
          <a:xfrm>
            <a:off x="615900" y="1753425"/>
            <a:ext cx="10960200" cy="44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</a:pPr>
            <a:r>
              <a:rPr lang="en-US" sz="2400">
                <a:solidFill>
                  <a:schemeClr val="dk2"/>
                </a:solidFill>
              </a:rPr>
              <a:t>Open a web browser </a:t>
            </a:r>
            <a:r>
              <a:rPr lang="en-US" sz="240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and go to the Virtual DBeaver URL </a:t>
            </a:r>
            <a:endParaRPr sz="240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52CC"/>
                </a:solidFill>
                <a:highlight>
                  <a:srgbClr val="FFFFFF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https://rdweb.wvd.microsoft.com/arm/webclient/index.html</a:t>
            </a:r>
            <a:endParaRPr sz="2400">
              <a:solidFill>
                <a:srgbClr val="0052CC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</a:pPr>
            <a:r>
              <a:rPr lang="en-US" sz="2400">
                <a:solidFill>
                  <a:schemeClr val="dk2"/>
                </a:solidFill>
              </a:rPr>
              <a:t>Choose Virtual DBeaver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</a:pPr>
            <a:r>
              <a:rPr lang="en-US" sz="2400">
                <a:solidFill>
                  <a:schemeClr val="dk2"/>
                </a:solidFill>
              </a:rPr>
              <a:t>At "Access local resources," click Allow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</a:pPr>
            <a:r>
              <a:rPr lang="en-US" sz="2400">
                <a:solidFill>
                  <a:schemeClr val="dk2"/>
                </a:solidFill>
              </a:rPr>
              <a:t>At "Enter your credentials," enter your full Cornell email address in the Username field and your email password in the Password field, then click Submit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</a:pPr>
            <a:r>
              <a:rPr lang="en-US" sz="2400">
                <a:solidFill>
                  <a:schemeClr val="dk2"/>
                </a:solidFill>
              </a:rPr>
              <a:t>Click the DBeaver shortcut on the desktop </a:t>
            </a:r>
            <a:endParaRPr sz="24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82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Configure Your Connection to the Reporting Database</a:t>
            </a:r>
            <a:endParaRPr/>
          </a:p>
        </p:txBody>
      </p:sp>
      <p:sp>
        <p:nvSpPr>
          <p:cNvPr id="366" name="Google Shape;366;p82"/>
          <p:cNvSpPr txBox="1"/>
          <p:nvPr/>
        </p:nvSpPr>
        <p:spPr>
          <a:xfrm>
            <a:off x="615900" y="1665800"/>
            <a:ext cx="10960200" cy="48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</a:pPr>
            <a:r>
              <a:rPr lang="en-US" sz="2200">
                <a:solidFill>
                  <a:schemeClr val="dk2"/>
                </a:solidFill>
              </a:rPr>
              <a:t>Choose New Database Connection</a:t>
            </a:r>
            <a:endParaRPr sz="2200">
              <a:solidFill>
                <a:srgbClr val="0052CC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</a:pPr>
            <a:r>
              <a:rPr lang="en-US" sz="2200">
                <a:solidFill>
                  <a:schemeClr val="dk2"/>
                </a:solidFill>
              </a:rPr>
              <a:t>Enter Connection Settings</a:t>
            </a:r>
            <a:endParaRPr sz="2200">
              <a:solidFill>
                <a:schemeClr val="dk2"/>
              </a:solidFill>
            </a:endParaRPr>
          </a:p>
          <a:p>
            <a:pPr indent="-3683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○"/>
            </a:pPr>
            <a:r>
              <a:rPr lang="en-US" sz="2200">
                <a:solidFill>
                  <a:schemeClr val="dk2"/>
                </a:solidFill>
              </a:rPr>
              <a:t>Main Tab</a:t>
            </a:r>
            <a:endParaRPr sz="2200">
              <a:solidFill>
                <a:schemeClr val="dk2"/>
              </a:solidFill>
            </a:endParaRPr>
          </a:p>
          <a:p>
            <a:pPr indent="-3683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■"/>
            </a:pPr>
            <a:r>
              <a:rPr lang="en-US" sz="2200">
                <a:solidFill>
                  <a:schemeClr val="dk2"/>
                </a:solidFill>
              </a:rPr>
              <a:t>host: ldp-db-cornell.folio.ebsco.com</a:t>
            </a:r>
            <a:endParaRPr sz="2200">
              <a:solidFill>
                <a:schemeClr val="dk2"/>
              </a:solidFill>
            </a:endParaRPr>
          </a:p>
          <a:p>
            <a:pPr indent="-3683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■"/>
            </a:pPr>
            <a:r>
              <a:rPr lang="en-US" sz="2200">
                <a:solidFill>
                  <a:schemeClr val="dk2"/>
                </a:solidFill>
              </a:rPr>
              <a:t>port: 5432</a:t>
            </a:r>
            <a:endParaRPr sz="2200">
              <a:solidFill>
                <a:schemeClr val="dk2"/>
              </a:solidFill>
            </a:endParaRPr>
          </a:p>
          <a:p>
            <a:pPr indent="-3683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■"/>
            </a:pPr>
            <a:r>
              <a:rPr lang="en-US" sz="2200">
                <a:solidFill>
                  <a:schemeClr val="dk2"/>
                </a:solidFill>
              </a:rPr>
              <a:t>database: ldp_cornell</a:t>
            </a:r>
            <a:endParaRPr sz="2200">
              <a:solidFill>
                <a:schemeClr val="dk2"/>
              </a:solidFill>
            </a:endParaRPr>
          </a:p>
          <a:p>
            <a:pPr indent="-3683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■"/>
            </a:pPr>
            <a:r>
              <a:rPr lang="en-US" sz="2200">
                <a:solidFill>
                  <a:schemeClr val="dk2"/>
                </a:solidFill>
              </a:rPr>
              <a:t>user: ldpuser_cornell</a:t>
            </a:r>
            <a:endParaRPr sz="2200">
              <a:solidFill>
                <a:schemeClr val="dk2"/>
              </a:solidFill>
            </a:endParaRPr>
          </a:p>
          <a:p>
            <a:pPr indent="-3683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■"/>
            </a:pPr>
            <a:r>
              <a:rPr lang="en-US" sz="2200">
                <a:solidFill>
                  <a:schemeClr val="dk2"/>
                </a:solidFill>
              </a:rPr>
              <a:t>password: (see password sent to you in access authorization email)</a:t>
            </a:r>
            <a:endParaRPr sz="2200">
              <a:solidFill>
                <a:schemeClr val="dk2"/>
              </a:solidFill>
            </a:endParaRPr>
          </a:p>
          <a:p>
            <a:pPr indent="-3683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■"/>
            </a:pPr>
            <a:r>
              <a:rPr lang="en-US" sz="2200">
                <a:solidFill>
                  <a:schemeClr val="dk2"/>
                </a:solidFill>
              </a:rPr>
              <a:t>check the "Save password locally" checkbox</a:t>
            </a:r>
            <a:r>
              <a:rPr lang="en-US" sz="2200">
                <a:solidFill>
                  <a:schemeClr val="dk2"/>
                </a:solidFill>
              </a:rPr>
              <a:t> </a:t>
            </a:r>
            <a:endParaRPr sz="2200">
              <a:solidFill>
                <a:schemeClr val="dk2"/>
              </a:solidFill>
            </a:endParaRPr>
          </a:p>
          <a:p>
            <a:pPr indent="-3683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○"/>
            </a:pPr>
            <a:r>
              <a:rPr lang="en-US" sz="2200">
                <a:solidFill>
                  <a:schemeClr val="dk2"/>
                </a:solidFill>
              </a:rPr>
              <a:t>SSL Tab</a:t>
            </a:r>
            <a:endParaRPr sz="2200">
              <a:solidFill>
                <a:schemeClr val="dk2"/>
              </a:solidFill>
            </a:endParaRPr>
          </a:p>
          <a:p>
            <a:pPr indent="-3683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■"/>
            </a:pPr>
            <a:r>
              <a:rPr lang="en-US" sz="2200">
                <a:solidFill>
                  <a:schemeClr val="dk2"/>
                </a:solidFill>
              </a:rPr>
              <a:t>check the SSL check box</a:t>
            </a:r>
            <a:endParaRPr sz="2200">
              <a:solidFill>
                <a:schemeClr val="dk2"/>
              </a:solidFill>
            </a:endParaRPr>
          </a:p>
          <a:p>
            <a:pPr indent="-3683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■"/>
            </a:pPr>
            <a:r>
              <a:rPr lang="en-US" sz="2200">
                <a:solidFill>
                  <a:schemeClr val="dk2"/>
                </a:solidFill>
              </a:rPr>
              <a:t>Under Advanced SSL mode, choose prefer</a:t>
            </a:r>
            <a:endParaRPr sz="2200">
              <a:solidFill>
                <a:schemeClr val="dk2"/>
              </a:solidFill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</a:pPr>
            <a:r>
              <a:rPr lang="en-US" sz="2200">
                <a:solidFill>
                  <a:schemeClr val="dk2"/>
                </a:solidFill>
              </a:rPr>
              <a:t>Click Test Connection then click OK</a:t>
            </a:r>
            <a:endParaRPr sz="2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83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Demo: Connect to the Reporting Database</a:t>
            </a:r>
            <a:endParaRPr/>
          </a:p>
        </p:txBody>
      </p:sp>
      <p:pic>
        <p:nvPicPr>
          <p:cNvPr id="373" name="Google Shape;373;p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8925" y="3515024"/>
            <a:ext cx="4547275" cy="2273625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83"/>
          <p:cNvSpPr txBox="1"/>
          <p:nvPr/>
        </p:nvSpPr>
        <p:spPr>
          <a:xfrm>
            <a:off x="757325" y="1781125"/>
            <a:ext cx="94386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172B4D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Virtual DBeaver URL </a:t>
            </a:r>
            <a:endParaRPr sz="2400">
              <a:solidFill>
                <a:srgbClr val="172B4D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0052CC"/>
                </a:solidFill>
                <a:highlight>
                  <a:schemeClr val="lt1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https://rdweb.wvd.microsoft.com/arm/webclient/index.html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9" name="Google Shape;379;p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07378" y="977029"/>
            <a:ext cx="5297882" cy="4578492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84"/>
          <p:cNvSpPr txBox="1"/>
          <p:nvPr>
            <p:ph type="title"/>
          </p:nvPr>
        </p:nvSpPr>
        <p:spPr>
          <a:xfrm>
            <a:off x="770300" y="574500"/>
            <a:ext cx="3733800" cy="54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US" sz="5400"/>
              <a:t>Using Canned Reports </a:t>
            </a:r>
            <a:endParaRPr sz="5400"/>
          </a:p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t/>
            </a:r>
            <a:endParaRPr sz="6000"/>
          </a:p>
        </p:txBody>
      </p:sp>
      <p:sp>
        <p:nvSpPr>
          <p:cNvPr id="381" name="Google Shape;381;p84"/>
          <p:cNvSpPr/>
          <p:nvPr/>
        </p:nvSpPr>
        <p:spPr>
          <a:xfrm>
            <a:off x="5310554" y="0"/>
            <a:ext cx="6881400" cy="57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85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CUL FOLIO Canned Reports Directory</a:t>
            </a:r>
            <a:endParaRPr/>
          </a:p>
        </p:txBody>
      </p:sp>
      <p:sp>
        <p:nvSpPr>
          <p:cNvPr id="388" name="Google Shape;388;p85"/>
          <p:cNvSpPr txBox="1"/>
          <p:nvPr/>
        </p:nvSpPr>
        <p:spPr>
          <a:xfrm>
            <a:off x="530500" y="1808650"/>
            <a:ext cx="4069500" cy="23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What is a “canned” report?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Char char="➔"/>
            </a:pPr>
            <a:r>
              <a:rPr lang="en-US" sz="2400">
                <a:solidFill>
                  <a:schemeClr val="dk2"/>
                </a:solidFill>
              </a:rPr>
              <a:t>a pre-written query you can run to generate a FOLIO report</a:t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id="389" name="Google Shape;389;p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9200" y="1808652"/>
            <a:ext cx="6221511" cy="3893925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85"/>
          <p:cNvSpPr txBox="1"/>
          <p:nvPr>
            <p:ph idx="1" type="body"/>
          </p:nvPr>
        </p:nvSpPr>
        <p:spPr>
          <a:xfrm>
            <a:off x="678000" y="4452275"/>
            <a:ext cx="4293900" cy="183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2400"/>
              <a:t>Go to </a:t>
            </a:r>
            <a:r>
              <a:rPr lang="en-US" sz="2400" u="sng">
                <a:solidFill>
                  <a:schemeClr val="hlink"/>
                </a:solidFill>
                <a:hlinkClick r:id="rId4"/>
              </a:rPr>
              <a:t>https://confluence.cornell.edu/display/folio/FOLIO+Canned+Reports+Directory</a:t>
            </a:r>
            <a:endParaRPr sz="2400"/>
          </a:p>
          <a:p>
            <a:pPr indent="0" lvl="0" marL="45720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45720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i="1" sz="2000"/>
          </a:p>
          <a:p>
            <a:pPr indent="0" lvl="0" marL="45720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86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CUL FOLIO Analytics Report Repository on GitHub</a:t>
            </a:r>
            <a:endParaRPr/>
          </a:p>
        </p:txBody>
      </p:sp>
      <p:sp>
        <p:nvSpPr>
          <p:cNvPr id="397" name="Google Shape;397;p86"/>
          <p:cNvSpPr txBox="1"/>
          <p:nvPr>
            <p:ph idx="1" type="body"/>
          </p:nvPr>
        </p:nvSpPr>
        <p:spPr>
          <a:xfrm>
            <a:off x="528388" y="1548538"/>
            <a:ext cx="7277700" cy="669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2400"/>
              <a:t>Go to </a:t>
            </a:r>
            <a:r>
              <a:rPr lang="en-US" sz="2400" u="sng">
                <a:solidFill>
                  <a:schemeClr val="hlink"/>
                </a:solidFill>
                <a:hlinkClick r:id="rId3"/>
              </a:rPr>
              <a:t>https://github.com/cul-it/cul-folio-analytics</a:t>
            </a:r>
            <a:endParaRPr sz="2400"/>
          </a:p>
          <a:p>
            <a:pPr indent="0" lvl="0" marL="45720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45720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i="1" sz="2000"/>
          </a:p>
          <a:p>
            <a:pPr indent="0" lvl="0" marL="45720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398" name="Google Shape;398;p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78725" y="2758100"/>
            <a:ext cx="3075075" cy="307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8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3800" y="2269763"/>
            <a:ext cx="6152993" cy="4335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87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Demo: Using Canned Reports</a:t>
            </a:r>
            <a:endParaRPr/>
          </a:p>
        </p:txBody>
      </p:sp>
      <p:pic>
        <p:nvPicPr>
          <p:cNvPr id="406" name="Google Shape;406;p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8925" y="3515024"/>
            <a:ext cx="4547275" cy="2273625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p87"/>
          <p:cNvSpPr txBox="1"/>
          <p:nvPr>
            <p:ph idx="1" type="body"/>
          </p:nvPr>
        </p:nvSpPr>
        <p:spPr>
          <a:xfrm>
            <a:off x="460375" y="1829075"/>
            <a:ext cx="11095800" cy="779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hlinkClick r:id="rId4"/>
              </a:rPr>
              <a:t>https://confluence.cornell.edu/display/folio/FOLIO+Canned+Reports+Directory</a:t>
            </a:r>
            <a:endParaRPr sz="2400"/>
          </a:p>
          <a:p>
            <a:pPr indent="0" lvl="0" marL="45720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45720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i="1" sz="2000"/>
          </a:p>
          <a:p>
            <a:pPr indent="0" lvl="0" marL="45720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2" name="Google Shape;412;p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07378" y="977029"/>
            <a:ext cx="5297882" cy="4578492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88"/>
          <p:cNvSpPr txBox="1"/>
          <p:nvPr>
            <p:ph type="title"/>
          </p:nvPr>
        </p:nvSpPr>
        <p:spPr>
          <a:xfrm>
            <a:off x="770300" y="574500"/>
            <a:ext cx="3733800" cy="54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US" sz="5400"/>
              <a:t>Running Reports with Virtual DBeaver</a:t>
            </a:r>
            <a:endParaRPr sz="5400"/>
          </a:p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t/>
            </a:r>
            <a:endParaRPr sz="6000"/>
          </a:p>
        </p:txBody>
      </p:sp>
      <p:sp>
        <p:nvSpPr>
          <p:cNvPr id="414" name="Google Shape;414;p88"/>
          <p:cNvSpPr/>
          <p:nvPr/>
        </p:nvSpPr>
        <p:spPr>
          <a:xfrm>
            <a:off x="5310554" y="0"/>
            <a:ext cx="6881400" cy="57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89"/>
          <p:cNvSpPr txBox="1"/>
          <p:nvPr>
            <p:ph type="title"/>
          </p:nvPr>
        </p:nvSpPr>
        <p:spPr>
          <a:xfrm>
            <a:off x="604700" y="42418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Repository File Formats: .md and .sql</a:t>
            </a:r>
            <a:endParaRPr/>
          </a:p>
        </p:txBody>
      </p:sp>
      <p:pic>
        <p:nvPicPr>
          <p:cNvPr id="421" name="Google Shape;421;p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688" y="2149176"/>
            <a:ext cx="10982623" cy="373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72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is covered in this training</a:t>
            </a:r>
            <a:endParaRPr/>
          </a:p>
        </p:txBody>
      </p:sp>
      <p:sp>
        <p:nvSpPr>
          <p:cNvPr id="290" name="Google Shape;290;p72"/>
          <p:cNvSpPr txBox="1"/>
          <p:nvPr/>
        </p:nvSpPr>
        <p:spPr>
          <a:xfrm>
            <a:off x="1290050" y="2197475"/>
            <a:ext cx="86610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rtl="0" algn="l">
              <a:lnSpc>
                <a:spcPct val="20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</a:pPr>
            <a:r>
              <a:rPr lang="en-US" sz="2400">
                <a:solidFill>
                  <a:schemeClr val="dk2"/>
                </a:solidFill>
              </a:rPr>
              <a:t>Getting Started with FOLIO Reporting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</a:pPr>
            <a:r>
              <a:rPr lang="en-US" sz="2400">
                <a:solidFill>
                  <a:schemeClr val="dk2"/>
                </a:solidFill>
              </a:rPr>
              <a:t>Connecting to the FOLIO Reporting Database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</a:pPr>
            <a:r>
              <a:rPr lang="en-US" sz="2400">
                <a:solidFill>
                  <a:schemeClr val="dk2"/>
                </a:solidFill>
              </a:rPr>
              <a:t>Using Canned Reports 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</a:pPr>
            <a:r>
              <a:rPr lang="en-US" sz="2400">
                <a:solidFill>
                  <a:schemeClr val="dk2"/>
                </a:solidFill>
              </a:rPr>
              <a:t>Running Reports with Virtual DBeaver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</a:pPr>
            <a:r>
              <a:rPr lang="en-US" sz="2400">
                <a:solidFill>
                  <a:schemeClr val="dk2"/>
                </a:solidFill>
              </a:rPr>
              <a:t>Requesting Reporting Help</a:t>
            </a:r>
            <a:endParaRPr sz="24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90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Changing Filters </a:t>
            </a:r>
            <a:endParaRPr/>
          </a:p>
        </p:txBody>
      </p:sp>
      <p:pic>
        <p:nvPicPr>
          <p:cNvPr id="428" name="Google Shape;428;p90"/>
          <p:cNvPicPr preferRelativeResize="0"/>
          <p:nvPr/>
        </p:nvPicPr>
        <p:blipFill rotWithShape="1">
          <a:blip r:embed="rId3">
            <a:alphaModFix/>
          </a:blip>
          <a:srcRect b="2133" l="0" r="0" t="0"/>
          <a:stretch/>
        </p:blipFill>
        <p:spPr>
          <a:xfrm>
            <a:off x="1625675" y="2340425"/>
            <a:ext cx="10354850" cy="3403975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90"/>
          <p:cNvSpPr/>
          <p:nvPr/>
        </p:nvSpPr>
        <p:spPr>
          <a:xfrm>
            <a:off x="2585350" y="3100275"/>
            <a:ext cx="1516200" cy="493800"/>
          </a:xfrm>
          <a:prstGeom prst="rect">
            <a:avLst/>
          </a:prstGeom>
          <a:noFill/>
          <a:ln cap="flat" cmpd="sng" w="9525">
            <a:solidFill>
              <a:srgbClr val="4545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90"/>
          <p:cNvSpPr txBox="1"/>
          <p:nvPr/>
        </p:nvSpPr>
        <p:spPr>
          <a:xfrm>
            <a:off x="236825" y="3308475"/>
            <a:ext cx="1516200" cy="738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Edit </a:t>
            </a:r>
            <a:endParaRPr b="1"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parameters</a:t>
            </a:r>
            <a:endParaRPr b="1" sz="1800"/>
          </a:p>
        </p:txBody>
      </p:sp>
      <p:sp>
        <p:nvSpPr>
          <p:cNvPr id="431" name="Google Shape;431;p90"/>
          <p:cNvSpPr/>
          <p:nvPr/>
        </p:nvSpPr>
        <p:spPr>
          <a:xfrm>
            <a:off x="2640300" y="4996200"/>
            <a:ext cx="270300" cy="229500"/>
          </a:xfrm>
          <a:prstGeom prst="rect">
            <a:avLst/>
          </a:prstGeom>
          <a:noFill/>
          <a:ln cap="flat" cmpd="sng" w="9525">
            <a:solidFill>
              <a:srgbClr val="4545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90"/>
          <p:cNvSpPr/>
          <p:nvPr/>
        </p:nvSpPr>
        <p:spPr>
          <a:xfrm>
            <a:off x="2640300" y="5224800"/>
            <a:ext cx="270300" cy="229500"/>
          </a:xfrm>
          <a:prstGeom prst="rect">
            <a:avLst/>
          </a:prstGeom>
          <a:noFill/>
          <a:ln cap="flat" cmpd="sng" w="9525">
            <a:solidFill>
              <a:srgbClr val="4545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3" name="Google Shape;433;p90"/>
          <p:cNvSpPr/>
          <p:nvPr/>
        </p:nvSpPr>
        <p:spPr>
          <a:xfrm>
            <a:off x="2640300" y="4294688"/>
            <a:ext cx="270300" cy="229500"/>
          </a:xfrm>
          <a:prstGeom prst="rect">
            <a:avLst/>
          </a:prstGeom>
          <a:noFill/>
          <a:ln cap="flat" cmpd="sng" w="9525">
            <a:solidFill>
              <a:srgbClr val="4545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p90"/>
          <p:cNvSpPr/>
          <p:nvPr/>
        </p:nvSpPr>
        <p:spPr>
          <a:xfrm>
            <a:off x="2640300" y="4065200"/>
            <a:ext cx="270300" cy="229500"/>
          </a:xfrm>
          <a:prstGeom prst="rect">
            <a:avLst/>
          </a:prstGeom>
          <a:noFill/>
          <a:ln cap="flat" cmpd="sng" w="9525">
            <a:solidFill>
              <a:srgbClr val="4545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p90"/>
          <p:cNvSpPr/>
          <p:nvPr/>
        </p:nvSpPr>
        <p:spPr>
          <a:xfrm>
            <a:off x="2640300" y="3829638"/>
            <a:ext cx="270300" cy="229500"/>
          </a:xfrm>
          <a:prstGeom prst="rect">
            <a:avLst/>
          </a:prstGeom>
          <a:noFill/>
          <a:ln cap="flat" cmpd="sng" w="9525">
            <a:solidFill>
              <a:srgbClr val="4545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6" name="Google Shape;436;p90"/>
          <p:cNvCxnSpPr>
            <a:stCxn id="430" idx="3"/>
            <a:endCxn id="429" idx="1"/>
          </p:cNvCxnSpPr>
          <p:nvPr/>
        </p:nvCxnSpPr>
        <p:spPr>
          <a:xfrm flipH="1" rot="10800000">
            <a:off x="1753025" y="3347325"/>
            <a:ext cx="832200" cy="3306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7" name="Google Shape;437;p90"/>
          <p:cNvCxnSpPr>
            <a:stCxn id="430" idx="3"/>
            <a:endCxn id="435" idx="1"/>
          </p:cNvCxnSpPr>
          <p:nvPr/>
        </p:nvCxnSpPr>
        <p:spPr>
          <a:xfrm>
            <a:off x="1753025" y="3677925"/>
            <a:ext cx="887400" cy="2664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8" name="Google Shape;438;p90"/>
          <p:cNvCxnSpPr>
            <a:stCxn id="430" idx="3"/>
            <a:endCxn id="434" idx="1"/>
          </p:cNvCxnSpPr>
          <p:nvPr/>
        </p:nvCxnSpPr>
        <p:spPr>
          <a:xfrm>
            <a:off x="1753025" y="3677925"/>
            <a:ext cx="887400" cy="5019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9" name="Google Shape;439;p90"/>
          <p:cNvCxnSpPr>
            <a:stCxn id="430" idx="3"/>
            <a:endCxn id="433" idx="1"/>
          </p:cNvCxnSpPr>
          <p:nvPr/>
        </p:nvCxnSpPr>
        <p:spPr>
          <a:xfrm>
            <a:off x="1753025" y="3677925"/>
            <a:ext cx="887400" cy="7314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0" name="Google Shape;440;p90"/>
          <p:cNvCxnSpPr>
            <a:stCxn id="430" idx="2"/>
            <a:endCxn id="431" idx="1"/>
          </p:cNvCxnSpPr>
          <p:nvPr/>
        </p:nvCxnSpPr>
        <p:spPr>
          <a:xfrm>
            <a:off x="994925" y="4047375"/>
            <a:ext cx="1645500" cy="1063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1" name="Google Shape;441;p90"/>
          <p:cNvCxnSpPr>
            <a:stCxn id="430" idx="2"/>
            <a:endCxn id="432" idx="1"/>
          </p:cNvCxnSpPr>
          <p:nvPr/>
        </p:nvCxnSpPr>
        <p:spPr>
          <a:xfrm>
            <a:off x="994925" y="4047375"/>
            <a:ext cx="1645500" cy="1292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91"/>
          <p:cNvSpPr txBox="1"/>
          <p:nvPr>
            <p:ph type="title"/>
          </p:nvPr>
        </p:nvSpPr>
        <p:spPr>
          <a:xfrm>
            <a:off x="1212825" y="330775"/>
            <a:ext cx="10375200" cy="978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Filters are documented with Comments</a:t>
            </a:r>
            <a:endParaRPr/>
          </a:p>
        </p:txBody>
      </p:sp>
      <p:pic>
        <p:nvPicPr>
          <p:cNvPr id="448" name="Google Shape;448;p91"/>
          <p:cNvPicPr preferRelativeResize="0"/>
          <p:nvPr/>
        </p:nvPicPr>
        <p:blipFill rotWithShape="1">
          <a:blip r:embed="rId3">
            <a:alphaModFix/>
          </a:blip>
          <a:srcRect b="2133" l="0" r="0" t="0"/>
          <a:stretch/>
        </p:blipFill>
        <p:spPr>
          <a:xfrm>
            <a:off x="445025" y="2576057"/>
            <a:ext cx="11074288" cy="2766268"/>
          </a:xfrm>
          <a:prstGeom prst="rect">
            <a:avLst/>
          </a:prstGeom>
          <a:noFill/>
          <a:ln>
            <a:noFill/>
          </a:ln>
        </p:spPr>
      </p:pic>
      <p:sp>
        <p:nvSpPr>
          <p:cNvPr id="449" name="Google Shape;449;p91"/>
          <p:cNvSpPr/>
          <p:nvPr/>
        </p:nvSpPr>
        <p:spPr>
          <a:xfrm>
            <a:off x="1286031" y="3620274"/>
            <a:ext cx="10170900" cy="242100"/>
          </a:xfrm>
          <a:prstGeom prst="rect">
            <a:avLst/>
          </a:prstGeom>
          <a:noFill/>
          <a:ln cap="flat" cmpd="sng" w="9525">
            <a:solidFill>
              <a:srgbClr val="4545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p91"/>
          <p:cNvSpPr/>
          <p:nvPr/>
        </p:nvSpPr>
        <p:spPr>
          <a:xfrm>
            <a:off x="1286025" y="4185325"/>
            <a:ext cx="4157100" cy="383700"/>
          </a:xfrm>
          <a:prstGeom prst="rect">
            <a:avLst/>
          </a:prstGeom>
          <a:noFill/>
          <a:ln cap="flat" cmpd="sng" w="9525">
            <a:solidFill>
              <a:srgbClr val="4545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p91"/>
          <p:cNvSpPr/>
          <p:nvPr/>
        </p:nvSpPr>
        <p:spPr>
          <a:xfrm>
            <a:off x="3734575" y="4569025"/>
            <a:ext cx="7506900" cy="625200"/>
          </a:xfrm>
          <a:prstGeom prst="rect">
            <a:avLst/>
          </a:prstGeom>
          <a:noFill/>
          <a:ln cap="flat" cmpd="sng" w="9525">
            <a:solidFill>
              <a:srgbClr val="45454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52" name="Google Shape;452;p91"/>
          <p:cNvCxnSpPr>
            <a:stCxn id="453" idx="1"/>
          </p:cNvCxnSpPr>
          <p:nvPr/>
        </p:nvCxnSpPr>
        <p:spPr>
          <a:xfrm flipH="1">
            <a:off x="5540610" y="2916816"/>
            <a:ext cx="1049700" cy="779700"/>
          </a:xfrm>
          <a:prstGeom prst="straightConnector1">
            <a:avLst/>
          </a:prstGeom>
          <a:noFill/>
          <a:ln cap="flat" cmpd="sng" w="28575">
            <a:solidFill>
              <a:srgbClr val="454545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54" name="Google Shape;454;p91"/>
          <p:cNvCxnSpPr>
            <a:endCxn id="450" idx="3"/>
          </p:cNvCxnSpPr>
          <p:nvPr/>
        </p:nvCxnSpPr>
        <p:spPr>
          <a:xfrm flipH="1">
            <a:off x="5443125" y="3260575"/>
            <a:ext cx="1550700" cy="1116600"/>
          </a:xfrm>
          <a:prstGeom prst="straightConnector1">
            <a:avLst/>
          </a:prstGeom>
          <a:noFill/>
          <a:ln cap="flat" cmpd="sng" w="28575">
            <a:solidFill>
              <a:srgbClr val="454545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55" name="Google Shape;455;p91"/>
          <p:cNvCxnSpPr/>
          <p:nvPr/>
        </p:nvCxnSpPr>
        <p:spPr>
          <a:xfrm flipH="1">
            <a:off x="8137671" y="3283948"/>
            <a:ext cx="26700" cy="1251000"/>
          </a:xfrm>
          <a:prstGeom prst="straightConnector1">
            <a:avLst/>
          </a:prstGeom>
          <a:noFill/>
          <a:ln cap="flat" cmpd="sng" w="28575">
            <a:solidFill>
              <a:srgbClr val="454545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3" name="Google Shape;453;p91"/>
          <p:cNvSpPr/>
          <p:nvPr/>
        </p:nvSpPr>
        <p:spPr>
          <a:xfrm>
            <a:off x="6590310" y="2486316"/>
            <a:ext cx="2139300" cy="861000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/>
              <a:t>comments</a:t>
            </a:r>
            <a:endParaRPr b="1" sz="2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92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Demo: Running Reports </a:t>
            </a:r>
            <a:endParaRPr/>
          </a:p>
        </p:txBody>
      </p:sp>
      <p:pic>
        <p:nvPicPr>
          <p:cNvPr id="462" name="Google Shape;462;p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8925" y="3515024"/>
            <a:ext cx="4547275" cy="227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7" name="Google Shape;467;p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07378" y="977029"/>
            <a:ext cx="5297882" cy="4578492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p93"/>
          <p:cNvSpPr txBox="1"/>
          <p:nvPr>
            <p:ph type="title"/>
          </p:nvPr>
        </p:nvSpPr>
        <p:spPr>
          <a:xfrm>
            <a:off x="770300" y="574500"/>
            <a:ext cx="3733800" cy="54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US" sz="5400"/>
              <a:t>Requesting Reporting Help</a:t>
            </a:r>
            <a:endParaRPr sz="5400"/>
          </a:p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t/>
            </a:r>
            <a:endParaRPr sz="6000"/>
          </a:p>
        </p:txBody>
      </p:sp>
      <p:sp>
        <p:nvSpPr>
          <p:cNvPr id="469" name="Google Shape;469;p93"/>
          <p:cNvSpPr/>
          <p:nvPr/>
        </p:nvSpPr>
        <p:spPr>
          <a:xfrm>
            <a:off x="5310554" y="0"/>
            <a:ext cx="6881400" cy="57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94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FOLIO Reporting Documentation: START HERE</a:t>
            </a:r>
            <a:endParaRPr/>
          </a:p>
        </p:txBody>
      </p:sp>
      <p:sp>
        <p:nvSpPr>
          <p:cNvPr id="476" name="Google Shape;476;p94"/>
          <p:cNvSpPr txBox="1"/>
          <p:nvPr/>
        </p:nvSpPr>
        <p:spPr>
          <a:xfrm>
            <a:off x="376200" y="1778063"/>
            <a:ext cx="11264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hlinkClick r:id="rId3"/>
              </a:rPr>
              <a:t>https://confluence.cornell.edu/display/folio/FOLIO+Reporting+Documentation</a:t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id="477" name="Google Shape;477;p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41125" y="2421050"/>
            <a:ext cx="7212750" cy="417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95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Demo: Using Reporting Documentation</a:t>
            </a:r>
            <a:endParaRPr/>
          </a:p>
        </p:txBody>
      </p:sp>
      <p:sp>
        <p:nvSpPr>
          <p:cNvPr id="484" name="Google Shape;484;p95"/>
          <p:cNvSpPr txBox="1"/>
          <p:nvPr/>
        </p:nvSpPr>
        <p:spPr>
          <a:xfrm>
            <a:off x="572575" y="2072563"/>
            <a:ext cx="11264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hlinkClick r:id="rId3"/>
              </a:rPr>
              <a:t>https://confluence.cornell.edu/display/folio/FOLIO+Reporting+Documentation</a:t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id="485" name="Google Shape;485;p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62575" y="3500999"/>
            <a:ext cx="4547275" cy="227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96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Demo: Requesting Reporting Help </a:t>
            </a:r>
            <a:endParaRPr/>
          </a:p>
        </p:txBody>
      </p:sp>
      <p:sp>
        <p:nvSpPr>
          <p:cNvPr id="492" name="Google Shape;492;p96"/>
          <p:cNvSpPr txBox="1"/>
          <p:nvPr/>
        </p:nvSpPr>
        <p:spPr>
          <a:xfrm>
            <a:off x="586575" y="1906800"/>
            <a:ext cx="9233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hlinkClick r:id="rId3"/>
              </a:rPr>
              <a:t>Link to FOLIO Reporting Help Request Form</a:t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id="493" name="Google Shape;493;p9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58925" y="3515024"/>
            <a:ext cx="4547275" cy="227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97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Reporting Support is available</a:t>
            </a:r>
            <a:endParaRPr/>
          </a:p>
        </p:txBody>
      </p:sp>
      <p:sp>
        <p:nvSpPr>
          <p:cNvPr id="500" name="Google Shape;500;p97"/>
          <p:cNvSpPr txBox="1"/>
          <p:nvPr>
            <p:ph idx="1" type="body"/>
          </p:nvPr>
        </p:nvSpPr>
        <p:spPr>
          <a:xfrm>
            <a:off x="838200" y="1923450"/>
            <a:ext cx="6525600" cy="440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7350" lvl="0" marL="457200" rtl="0" algn="l">
              <a:spcBef>
                <a:spcPts val="900"/>
              </a:spcBef>
              <a:spcAft>
                <a:spcPts val="0"/>
              </a:spcAft>
              <a:buSzPts val="2500"/>
              <a:buChar char="•"/>
            </a:pPr>
            <a:r>
              <a:rPr lang="en-US" sz="2500"/>
              <a:t>the reporting team is ready to provide support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2500"/>
              <a:t>there will be more reporting training sessions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2500"/>
              <a:t>some reports </a:t>
            </a:r>
            <a:r>
              <a:rPr lang="en-US" sz="2500"/>
              <a:t>available within FOLIO applications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2500"/>
              <a:t>reporting technical documentation is available</a:t>
            </a:r>
            <a:endParaRPr sz="2500"/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2500"/>
              <a:t>requesting reporting help is available in online form</a:t>
            </a:r>
            <a:endParaRPr sz="1600"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i="1" sz="2000"/>
          </a:p>
          <a:p>
            <a:pPr indent="0" lvl="0" marL="45720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501" name="Google Shape;501;p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6175" y="2025825"/>
            <a:ext cx="3909225" cy="390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98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FOLIO Reporting Team</a:t>
            </a:r>
            <a:endParaRPr/>
          </a:p>
        </p:txBody>
      </p:sp>
      <p:sp>
        <p:nvSpPr>
          <p:cNvPr id="508" name="Google Shape;508;p98"/>
          <p:cNvSpPr txBox="1"/>
          <p:nvPr>
            <p:ph idx="1" type="body"/>
          </p:nvPr>
        </p:nvSpPr>
        <p:spPr>
          <a:xfrm>
            <a:off x="628725" y="1668350"/>
            <a:ext cx="10914000" cy="4832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2300"/>
              <a:t>Many thanks to the members of the CUL FOLIO Reporting Team for their hard work and dedication as we build FOLIO reporting services together</a:t>
            </a:r>
            <a:endParaRPr sz="2300"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-374650" lvl="0" marL="457200" rtl="0" algn="l">
              <a:spcBef>
                <a:spcPts val="900"/>
              </a:spcBef>
              <a:spcAft>
                <a:spcPts val="0"/>
              </a:spcAft>
              <a:buSzPts val="2300"/>
              <a:buChar char="•"/>
            </a:pPr>
            <a:r>
              <a:rPr lang="en-US" sz="2300"/>
              <a:t>Vandana Shah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/>
              <a:t>Natalya Pikulik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/>
              <a:t>Jean Pajerek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/>
              <a:t>Linda Miller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/>
              <a:t>Kim Laine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/>
              <a:t>Shayla Harrington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/>
              <a:t>Nancy Bolduc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/>
              <a:t>Sharon Beltaine</a:t>
            </a:r>
            <a:endParaRPr sz="2300"/>
          </a:p>
          <a:p>
            <a:pPr indent="0" lvl="0" marL="45720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i="1" sz="2000"/>
          </a:p>
          <a:p>
            <a:pPr indent="0" lvl="0" marL="45720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509" name="Google Shape;509;p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9725" y="2904625"/>
            <a:ext cx="4973300" cy="324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99"/>
          <p:cNvSpPr txBox="1"/>
          <p:nvPr>
            <p:ph type="title"/>
          </p:nvPr>
        </p:nvSpPr>
        <p:spPr>
          <a:xfrm>
            <a:off x="0" y="2935475"/>
            <a:ext cx="12192000" cy="327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</a:pPr>
            <a:r>
              <a:rPr b="1" lang="en-US" sz="7200"/>
              <a:t>Questions?</a:t>
            </a:r>
            <a:endParaRPr sz="7200"/>
          </a:p>
        </p:txBody>
      </p:sp>
      <p:pic>
        <p:nvPicPr>
          <p:cNvPr id="515" name="Google Shape;515;p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79722" y="234318"/>
            <a:ext cx="3708044" cy="187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Google Shape;295;p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07378" y="977029"/>
            <a:ext cx="5297882" cy="4578492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73"/>
          <p:cNvSpPr txBox="1"/>
          <p:nvPr>
            <p:ph type="title"/>
          </p:nvPr>
        </p:nvSpPr>
        <p:spPr>
          <a:xfrm>
            <a:off x="748400" y="977026"/>
            <a:ext cx="3733800" cy="46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US" sz="5400"/>
              <a:t>Getting Started with FOLIO Reporting</a:t>
            </a:r>
            <a:endParaRPr sz="5400"/>
          </a:p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t/>
            </a:r>
            <a:endParaRPr sz="6000"/>
          </a:p>
        </p:txBody>
      </p:sp>
      <p:sp>
        <p:nvSpPr>
          <p:cNvPr id="297" name="Google Shape;297;p73"/>
          <p:cNvSpPr/>
          <p:nvPr/>
        </p:nvSpPr>
        <p:spPr>
          <a:xfrm>
            <a:off x="5310554" y="0"/>
            <a:ext cx="6881400" cy="57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100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NOTES</a:t>
            </a:r>
            <a:endParaRPr/>
          </a:p>
        </p:txBody>
      </p:sp>
      <p:sp>
        <p:nvSpPr>
          <p:cNvPr id="522" name="Google Shape;522;p100"/>
          <p:cNvSpPr txBox="1"/>
          <p:nvPr/>
        </p:nvSpPr>
        <p:spPr>
          <a:xfrm>
            <a:off x="1382100" y="1634150"/>
            <a:ext cx="9168300" cy="524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In app reporting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-more available in FOLIO than was in Voyager 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Presentation Approach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-ask people to hold their questions until the end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-happy, positive, fluffy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Access Services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-mention that the circ log can do reports (will be training later)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Terms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-define terms in the context in which they are presented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Voyager ≠ FOLIO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-the new FOLIO reports </a:t>
            </a:r>
            <a:r>
              <a:rPr b="1" lang="en-US" sz="1500"/>
              <a:t>approximate </a:t>
            </a:r>
            <a:r>
              <a:rPr lang="en-US" sz="1500"/>
              <a:t>the Voyager reports; it is not possible for them to be identical given the fact that there is in-app reporting functionality and the 2 systems have different data structures, different functionality, and different data elements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Keep it Simple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-do not get too technical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-use pictures to explain technical concepts when possible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74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Basic Steps</a:t>
            </a:r>
            <a:endParaRPr/>
          </a:p>
        </p:txBody>
      </p:sp>
      <p:sp>
        <p:nvSpPr>
          <p:cNvPr id="304" name="Google Shape;304;p74"/>
          <p:cNvSpPr txBox="1"/>
          <p:nvPr/>
        </p:nvSpPr>
        <p:spPr>
          <a:xfrm>
            <a:off x="586575" y="1906800"/>
            <a:ext cx="9233100" cy="42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81000" lvl="0" marL="457200" rtl="0" algn="l">
              <a:lnSpc>
                <a:spcPct val="20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Char char="➔"/>
            </a:pPr>
            <a:r>
              <a:rPr lang="en-US" sz="2400">
                <a:solidFill>
                  <a:schemeClr val="dk2"/>
                </a:solidFill>
              </a:rPr>
              <a:t>Set up your connection to the FOLIO LDP Reporting Database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➔"/>
            </a:pPr>
            <a:r>
              <a:rPr lang="en-US" sz="2400">
                <a:solidFill>
                  <a:schemeClr val="dk2"/>
                </a:solidFill>
              </a:rPr>
              <a:t>Choose the report query you want to run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➔"/>
            </a:pPr>
            <a:r>
              <a:rPr lang="en-US" sz="2400">
                <a:solidFill>
                  <a:schemeClr val="dk2"/>
                </a:solidFill>
              </a:rPr>
              <a:t>Filter your results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➔"/>
            </a:pPr>
            <a:r>
              <a:rPr lang="en-US" sz="2400">
                <a:solidFill>
                  <a:schemeClr val="dk2"/>
                </a:solidFill>
              </a:rPr>
              <a:t>Run the report query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➔"/>
            </a:pPr>
            <a:r>
              <a:rPr lang="en-US" sz="2400">
                <a:solidFill>
                  <a:schemeClr val="dk2"/>
                </a:solidFill>
              </a:rPr>
              <a:t>Save the report query with your settings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➔"/>
            </a:pPr>
            <a:r>
              <a:rPr lang="en-US" sz="2400">
                <a:solidFill>
                  <a:schemeClr val="dk2"/>
                </a:solidFill>
              </a:rPr>
              <a:t>Export your report results to CSV</a:t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id="305" name="Google Shape;305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69075" y="3058550"/>
            <a:ext cx="4748674" cy="272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75"/>
          <p:cNvSpPr txBox="1"/>
          <p:nvPr/>
        </p:nvSpPr>
        <p:spPr>
          <a:xfrm>
            <a:off x="607950" y="1694125"/>
            <a:ext cx="11092200" cy="45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93700" lvl="0" marL="457200" rtl="0" algn="l">
              <a:lnSpc>
                <a:spcPct val="20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Don’t Panic! 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We have step-by-step guides for </a:t>
            </a:r>
            <a:br>
              <a:rPr lang="en-US" sz="2600">
                <a:solidFill>
                  <a:schemeClr val="dk2"/>
                </a:solidFill>
              </a:rPr>
            </a:br>
            <a:r>
              <a:rPr lang="en-US" sz="2600">
                <a:solidFill>
                  <a:schemeClr val="dk2"/>
                </a:solidFill>
              </a:rPr>
              <a:t>everything covered in</a:t>
            </a:r>
            <a:br>
              <a:rPr lang="en-US" sz="2600">
                <a:solidFill>
                  <a:schemeClr val="dk2"/>
                </a:solidFill>
              </a:rPr>
            </a:br>
            <a:r>
              <a:rPr lang="en-US" sz="2600">
                <a:solidFill>
                  <a:schemeClr val="dk2"/>
                </a:solidFill>
              </a:rPr>
              <a:t>today’s training session</a:t>
            </a:r>
            <a:endParaRPr sz="2600">
              <a:solidFill>
                <a:schemeClr val="dk2"/>
              </a:solidFill>
            </a:endParaRPr>
          </a:p>
          <a:p>
            <a:pPr indent="-3937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</a:pPr>
            <a:r>
              <a:rPr lang="en-US" sz="2600">
                <a:solidFill>
                  <a:schemeClr val="dk2"/>
                </a:solidFill>
              </a:rPr>
              <a:t> See </a:t>
            </a:r>
            <a:r>
              <a:rPr lang="en-US" sz="2600" u="sng">
                <a:solidFill>
                  <a:schemeClr val="hlink"/>
                </a:solidFill>
                <a:hlinkClick r:id="rId3"/>
              </a:rPr>
              <a:t>Reporting Technical Documentation</a:t>
            </a:r>
            <a:br>
              <a:rPr lang="en-US" sz="2600">
                <a:solidFill>
                  <a:schemeClr val="dk2"/>
                </a:solidFill>
              </a:rPr>
            </a:br>
            <a:r>
              <a:rPr lang="en-US" sz="2300">
                <a:solidFill>
                  <a:schemeClr val="dk2"/>
                </a:solidFill>
              </a:rPr>
              <a:t>https://confluence.cornell.edu/display/folio/FOLIO+Reporting+Documentation</a:t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id="312" name="Google Shape;312;p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44575" y="1694125"/>
            <a:ext cx="3909225" cy="3909225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75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Step-by-Step Documentation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76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is the Library Data Platform?</a:t>
            </a:r>
            <a:endParaRPr/>
          </a:p>
        </p:txBody>
      </p:sp>
      <p:sp>
        <p:nvSpPr>
          <p:cNvPr id="320" name="Google Shape;320;p76"/>
          <p:cNvSpPr txBox="1"/>
          <p:nvPr/>
        </p:nvSpPr>
        <p:spPr>
          <a:xfrm>
            <a:off x="838200" y="1950600"/>
            <a:ext cx="10818300" cy="41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The Library Data Platform is a project that develops an open-source analytics platform (</a:t>
            </a:r>
            <a:r>
              <a:rPr lang="en-US" sz="2600">
                <a:solidFill>
                  <a:srgbClr val="3176D9"/>
                </a:solidFill>
                <a:highlight>
                  <a:srgbClr val="FFFFFF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https://github.com/library-data-platform</a:t>
            </a:r>
            <a:r>
              <a:rPr lang="en-US" sz="26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) which can be utilized by FOLIO reporting (</a:t>
            </a:r>
            <a:r>
              <a:rPr lang="en-US" sz="2600">
                <a:solidFill>
                  <a:srgbClr val="3176D9"/>
                </a:solidFill>
                <a:highlight>
                  <a:srgbClr val="FFFFFF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https://github.com/folio-org/folio-analytics</a:t>
            </a:r>
            <a:r>
              <a:rPr lang="en-US" sz="26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) for statistical and operational analytics. The term "LDP" is sometimes also used as a shorthand for a specific component of the platform, such as the LDP database or the LDP query builder app which runs in FOLIO.</a:t>
            </a:r>
            <a:endParaRPr sz="39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77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Join </a:t>
            </a:r>
            <a:r>
              <a:rPr lang="en-US"/>
              <a:t>CUL-REPORT-USERS-L?</a:t>
            </a:r>
            <a:endParaRPr/>
          </a:p>
        </p:txBody>
      </p:sp>
      <p:sp>
        <p:nvSpPr>
          <p:cNvPr id="327" name="Google Shape;327;p77"/>
          <p:cNvSpPr txBox="1"/>
          <p:nvPr/>
        </p:nvSpPr>
        <p:spPr>
          <a:xfrm>
            <a:off x="577500" y="1939275"/>
            <a:ext cx="6915900" cy="37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>
                <a:solidFill>
                  <a:schemeClr val="dk2"/>
                </a:solidFill>
              </a:rPr>
              <a:t> </a:t>
            </a:r>
            <a:endParaRPr sz="3300">
              <a:solidFill>
                <a:schemeClr val="dk2"/>
              </a:solidFill>
            </a:endParaRPr>
          </a:p>
          <a:p>
            <a:pPr indent="-438150" lvl="0" marL="457200" rtl="0" algn="l">
              <a:lnSpc>
                <a:spcPct val="11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3300"/>
              <a:buChar char="➔"/>
            </a:pPr>
            <a:r>
              <a:rPr lang="en-US" sz="3300">
                <a:solidFill>
                  <a:schemeClr val="dk1"/>
                </a:solidFill>
                <a:highlight>
                  <a:schemeClr val="lt1"/>
                </a:highlight>
              </a:rPr>
              <a:t>stay informed about server outages and maintenance times impacting reporting</a:t>
            </a:r>
            <a:endParaRPr sz="33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-43815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Char char="➔"/>
            </a:pPr>
            <a:r>
              <a:rPr lang="en-US" sz="3300">
                <a:solidFill>
                  <a:schemeClr val="dk1"/>
                </a:solidFill>
                <a:highlight>
                  <a:schemeClr val="lt1"/>
                </a:highlight>
              </a:rPr>
              <a:t>learn about new reporting features </a:t>
            </a:r>
            <a:endParaRPr sz="3300">
              <a:solidFill>
                <a:schemeClr val="dk1"/>
              </a:solidFill>
              <a:highlight>
                <a:schemeClr val="lt1"/>
              </a:highlight>
            </a:endParaRPr>
          </a:p>
        </p:txBody>
      </p:sp>
      <p:pic>
        <p:nvPicPr>
          <p:cNvPr id="328" name="Google Shape;328;p77"/>
          <p:cNvPicPr preferRelativeResize="0"/>
          <p:nvPr/>
        </p:nvPicPr>
        <p:blipFill rotWithShape="1">
          <a:blip r:embed="rId3">
            <a:alphaModFix/>
          </a:blip>
          <a:srcRect b="15783" l="0" r="0" t="14344"/>
          <a:stretch/>
        </p:blipFill>
        <p:spPr>
          <a:xfrm>
            <a:off x="8780150" y="1698275"/>
            <a:ext cx="2573657" cy="179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78"/>
          <p:cNvSpPr txBox="1"/>
          <p:nvPr>
            <p:ph type="title"/>
          </p:nvPr>
        </p:nvSpPr>
        <p:spPr>
          <a:xfrm>
            <a:off x="838200" y="473336"/>
            <a:ext cx="10515600" cy="102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How to Join CUL-REPORT-USERS-L</a:t>
            </a:r>
            <a:endParaRPr/>
          </a:p>
        </p:txBody>
      </p:sp>
      <p:sp>
        <p:nvSpPr>
          <p:cNvPr id="335" name="Google Shape;335;p78"/>
          <p:cNvSpPr txBox="1"/>
          <p:nvPr/>
        </p:nvSpPr>
        <p:spPr>
          <a:xfrm>
            <a:off x="599400" y="1657225"/>
            <a:ext cx="9960900" cy="49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</a:rPr>
              <a:t>Subscribe to CUL-REPORT-USERS-L</a:t>
            </a:r>
            <a:endParaRPr sz="2400">
              <a:solidFill>
                <a:schemeClr val="dk1"/>
              </a:solidFill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solidFill>
                  <a:schemeClr val="dk1"/>
                </a:solidFill>
                <a:highlight>
                  <a:schemeClr val="lt1"/>
                </a:highlight>
              </a:rPr>
              <a:t>send an email message to</a:t>
            </a:r>
            <a:endParaRPr sz="24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highlight>
                  <a:schemeClr val="lt1"/>
                </a:highlight>
              </a:rPr>
              <a:t>CUL-REPORT-USERS-L-request@cornell.edu</a:t>
            </a:r>
            <a:r>
              <a:rPr lang="en-US" sz="2400">
                <a:solidFill>
                  <a:schemeClr val="dk1"/>
                </a:solidFill>
                <a:highlight>
                  <a:schemeClr val="lt1"/>
                </a:highlight>
              </a:rPr>
              <a:t> </a:t>
            </a:r>
            <a:endParaRPr sz="24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solidFill>
                  <a:schemeClr val="dk1"/>
                </a:solidFill>
                <a:highlight>
                  <a:schemeClr val="lt1"/>
                </a:highlight>
              </a:rPr>
              <a:t>For the Subject of your message, type the single word</a:t>
            </a:r>
            <a:endParaRPr sz="24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dk1"/>
                </a:solidFill>
                <a:highlight>
                  <a:schemeClr val="lt1"/>
                </a:highlight>
              </a:rPr>
              <a:t>join</a:t>
            </a:r>
            <a:endParaRPr b="1" sz="24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solidFill>
                  <a:schemeClr val="dk1"/>
                </a:solidFill>
                <a:highlight>
                  <a:schemeClr val="lt1"/>
                </a:highlight>
              </a:rPr>
              <a:t>Leave the body of the message blank</a:t>
            </a:r>
            <a:endParaRPr sz="24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-3810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solidFill>
                  <a:schemeClr val="dk1"/>
                </a:solidFill>
              </a:rPr>
              <a:t>Send this message from the email address where you want to receive the e-list's messages</a:t>
            </a:r>
            <a:endParaRPr sz="2400">
              <a:solidFill>
                <a:schemeClr val="dk1"/>
              </a:solidFill>
            </a:endParaRPr>
          </a:p>
          <a:p>
            <a:pPr indent="-3810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solidFill>
                  <a:schemeClr val="dk1"/>
                </a:solidFill>
              </a:rPr>
              <a:t>The message must be sent in plain text</a:t>
            </a:r>
            <a:endParaRPr sz="2400">
              <a:solidFill>
                <a:schemeClr val="dk1"/>
              </a:solidFill>
            </a:endParaRPr>
          </a:p>
        </p:txBody>
      </p:sp>
      <p:pic>
        <p:nvPicPr>
          <p:cNvPr id="336" name="Google Shape;336;p78"/>
          <p:cNvPicPr preferRelativeResize="0"/>
          <p:nvPr/>
        </p:nvPicPr>
        <p:blipFill rotWithShape="1">
          <a:blip r:embed="rId3">
            <a:alphaModFix/>
          </a:blip>
          <a:srcRect b="15783" l="0" r="0" t="14344"/>
          <a:stretch/>
        </p:blipFill>
        <p:spPr>
          <a:xfrm>
            <a:off x="8980050" y="1939275"/>
            <a:ext cx="2573657" cy="1798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1" name="Google Shape;341;p7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07378" y="977029"/>
            <a:ext cx="5297882" cy="4578492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79"/>
          <p:cNvSpPr txBox="1"/>
          <p:nvPr>
            <p:ph type="title"/>
          </p:nvPr>
        </p:nvSpPr>
        <p:spPr>
          <a:xfrm>
            <a:off x="770300" y="574500"/>
            <a:ext cx="3733800" cy="54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US" sz="5400"/>
              <a:t>Connecting to the FOLIO LDP Reporting Database</a:t>
            </a:r>
            <a:endParaRPr sz="5400"/>
          </a:p>
          <a:p>
            <a:pPr indent="0" lvl="0" marL="0" marR="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t/>
            </a:r>
            <a:endParaRPr sz="6000"/>
          </a:p>
        </p:txBody>
      </p:sp>
      <p:sp>
        <p:nvSpPr>
          <p:cNvPr id="343" name="Google Shape;343;p79"/>
          <p:cNvSpPr/>
          <p:nvPr/>
        </p:nvSpPr>
        <p:spPr>
          <a:xfrm>
            <a:off x="5310554" y="0"/>
            <a:ext cx="6881400" cy="574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FOLIO - Body">
  <a:themeElements>
    <a:clrScheme name="FOLIO">
      <a:dk1>
        <a:srgbClr val="000000"/>
      </a:dk1>
      <a:lt1>
        <a:srgbClr val="FFFFFF"/>
      </a:lt1>
      <a:dk2>
        <a:srgbClr val="454545"/>
      </a:dk2>
      <a:lt2>
        <a:srgbClr val="E7E6E6"/>
      </a:lt2>
      <a:accent1>
        <a:srgbClr val="FF674C"/>
      </a:accent1>
      <a:accent2>
        <a:srgbClr val="5D6883"/>
      </a:accent2>
      <a:accent3>
        <a:srgbClr val="4C7EA5"/>
      </a:accent3>
      <a:accent4>
        <a:srgbClr val="9383A0"/>
      </a:accent4>
      <a:accent5>
        <a:srgbClr val="2B303C"/>
      </a:accent5>
      <a:accent6>
        <a:srgbClr val="002F56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_FOLIO - Cover">
  <a:themeElements>
    <a:clrScheme name="FOLIO">
      <a:dk1>
        <a:srgbClr val="000000"/>
      </a:dk1>
      <a:lt1>
        <a:srgbClr val="FFFFFF"/>
      </a:lt1>
      <a:dk2>
        <a:srgbClr val="454545"/>
      </a:dk2>
      <a:lt2>
        <a:srgbClr val="E7E6E6"/>
      </a:lt2>
      <a:accent1>
        <a:srgbClr val="FF674C"/>
      </a:accent1>
      <a:accent2>
        <a:srgbClr val="5D6883"/>
      </a:accent2>
      <a:accent3>
        <a:srgbClr val="4C7EA5"/>
      </a:accent3>
      <a:accent4>
        <a:srgbClr val="9383A0"/>
      </a:accent4>
      <a:accent5>
        <a:srgbClr val="2B303C"/>
      </a:accent5>
      <a:accent6>
        <a:srgbClr val="002F56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2_FOLIO - Body">
  <a:themeElements>
    <a:clrScheme name="FOLIO">
      <a:dk1>
        <a:srgbClr val="000000"/>
      </a:dk1>
      <a:lt1>
        <a:srgbClr val="FFFFFF"/>
      </a:lt1>
      <a:dk2>
        <a:srgbClr val="454545"/>
      </a:dk2>
      <a:lt2>
        <a:srgbClr val="E7E6E6"/>
      </a:lt2>
      <a:accent1>
        <a:srgbClr val="FF674C"/>
      </a:accent1>
      <a:accent2>
        <a:srgbClr val="5D6883"/>
      </a:accent2>
      <a:accent3>
        <a:srgbClr val="4C7EA5"/>
      </a:accent3>
      <a:accent4>
        <a:srgbClr val="9383A0"/>
      </a:accent4>
      <a:accent5>
        <a:srgbClr val="2B303C"/>
      </a:accent5>
      <a:accent6>
        <a:srgbClr val="002F56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