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7" autoAdjust="0"/>
    <p:restoredTop sz="94660"/>
  </p:normalViewPr>
  <p:slideViewPr>
    <p:cSldViewPr snapToGrid="0">
      <p:cViewPr varScale="1">
        <p:scale>
          <a:sx n="58" d="100"/>
          <a:sy n="58" d="100"/>
        </p:scale>
        <p:origin x="90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0FC13-BB68-3203-E758-1E781538AD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AB1D2B-1F3D-3F15-8567-497AC5A9CC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EFEBD-D832-A418-9C44-FDBB863E9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CA133-1FC8-F0FA-5BE8-9115F5E2D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DA6C3-D507-4724-9DF1-12E976E16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63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F53F9-B8D2-885C-4987-2CEA01156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6ECEFB-2F63-9EAE-5217-5F4D69C64C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47305-0446-DD3C-2C08-4E63CD51E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BD03E-C5F9-B760-39B8-561D17A68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E0D5F6-D30F-8B10-FAAC-5D572C3E1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307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130B4F-AB9F-F683-160B-FE5B62584D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5EA56E-50EE-0DD0-DF79-210B4D575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D192C-6EA6-472A-88F1-861CEDA06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0C3FF-5EF1-6097-50E5-3C01BF214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86789-0069-510B-3D66-F0B7B8997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1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07395-A798-8318-A874-DF6D635AC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226FD-1CB4-BA2D-5467-E9BD560B9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0A5E6-02C7-5173-1EFE-6DF966F05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A50D3-8FB4-E539-395A-76D35C426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6A32B-7B7D-2465-3C9E-CC56DD3D1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296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C7BA3-00AA-FF45-A080-B72AFADDC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3301C-BD8F-A297-BDAA-47DE8EC6F2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ACA70-8D68-67DE-0833-D7850D6E7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6B903-8BCB-D4CC-01E7-3D6163286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1DB77-1199-CA39-96B8-3DAA0882C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24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5B3B0-8625-830A-C5DF-019FB739A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0132C-0206-A213-1662-D560AFD184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82383-F926-B035-C413-19E4C39604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ED8777-F17B-257A-FEDC-0870F80B6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E789B2-D8BB-E6B1-802D-3B8708EEC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8D3C0-4388-2E71-E877-10001825E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65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D95D3-0751-8080-90AB-51FB21A56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E60F82-4B90-32D9-92E0-D4CFA37813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26E19A-9256-01C5-A9A5-FFF62D0206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080827-67CD-B178-FFDF-5ED2A858E3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BAB4E9-514F-30E6-7B1A-863D60AA79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022039-43A4-A91E-405C-D8B1F974A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213CA3-6043-31DC-BF69-BB4FD6671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DF022D-857A-F56F-D0FA-8DA4242B9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050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88EFD-1B70-346C-4E9B-E5CB2DCF5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4F9876-1BE5-1719-6481-CF177D665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6032C8-720C-6A21-EC56-A5761E73C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651CE-6537-C0F7-E5B5-B548D4772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30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3364BB-0EBA-5003-58AF-9B42FADB1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0ED010-3609-6B77-589C-0F4725F56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3E2AF6-4AC5-F4CC-D1C7-24314F68B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2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82B73-A0A0-1CAF-1E10-808373F60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60C90-CEB4-B732-C6E1-331524A74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F1A861-7FB8-1449-CB4A-63D2EA564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BFFF57-B30B-A4A2-B09F-B68A060E2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CF9A9F-F872-4E91-5DF7-729A46FC7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CF4252-FC21-47ED-3E1F-37449AA25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493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AEEB2-B737-8512-2603-9388201FE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537A17-2C54-F3EA-1672-841DC844A4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1B44FA-7124-E3B9-C6E0-82835E9722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735D48-26DE-0C1D-DED1-35E41C405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6F9C7-A3D8-B418-1248-988F579C1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6BD008-16F1-6E49-5CFA-3D619EA0C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18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6F4007-C2C8-ED13-98D6-BF1840ADB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4CDED-ED4E-05FF-9EB1-5B328B60C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F7014-5609-5417-8EA3-5AAB0B3584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5A5CE-540F-40D9-9311-1DFA8346A01E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1BD6F-F46F-DCD0-3B8C-91EF1B3BA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A5CE7-1D70-C980-9DBC-443E7B6385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5DF81-593F-450B-9114-5D08E6FD4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452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cornell.edu/display/folioreporting/LDP+to+Metadb+Field+Name+Chang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metadb.dev/doc/#_table_nam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ul-it/cul-folio-analytic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ul-it/cul-folio-analytics/blob/main/metadb/canned_reports/MCR113" TargetMode="External"/><Relationship Id="rId2" Type="http://schemas.openxmlformats.org/officeDocument/2006/relationships/hyperlink" Target="https://github.com/cul-it/cul-folio-analytics/tree/main/canned_reports/CR11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ul-it/cul-folio-analytics/blob/main/metadb/canned_reports/MCR231" TargetMode="External"/><Relationship Id="rId2" Type="http://schemas.openxmlformats.org/officeDocument/2006/relationships/hyperlink" Target="https://github.com/cul-it/cul-folio-analytics/tree/main/canned_reports/CR23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ul-it/cul-folio-analytics/tree/main/canned_reports/CR231" TargetMode="External"/><Relationship Id="rId2" Type="http://schemas.openxmlformats.org/officeDocument/2006/relationships/hyperlink" Target="https://github.com/cul-it/cul-folio-analytics/tree/main/canned_reports/CR23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cul-it/cul-folio-analytics/blob/main/metadb/canned_reports/MCR23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EDFD9-3C2C-5611-5C5B-FF8D8DDD89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Converting Queries from LDP to Metadb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9A343B-2B59-B8CE-AA28-FCC6015733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CUL FOLIO Reporting Users Group Presentation</a:t>
            </a:r>
          </a:p>
          <a:p>
            <a:r>
              <a:rPr lang="en-US"/>
              <a:t>Natalya Pikulik and Sharon Markus</a:t>
            </a:r>
          </a:p>
          <a:p>
            <a:r>
              <a:rPr lang="en-US"/>
              <a:t>3/11/24</a:t>
            </a:r>
          </a:p>
        </p:txBody>
      </p:sp>
    </p:spTree>
    <p:extLst>
      <p:ext uri="{BB962C8B-B14F-4D97-AF65-F5344CB8AC3E}">
        <p14:creationId xmlns:p14="http://schemas.microsoft.com/office/powerpoint/2010/main" val="2090697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0F141-99F2-576E-7607-E18028272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D77D06-2258-E8C7-46C2-904B034CA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/>
              <a:t>What to consider when you are converting queries from LDP to Metadb format</a:t>
            </a:r>
          </a:p>
          <a:p>
            <a:r>
              <a:rPr lang="en-US" sz="2400"/>
              <a:t>Does the data for this report need to be close to real time or is yesterday’s data okay? You can’t get real-time data from derived tables right now, so you need to revise the query to use fields in the data arrays of the main tables (which do have real-time data)</a:t>
            </a:r>
          </a:p>
          <a:p>
            <a:r>
              <a:rPr lang="en-US" sz="2400"/>
              <a:t>Are there any other improvements I can make for this query? </a:t>
            </a:r>
          </a:p>
          <a:p>
            <a:r>
              <a:rPr lang="en-US" sz="2400"/>
              <a:t>Are there any new data fields I should consider adding to this query for the results? </a:t>
            </a:r>
          </a:p>
          <a:p>
            <a:r>
              <a:rPr lang="en-US" sz="2400"/>
              <a:t>Have any data field names changed?  </a:t>
            </a:r>
          </a:p>
          <a:p>
            <a:pPr lvl="1"/>
            <a:r>
              <a:rPr lang="en-US"/>
              <a:t>See </a:t>
            </a:r>
            <a:r>
              <a:rPr lang="en-US">
                <a:hlinkClick r:id="rId2"/>
              </a:rPr>
              <a:t>LDP to Metadb Field Name Changes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8733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FF046-060D-480A-BF08-09FD4D362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Timetable for Testing your queries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96CBB-E633-7E1A-7939-3A1A9DFFF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Metadb Test will be synchronized with FOLIO Test for its data through March</a:t>
            </a:r>
          </a:p>
          <a:p>
            <a:r>
              <a:rPr lang="en-US"/>
              <a:t>Metadb Test is scheduled to be synchronized with FOLIO Production in April</a:t>
            </a:r>
          </a:p>
          <a:p>
            <a:r>
              <a:rPr lang="en-US"/>
              <a:t>You can build your query now with data from FOLIO Test</a:t>
            </a:r>
          </a:p>
          <a:p>
            <a:r>
              <a:rPr lang="en-US"/>
              <a:t>Important to do a final test of your query in Metadb Test when it is getting its data from FOLIO Production</a:t>
            </a:r>
          </a:p>
          <a:p>
            <a:r>
              <a:rPr lang="en-US"/>
              <a:t>Test your query in LDP Production and Metadb Test with production data - do you get the same results?</a:t>
            </a:r>
          </a:p>
        </p:txBody>
      </p:sp>
    </p:spTree>
    <p:extLst>
      <p:ext uri="{BB962C8B-B14F-4D97-AF65-F5344CB8AC3E}">
        <p14:creationId xmlns:p14="http://schemas.microsoft.com/office/powerpoint/2010/main" val="1921695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1A40A-DB11-D10A-DBAB-FB540921D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Documentation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D1E56-EE8D-E76A-F920-18A7890E2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77247" cy="4351338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See the Metadb documentation table names section for LDP to Metadb table equivalents</a:t>
            </a:r>
          </a:p>
          <a:p>
            <a:r>
              <a:rPr lang="en-US">
                <a:hlinkClick r:id="rId2"/>
              </a:rPr>
              <a:t>https://metadb.dev/doc/#_table_names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5CF1FF-ED7E-073B-C0D9-802A667A7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813291"/>
            <a:ext cx="9343593" cy="267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942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9BBE2-FA49-5715-CC89-BFF208664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LDP and Metadb Query Naming Conventions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AC572-354C-4EEB-5561-C272F6649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i="0">
                <a:solidFill>
                  <a:srgbClr val="1F2328"/>
                </a:solidFill>
                <a:effectLst/>
                <a:latin typeface="-apple-system"/>
              </a:rPr>
              <a:t>The following conventions are in place for the </a:t>
            </a:r>
            <a:r>
              <a:rPr lang="en-US" b="0" i="0">
                <a:solidFill>
                  <a:srgbClr val="1F2328"/>
                </a:solidFill>
                <a:effectLst/>
                <a:latin typeface="-apple-system"/>
                <a:hlinkClick r:id="rId2"/>
              </a:rPr>
              <a:t>cul-folio-analytics</a:t>
            </a:r>
            <a:r>
              <a:rPr lang="en-US" b="0" i="0">
                <a:solidFill>
                  <a:srgbClr val="1F2328"/>
                </a:solidFill>
                <a:effectLst/>
                <a:latin typeface="-apple-system"/>
              </a:rPr>
              <a:t> query repository:</a:t>
            </a:r>
          </a:p>
          <a:p>
            <a:r>
              <a:rPr lang="en-US" b="0" i="0">
                <a:solidFill>
                  <a:srgbClr val="1F2328"/>
                </a:solidFill>
                <a:effectLst/>
                <a:latin typeface="-apple-system"/>
              </a:rPr>
              <a:t>To revise a CR or AHR query for LDP to Metadb format, use same CR or AHR number, but precede with M to maintain a connection between the 2 queries for testing purposes. For example, CR100 becomes MCR100, AHR120 becomes MAHR120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>
                <a:solidFill>
                  <a:srgbClr val="1F2328"/>
                </a:solidFill>
                <a:effectLst/>
                <a:latin typeface="-apple-system"/>
              </a:rPr>
              <a:t>For new Metadb-only (no LDP equivalent) queries, we start in the 400 range, so MCR400 is the first metadb-only query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3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2B43F-2D83-3B82-CC62-106AD4337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 Example 1 - daily approved invoices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2ED57-50AC-CCE8-4A32-02B192259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LDP to Metadb Conversion walkthrough:</a:t>
            </a:r>
          </a:p>
          <a:p>
            <a:r>
              <a:rPr lang="en-US"/>
              <a:t>CR113 to MCR113</a:t>
            </a:r>
          </a:p>
          <a:p>
            <a:r>
              <a:rPr lang="en-US"/>
              <a:t>See CR113 at </a:t>
            </a:r>
            <a:r>
              <a:rPr lang="en-US">
                <a:hlinkClick r:id="rId2"/>
              </a:rPr>
              <a:t>https://github.com/cul-it/cul-folio-analytics/tree/main/canned_reports/CR113 </a:t>
            </a:r>
            <a:endParaRPr lang="en-US"/>
          </a:p>
          <a:p>
            <a:endParaRPr lang="en-US"/>
          </a:p>
          <a:p>
            <a:r>
              <a:rPr lang="en-US"/>
              <a:t>See MCR113 at </a:t>
            </a:r>
            <a:r>
              <a:rPr lang="en-US">
                <a:hlinkClick r:id="rId3"/>
              </a:rPr>
              <a:t>https://github.com/cul-it/cul-folio-analytics/blob/main/metadb/canned_reports/MCR113</a:t>
            </a:r>
            <a:endParaRPr lang="en-US"/>
          </a:p>
          <a:p>
            <a:pPr marL="0" indent="0">
              <a:buNone/>
            </a:pP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48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C6A49-BC7A-1423-1A86-D7B546E12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 Example 2 - Receiving Pieces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CA910-406E-AD9E-49FA-F11BED752D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LDP to Metadb walkthrough:</a:t>
            </a:r>
          </a:p>
          <a:p>
            <a:r>
              <a:rPr lang="en-US"/>
              <a:t>CR231 to MCR231</a:t>
            </a:r>
          </a:p>
          <a:p>
            <a:r>
              <a:rPr lang="en-US"/>
              <a:t>See CR231 at </a:t>
            </a:r>
            <a:r>
              <a:rPr lang="en-US">
                <a:hlinkClick r:id="rId2"/>
              </a:rPr>
              <a:t>https://github.com/cul-it/cul-folio-analytics/tree/main/canned_reports/CR231 </a:t>
            </a:r>
            <a:endParaRPr lang="en-US"/>
          </a:p>
          <a:p>
            <a:r>
              <a:rPr lang="en-US"/>
              <a:t>See MCR231 at </a:t>
            </a:r>
            <a:r>
              <a:rPr lang="en-US">
                <a:hlinkClick r:id="rId3"/>
              </a:rPr>
              <a:t>https://github.com/cul-it/cul-folio-analytics/blob/main/metadb/canned_reports/MCR231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64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C6A49-BC7A-1423-1A86-D7B546E12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Demo Example 3 - MARC data updated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CA910-406E-AD9E-49FA-F11BED752D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LDP to Metadb walkthrough:</a:t>
            </a:r>
          </a:p>
          <a:p>
            <a:r>
              <a:rPr lang="en-US"/>
              <a:t>CR232 to MCR232</a:t>
            </a:r>
          </a:p>
          <a:p>
            <a:r>
              <a:rPr lang="en-US"/>
              <a:t>See CR232 at </a:t>
            </a:r>
            <a:r>
              <a:rPr lang="en-US">
                <a:hlinkClick r:id="rId2"/>
              </a:rPr>
              <a:t>https://github.com/cul-it/cul-folio-analytics/tree/main/canned_reports/CR232</a:t>
            </a:r>
            <a:r>
              <a:rPr lang="en-US">
                <a:hlinkClick r:id="rId3"/>
              </a:rPr>
              <a:t> </a:t>
            </a:r>
            <a:endParaRPr lang="en-US"/>
          </a:p>
          <a:p>
            <a:r>
              <a:rPr lang="en-US"/>
              <a:t>See MCR232 at </a:t>
            </a:r>
            <a:r>
              <a:rPr lang="en-US">
                <a:hlinkClick r:id="rId4"/>
              </a:rPr>
              <a:t>https://github.com/cul-it/cul-folio-analytics/blob/main/metadb/canned_reports/MCR232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36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508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-apple-system</vt:lpstr>
      <vt:lpstr>Arial</vt:lpstr>
      <vt:lpstr>Calibri</vt:lpstr>
      <vt:lpstr>Calibri Light</vt:lpstr>
      <vt:lpstr>Office Theme</vt:lpstr>
      <vt:lpstr>Converting Queries from LDP to Metadb</vt:lpstr>
      <vt:lpstr>Considerations</vt:lpstr>
      <vt:lpstr>Timetable for Testing your queries</vt:lpstr>
      <vt:lpstr>Documentation</vt:lpstr>
      <vt:lpstr>LDP and Metadb Query Naming Conventions</vt:lpstr>
      <vt:lpstr>Demo Example 1 - daily approved invoices </vt:lpstr>
      <vt:lpstr>Demo Example 2 - Receiving Pieces </vt:lpstr>
      <vt:lpstr>Demo Example 3 - MARC data updated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Converting Queries from LDP to Metadb</dc:title>
  <dc:creator>Sharon Helen Markus</dc:creator>
  <cp:lastModifiedBy>Sharon Helen Markus</cp:lastModifiedBy>
  <cp:revision>1</cp:revision>
  <dcterms:created xsi:type="dcterms:W3CDTF">2024-03-11T11:29:13Z</dcterms:created>
  <dcterms:modified xsi:type="dcterms:W3CDTF">2024-03-11T12:04:24Z</dcterms:modified>
</cp:coreProperties>
</file>