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7" r:id="rId2"/>
  </p:sldMasterIdLst>
  <p:notesMasterIdLst>
    <p:notesMasterId r:id="rId42"/>
  </p:notesMasterIdLst>
  <p:sldIdLst>
    <p:sldId id="256" r:id="rId3"/>
    <p:sldId id="257" r:id="rId4"/>
    <p:sldId id="258" r:id="rId5"/>
    <p:sldId id="259" r:id="rId6"/>
    <p:sldId id="288" r:id="rId7"/>
    <p:sldId id="260" r:id="rId8"/>
    <p:sldId id="266" r:id="rId9"/>
    <p:sldId id="261" r:id="rId10"/>
    <p:sldId id="262" r:id="rId11"/>
    <p:sldId id="268" r:id="rId12"/>
    <p:sldId id="269" r:id="rId13"/>
    <p:sldId id="298" r:id="rId14"/>
    <p:sldId id="263" r:id="rId15"/>
    <p:sldId id="264" r:id="rId16"/>
    <p:sldId id="290" r:id="rId17"/>
    <p:sldId id="271" r:id="rId18"/>
    <p:sldId id="265" r:id="rId19"/>
    <p:sldId id="295" r:id="rId20"/>
    <p:sldId id="272" r:id="rId21"/>
    <p:sldId id="273" r:id="rId22"/>
    <p:sldId id="275" r:id="rId23"/>
    <p:sldId id="274" r:id="rId24"/>
    <p:sldId id="276" r:id="rId25"/>
    <p:sldId id="280" r:id="rId26"/>
    <p:sldId id="277" r:id="rId27"/>
    <p:sldId id="278" r:id="rId28"/>
    <p:sldId id="279" r:id="rId29"/>
    <p:sldId id="281" r:id="rId30"/>
    <p:sldId id="282" r:id="rId31"/>
    <p:sldId id="283" r:id="rId32"/>
    <p:sldId id="285" r:id="rId33"/>
    <p:sldId id="284" r:id="rId34"/>
    <p:sldId id="291" r:id="rId35"/>
    <p:sldId id="286" r:id="rId36"/>
    <p:sldId id="287" r:id="rId37"/>
    <p:sldId id="296" r:id="rId38"/>
    <p:sldId id="292" r:id="rId39"/>
    <p:sldId id="293" r:id="rId40"/>
    <p:sldId id="294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1" autoAdjust="0"/>
    <p:restoredTop sz="74772" autoAdjust="0"/>
  </p:normalViewPr>
  <p:slideViewPr>
    <p:cSldViewPr snapToGrid="0">
      <p:cViewPr varScale="1">
        <p:scale>
          <a:sx n="75" d="100"/>
          <a:sy n="75" d="100"/>
        </p:scale>
        <p:origin x="387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E9711-8567-401D-988D-FE0A5F2D603E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178FC-B9ED-4ACE-B951-EA9DB705A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8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 shear conditions – small and medium sized arteries</a:t>
            </a:r>
          </a:p>
          <a:p>
            <a:r>
              <a:rPr lang="en-US" dirty="0"/>
              <a:t>Low shear conditions – large arteries and all veins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178FC-B9ED-4ACE-B951-EA9DB705A9D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610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Desmopressin acetate – synthetic analog of vasopressin with minimal vasopressor activity causes release of vWF from endothelial cells and release of FVIII from storage sites</a:t>
            </a:r>
          </a:p>
          <a:p>
            <a:r>
              <a:rPr lang="en-US" dirty="0"/>
              <a:t>Release of vWF and FVIII decreases over a 24-hour period with subsequent doses of DDAVP </a:t>
            </a:r>
          </a:p>
          <a:p>
            <a:r>
              <a:rPr lang="en-US" dirty="0"/>
              <a:t>There is an approximately 30% decrease seen with the second injection in humans</a:t>
            </a:r>
          </a:p>
          <a:p>
            <a:r>
              <a:rPr lang="en-US" dirty="0"/>
              <a:t>Repeated doses are more likely to cause tachyphylaxis</a:t>
            </a:r>
          </a:p>
          <a:p>
            <a:r>
              <a:rPr lang="en-US" dirty="0"/>
              <a:t>Peak onset of vWF release is expected to be within 10 minutes of IV injection and reported to last approximately 2 hours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178FC-B9ED-4ACE-B951-EA9DB705A9D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7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178FC-B9ED-4ACE-B951-EA9DB705A9D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12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23913" y="1006475"/>
            <a:ext cx="6124575" cy="3446463"/>
          </a:xfrm>
          <a:prstGeom prst="rect">
            <a:avLst/>
          </a:prstGeom>
        </p:spPr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185120" y="4787640"/>
            <a:ext cx="5407560" cy="510012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en-US" sz="2000" b="0" strike="noStrike" spc="-1">
                <a:latin typeface="Arial"/>
              </a:rPr>
              <a:t>Illustration of key receptors mediating platelet adhesion</a:t>
            </a:r>
          </a:p>
          <a:p>
            <a:r>
              <a:rPr lang="en-US" sz="2000" b="0" strike="noStrike" spc="-1">
                <a:latin typeface="Arial"/>
              </a:rPr>
              <a:t>IF THIS IMAGE HAS BEEN PROVIDED BY OR IS OWNED BY A THIRD PARTY, AS INDICATED IN THE CAPTION LINE, THEN FURTHER PERMISSION MAY BE NEEDED BEFORE ANY FURTHER USE. PLEASE CONTACT WILEY'S PERMISSIONS DEPARTMENT ON PERMISSIONS@WILEY.COM OR USE THE RIGHTSLINK SERVICE BY CLICKING ON THE 'REQUEST PERMISSIONS' LINK ACCOMPANYING THIS ARTICLE. WILEY OR AUTHOR OWNED IMAGES MAY BE USED FOR NON-COMMERCIAL PURPOSES, SUBJECT TO PROPER CITATION OF THE ARTICLE, AUTHOR, AND PUBLISHER. </a:t>
            </a:r>
          </a:p>
        </p:txBody>
      </p:sp>
    </p:spTree>
    <p:extLst>
      <p:ext uri="{BB962C8B-B14F-4D97-AF65-F5344CB8AC3E}">
        <p14:creationId xmlns:p14="http://schemas.microsoft.com/office/powerpoint/2010/main" val="2817363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178FC-B9ED-4ACE-B951-EA9DB705A9D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99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+mn-lt"/>
              </a:rPr>
              <a:t>Desmopressin acetate (DDAVP), epinephrine, thrombin, and histamine stimulate release of VWF from Weibel-Palade bodies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Desmopressin acetate – synthetic analog of vasopressin with minimal vasopressor activity causes release of vWF from endothelial cells and release of FVIII from storage sites</a:t>
            </a:r>
          </a:p>
          <a:p>
            <a:r>
              <a:rPr lang="en-US" dirty="0"/>
              <a:t>Release of vWF and FVIII decreases over a 24-hour period with subsequent doses of DDAVP </a:t>
            </a:r>
          </a:p>
          <a:p>
            <a:r>
              <a:rPr lang="en-US" dirty="0"/>
              <a:t>There is an approximately 30% decrease seen with the second injection in humans</a:t>
            </a:r>
          </a:p>
          <a:p>
            <a:r>
              <a:rPr lang="en-US" dirty="0"/>
              <a:t>Repeated doses are more likely to cause tachyphylaxis</a:t>
            </a:r>
          </a:p>
          <a:p>
            <a:r>
              <a:rPr lang="en-US" dirty="0"/>
              <a:t>Peak onset of vWF release is expected to be within 10 minutes of IV injection and reported to last approximately 2 hours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178FC-B9ED-4ACE-B951-EA9DB705A9D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19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TXA2 half life 30 seconds so potent effects are short lived and remain local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178FC-B9ED-4ACE-B951-EA9DB705A9D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41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23913" y="1006475"/>
            <a:ext cx="6124575" cy="3446463"/>
          </a:xfrm>
          <a:prstGeom prst="rect">
            <a:avLst/>
          </a:prstGeom>
        </p:spPr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185120" y="4787640"/>
            <a:ext cx="5407560" cy="4816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en-US" sz="2000" b="0" strike="noStrike" spc="-1">
                <a:latin typeface="Arial"/>
              </a:rPr>
              <a:t>Illustration of intracellular signalling pathways</a:t>
            </a:r>
          </a:p>
          <a:p>
            <a:r>
              <a:rPr lang="en-US" sz="2000" b="0" strike="noStrike" spc="-1">
                <a:latin typeface="Arial"/>
              </a:rPr>
              <a:t>IF THIS IMAGE HAS BEEN PROVIDED BY OR IS OWNED BY A THIRD PARTY, AS INDICATED IN THE CAPTION LINE, THEN FURTHER PERMISSION MAY BE NEEDED BEFORE ANY FURTHER USE. PLEASE CONTACT WILEY'S PERMISSIONS DEPARTMENT ON PERMISSIONS@WILEY.COM OR USE THE RIGHTSLINK SERVICE BY CLICKING ON THE 'REQUEST PERMISSIONS' LINK ACCOMPANYING THIS ARTICLE. WILEY OR AUTHOR OWNED IMAGES MAY BE USED FOR NON-COMMERCIAL PURPOSES, SUBJECT TO PROPER CITATION OF THE ARTICLE, AUTHOR, AND PUBLISHER.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the endothelium is repaired under the platelet plug still a mystery</a:t>
            </a:r>
          </a:p>
          <a:p>
            <a:r>
              <a:rPr lang="en-US" dirty="0"/>
              <a:t>Endothelial progenitor cells that are mobilized from the bone marrow and travel to sites of vascular injury may be responsible for maintenance and repair of endothelial function in blood vessels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178FC-B9ED-4ACE-B951-EA9DB705A9D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47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Layer of negatively charged glycosaminoglycans and proteoglycans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178FC-B9ED-4ACE-B951-EA9DB705A9D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10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23913" y="1006475"/>
            <a:ext cx="6124575" cy="3446463"/>
          </a:xfrm>
          <a:prstGeom prst="rect">
            <a:avLst/>
          </a:prstGeom>
        </p:spPr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185120" y="4787640"/>
            <a:ext cx="5407560" cy="4816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en-US" sz="2000" b="0" strike="noStrike" spc="-1">
                <a:latin typeface="Arial"/>
              </a:rPr>
              <a:t>Performing a buccal mucosal bleeding time</a:t>
            </a:r>
          </a:p>
          <a:p>
            <a:r>
              <a:rPr lang="en-US" sz="2000" b="0" strike="noStrike" spc="-1">
                <a:latin typeface="Arial"/>
              </a:rPr>
              <a:t>IF THIS IMAGE HAS BEEN PROVIDED BY OR IS OWNED BY A THIRD PARTY, AS INDICATED IN THE CAPTION LINE, THEN FURTHER PERMISSION MAY BE NEEDED BEFORE ANY FURTHER USE. PLEASE CONTACT WILEY'S PERMISSIONS DEPARTMENT ON PERMISSIONS@WILEY.COM OR USE THE RIGHTSLINK SERVICE BY CLICKING ON THE 'REQUEST PERMISSIONS' LINK ACCOMPANYING THIS ARTICLE. WILEY OR AUTHOR OWNED IMAGES MAY BE USED FOR NON-COMMERCIAL PURPOSES, SUBJECT TO PROPER CITATION OF THE ARTICLE, AUTHOR, AND PUBLISHER.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16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737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4920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52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44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60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52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44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5811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900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24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479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68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24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19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59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600" y="3371561"/>
            <a:ext cx="1097232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15437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57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736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067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742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600" y="3371561"/>
            <a:ext cx="1097232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298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3854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791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5995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600" y="2705921"/>
            <a:ext cx="1097232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258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854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007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059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0"/>
            <a:ext cx="192000" cy="6858000"/>
          </a:xfrm>
          <a:prstGeom prst="rect">
            <a:avLst/>
          </a:prstGeom>
          <a:solidFill>
            <a:srgbClr val="0054A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2"/>
          <p:cNvSpPr/>
          <p:nvPr/>
        </p:nvSpPr>
        <p:spPr>
          <a:xfrm>
            <a:off x="0" y="0"/>
            <a:ext cx="192000" cy="1198440"/>
          </a:xfrm>
          <a:prstGeom prst="rect">
            <a:avLst/>
          </a:prstGeom>
          <a:solidFill>
            <a:srgbClr val="FFCE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86676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0745E4E-C4BC-48A0-B949-0B6901FAD83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11A7A19-91F9-4826-AF0E-40AAF97B847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89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4032D-2BD9-4BDE-AF3C-246166B569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Primary Hemostasis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2B301E-8E8E-42CD-90A0-3019726872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Board Review 2021</a:t>
            </a:r>
          </a:p>
        </p:txBody>
      </p:sp>
    </p:spTree>
    <p:extLst>
      <p:ext uri="{BB962C8B-B14F-4D97-AF65-F5344CB8AC3E}">
        <p14:creationId xmlns:p14="http://schemas.microsoft.com/office/powerpoint/2010/main" val="517166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2784000" y="152281"/>
            <a:ext cx="7200000" cy="26379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Abnormal platelet activity in dogs and cats – impact and measurement</a:t>
            </a:r>
          </a:p>
        </p:txBody>
      </p:sp>
      <p:sp>
        <p:nvSpPr>
          <p:cNvPr id="45" name="TextShape 2"/>
          <p:cNvSpPr txBox="1"/>
          <p:nvPr/>
        </p:nvSpPr>
        <p:spPr>
          <a:xfrm>
            <a:off x="1884000" y="5940000"/>
            <a:ext cx="8640000" cy="21399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-1" normalizeH="0" baseline="0" noProof="0">
                <a:ln>
                  <a:noFill/>
                </a:ln>
                <a:solidFill>
                  <a:srgbClr val="0054A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Journal of Small Animal Practice, Volume: 61, Issue: 1, Pages: 3-18, First published: 09 January 2020, DOI: (10.1111/jsap.13092) </a:t>
            </a:r>
            <a:endParaRPr kumimoji="0" lang="en-US" sz="80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6" name="Main graphic"/>
          <p:cNvPicPr/>
          <p:nvPr/>
        </p:nvPicPr>
        <p:blipFill>
          <a:blip r:embed="rId3"/>
          <a:stretch/>
        </p:blipFill>
        <p:spPr>
          <a:xfrm>
            <a:off x="2010544" y="762119"/>
            <a:ext cx="6860156" cy="48719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7684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E9244D9-7462-4AB4-BA89-EFF3D349DC8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38200" y="1795670"/>
            <a:ext cx="10515600" cy="452198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2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Von Willebrand factor (large glycoprotein) is produced by endothelial cells or megakaryocytes</a:t>
            </a:r>
          </a:p>
          <a:p>
            <a:pPr lvl="1">
              <a:spcAft>
                <a:spcPts val="600"/>
              </a:spcAft>
            </a:pPr>
            <a:r>
              <a:rPr lang="en-US" sz="22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	Forms polymers called multimers</a:t>
            </a:r>
          </a:p>
          <a:p>
            <a:pPr lvl="1">
              <a:spcAft>
                <a:spcPts val="600"/>
              </a:spcAft>
            </a:pPr>
            <a:r>
              <a:rPr lang="en-US" sz="22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	Larger multimers have greater affinity for platelets</a:t>
            </a:r>
          </a:p>
          <a:p>
            <a:pPr lvl="1">
              <a:spcAft>
                <a:spcPts val="600"/>
              </a:spcAft>
            </a:pPr>
            <a:r>
              <a:rPr lang="en-US" sz="2200" dirty="0">
                <a:solidFill>
                  <a:srgbClr val="002060"/>
                </a:solidFill>
                <a:latin typeface="+mn-lt"/>
              </a:rPr>
              <a:t>S</a:t>
            </a:r>
            <a:r>
              <a:rPr lang="en-US" sz="22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tored in endothelial Weibel-</a:t>
            </a:r>
            <a:r>
              <a:rPr lang="en-US" sz="2200" kern="1200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palade</a:t>
            </a:r>
            <a:r>
              <a:rPr lang="en-US" sz="22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bodies, alpha granules of megakaryocytes and platelets, and circulating in plasma</a:t>
            </a:r>
          </a:p>
          <a:p>
            <a:pPr lvl="1">
              <a:spcAft>
                <a:spcPts val="600"/>
              </a:spcAft>
            </a:pPr>
            <a:r>
              <a:rPr lang="en-US" sz="22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Performs 2 major hemostatic roles: </a:t>
            </a:r>
          </a:p>
          <a:p>
            <a:pPr lvl="2">
              <a:spcAft>
                <a:spcPts val="600"/>
              </a:spcAft>
            </a:pPr>
            <a:r>
              <a:rPr lang="en-US" sz="22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	1. Carrier protein for FVIII, protecting it from proteolysis by protein C</a:t>
            </a:r>
          </a:p>
          <a:p>
            <a:pPr lvl="2">
              <a:spcAft>
                <a:spcPts val="600"/>
              </a:spcAft>
            </a:pPr>
            <a:r>
              <a:rPr lang="en-US" sz="2200" dirty="0">
                <a:solidFill>
                  <a:srgbClr val="002060"/>
                </a:solidFill>
                <a:latin typeface="+mn-lt"/>
              </a:rPr>
              <a:t>	2. Adhesion of platelets to damaged endothelium</a:t>
            </a:r>
            <a:endParaRPr lang="en-US" sz="2200" kern="12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lvl="1">
              <a:spcAft>
                <a:spcPts val="600"/>
              </a:spcAft>
            </a:pPr>
            <a:endParaRPr lang="en-US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2668AE-F01A-4F9A-B02E-FD509F308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/>
              <a:t>Platelet adhesion continued</a:t>
            </a:r>
            <a:endParaRPr lang="en-US" sz="5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25321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E9244D9-7462-4AB4-BA89-EFF3D349DC8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38200" y="1795670"/>
            <a:ext cx="10515600" cy="4521982"/>
          </a:xfrm>
        </p:spPr>
        <p:txBody>
          <a:bodyPr vert="horz" lIns="91440" tIns="45720" rIns="91440" bIns="45720" rtlCol="0">
            <a:normAutofit/>
          </a:bodyPr>
          <a:lstStyle/>
          <a:p>
            <a:pPr lvl="1">
              <a:spcAft>
                <a:spcPts val="600"/>
              </a:spcAft>
            </a:pPr>
            <a:r>
              <a:rPr lang="en-US" sz="20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VWF Small multimers constitutively secreted into the subendothelial matrix and large multimers into th</a:t>
            </a:r>
            <a:r>
              <a:rPr lang="en-US" sz="2000" dirty="0">
                <a:solidFill>
                  <a:srgbClr val="002060"/>
                </a:solidFill>
                <a:latin typeface="+mn-lt"/>
              </a:rPr>
              <a:t>e plasma</a:t>
            </a:r>
          </a:p>
          <a:p>
            <a:pPr lvl="2"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Large multimers rapidly cleaved into small multimers</a:t>
            </a:r>
          </a:p>
          <a:p>
            <a:pPr lvl="1">
              <a:spcAft>
                <a:spcPts val="600"/>
              </a:spcAft>
            </a:pPr>
            <a:r>
              <a:rPr lang="en-US" sz="20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Multimer size is regulated by metallop</a:t>
            </a:r>
            <a:r>
              <a:rPr lang="en-US" sz="2000" dirty="0">
                <a:solidFill>
                  <a:srgbClr val="002060"/>
                </a:solidFill>
                <a:latin typeface="+mn-lt"/>
              </a:rPr>
              <a:t>roteases – ADAMTS-13 predominantly produced by endothelial cells</a:t>
            </a:r>
          </a:p>
          <a:p>
            <a:pPr lvl="2">
              <a:spcAft>
                <a:spcPts val="600"/>
              </a:spcAft>
            </a:pPr>
            <a:r>
              <a:rPr lang="en-US" sz="20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Cleaves larger multimers into smaller multimers</a:t>
            </a:r>
          </a:p>
          <a:p>
            <a:pPr lvl="2"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vWF multimers becomes more susceptible to cleavage when bound to platelets – allows negative feedback inhibition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Binding to collagen results in a conformation change exposing the binding site for GP 1b platelet receptor on </a:t>
            </a:r>
            <a:r>
              <a:rPr lang="en-US" sz="2000" dirty="0" err="1">
                <a:solidFill>
                  <a:srgbClr val="002060"/>
                </a:solidFill>
                <a:latin typeface="+mn-lt"/>
              </a:rPr>
              <a:t>vWF</a:t>
            </a:r>
            <a:endParaRPr lang="en-US" sz="2000" dirty="0">
              <a:solidFill>
                <a:srgbClr val="002060"/>
              </a:solidFill>
              <a:latin typeface="+mn-lt"/>
            </a:endParaRPr>
          </a:p>
          <a:p>
            <a:pPr lvl="1">
              <a:spcAft>
                <a:spcPts val="600"/>
              </a:spcAft>
            </a:pPr>
            <a:endParaRPr lang="en-US" sz="22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2668AE-F01A-4F9A-B02E-FD509F308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/>
              <a:t>Platelet adhesion continued</a:t>
            </a:r>
            <a:endParaRPr lang="en-US" sz="5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34760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E996C-83FF-47B1-82A3-09C329936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 activation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03CFF-BE35-4DC8-B6A2-A6FBDF42E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737360"/>
            <a:ext cx="10058400" cy="4023360"/>
          </a:xfrm>
        </p:spPr>
        <p:txBody>
          <a:bodyPr>
            <a:noAutofit/>
          </a:bodyPr>
          <a:lstStyle/>
          <a:p>
            <a:r>
              <a:rPr lang="en-US" dirty="0"/>
              <a:t>Adhesion of platelets to subendothelial matrix proteins activates them</a:t>
            </a:r>
          </a:p>
          <a:p>
            <a:pPr lvl="1"/>
            <a:r>
              <a:rPr lang="en-US" sz="2000" dirty="0"/>
              <a:t>Shape change: change from normal discoid shape to elongated cells with cytoplasmic extensions</a:t>
            </a:r>
          </a:p>
          <a:p>
            <a:pPr lvl="1"/>
            <a:r>
              <a:rPr lang="en-US" sz="2000" dirty="0"/>
              <a:t>Release reaction: release contents of preformed cytoplasmic granules</a:t>
            </a:r>
          </a:p>
          <a:p>
            <a:pPr lvl="2"/>
            <a:r>
              <a:rPr lang="en-US" sz="2000" dirty="0"/>
              <a:t>Alpha and dense granules</a:t>
            </a:r>
          </a:p>
          <a:p>
            <a:pPr lvl="1"/>
            <a:r>
              <a:rPr lang="en-US" sz="2000" dirty="0"/>
              <a:t>Phospholipid metabolism</a:t>
            </a:r>
          </a:p>
          <a:p>
            <a:pPr lvl="2"/>
            <a:r>
              <a:rPr lang="en-US" sz="2000" dirty="0"/>
              <a:t>Activation of phospholipase A₂ hydrolyzes membrane phospholipids (phosphatidylcholine) to arachidonic acid the substrate of COX-1 producing thromboxane A₂</a:t>
            </a:r>
          </a:p>
        </p:txBody>
      </p:sp>
    </p:spTree>
    <p:extLst>
      <p:ext uri="{BB962C8B-B14F-4D97-AF65-F5344CB8AC3E}">
        <p14:creationId xmlns:p14="http://schemas.microsoft.com/office/powerpoint/2010/main" val="4122119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3F28-00B1-4BEF-B3BF-B2FB39FA4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 activation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E725E-DFC7-4A4C-9D0E-B02E3518B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Phosphatidylserine exposure:</a:t>
            </a:r>
          </a:p>
          <a:p>
            <a:pPr lvl="1"/>
            <a:r>
              <a:rPr lang="en-US" dirty="0"/>
              <a:t>Negatively charged phospholipid that is actively maintained on the inner membrane leaflet</a:t>
            </a:r>
          </a:p>
          <a:p>
            <a:pPr lvl="1"/>
            <a:r>
              <a:rPr lang="en-US" dirty="0"/>
              <a:t>PS is flipped on the outer leaflet of the membrane allowing coagulation factors to bind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Release of procoagulant microparticles:</a:t>
            </a:r>
          </a:p>
          <a:p>
            <a:pPr lvl="1"/>
            <a:r>
              <a:rPr lang="en-US" dirty="0"/>
              <a:t>Shed tiny microparticles from their membrane that are rich in PS – provide a larger surface area for fibrin formation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Activation of the fibrinogen receptor:</a:t>
            </a:r>
          </a:p>
          <a:p>
            <a:pPr lvl="1"/>
            <a:r>
              <a:rPr lang="en-US" dirty="0"/>
              <a:t>Integrin </a:t>
            </a:r>
            <a:r>
              <a:rPr lang="en-US" b="0" i="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α</a:t>
            </a:r>
            <a:r>
              <a:rPr lang="en-US" b="0" i="0" baseline="-2500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IIb</a:t>
            </a:r>
            <a:r>
              <a:rPr lang="en-US" b="0" i="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β</a:t>
            </a:r>
            <a:r>
              <a:rPr lang="en-US" b="0" i="0" baseline="-2500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3 </a:t>
            </a:r>
            <a:r>
              <a:rPr lang="en-US" dirty="0"/>
              <a:t>or </a:t>
            </a:r>
            <a:r>
              <a:rPr lang="en-US" dirty="0" err="1"/>
              <a:t>GPIIb</a:t>
            </a:r>
            <a:r>
              <a:rPr lang="en-US" dirty="0"/>
              <a:t>/IIIa</a:t>
            </a:r>
          </a:p>
          <a:p>
            <a:pPr lvl="1"/>
            <a:r>
              <a:rPr lang="en-US" dirty="0"/>
              <a:t>Activation of platelets causes a conformation change in the receptor allowing fibrinogen to bind – high affinity state</a:t>
            </a:r>
          </a:p>
        </p:txBody>
      </p:sp>
    </p:spTree>
    <p:extLst>
      <p:ext uri="{BB962C8B-B14F-4D97-AF65-F5344CB8AC3E}">
        <p14:creationId xmlns:p14="http://schemas.microsoft.com/office/powerpoint/2010/main" val="3728629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3DC01-BEC0-48C1-BA5F-D161B7D96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 activation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9E56A-29D0-49CB-B648-1FC2AF883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Platelet agonists (TXA₂, ADP, thrombin) recruit and activate additional platelets</a:t>
            </a:r>
          </a:p>
          <a:p>
            <a:pPr marL="0" indent="0">
              <a:buNone/>
            </a:pPr>
            <a:r>
              <a:rPr lang="en-US" dirty="0"/>
              <a:t>Under high shear conditions, ADP promotes platelet activation</a:t>
            </a:r>
          </a:p>
          <a:p>
            <a:pPr marL="0" indent="0">
              <a:buNone/>
            </a:pPr>
            <a:r>
              <a:rPr lang="en-US" dirty="0"/>
              <a:t>Under low shear conditions, TXA₂ causes activation</a:t>
            </a:r>
          </a:p>
          <a:p>
            <a:pPr marL="0" indent="0">
              <a:buNone/>
            </a:pPr>
            <a:r>
              <a:rPr lang="en-US" dirty="0"/>
              <a:t>Thrombin – most potent platelet activator, works under all conditions</a:t>
            </a:r>
          </a:p>
          <a:p>
            <a:pPr lvl="1"/>
            <a:r>
              <a:rPr lang="en-US" sz="2000" dirty="0"/>
              <a:t>Activation of GP </a:t>
            </a:r>
            <a:r>
              <a:rPr lang="en-US" sz="2000" dirty="0" err="1"/>
              <a:t>Ib</a:t>
            </a:r>
            <a:r>
              <a:rPr lang="en-US" sz="2000" dirty="0"/>
              <a:t>-IX-V complex</a:t>
            </a:r>
          </a:p>
          <a:p>
            <a:pPr lvl="1"/>
            <a:r>
              <a:rPr lang="en-US" sz="2000" dirty="0"/>
              <a:t>Response to thrombin is independent of cyclooxygenase inhibition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02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2784000" y="152281"/>
            <a:ext cx="7200000" cy="26379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/>
          <a:p>
            <a:r>
              <a:rPr lang="en-US" sz="1100" spc="-1">
                <a:solidFill>
                  <a:srgbClr val="000000"/>
                </a:solidFill>
                <a:latin typeface="Arial"/>
              </a:rPr>
              <a:t>Abnormal platelet activity in dogs and cats – impact and measurement</a:t>
            </a:r>
          </a:p>
        </p:txBody>
      </p:sp>
      <p:sp>
        <p:nvSpPr>
          <p:cNvPr id="45" name="TextShape 2"/>
          <p:cNvSpPr txBox="1"/>
          <p:nvPr/>
        </p:nvSpPr>
        <p:spPr>
          <a:xfrm>
            <a:off x="1884000" y="5940000"/>
            <a:ext cx="8640000" cy="21399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800" b="1" spc="-1">
                <a:solidFill>
                  <a:srgbClr val="0054A6"/>
                </a:solidFill>
                <a:latin typeface="Arial"/>
              </a:rPr>
              <a:t>Journal of Small Animal Practice, Volume: 61, Issue: 1, Pages: 3-18, First published: 09 January 2020, DOI: (10.1111/jsap.13092) </a:t>
            </a:r>
            <a:endParaRPr lang="en-US" sz="800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Main graphic"/>
          <p:cNvPicPr/>
          <p:nvPr/>
        </p:nvPicPr>
        <p:blipFill>
          <a:blip r:embed="rId3"/>
          <a:stretch/>
        </p:blipFill>
        <p:spPr>
          <a:xfrm>
            <a:off x="2703443" y="762120"/>
            <a:ext cx="5575237" cy="49571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7F721-809A-4D2C-8581-09491CEF9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 aggregation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45A1F-AA3C-47D3-984B-5149A53B0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Aggregation refers to adhesion of activated platelets to each other using receptor bound fibrinogen as a bridge</a:t>
            </a:r>
          </a:p>
          <a:p>
            <a:pPr marL="0" indent="0">
              <a:buNone/>
            </a:pPr>
            <a:r>
              <a:rPr lang="en-US" dirty="0"/>
              <a:t>Mediated primarily by fibrinogen through </a:t>
            </a:r>
            <a:r>
              <a:rPr lang="en-US" b="0" i="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α</a:t>
            </a:r>
            <a:r>
              <a:rPr lang="en-US" b="0" i="0" baseline="-2500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IIb</a:t>
            </a:r>
            <a:r>
              <a:rPr lang="en-US" b="0" i="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β</a:t>
            </a:r>
            <a:r>
              <a:rPr lang="en-US" b="0" i="0" baseline="-2500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3</a:t>
            </a:r>
            <a:r>
              <a:rPr lang="en-US" dirty="0"/>
              <a:t> receptor (low shear) and GP </a:t>
            </a:r>
            <a:r>
              <a:rPr lang="en-US" dirty="0" err="1"/>
              <a:t>Ib</a:t>
            </a:r>
            <a:r>
              <a:rPr lang="en-US" dirty="0"/>
              <a:t>-IX-V receptor (high shear)</a:t>
            </a:r>
          </a:p>
          <a:p>
            <a:pPr marL="0" indent="0">
              <a:buNone/>
            </a:pPr>
            <a:r>
              <a:rPr lang="en-US" dirty="0"/>
              <a:t>High shear flow rate, vWF mediates platelet aggregation</a:t>
            </a:r>
          </a:p>
          <a:p>
            <a:pPr marL="0" indent="0">
              <a:buNone/>
            </a:pPr>
            <a:r>
              <a:rPr lang="en-US" dirty="0"/>
              <a:t>Low shear flow rates, fibrinogen is the primary ligand of thrombus growth</a:t>
            </a:r>
          </a:p>
          <a:p>
            <a:pPr marL="0" indent="0">
              <a:buNone/>
            </a:pPr>
            <a:r>
              <a:rPr lang="en-US" dirty="0"/>
              <a:t>Bridges platelets together forming the primary plug</a:t>
            </a:r>
          </a:p>
          <a:p>
            <a:pPr marL="0" indent="0">
              <a:buNone/>
            </a:pPr>
            <a:r>
              <a:rPr lang="en-US" dirty="0"/>
              <a:t>After the platelet plug has bridged the gap, adjacent endothelial cells release prostacyclin causing vasodilation and decreased platelet aggregation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93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4C20C-5FDC-4F27-9090-303DFF59E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B5689B6-0AB0-4BBF-91E7-5B795A1030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9603338"/>
              </p:ext>
            </p:extLst>
          </p:nvPr>
        </p:nvGraphicFramePr>
        <p:xfrm>
          <a:off x="915126" y="238539"/>
          <a:ext cx="10422708" cy="6194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5677">
                  <a:extLst>
                    <a:ext uri="{9D8B030D-6E8A-4147-A177-3AD203B41FA5}">
                      <a16:colId xmlns:a16="http://schemas.microsoft.com/office/drawing/2014/main" val="3658623160"/>
                    </a:ext>
                  </a:extLst>
                </a:gridCol>
                <a:gridCol w="2605677">
                  <a:extLst>
                    <a:ext uri="{9D8B030D-6E8A-4147-A177-3AD203B41FA5}">
                      <a16:colId xmlns:a16="http://schemas.microsoft.com/office/drawing/2014/main" val="866300994"/>
                    </a:ext>
                  </a:extLst>
                </a:gridCol>
                <a:gridCol w="2605677">
                  <a:extLst>
                    <a:ext uri="{9D8B030D-6E8A-4147-A177-3AD203B41FA5}">
                      <a16:colId xmlns:a16="http://schemas.microsoft.com/office/drawing/2014/main" val="3819371539"/>
                    </a:ext>
                  </a:extLst>
                </a:gridCol>
                <a:gridCol w="2605677">
                  <a:extLst>
                    <a:ext uri="{9D8B030D-6E8A-4147-A177-3AD203B41FA5}">
                      <a16:colId xmlns:a16="http://schemas.microsoft.com/office/drawing/2014/main" val="3415372193"/>
                    </a:ext>
                  </a:extLst>
                </a:gridCol>
              </a:tblGrid>
              <a:tr h="500811">
                <a:tc>
                  <a:txBody>
                    <a:bodyPr/>
                    <a:lstStyle/>
                    <a:p>
                      <a:r>
                        <a:rPr lang="en-US" dirty="0"/>
                        <a:t>Receptor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Main ligand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531789"/>
                  </a:ext>
                </a:extLst>
              </a:tr>
              <a:tr h="864414">
                <a:tc>
                  <a:txBody>
                    <a:bodyPr/>
                    <a:lstStyle/>
                    <a:p>
                      <a:r>
                        <a:rPr lang="el-GR" b="0" i="0" dirty="0">
                          <a:solidFill>
                            <a:srgbClr val="1C1D1E"/>
                          </a:solidFill>
                          <a:effectLst/>
                          <a:latin typeface="Open Sans" panose="020B0606030504020204" pitchFamily="34" charset="0"/>
                        </a:rPr>
                        <a:t>Α</a:t>
                      </a:r>
                      <a:r>
                        <a:rPr lang="en-US" b="0" i="0" baseline="-25000" dirty="0">
                          <a:solidFill>
                            <a:srgbClr val="1C1D1E"/>
                          </a:solidFill>
                          <a:effectLst/>
                          <a:latin typeface="Open Sans" panose="020B0606030504020204" pitchFamily="34" charset="0"/>
                        </a:rPr>
                        <a:t>2</a:t>
                      </a:r>
                      <a:r>
                        <a:rPr lang="en-US" b="0" i="0" dirty="0">
                          <a:solidFill>
                            <a:srgbClr val="1C1D1E"/>
                          </a:solidFill>
                          <a:effectLst/>
                          <a:latin typeface="Open Sans" panose="020B0606030504020204" pitchFamily="34" charset="0"/>
                        </a:rPr>
                        <a:t>β</a:t>
                      </a:r>
                      <a:r>
                        <a:rPr lang="en-US" b="0" i="0" baseline="-25000" dirty="0">
                          <a:solidFill>
                            <a:srgbClr val="1C1D1E"/>
                          </a:solidFill>
                          <a:effectLst/>
                          <a:latin typeface="Open Sans" panose="020B0606030504020204" pitchFamily="34" charset="0"/>
                        </a:rPr>
                        <a:t>1 integrin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collagen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Platelet adhesion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Firm adhesion after activation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878499"/>
                  </a:ext>
                </a:extLst>
              </a:tr>
              <a:tr h="500811">
                <a:tc>
                  <a:txBody>
                    <a:bodyPr/>
                    <a:lstStyle/>
                    <a:p>
                      <a:r>
                        <a:rPr lang="en-US" dirty="0"/>
                        <a:t>GP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collagen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Platelet adhesion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Initial tethering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887702"/>
                  </a:ext>
                </a:extLst>
              </a:tr>
              <a:tr h="864414">
                <a:tc>
                  <a:txBody>
                    <a:bodyPr/>
                    <a:lstStyle/>
                    <a:p>
                      <a:r>
                        <a:rPr lang="en-US" dirty="0" err="1"/>
                        <a:t>GPIb</a:t>
                      </a:r>
                      <a:r>
                        <a:rPr lang="en-US" dirty="0"/>
                        <a:t>-IX-V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vWF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Platelet adhesion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Important in arterial circulation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622349"/>
                  </a:ext>
                </a:extLst>
              </a:tr>
              <a:tr h="1234877">
                <a:tc>
                  <a:txBody>
                    <a:bodyPr/>
                    <a:lstStyle/>
                    <a:p>
                      <a:r>
                        <a:rPr lang="en-US" b="0" i="0" dirty="0">
                          <a:solidFill>
                            <a:srgbClr val="1C1D1E"/>
                          </a:solidFill>
                          <a:effectLst/>
                          <a:latin typeface="Open Sans" panose="020B0606030504020204" pitchFamily="34" charset="0"/>
                        </a:rPr>
                        <a:t>α</a:t>
                      </a:r>
                      <a:r>
                        <a:rPr lang="en-US" b="0" i="0" baseline="-25000" dirty="0">
                          <a:solidFill>
                            <a:srgbClr val="1C1D1E"/>
                          </a:solidFill>
                          <a:effectLst/>
                          <a:latin typeface="Open Sans" panose="020B0606030504020204" pitchFamily="34" charset="0"/>
                        </a:rPr>
                        <a:t>IIb</a:t>
                      </a:r>
                      <a:r>
                        <a:rPr lang="en-US" b="0" i="0" dirty="0">
                          <a:solidFill>
                            <a:srgbClr val="1C1D1E"/>
                          </a:solidFill>
                          <a:effectLst/>
                          <a:latin typeface="Open Sans" panose="020B0606030504020204" pitchFamily="34" charset="0"/>
                        </a:rPr>
                        <a:t>β</a:t>
                      </a:r>
                      <a:r>
                        <a:rPr lang="en-US" b="0" i="0" baseline="-25000" dirty="0">
                          <a:solidFill>
                            <a:srgbClr val="1C1D1E"/>
                          </a:solidFill>
                          <a:effectLst/>
                          <a:latin typeface="Open Sans" panose="020B0606030504020204" pitchFamily="34" charset="0"/>
                        </a:rPr>
                        <a:t>3 integrin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Fibrinogen and vWF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Platelet aggregation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Allows fibrinogen binding and aggregation after activation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944079"/>
                  </a:ext>
                </a:extLst>
              </a:tr>
              <a:tr h="500811">
                <a:tc>
                  <a:txBody>
                    <a:bodyPr/>
                    <a:lstStyle/>
                    <a:p>
                      <a:r>
                        <a:rPr lang="en-US" dirty="0"/>
                        <a:t>P2Y1 and P2Y12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Platelet agonist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Site of clopidogrel 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392048"/>
                  </a:ext>
                </a:extLst>
              </a:tr>
              <a:tr h="864414">
                <a:tc>
                  <a:txBody>
                    <a:bodyPr/>
                    <a:lstStyle/>
                    <a:p>
                      <a:r>
                        <a:rPr lang="en-US" dirty="0"/>
                        <a:t>Prostaglandin receptors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Thromboxane</a:t>
                      </a:r>
                    </a:p>
                    <a:p>
                      <a:r>
                        <a:rPr lang="en-US" dirty="0"/>
                        <a:t>Prostacyclin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Platelet agonist</a:t>
                      </a:r>
                    </a:p>
                    <a:p>
                      <a:r>
                        <a:rPr lang="en-US" dirty="0"/>
                        <a:t>Platelet antagonist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Site of aspirin 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647905"/>
                  </a:ext>
                </a:extLst>
              </a:tr>
              <a:tr h="864414">
                <a:tc>
                  <a:txBody>
                    <a:bodyPr/>
                    <a:lstStyle/>
                    <a:p>
                      <a:r>
                        <a:rPr lang="en-US" dirty="0"/>
                        <a:t>Protease-activated receptors (PAR)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thrombin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Platelet agonist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Thrombin = strong agonist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49711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5D3E88F-0E29-4839-AFC0-ECC5750AB863}"/>
              </a:ext>
            </a:extLst>
          </p:cNvPr>
          <p:cNvSpPr/>
          <p:nvPr/>
        </p:nvSpPr>
        <p:spPr>
          <a:xfrm>
            <a:off x="3532651" y="806489"/>
            <a:ext cx="7623029" cy="60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B2E444-1720-47D0-AB45-B6155682152B}"/>
              </a:ext>
            </a:extLst>
          </p:cNvPr>
          <p:cNvSpPr/>
          <p:nvPr/>
        </p:nvSpPr>
        <p:spPr>
          <a:xfrm>
            <a:off x="3532651" y="1600768"/>
            <a:ext cx="7623029" cy="60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AE45AE-5275-49C2-BCA2-8C33D51FAF2E}"/>
              </a:ext>
            </a:extLst>
          </p:cNvPr>
          <p:cNvSpPr/>
          <p:nvPr/>
        </p:nvSpPr>
        <p:spPr>
          <a:xfrm>
            <a:off x="3532651" y="2202796"/>
            <a:ext cx="7623029" cy="60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C08805-E510-4482-9F8D-6540D43BF282}"/>
              </a:ext>
            </a:extLst>
          </p:cNvPr>
          <p:cNvSpPr/>
          <p:nvPr/>
        </p:nvSpPr>
        <p:spPr>
          <a:xfrm>
            <a:off x="3634882" y="3035008"/>
            <a:ext cx="7576646" cy="946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9A5335-65EC-402E-B283-7BAA367F55CB}"/>
              </a:ext>
            </a:extLst>
          </p:cNvPr>
          <p:cNvSpPr/>
          <p:nvPr/>
        </p:nvSpPr>
        <p:spPr>
          <a:xfrm>
            <a:off x="3532650" y="4130301"/>
            <a:ext cx="7623029" cy="60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BFC402-1DAD-4607-993B-909B29DCB37E}"/>
              </a:ext>
            </a:extLst>
          </p:cNvPr>
          <p:cNvSpPr/>
          <p:nvPr/>
        </p:nvSpPr>
        <p:spPr>
          <a:xfrm>
            <a:off x="3532650" y="4807439"/>
            <a:ext cx="7623029" cy="60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E21C12-5757-4CC5-8E31-B40FDA41BC34}"/>
              </a:ext>
            </a:extLst>
          </p:cNvPr>
          <p:cNvSpPr/>
          <p:nvPr/>
        </p:nvSpPr>
        <p:spPr>
          <a:xfrm>
            <a:off x="3532650" y="5567592"/>
            <a:ext cx="7623029" cy="60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0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9587C-F02B-438F-85B2-9467430D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Inhibition of primary hemostasis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16B21-402C-420F-B3CB-E99F816555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ADPases</a:t>
            </a:r>
            <a:r>
              <a:rPr lang="en-US" dirty="0"/>
              <a:t>, heparin sulfate, and thrombomodulin expressed on the endothelial surface to degrade or inhibit platelet agonists</a:t>
            </a:r>
          </a:p>
          <a:p>
            <a:r>
              <a:rPr lang="en-US" dirty="0"/>
              <a:t>Glycocalyx lines intact vessels and inhibits thrombin formation</a:t>
            </a:r>
          </a:p>
          <a:p>
            <a:r>
              <a:rPr lang="en-US" dirty="0"/>
              <a:t>Nitric oxide and prostacyclin are released constitutively from the endothelium and act locally to prevent platelet adhesion to normal endothelium</a:t>
            </a:r>
          </a:p>
          <a:p>
            <a:pPr lvl="1"/>
            <a:r>
              <a:rPr lang="en-US" dirty="0"/>
              <a:t>NO and prostacyclin are inhibitors of platelet activation</a:t>
            </a:r>
          </a:p>
          <a:p>
            <a:pPr marL="20116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77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B23AD-59E3-4FEA-BE37-14F1DF5B5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Hemostasis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814F3-9827-4136-8F90-B1A6A321F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arrest of bleeding or interruption of blood flow through a vessel</a:t>
            </a:r>
          </a:p>
          <a:p>
            <a:r>
              <a:rPr lang="en-US" dirty="0"/>
              <a:t>Depends on complex interaction of major components:</a:t>
            </a:r>
          </a:p>
          <a:p>
            <a:pPr lvl="1"/>
            <a:r>
              <a:rPr lang="en-US" dirty="0"/>
              <a:t>Platelets, coagulation factors, fibrinolytic factors and blood vessels</a:t>
            </a:r>
          </a:p>
          <a:p>
            <a:r>
              <a:rPr lang="en-US" dirty="0"/>
              <a:t>Abnormal hemostasis: thrombosis or hemorrhage</a:t>
            </a:r>
          </a:p>
          <a:p>
            <a:r>
              <a:rPr lang="en-US" dirty="0"/>
              <a:t>Primary hemostasis: platelet plug formation</a:t>
            </a:r>
          </a:p>
          <a:p>
            <a:r>
              <a:rPr lang="en-US" dirty="0"/>
              <a:t>Secondary hemostasis: formation of the fibrin clot via the coagulation cascade</a:t>
            </a:r>
          </a:p>
          <a:p>
            <a:r>
              <a:rPr lang="en-US" dirty="0"/>
              <a:t>Fibrinolysis: clot breakdown</a:t>
            </a:r>
          </a:p>
        </p:txBody>
      </p:sp>
    </p:spTree>
    <p:extLst>
      <p:ext uri="{BB962C8B-B14F-4D97-AF65-F5344CB8AC3E}">
        <p14:creationId xmlns:p14="http://schemas.microsoft.com/office/powerpoint/2010/main" val="39870047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5759-CD93-41B8-8092-BF5AC61A5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Syndromes affecting primary hemostasis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998C0-AECB-41F9-9364-5585136E2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Thrombocytopenia, </a:t>
            </a:r>
            <a:r>
              <a:rPr lang="en-US" dirty="0" err="1"/>
              <a:t>thrombocytopathia</a:t>
            </a:r>
            <a:r>
              <a:rPr lang="en-US" dirty="0"/>
              <a:t>, and vasculitis or endothelial disruption</a:t>
            </a:r>
          </a:p>
          <a:p>
            <a:pPr marL="0" indent="0">
              <a:buNone/>
            </a:pPr>
            <a:r>
              <a:rPr lang="en-US" dirty="0"/>
              <a:t>Platelet-type bleeding: ecchymoses, petechiae, intraoperative bleeding</a:t>
            </a:r>
          </a:p>
          <a:p>
            <a:pPr marL="0" indent="0">
              <a:buNone/>
            </a:pPr>
            <a:r>
              <a:rPr lang="en-US" dirty="0"/>
              <a:t>Secondary hemostasis: intracavitary bleeding, hematomas, hemarthrosis </a:t>
            </a:r>
          </a:p>
          <a:p>
            <a:pPr marL="0" indent="0">
              <a:buNone/>
            </a:pPr>
            <a:r>
              <a:rPr lang="en-US" dirty="0"/>
              <a:t>Mucosal bleeding (urinary, gastrointestinal) can be seen with both</a:t>
            </a:r>
          </a:p>
        </p:txBody>
      </p:sp>
    </p:spTree>
    <p:extLst>
      <p:ext uri="{BB962C8B-B14F-4D97-AF65-F5344CB8AC3E}">
        <p14:creationId xmlns:p14="http://schemas.microsoft.com/office/powerpoint/2010/main" val="3004266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341B4-1A16-489B-BDB8-FB75923C9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98CA0-ACBE-4D1D-A957-55BE4613D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Inherited disorders</a:t>
            </a:r>
          </a:p>
          <a:p>
            <a:pPr lvl="1"/>
            <a:r>
              <a:rPr lang="en-US" sz="2000" dirty="0"/>
              <a:t>Extrinsic</a:t>
            </a:r>
          </a:p>
          <a:p>
            <a:pPr lvl="2"/>
            <a:r>
              <a:rPr lang="en-US" sz="2000" dirty="0"/>
              <a:t>Lack of functional protein needed for platelet adhesion and aggregation</a:t>
            </a:r>
          </a:p>
          <a:p>
            <a:pPr lvl="2"/>
            <a:r>
              <a:rPr lang="en-US" sz="2000" dirty="0"/>
              <a:t>Platelets are normal in structure and function</a:t>
            </a:r>
          </a:p>
          <a:p>
            <a:pPr lvl="2"/>
            <a:r>
              <a:rPr lang="en-US" sz="2000" dirty="0"/>
              <a:t>Most common thrombocytopathy is </a:t>
            </a:r>
            <a:r>
              <a:rPr lang="en-US" sz="2000" dirty="0" err="1"/>
              <a:t>vWD</a:t>
            </a:r>
            <a:r>
              <a:rPr lang="en-US" sz="2000" dirty="0"/>
              <a:t> in dogs and humans</a:t>
            </a:r>
          </a:p>
          <a:p>
            <a:pPr lvl="1"/>
            <a:r>
              <a:rPr lang="en-US" sz="2000" dirty="0"/>
              <a:t>Intrinsic</a:t>
            </a:r>
          </a:p>
          <a:p>
            <a:pPr lvl="2"/>
            <a:r>
              <a:rPr lang="en-US" sz="2000" dirty="0"/>
              <a:t>Disorders inherent to the platelet</a:t>
            </a:r>
          </a:p>
        </p:txBody>
      </p:sp>
    </p:spTree>
    <p:extLst>
      <p:ext uri="{BB962C8B-B14F-4D97-AF65-F5344CB8AC3E}">
        <p14:creationId xmlns:p14="http://schemas.microsoft.com/office/powerpoint/2010/main" val="13594908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4FFAB-B0C5-4C18-8793-4D2F42EA4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Von Willebrand disease (</a:t>
            </a:r>
            <a:r>
              <a:rPr lang="en-US" dirty="0" err="1"/>
              <a:t>vWD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BB0AD-3C64-4806-8487-B698A4E5F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recognized congenital bleeding disorder in dogs</a:t>
            </a:r>
          </a:p>
          <a:p>
            <a:r>
              <a:rPr lang="en-US" dirty="0"/>
              <a:t>Classified into 3 separate types:</a:t>
            </a:r>
          </a:p>
          <a:p>
            <a:pPr lvl="1"/>
            <a:r>
              <a:rPr lang="en-US" dirty="0"/>
              <a:t>Type I – low concentration/normal structure, all multimers present</a:t>
            </a:r>
          </a:p>
          <a:p>
            <a:pPr lvl="1"/>
            <a:r>
              <a:rPr lang="en-US" dirty="0"/>
              <a:t>Type II – variable concentration, absent large multimers</a:t>
            </a:r>
          </a:p>
          <a:p>
            <a:pPr lvl="1"/>
            <a:r>
              <a:rPr lang="en-US" dirty="0"/>
              <a:t>Type III – absolute lack of vWF</a:t>
            </a:r>
          </a:p>
          <a:p>
            <a:r>
              <a:rPr lang="en-US" dirty="0"/>
              <a:t>Inherited, autosomal recessive trait</a:t>
            </a:r>
          </a:p>
          <a:p>
            <a:r>
              <a:rPr lang="en-US" dirty="0"/>
              <a:t>Mucosal bleeding or excessive bleeding following surgery or trauma are more common clinical signs</a:t>
            </a:r>
          </a:p>
          <a:p>
            <a:r>
              <a:rPr lang="en-US" dirty="0"/>
              <a:t>Petechiae/ecchymoses are uncommonly seen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286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D36F7-9454-460E-A6C8-38A47CD81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Von Willebrand disease (</a:t>
            </a:r>
            <a:r>
              <a:rPr lang="en-US" dirty="0" err="1"/>
              <a:t>vWD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D179C-5698-4722-A23A-4FCB54B60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I – variable bleeding tendencies depending on expression of the abnormal gene</a:t>
            </a:r>
          </a:p>
          <a:p>
            <a:r>
              <a:rPr lang="en-US" dirty="0"/>
              <a:t>Type III – expected to have more severe bleeding, but reports of mild mucosal bleeding only</a:t>
            </a:r>
          </a:p>
          <a:p>
            <a:r>
              <a:rPr lang="en-US" dirty="0"/>
              <a:t>2 reported cases of VWD in cats – both of which considered type III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739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BA74E-20EA-44DC-B9C0-EFE0FC2E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Von Willebrand disease (</a:t>
            </a:r>
            <a:r>
              <a:rPr lang="en-US" dirty="0" err="1"/>
              <a:t>vWD</a:t>
            </a:r>
            <a:r>
              <a:rPr lang="en-US" dirty="0"/>
              <a:t>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BB6DC7C-300B-4083-9038-C6B192BE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25F9710F-F553-4101-9A55-B7BD2B6061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360095"/>
              </p:ext>
            </p:extLst>
          </p:nvPr>
        </p:nvGraphicFramePr>
        <p:xfrm>
          <a:off x="1719627" y="1825625"/>
          <a:ext cx="81280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99777170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82178190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72365633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8616909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573073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Breeds affected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Multimer concentration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Multimer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Clinical importance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519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Doberman, Corgi, </a:t>
                      </a:r>
                      <a:r>
                        <a:rPr lang="en-US" dirty="0" err="1"/>
                        <a:t>Airdale</a:t>
                      </a:r>
                      <a:r>
                        <a:rPr lang="en-US" dirty="0"/>
                        <a:t> terrier, and 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Full spectrum of sizes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Mild to moderate bleeding tendency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868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German short haired pointer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Absence of large multimers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Moderate to severe bleeding tendency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719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Dutch kookier, Scottish terrier, Shetland sheepdog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Marked reduction or absence or all multimers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Mild to severe bleeding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722257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78A611E3-66EE-4261-9C38-6FC104D2B69D}"/>
              </a:ext>
            </a:extLst>
          </p:cNvPr>
          <p:cNvSpPr/>
          <p:nvPr/>
        </p:nvSpPr>
        <p:spPr>
          <a:xfrm>
            <a:off x="4963886" y="2544417"/>
            <a:ext cx="3208919" cy="9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31C4A0-A87B-492D-90F5-4DA84CAD2F5B}"/>
              </a:ext>
            </a:extLst>
          </p:cNvPr>
          <p:cNvSpPr/>
          <p:nvPr/>
        </p:nvSpPr>
        <p:spPr>
          <a:xfrm>
            <a:off x="5008375" y="3723997"/>
            <a:ext cx="3208919" cy="9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2EF8DD-DF2F-43FB-9553-92A6A807799C}"/>
              </a:ext>
            </a:extLst>
          </p:cNvPr>
          <p:cNvSpPr/>
          <p:nvPr/>
        </p:nvSpPr>
        <p:spPr>
          <a:xfrm>
            <a:off x="5008375" y="4948278"/>
            <a:ext cx="3208919" cy="9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4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BB52-EF19-4C39-B5EE-A9EE97CDE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Von Willebrand disease (</a:t>
            </a:r>
            <a:r>
              <a:rPr lang="en-US" dirty="0" err="1"/>
              <a:t>vWD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18A7E-88E0-4732-9394-EE16D206C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Acquired </a:t>
            </a:r>
            <a:r>
              <a:rPr lang="en-US" sz="2400" dirty="0" err="1"/>
              <a:t>vWD</a:t>
            </a:r>
            <a:r>
              <a:rPr lang="en-US" sz="2400" dirty="0"/>
              <a:t> occurs when normal vWF is produced but concurrent disease results in increased clearance or its inhibition</a:t>
            </a:r>
          </a:p>
          <a:p>
            <a:pPr lvl="1"/>
            <a:r>
              <a:rPr lang="en-US" sz="2400" dirty="0"/>
              <a:t>immune mediated clearance or inhibition (e.g. myeloproliferative disease, neoplasia, immune-mediated disease)</a:t>
            </a:r>
          </a:p>
          <a:p>
            <a:pPr lvl="1"/>
            <a:r>
              <a:rPr lang="en-US" sz="2400" b="0" i="0" dirty="0">
                <a:solidFill>
                  <a:srgbClr val="1C1D1E"/>
                </a:solidFill>
                <a:effectLst/>
              </a:rPr>
              <a:t>reported in conjunction with hypothyroidism</a:t>
            </a:r>
          </a:p>
          <a:p>
            <a:pPr lvl="1"/>
            <a:r>
              <a:rPr lang="en-US" sz="2400" b="0" i="0" dirty="0">
                <a:solidFill>
                  <a:srgbClr val="1C1D1E"/>
                </a:solidFill>
                <a:effectLst/>
              </a:rPr>
              <a:t>after intravenous colloid administration</a:t>
            </a:r>
          </a:p>
          <a:p>
            <a:pPr lvl="1"/>
            <a:r>
              <a:rPr lang="en-US" sz="2400" b="0" i="0" dirty="0">
                <a:solidFill>
                  <a:srgbClr val="1C1D1E"/>
                </a:solidFill>
                <a:effectLst/>
              </a:rPr>
              <a:t>secondary to uremia with acute kidney injury</a:t>
            </a:r>
          </a:p>
          <a:p>
            <a:pPr lvl="1"/>
            <a:r>
              <a:rPr lang="en-US" sz="2400" b="0" i="0" dirty="0">
                <a:solidFill>
                  <a:srgbClr val="1C1D1E"/>
                </a:solidFill>
                <a:effectLst/>
              </a:rPr>
              <a:t>possibly in association with </a:t>
            </a:r>
            <a:r>
              <a:rPr lang="en-US" sz="2400" b="0" i="1" dirty="0" err="1">
                <a:solidFill>
                  <a:srgbClr val="1C1D1E"/>
                </a:solidFill>
                <a:effectLst/>
              </a:rPr>
              <a:t>Angiostrongylus</a:t>
            </a:r>
            <a:r>
              <a:rPr lang="en-US" sz="2400" b="0" i="1" dirty="0">
                <a:solidFill>
                  <a:srgbClr val="1C1D1E"/>
                </a:solidFill>
                <a:effectLst/>
              </a:rPr>
              <a:t> vasorum</a:t>
            </a:r>
            <a:r>
              <a:rPr lang="en-US" sz="2400" b="0" i="0" dirty="0">
                <a:solidFill>
                  <a:srgbClr val="1C1D1E"/>
                </a:solidFill>
                <a:effectLst/>
              </a:rPr>
              <a:t> infection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0601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FC82A-9308-41BC-B560-42F2C59A0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Von Willebrand disease (</a:t>
            </a:r>
            <a:r>
              <a:rPr lang="en-US" dirty="0" err="1"/>
              <a:t>vWD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3E6D4-4B99-4616-A12E-5BC52B2B9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Inheritance and expression pattern differ between breeds</a:t>
            </a:r>
          </a:p>
          <a:p>
            <a:r>
              <a:rPr lang="en-US" sz="2400" dirty="0"/>
              <a:t>All males and females have two vWF genes – one inherited from the dam and one from the sire</a:t>
            </a:r>
          </a:p>
          <a:p>
            <a:r>
              <a:rPr lang="en-US" sz="2400" dirty="0"/>
              <a:t>Dogs having two abnormal genes express the most severe form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2745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E7A8A-7927-4C4F-8608-CFBE6E2C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Von Willebrand disease (</a:t>
            </a:r>
            <a:r>
              <a:rPr lang="en-US" dirty="0" err="1"/>
              <a:t>vWD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C226A-B071-450F-9994-29621D268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Laboratory diagnosis often based on results of vWF antigen assay (</a:t>
            </a:r>
            <a:r>
              <a:rPr lang="en-US" sz="2400" dirty="0" err="1"/>
              <a:t>vWF:Ag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Measures the amount or concentration of vWF in a blood sample</a:t>
            </a:r>
          </a:p>
          <a:p>
            <a:pPr lvl="1"/>
            <a:r>
              <a:rPr lang="en-US" sz="2400" dirty="0"/>
              <a:t>Reports %vWF: Ag compared to a 100% standard</a:t>
            </a:r>
          </a:p>
          <a:p>
            <a:pPr lvl="1"/>
            <a:r>
              <a:rPr lang="en-US" sz="2400" dirty="0"/>
              <a:t>Dogs having low plasma </a:t>
            </a:r>
            <a:r>
              <a:rPr lang="en-US" sz="2400" dirty="0" err="1"/>
              <a:t>vWF:Ag</a:t>
            </a:r>
            <a:r>
              <a:rPr lang="en-US" sz="2400" dirty="0"/>
              <a:t> (&lt;50%) are at risk for transmitting the disease or expressing the trait</a:t>
            </a:r>
          </a:p>
          <a:p>
            <a:pPr lvl="1"/>
            <a:r>
              <a:rPr lang="en-US" sz="2400" dirty="0"/>
              <a:t>In general, most severely affected have values less than &lt;15%</a:t>
            </a:r>
          </a:p>
          <a:p>
            <a:pPr lvl="1"/>
            <a:r>
              <a:rPr lang="en-US" sz="2400" dirty="0"/>
              <a:t>Plasma </a:t>
            </a:r>
            <a:r>
              <a:rPr lang="en-US" sz="2400" dirty="0" err="1"/>
              <a:t>vWF:Ag</a:t>
            </a:r>
            <a:r>
              <a:rPr lang="en-US" sz="2400" dirty="0"/>
              <a:t> ratios fluctuate throughout the day in normal, healthy dogs</a:t>
            </a:r>
          </a:p>
          <a:p>
            <a:pPr lvl="2"/>
            <a:r>
              <a:rPr lang="en-US" sz="2400" dirty="0"/>
              <a:t>Fluctuation exaggerated during systemic illness (especially liver disease or inflammatory states), heat or pregnancy</a:t>
            </a:r>
          </a:p>
        </p:txBody>
      </p:sp>
    </p:spTree>
    <p:extLst>
      <p:ext uri="{BB962C8B-B14F-4D97-AF65-F5344CB8AC3E}">
        <p14:creationId xmlns:p14="http://schemas.microsoft.com/office/powerpoint/2010/main" val="19756054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A2C87-F267-4EEF-894D-3D95F58A5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Von Willebrand disease (</a:t>
            </a:r>
            <a:r>
              <a:rPr lang="en-US" dirty="0" err="1"/>
              <a:t>vWD</a:t>
            </a:r>
            <a:r>
              <a:rPr lang="en-US" dirty="0"/>
              <a:t>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D752DF1-0018-4AE1-A902-9220646928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66415"/>
              </p:ext>
            </p:extLst>
          </p:nvPr>
        </p:nvGraphicFramePr>
        <p:xfrm>
          <a:off x="787084" y="5009515"/>
          <a:ext cx="1051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675646636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55651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Diagnostic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vWF:Ag</a:t>
                      </a:r>
                      <a:r>
                        <a:rPr lang="en-US" dirty="0"/>
                        <a:t>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757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 to 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285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Borderline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 to 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201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Abnormal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 to 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486873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DAB3F59-0CC8-4114-86F7-7CD4A045051D}"/>
              </a:ext>
            </a:extLst>
          </p:cNvPr>
          <p:cNvSpPr txBox="1">
            <a:spLocks/>
          </p:cNvSpPr>
          <p:nvPr/>
        </p:nvSpPr>
        <p:spPr>
          <a:xfrm>
            <a:off x="787084" y="179174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/>
              <a:t>vWF:Ag</a:t>
            </a:r>
            <a:r>
              <a:rPr lang="en-US" sz="2400" dirty="0"/>
              <a:t> are used to identify affected dogs and aid for predicting status of the </a:t>
            </a:r>
            <a:r>
              <a:rPr lang="en-US" sz="2400" dirty="0" err="1"/>
              <a:t>vWD</a:t>
            </a:r>
            <a:r>
              <a:rPr lang="en-US" sz="2400" dirty="0"/>
              <a:t> trait in asymptomatic dogs</a:t>
            </a:r>
          </a:p>
          <a:p>
            <a:r>
              <a:rPr lang="en-US" sz="2400" dirty="0"/>
              <a:t>Normal range – considered clear of trait, low risk for expressing or transmitting </a:t>
            </a:r>
            <a:r>
              <a:rPr lang="en-US" sz="2400" dirty="0" err="1"/>
              <a:t>vWD</a:t>
            </a:r>
            <a:endParaRPr lang="en-US" sz="2400" dirty="0"/>
          </a:p>
          <a:p>
            <a:r>
              <a:rPr lang="en-US" sz="2400" dirty="0"/>
              <a:t>Borderline – cannot be accurately classified as carrier or clear, can be tested again, not expected to have a bleeding abnormality</a:t>
            </a:r>
          </a:p>
          <a:p>
            <a:r>
              <a:rPr lang="en-US" sz="2400" dirty="0"/>
              <a:t>Abnormal – carriers of the trait, some will express a bleeding tendency</a:t>
            </a:r>
          </a:p>
        </p:txBody>
      </p:sp>
    </p:spTree>
    <p:extLst>
      <p:ext uri="{BB962C8B-B14F-4D97-AF65-F5344CB8AC3E}">
        <p14:creationId xmlns:p14="http://schemas.microsoft.com/office/powerpoint/2010/main" val="23948449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B8C05-3CA6-440A-817A-A51CF5A19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Von Willebrand disease (</a:t>
            </a:r>
            <a:r>
              <a:rPr lang="en-US" dirty="0" err="1"/>
              <a:t>vWD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E01E7-8BDC-4331-8450-7F3159CC6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Diagnosis usually begins when there is suspicious bleeding after a vascular injury</a:t>
            </a:r>
          </a:p>
          <a:p>
            <a:r>
              <a:rPr lang="en-US" sz="2400" dirty="0"/>
              <a:t>Thrombocytopenia must be ruled out first</a:t>
            </a:r>
          </a:p>
          <a:p>
            <a:r>
              <a:rPr lang="en-US" sz="2400" dirty="0"/>
              <a:t>BMBT is the best in vivo assessment of primary hemostasis</a:t>
            </a:r>
          </a:p>
          <a:p>
            <a:pPr lvl="1"/>
            <a:r>
              <a:rPr lang="en-US" sz="2000" dirty="0"/>
              <a:t>Prolonged result is consistent with intrinsic </a:t>
            </a:r>
            <a:r>
              <a:rPr lang="en-US" sz="2000" dirty="0" err="1"/>
              <a:t>thrombocytopathia</a:t>
            </a:r>
            <a:r>
              <a:rPr lang="en-US" sz="2000" dirty="0"/>
              <a:t> or </a:t>
            </a:r>
            <a:r>
              <a:rPr lang="en-US" sz="2000" dirty="0" err="1"/>
              <a:t>vWD</a:t>
            </a:r>
            <a:r>
              <a:rPr lang="en-US" sz="2000" dirty="0"/>
              <a:t>, or rarely a vessel wall disorder</a:t>
            </a:r>
          </a:p>
        </p:txBody>
      </p:sp>
    </p:spTree>
    <p:extLst>
      <p:ext uri="{BB962C8B-B14F-4D97-AF65-F5344CB8AC3E}">
        <p14:creationId xmlns:p14="http://schemas.microsoft.com/office/powerpoint/2010/main" val="3803152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25F5C-A46C-47E4-9ADC-000A5E88A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Primary Hemostasis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2E990-FE28-44C4-8922-83009F71F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6454987" cy="4023360"/>
          </a:xfrm>
        </p:spPr>
        <p:txBody>
          <a:bodyPr>
            <a:normAutofit/>
          </a:bodyPr>
          <a:lstStyle/>
          <a:p>
            <a:r>
              <a:rPr lang="en-US"/>
              <a:t>Platelet plug seals off small injuries esp. in microvessels (&lt;100 μm) in mucosal surfaces</a:t>
            </a:r>
          </a:p>
          <a:p>
            <a:r>
              <a:rPr lang="en-US"/>
              <a:t>Platelet plug is only stable for a few hours if the secondary hemostatic forces do not solidify and reinforce the plug with a crosslinked fibrin meshwork</a:t>
            </a:r>
          </a:p>
          <a:p>
            <a:r>
              <a:rPr lang="en-US"/>
              <a:t>Platelets provide a phosphatidylserine (PS)-based membrane surface needed for fibrin formation (secondary hemostasis)</a:t>
            </a:r>
          </a:p>
          <a:p>
            <a:r>
              <a:rPr lang="en-US"/>
              <a:t>Constituents:</a:t>
            </a:r>
          </a:p>
          <a:p>
            <a:pPr lvl="1"/>
            <a:r>
              <a:rPr lang="en-US"/>
              <a:t>Platelets</a:t>
            </a:r>
          </a:p>
          <a:p>
            <a:pPr lvl="1"/>
            <a:r>
              <a:rPr lang="en-US"/>
              <a:t>Von Willebrand factor (vWf)</a:t>
            </a:r>
          </a:p>
          <a:p>
            <a:pPr lvl="1"/>
            <a:r>
              <a:rPr lang="en-US"/>
              <a:t>Vessel wall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DAC796-66BB-4E4E-AE0C-897BE653D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0570" y="2084269"/>
            <a:ext cx="3135109" cy="313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56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F683D-BA3A-4951-BFC3-D3A2A4762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BMBT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0FD41-1A42-4296-9C94-CEC26B3DF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Indicated in a patient with evidence of bleeding with a normal platelet count and PT/</a:t>
            </a:r>
            <a:r>
              <a:rPr lang="en-US" sz="2400" dirty="0" err="1"/>
              <a:t>aPTT</a:t>
            </a:r>
            <a:endParaRPr lang="en-US" sz="2400" dirty="0"/>
          </a:p>
          <a:p>
            <a:r>
              <a:rPr lang="en-US" sz="2400" dirty="0"/>
              <a:t>A specific BMBT lancet device must be used</a:t>
            </a:r>
          </a:p>
          <a:p>
            <a:pPr lvl="1"/>
            <a:r>
              <a:rPr lang="en-US" sz="2000" dirty="0"/>
              <a:t>Reference intervals are device specific</a:t>
            </a:r>
          </a:p>
          <a:p>
            <a:pPr lvl="2"/>
            <a:r>
              <a:rPr lang="en-US" sz="1600" dirty="0"/>
              <a:t>Dogs generally considered to be less tan 4 minutes and less than 2 minutes in cats</a:t>
            </a:r>
          </a:p>
          <a:p>
            <a:r>
              <a:rPr lang="en-US" sz="2400" dirty="0"/>
              <a:t>BMBT incision is superficial so that it only stimulates platelet plug formation, and therefore not recommended as a predictor of surgical bleeding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5491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2784000" y="152281"/>
            <a:ext cx="7200000" cy="26379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/>
          <a:p>
            <a:r>
              <a:rPr lang="en-US" sz="1100" spc="-1">
                <a:solidFill>
                  <a:srgbClr val="000000"/>
                </a:solidFill>
                <a:latin typeface="Arial"/>
              </a:rPr>
              <a:t>Abnormal platelet activity in dogs and cats – impact and measurement</a:t>
            </a:r>
          </a:p>
        </p:txBody>
      </p:sp>
      <p:sp>
        <p:nvSpPr>
          <p:cNvPr id="45" name="TextShape 2"/>
          <p:cNvSpPr txBox="1"/>
          <p:nvPr/>
        </p:nvSpPr>
        <p:spPr>
          <a:xfrm>
            <a:off x="1884000" y="5940000"/>
            <a:ext cx="8640000" cy="21399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800" b="1" spc="-1">
                <a:solidFill>
                  <a:srgbClr val="0054A6"/>
                </a:solidFill>
                <a:latin typeface="Arial"/>
              </a:rPr>
              <a:t>Journal of Small Animal Practice, Volume: 61, Issue: 1, Pages: 3-18, First published: 09 January 2020, DOI: (10.1111/jsap.13092) </a:t>
            </a:r>
            <a:endParaRPr lang="en-US" sz="800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Main graphic"/>
          <p:cNvPicPr/>
          <p:nvPr/>
        </p:nvPicPr>
        <p:blipFill>
          <a:blip r:embed="rId3"/>
          <a:stretch/>
        </p:blipFill>
        <p:spPr>
          <a:xfrm>
            <a:off x="1726569" y="868965"/>
            <a:ext cx="7922907" cy="425962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73CC4-22FF-47D5-98F7-B2C053C5F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Treatment for </a:t>
            </a:r>
            <a:r>
              <a:rPr lang="en-US" dirty="0" err="1"/>
              <a:t>vWD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52027-A789-4AFB-B332-61A1F6E7A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Plasma products rich in vWF</a:t>
            </a:r>
          </a:p>
          <a:p>
            <a:r>
              <a:rPr lang="en-US" dirty="0"/>
              <a:t>Cryoprecipitate – concentrates fibrinogen, FVIII, vWF into a small volume</a:t>
            </a:r>
          </a:p>
          <a:p>
            <a:r>
              <a:rPr lang="en-US" dirty="0"/>
              <a:t>FFP</a:t>
            </a:r>
          </a:p>
          <a:p>
            <a:r>
              <a:rPr lang="en-US" dirty="0"/>
              <a:t>Fresh whole blood if the </a:t>
            </a:r>
            <a:r>
              <a:rPr lang="en-US" dirty="0" err="1"/>
              <a:t>vWD</a:t>
            </a:r>
            <a:r>
              <a:rPr lang="en-US" dirty="0"/>
              <a:t> is also profoundly anemic to provide RBCs and vWF</a:t>
            </a:r>
          </a:p>
          <a:p>
            <a:r>
              <a:rPr lang="en-US" dirty="0"/>
              <a:t>Avoidance of injury and drugs that can affect platelet function</a:t>
            </a:r>
          </a:p>
          <a:p>
            <a:r>
              <a:rPr lang="en-US" dirty="0"/>
              <a:t>Desmopressin acetate (DDAVP) – used to stimulate endothelial V2 receptors to release intracellular stores of vWF</a:t>
            </a:r>
          </a:p>
          <a:p>
            <a:pPr lvl="1"/>
            <a:r>
              <a:rPr lang="en-US" dirty="0"/>
              <a:t>Type I </a:t>
            </a:r>
            <a:r>
              <a:rPr lang="en-US" dirty="0" err="1"/>
              <a:t>vWD</a:t>
            </a:r>
            <a:r>
              <a:rPr lang="en-US" dirty="0"/>
              <a:t> patients have some response</a:t>
            </a:r>
          </a:p>
          <a:p>
            <a:pPr lvl="1"/>
            <a:r>
              <a:rPr lang="en-US" dirty="0"/>
              <a:t>Types II and III have little to no response</a:t>
            </a:r>
          </a:p>
        </p:txBody>
      </p:sp>
    </p:spTree>
    <p:extLst>
      <p:ext uri="{BB962C8B-B14F-4D97-AF65-F5344CB8AC3E}">
        <p14:creationId xmlns:p14="http://schemas.microsoft.com/office/powerpoint/2010/main" val="7468850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5CAE5-AC89-4986-AB61-12921A4CE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 disorders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723627-6146-4D99-8807-89110F2C51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8822" y="2006528"/>
            <a:ext cx="10115194" cy="9129737"/>
          </a:xfrm>
        </p:spPr>
      </p:pic>
    </p:spTree>
    <p:extLst>
      <p:ext uri="{BB962C8B-B14F-4D97-AF65-F5344CB8AC3E}">
        <p14:creationId xmlns:p14="http://schemas.microsoft.com/office/powerpoint/2010/main" val="20118473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D958A-AFF6-4A22-ABB6-89F122175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4098D-C2D6-4BF0-8460-3DE274846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463" y="1374440"/>
            <a:ext cx="10706337" cy="480252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199E2F3-6C59-45A1-B510-0D5901C968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424226"/>
              </p:ext>
            </p:extLst>
          </p:nvPr>
        </p:nvGraphicFramePr>
        <p:xfrm>
          <a:off x="1567543" y="-2800562"/>
          <a:ext cx="8962257" cy="9075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8601">
                  <a:extLst>
                    <a:ext uri="{9D8B030D-6E8A-4147-A177-3AD203B41FA5}">
                      <a16:colId xmlns:a16="http://schemas.microsoft.com/office/drawing/2014/main" val="2034173420"/>
                    </a:ext>
                  </a:extLst>
                </a:gridCol>
                <a:gridCol w="1788414">
                  <a:extLst>
                    <a:ext uri="{9D8B030D-6E8A-4147-A177-3AD203B41FA5}">
                      <a16:colId xmlns:a16="http://schemas.microsoft.com/office/drawing/2014/main" val="125966379"/>
                    </a:ext>
                  </a:extLst>
                </a:gridCol>
                <a:gridCol w="1788414">
                  <a:extLst>
                    <a:ext uri="{9D8B030D-6E8A-4147-A177-3AD203B41FA5}">
                      <a16:colId xmlns:a16="http://schemas.microsoft.com/office/drawing/2014/main" val="145863537"/>
                    </a:ext>
                  </a:extLst>
                </a:gridCol>
                <a:gridCol w="1788414">
                  <a:extLst>
                    <a:ext uri="{9D8B030D-6E8A-4147-A177-3AD203B41FA5}">
                      <a16:colId xmlns:a16="http://schemas.microsoft.com/office/drawing/2014/main" val="1186984370"/>
                    </a:ext>
                  </a:extLst>
                </a:gridCol>
                <a:gridCol w="1788414">
                  <a:extLst>
                    <a:ext uri="{9D8B030D-6E8A-4147-A177-3AD203B41FA5}">
                      <a16:colId xmlns:a16="http://schemas.microsoft.com/office/drawing/2014/main" val="2180505855"/>
                    </a:ext>
                  </a:extLst>
                </a:gridCol>
              </a:tblGrid>
              <a:tr h="432199">
                <a:tc>
                  <a:txBody>
                    <a:bodyPr/>
                    <a:lstStyle/>
                    <a:p>
                      <a:r>
                        <a:rPr lang="en-US" sz="1200" dirty="0"/>
                        <a:t>Congenital Disorder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Type of defect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Specific mechanism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Breed affected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Clinical relevance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963564"/>
                  </a:ext>
                </a:extLst>
              </a:tr>
              <a:tr h="857586">
                <a:tc>
                  <a:txBody>
                    <a:bodyPr/>
                    <a:lstStyle/>
                    <a:p>
                      <a:r>
                        <a:rPr lang="en-US" sz="1200" dirty="0" err="1"/>
                        <a:t>vWD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Extrinsic</a:t>
                      </a:r>
                    </a:p>
                    <a:p>
                      <a:r>
                        <a:rPr lang="en-US" sz="1200" dirty="0"/>
                        <a:t>Adhesion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Absence or deficiency of GP1b-IX-V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See above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See above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718890"/>
                  </a:ext>
                </a:extLst>
              </a:tr>
              <a:tr h="612561">
                <a:tc>
                  <a:txBody>
                    <a:bodyPr/>
                    <a:lstStyle/>
                    <a:p>
                      <a:r>
                        <a:rPr lang="en-US" sz="1200" dirty="0"/>
                        <a:t>Bernard-</a:t>
                      </a:r>
                      <a:r>
                        <a:rPr lang="en-US" sz="1200" dirty="0" err="1"/>
                        <a:t>Soulier</a:t>
                      </a:r>
                      <a:r>
                        <a:rPr lang="en-US" sz="1200" dirty="0"/>
                        <a:t> syndrome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Extrinsic</a:t>
                      </a:r>
                    </a:p>
                    <a:p>
                      <a:r>
                        <a:rPr lang="en-US" sz="1200" dirty="0"/>
                        <a:t>Adhesion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GP1b/V/IX deficiency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Cocker Spaniel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Severe bleeding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262452"/>
                  </a:ext>
                </a:extLst>
              </a:tr>
              <a:tr h="617429">
                <a:tc>
                  <a:txBody>
                    <a:bodyPr/>
                    <a:lstStyle/>
                    <a:p>
                      <a:r>
                        <a:rPr lang="en-US" sz="1200" dirty="0"/>
                        <a:t>Glanzmann thrombasthenia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Intrinsic</a:t>
                      </a:r>
                    </a:p>
                    <a:p>
                      <a:r>
                        <a:rPr lang="en-US" sz="1200" dirty="0"/>
                        <a:t>Aggregation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r>
                        <a:rPr lang="en-US" sz="1200" b="0" i="0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IIb</a:t>
                      </a:r>
                      <a:r>
                        <a:rPr lang="el-G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</a:t>
                      </a:r>
                      <a:r>
                        <a:rPr lang="el-GR" sz="1200" b="0" i="0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l-G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integrin deficiency/absence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Otterhounds</a:t>
                      </a:r>
                    </a:p>
                    <a:p>
                      <a:r>
                        <a:rPr lang="en-US" sz="1200" dirty="0"/>
                        <a:t>Great Pyrenees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Spontaneous mucosal hemorrhage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599684"/>
                  </a:ext>
                </a:extLst>
              </a:tr>
              <a:tr h="1347634">
                <a:tc>
                  <a:txBody>
                    <a:bodyPr/>
                    <a:lstStyle/>
                    <a:p>
                      <a:r>
                        <a:rPr lang="en-US" sz="1200" dirty="0"/>
                        <a:t>Scott syndrome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Intrinsic</a:t>
                      </a:r>
                    </a:p>
                    <a:p>
                      <a:r>
                        <a:rPr lang="en-US" sz="1200" dirty="0"/>
                        <a:t>Procoagulant deficiency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Impaired PS externalization </a:t>
                      </a:r>
                    </a:p>
                    <a:p>
                      <a:r>
                        <a:rPr lang="en-US" sz="1200" dirty="0"/>
                        <a:t>Decreased prothrombinase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German Shepherd Dogs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Post-operative hemorrhage and epistaxis, spontaneous soft tissue hemorrhage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3915803"/>
                  </a:ext>
                </a:extLst>
              </a:tr>
              <a:tr h="1102610">
                <a:tc>
                  <a:txBody>
                    <a:bodyPr/>
                    <a:lstStyle/>
                    <a:p>
                      <a:r>
                        <a:rPr lang="en-US" sz="1200" dirty="0"/>
                        <a:t>P2Y₁₂ receptor disorder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Intrinsic</a:t>
                      </a:r>
                    </a:p>
                    <a:p>
                      <a:r>
                        <a:rPr lang="en-US" sz="1200" dirty="0"/>
                        <a:t>Prevention of agonist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Impaired binding of ADP -&gt; reduced fibrinogen binding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Greater Swiss Mountain 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Post-operative hemorrhage (sentinel patient bled after OVH)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425936"/>
                  </a:ext>
                </a:extLst>
              </a:tr>
              <a:tr h="1347634">
                <a:tc>
                  <a:txBody>
                    <a:bodyPr/>
                    <a:lstStyle/>
                    <a:p>
                      <a:r>
                        <a:rPr lang="en-US" sz="1200" dirty="0"/>
                        <a:t>Ca1DAG-GEFI </a:t>
                      </a:r>
                      <a:r>
                        <a:rPr lang="en-US" sz="1200" dirty="0" err="1"/>
                        <a:t>thrombopathia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Intrinsic </a:t>
                      </a:r>
                    </a:p>
                    <a:p>
                      <a:r>
                        <a:rPr lang="en-US" sz="1200" dirty="0"/>
                        <a:t>Signaling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Prevents </a:t>
                      </a:r>
                      <a:r>
                        <a:rPr lang="el-G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r>
                        <a:rPr lang="en-US" sz="1200" b="0" i="0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IIb</a:t>
                      </a:r>
                      <a:r>
                        <a:rPr lang="el-G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</a:t>
                      </a:r>
                      <a:r>
                        <a:rPr lang="el-GR" sz="1200" b="0" i="0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l-G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integrin conformation change for fibrinogen binding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Basset hound, Landseer and spitz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Spontaneous mucosal hemorrhage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485683"/>
                  </a:ext>
                </a:extLst>
              </a:tr>
              <a:tr h="1900605">
                <a:tc>
                  <a:txBody>
                    <a:bodyPr/>
                    <a:lstStyle/>
                    <a:p>
                      <a:r>
                        <a:rPr lang="en-US" sz="1200" dirty="0" err="1"/>
                        <a:t>Chediak</a:t>
                      </a:r>
                      <a:r>
                        <a:rPr lang="en-US" sz="1200" dirty="0"/>
                        <a:t>-Higashi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Intrinsic </a:t>
                      </a:r>
                    </a:p>
                    <a:p>
                      <a:r>
                        <a:rPr lang="en-US" sz="1200" dirty="0"/>
                        <a:t>Granular storage pool deficiency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Dense granules and/or constituents lacking</a:t>
                      </a:r>
                    </a:p>
                    <a:p>
                      <a:r>
                        <a:rPr lang="en-US" sz="1200" dirty="0"/>
                        <a:t>Agonist deficiency</a:t>
                      </a:r>
                    </a:p>
                    <a:p>
                      <a:r>
                        <a:rPr lang="en-US" sz="1200" dirty="0"/>
                        <a:t>Absent aggregation response to collagen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Persian cats</a:t>
                      </a:r>
                    </a:p>
                    <a:p>
                      <a:r>
                        <a:rPr lang="en-US" sz="1200" dirty="0"/>
                        <a:t>Not reported in dogs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Prolonged bleeding times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838383"/>
                  </a:ext>
                </a:extLst>
              </a:tr>
              <a:tr h="857586">
                <a:tc>
                  <a:txBody>
                    <a:bodyPr/>
                    <a:lstStyle/>
                    <a:p>
                      <a:r>
                        <a:rPr lang="en-US" sz="1200" dirty="0"/>
                        <a:t>Delta-storage pool disease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Intrinsic </a:t>
                      </a:r>
                    </a:p>
                    <a:p>
                      <a:r>
                        <a:rPr lang="en-US" sz="1200" dirty="0"/>
                        <a:t>Granular storage pool deficiency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Dense granule deficiency of ADP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American Cocker Spaniel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Post-operative hemorrhage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34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97018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50863-75A1-4180-8055-D04C0ADB2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Acquired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72D5F-78FF-4727-B5FD-39CAF4029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Uremia</a:t>
            </a:r>
          </a:p>
          <a:p>
            <a:pPr lvl="1"/>
            <a:r>
              <a:rPr lang="en-US" sz="2000" dirty="0"/>
              <a:t>Prolonged mucosal bleeding times and delayed formation of the primary hemostatic plug</a:t>
            </a:r>
          </a:p>
          <a:p>
            <a:pPr lvl="2"/>
            <a:r>
              <a:rPr lang="en-US" sz="2000" dirty="0"/>
              <a:t>Abnormalities due to defects in platelet adhesion, secretion, and aggregation</a:t>
            </a:r>
          </a:p>
          <a:p>
            <a:pPr lvl="2"/>
            <a:r>
              <a:rPr lang="en-US" sz="2000" dirty="0"/>
              <a:t>Defects in vWF function (probably receptor binding) are thought to play a major role</a:t>
            </a:r>
          </a:p>
          <a:p>
            <a:pPr lvl="2"/>
            <a:r>
              <a:rPr lang="en-US" sz="2000" dirty="0"/>
              <a:t>Uremic patients have been found to have normal or increased vWF levels but platelet function can be improved by transfusion of cryoprecipitate or administration of DDAVP </a:t>
            </a:r>
          </a:p>
          <a:p>
            <a:pPr lvl="2"/>
            <a:r>
              <a:rPr lang="en-US" sz="2000" dirty="0"/>
              <a:t>Increased levels of NO and prostacyclin can alter vascular tone and platelet function</a:t>
            </a:r>
          </a:p>
          <a:p>
            <a:pPr lvl="2"/>
            <a:r>
              <a:rPr lang="en-US" sz="2000" dirty="0"/>
              <a:t>Reduced ability to produce TXA₂</a:t>
            </a:r>
          </a:p>
          <a:p>
            <a:pPr lvl="2"/>
            <a:r>
              <a:rPr lang="en-US" sz="2000" dirty="0"/>
              <a:t>Uremic toxins believed to act as direct platelet inhibitors by competing for receptor binding</a:t>
            </a:r>
          </a:p>
          <a:p>
            <a:pPr lvl="2"/>
            <a:r>
              <a:rPr lang="en-US" sz="2000" dirty="0"/>
              <a:t>Many of platelet function defects can be reversed by dialysis</a:t>
            </a:r>
          </a:p>
        </p:txBody>
      </p:sp>
    </p:spTree>
    <p:extLst>
      <p:ext uri="{BB962C8B-B14F-4D97-AF65-F5344CB8AC3E}">
        <p14:creationId xmlns:p14="http://schemas.microsoft.com/office/powerpoint/2010/main" val="11685809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3D337-B28E-4787-86BF-6709D76DB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Acquired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E1594-C52B-416A-AD6F-821CE4425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Anemia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Hepatopathy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Leptospirosis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Ehrlichiosis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IMT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Envenomation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Drugs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4538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8ABB3-5E82-436D-92D3-1AF516697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Inhibitors of Primary Hemostasis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84367-D881-46A1-8A54-0453BBB3A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Thromboxane inhibitors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Aspirin – prototypical thromboxane inhibitor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Platelets don’t contain nuclei – inhibit cyclooxygenase activity for the life of the platelet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Irreversible acetylation of a serine residue of importance for COX system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Normal function restored 5-10 days after a single dose of aspirin – new platelets produced daily so there is a gradual increase in function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Aspirin also inhibits cyclooxygenase activity in endothelial cells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000" dirty="0"/>
              <a:t>Prostacyclin is the most potent endogenous platelet inhibitor and inhibits aggregation in response to all known agonists including thromboxane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000" dirty="0"/>
              <a:t>Endothelial cell COX recovers function after exposure to aspirin within hours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000" dirty="0"/>
              <a:t>Giving low dose aspirin thought to inhibit platelets but allow endothelial cells to continue to release prostacyclin due to their ability to create more cyclooxygenase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7532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08E71-5D53-40F7-96D0-8741311F1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Antiplatelet drugs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C0D4B-1435-412D-ACCD-FC5C7A381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ADP receptor antagonists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ADP released from alpha-granules of activated platelets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There are two ADP receptors on platelets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000" dirty="0"/>
              <a:t>P2Y₁ receptor – platelet shape change, mild, reversible aggregation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000" dirty="0"/>
              <a:t>P2Y₁₂ receptor – integrin activation, platelet granule secretion, ADP-induced thromboxane A₂ production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Thienopyridines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Designed to interfere platelet aggregation through irreversible binding to the P2Y₁₂ receptor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Prodrugs requiring hepatic biotransformation via hepatic P-450 enzymes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Clopidogrel most commonly used in US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0691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EE7CF-6B6B-47B4-BF79-36AF91223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236C8-D668-4C1A-AF3D-65BC0F0AE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16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2FA7-5FAD-40F8-B871-D2B48A040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15654-EFE0-4F18-A7E7-580CA212E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Anucleate cytoplasmic fragments of megakaryocytes</a:t>
            </a:r>
          </a:p>
          <a:p>
            <a:r>
              <a:rPr lang="en-US" dirty="0"/>
              <a:t>Composed of:</a:t>
            </a:r>
          </a:p>
          <a:p>
            <a:pPr lvl="1"/>
            <a:r>
              <a:rPr lang="en-US" dirty="0"/>
              <a:t>Phospholipid membrane with adhesion proteins</a:t>
            </a:r>
          </a:p>
          <a:p>
            <a:pPr lvl="1"/>
            <a:r>
              <a:rPr lang="en-US" dirty="0"/>
              <a:t>An open canalicular system of membrane invaginations that serves as a conduit for substances to move between platelets and plasma and that contributes to a marked increase in external platelet surface area after activation</a:t>
            </a:r>
          </a:p>
          <a:p>
            <a:pPr lvl="1"/>
            <a:r>
              <a:rPr lang="en-US" dirty="0"/>
              <a:t>A cytoskeleton that maintains a discoid shape and allows for shape change and pseudopod formation with activation due to abundant contractile proteins (actin and myosin)</a:t>
            </a:r>
          </a:p>
          <a:p>
            <a:pPr lvl="1"/>
            <a:r>
              <a:rPr lang="en-US" dirty="0"/>
              <a:t>Endoplasmic reticulum that stores calcium for platelet activation and that is important in thromboxane synthesis</a:t>
            </a:r>
          </a:p>
          <a:p>
            <a:pPr lvl="1"/>
            <a:r>
              <a:rPr lang="en-US" dirty="0"/>
              <a:t>Glycogen stores and mitochondria for energy</a:t>
            </a:r>
          </a:p>
          <a:p>
            <a:pPr lvl="1"/>
            <a:r>
              <a:rPr lang="en-US" dirty="0"/>
              <a:t>Growth factors which facilitate growth of vascular endothelial cells, vascular smooth muscle cells, and fibroblasts</a:t>
            </a:r>
          </a:p>
        </p:txBody>
      </p:sp>
    </p:spTree>
    <p:extLst>
      <p:ext uri="{BB962C8B-B14F-4D97-AF65-F5344CB8AC3E}">
        <p14:creationId xmlns:p14="http://schemas.microsoft.com/office/powerpoint/2010/main" val="3914699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312D3-75BC-449C-9805-4FDBDB161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Platelets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2C40E-1CF8-4E23-BAC6-38551FCE0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1168" lvl="1" indent="0">
              <a:buNone/>
            </a:pPr>
            <a:r>
              <a:rPr lang="en-US" sz="2400" dirty="0"/>
              <a:t>Composed of:</a:t>
            </a:r>
          </a:p>
          <a:p>
            <a:pPr lvl="1"/>
            <a:r>
              <a:rPr lang="en-US" sz="2400" dirty="0"/>
              <a:t>Alpha-granules: </a:t>
            </a:r>
          </a:p>
          <a:p>
            <a:pPr lvl="2"/>
            <a:r>
              <a:rPr lang="en-US" sz="2400" dirty="0" err="1"/>
              <a:t>vWf</a:t>
            </a:r>
            <a:r>
              <a:rPr lang="en-US" sz="2400" dirty="0"/>
              <a:t>, fibrinogen, Factor V, factor VIII, P-selectin, platelet derived growth factor, fibronectin</a:t>
            </a:r>
          </a:p>
          <a:p>
            <a:pPr lvl="1"/>
            <a:r>
              <a:rPr lang="en-US" sz="2400" dirty="0"/>
              <a:t>Dense/delta granules: </a:t>
            </a:r>
          </a:p>
          <a:p>
            <a:pPr lvl="2"/>
            <a:r>
              <a:rPr lang="en-US" sz="2400" dirty="0"/>
              <a:t>ADP, serotonin, calcium, epinephrine, histamine, ATP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157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597D3-FDB6-4A7B-A6F1-2B9800118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6182E-8F1C-4158-9D1D-0BD7878C0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Megakaryopoiesis</a:t>
            </a:r>
            <a:r>
              <a:rPr lang="en-US" dirty="0"/>
              <a:t>: occurs mostly in the bone marrow</a:t>
            </a:r>
          </a:p>
          <a:p>
            <a:pPr lvl="1"/>
            <a:r>
              <a:rPr lang="en-US" dirty="0"/>
              <a:t>Resident myeloid progenitor cells respond to cytokines, primarily thrombopoietin by undergoing proliferation and maturation</a:t>
            </a:r>
          </a:p>
          <a:p>
            <a:r>
              <a:rPr lang="en-US" dirty="0"/>
              <a:t>Thrombopoiesis</a:t>
            </a:r>
          </a:p>
          <a:p>
            <a:pPr lvl="1"/>
            <a:r>
              <a:rPr lang="en-US" dirty="0"/>
              <a:t>Primarily mediated by thrombopoietin</a:t>
            </a:r>
          </a:p>
          <a:p>
            <a:pPr lvl="1"/>
            <a:r>
              <a:rPr lang="en-US" dirty="0"/>
              <a:t>Occurs in bone marrow, spleen, lungs</a:t>
            </a:r>
          </a:p>
          <a:p>
            <a:r>
              <a:rPr lang="en-US" dirty="0"/>
              <a:t>Thrombopoietin produced primarily by hepatocytes, renal tubular epithelium, and stromal cells in the bone marrow</a:t>
            </a:r>
          </a:p>
          <a:p>
            <a:r>
              <a:rPr lang="en-US" dirty="0"/>
              <a:t>Elimination of thrombopoietin occurs via adsorption onto platelets – negative feedback mechanism</a:t>
            </a:r>
          </a:p>
          <a:p>
            <a:r>
              <a:rPr lang="en-US" dirty="0"/>
              <a:t>Platelet mass established by the relative states of production, consumption, and destruction</a:t>
            </a:r>
          </a:p>
          <a:p>
            <a:r>
              <a:rPr lang="en-US" dirty="0"/>
              <a:t>Average canine platelet life span 6 days</a:t>
            </a:r>
          </a:p>
          <a:p>
            <a:r>
              <a:rPr lang="en-US" dirty="0"/>
              <a:t>Time taken from megakaryocyte maturation and release of platelets is approximately 3 to 5 days</a:t>
            </a:r>
          </a:p>
        </p:txBody>
      </p:sp>
    </p:spTree>
    <p:extLst>
      <p:ext uri="{BB962C8B-B14F-4D97-AF65-F5344CB8AC3E}">
        <p14:creationId xmlns:p14="http://schemas.microsoft.com/office/powerpoint/2010/main" val="449628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5A929-C8D3-4289-9CBF-56C59C0E9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 platelet variation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0519A-AC6D-4CEF-8B2C-F6AA5FA25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Macrothrombocytopenia in cavalier King Charles Spaniels and Akitas</a:t>
            </a:r>
          </a:p>
          <a:p>
            <a:pPr lvl="1"/>
            <a:r>
              <a:rPr lang="en-US" dirty="0"/>
              <a:t>Inherited autosomal recessive platelet defect in CKCS</a:t>
            </a:r>
          </a:p>
          <a:p>
            <a:pPr lvl="1"/>
            <a:r>
              <a:rPr lang="en-US" dirty="0"/>
              <a:t>A mutation in B1-tubulin likely leads to altered proplatelet formation in megakaryocytes</a:t>
            </a:r>
          </a:p>
          <a:p>
            <a:pPr lvl="1"/>
            <a:r>
              <a:rPr lang="en-US" dirty="0"/>
              <a:t>Also reported in Norfolk Terriers</a:t>
            </a:r>
          </a:p>
          <a:p>
            <a:r>
              <a:rPr lang="en-US" dirty="0"/>
              <a:t>Relative thrombocytopenia in Greyhounds</a:t>
            </a:r>
          </a:p>
          <a:p>
            <a:r>
              <a:rPr lang="en-US" dirty="0"/>
              <a:t>Total effective platelet mass is maintained so no associated bleeding abnormalities or abnormalities on platelet aggregation testing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325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2ED42-D394-4509-BCD6-B083FCE1F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of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D1F0E-CA3B-4583-ABE1-ABB4729430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Intact endothelium = physical barrier separating circulating platelets from thrombogenic substances (extracellular matrix proteins) in the extravascular space</a:t>
            </a:r>
          </a:p>
          <a:p>
            <a:r>
              <a:rPr lang="en-US" dirty="0"/>
              <a:t>The procoagulant subendothelial matrix (collagen, </a:t>
            </a:r>
            <a:r>
              <a:rPr lang="en-US" dirty="0" err="1"/>
              <a:t>vWf</a:t>
            </a:r>
            <a:r>
              <a:rPr lang="en-US" dirty="0"/>
              <a:t>, laminin, and fibronectin) is exposed and initiates primary hemostasis:</a:t>
            </a:r>
          </a:p>
          <a:p>
            <a:pPr lvl="1"/>
            <a:r>
              <a:rPr lang="en-US" dirty="0"/>
              <a:t>Platelet adhesion</a:t>
            </a:r>
          </a:p>
          <a:p>
            <a:pPr lvl="1"/>
            <a:r>
              <a:rPr lang="en-US" dirty="0"/>
              <a:t>Platelet activation</a:t>
            </a:r>
          </a:p>
          <a:p>
            <a:pPr lvl="1"/>
            <a:r>
              <a:rPr lang="en-US" dirty="0"/>
              <a:t>Platelet plug formation/aggregation</a:t>
            </a:r>
          </a:p>
          <a:p>
            <a:r>
              <a:rPr lang="en-US" dirty="0"/>
              <a:t>All stages occur concurrently</a:t>
            </a:r>
          </a:p>
          <a:p>
            <a:r>
              <a:rPr lang="en-US" dirty="0"/>
              <a:t>The various mediators and ligands responsible are activated under either high shear, low shear, or all shear conditions</a:t>
            </a:r>
          </a:p>
        </p:txBody>
      </p:sp>
    </p:spTree>
    <p:extLst>
      <p:ext uri="{BB962C8B-B14F-4D97-AF65-F5344CB8AC3E}">
        <p14:creationId xmlns:p14="http://schemas.microsoft.com/office/powerpoint/2010/main" val="1458971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77C41-86E0-4919-8E6A-10789E07A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Platelet adhesion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2C594-27A1-49F7-A5FE-C5E47D2A9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Platelets bind to subendothelial matrix proteins with the aid of adhesion molecules or receptors on their surfaces</a:t>
            </a:r>
          </a:p>
          <a:p>
            <a:pPr lvl="1"/>
            <a:r>
              <a:rPr lang="en-US" sz="2000" dirty="0"/>
              <a:t>Receptors are transmembrane glycoproteins and are integrin or non-integrin receptors</a:t>
            </a:r>
          </a:p>
          <a:p>
            <a:pPr lvl="1"/>
            <a:r>
              <a:rPr lang="en-US" sz="2000" dirty="0"/>
              <a:t>Platelets can adhere to exposed collagen in two ways:</a:t>
            </a:r>
          </a:p>
          <a:p>
            <a:pPr lvl="2"/>
            <a:r>
              <a:rPr lang="en-US" sz="2000" dirty="0"/>
              <a:t>Attaching directly to collagen via platelet glycoprotein VI receptor</a:t>
            </a:r>
          </a:p>
          <a:p>
            <a:pPr lvl="2"/>
            <a:r>
              <a:rPr lang="en-US" sz="2000" dirty="0"/>
              <a:t>Attaching indirectly to collagen via </a:t>
            </a:r>
            <a:r>
              <a:rPr lang="en-US" sz="2000" dirty="0" err="1"/>
              <a:t>vWf</a:t>
            </a:r>
            <a:r>
              <a:rPr lang="en-US" sz="2000" dirty="0"/>
              <a:t> via the glycoprotein 1b-IX-V receptor</a:t>
            </a:r>
          </a:p>
          <a:p>
            <a:pPr lvl="3"/>
            <a:r>
              <a:rPr lang="en-US" sz="2000" dirty="0"/>
              <a:t>The interaction of vWF and platelets occurs only under high shear conditions</a:t>
            </a:r>
          </a:p>
          <a:p>
            <a:pPr lvl="3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841423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5682</TotalTime>
  <Words>3160</Words>
  <Application>Microsoft Office PowerPoint</Application>
  <PresentationFormat>Widescreen</PresentationFormat>
  <Paragraphs>388</Paragraphs>
  <Slides>39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Calibri Light</vt:lpstr>
      <vt:lpstr>Courier New</vt:lpstr>
      <vt:lpstr>Open Sans</vt:lpstr>
      <vt:lpstr>1_Office Theme</vt:lpstr>
      <vt:lpstr>Retrospect</vt:lpstr>
      <vt:lpstr>Primary Hemostasis</vt:lpstr>
      <vt:lpstr>Hemostasis</vt:lpstr>
      <vt:lpstr>Primary Hemostasis</vt:lpstr>
      <vt:lpstr>Platelets</vt:lpstr>
      <vt:lpstr>Platelets continued</vt:lpstr>
      <vt:lpstr>Platelet production</vt:lpstr>
      <vt:lpstr>Normal platelet variation</vt:lpstr>
      <vt:lpstr>Sequence of events</vt:lpstr>
      <vt:lpstr>Platelet adhesion</vt:lpstr>
      <vt:lpstr>PowerPoint Presentation</vt:lpstr>
      <vt:lpstr>Platelet adhesion continued</vt:lpstr>
      <vt:lpstr>Platelet adhesion continued</vt:lpstr>
      <vt:lpstr>Platelet activation</vt:lpstr>
      <vt:lpstr>Platelet activation continued</vt:lpstr>
      <vt:lpstr>Platelet activation</vt:lpstr>
      <vt:lpstr>PowerPoint Presentation</vt:lpstr>
      <vt:lpstr>Platelet aggregation</vt:lpstr>
      <vt:lpstr>PowerPoint Presentation</vt:lpstr>
      <vt:lpstr>Inhibition of primary hemostasis</vt:lpstr>
      <vt:lpstr>Syndromes affecting primary hemostasis</vt:lpstr>
      <vt:lpstr>Platelet disorders</vt:lpstr>
      <vt:lpstr>Von Willebrand disease (vWD)</vt:lpstr>
      <vt:lpstr>Von Willebrand disease (vWD)</vt:lpstr>
      <vt:lpstr>Von Willebrand disease (vWD)</vt:lpstr>
      <vt:lpstr>Von Willebrand disease (vWD)</vt:lpstr>
      <vt:lpstr>Von Willebrand disease (vWD)</vt:lpstr>
      <vt:lpstr>Von Willebrand disease (vWD)</vt:lpstr>
      <vt:lpstr>Von Willebrand disease (vWD)</vt:lpstr>
      <vt:lpstr>Von Willebrand disease (vWD)</vt:lpstr>
      <vt:lpstr>BMBT</vt:lpstr>
      <vt:lpstr>PowerPoint Presentation</vt:lpstr>
      <vt:lpstr>Treatment for vWD</vt:lpstr>
      <vt:lpstr>Platelet disorders</vt:lpstr>
      <vt:lpstr>PowerPoint Presentation</vt:lpstr>
      <vt:lpstr>Acquired disorders</vt:lpstr>
      <vt:lpstr>Acquired disorders</vt:lpstr>
      <vt:lpstr>Inhibitors of Primary Hemostasis</vt:lpstr>
      <vt:lpstr>Antiplatelet drugs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Hemostasis</dc:title>
  <dc:creator>Mail Service</dc:creator>
  <cp:lastModifiedBy>Mail Service</cp:lastModifiedBy>
  <cp:revision>9</cp:revision>
  <dcterms:created xsi:type="dcterms:W3CDTF">2021-11-10T20:01:30Z</dcterms:created>
  <dcterms:modified xsi:type="dcterms:W3CDTF">2021-11-16T11:42:43Z</dcterms:modified>
</cp:coreProperties>
</file>