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Lst>
  <p:sldSz cy="5143500" cx="9144000"/>
  <p:notesSz cx="6858000" cy="9144000"/>
  <p:embeddedFontLst>
    <p:embeddedFont>
      <p:font typeface="Proxima Nova"/>
      <p:regular r:id="rId58"/>
      <p:bold r:id="rId59"/>
      <p:italic r:id="rId60"/>
      <p:boldItalic r:id="rId61"/>
    </p:embeddedFont>
    <p:embeddedFont>
      <p:font typeface="Roboto"/>
      <p:regular r:id="rId62"/>
      <p:bold r:id="rId63"/>
      <p:italic r:id="rId64"/>
      <p:boldItalic r:id="rId6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font" Target="fonts/Roboto-regular.fntdata"/><Relationship Id="rId61" Type="http://schemas.openxmlformats.org/officeDocument/2006/relationships/font" Target="fonts/ProximaNova-boldItalic.fntdata"/><Relationship Id="rId20" Type="http://schemas.openxmlformats.org/officeDocument/2006/relationships/slide" Target="slides/slide15.xml"/><Relationship Id="rId64" Type="http://schemas.openxmlformats.org/officeDocument/2006/relationships/font" Target="fonts/Roboto-italic.fntdata"/><Relationship Id="rId63" Type="http://schemas.openxmlformats.org/officeDocument/2006/relationships/font" Target="fonts/Roboto-bold.fntdata"/><Relationship Id="rId22" Type="http://schemas.openxmlformats.org/officeDocument/2006/relationships/slide" Target="slides/slide17.xml"/><Relationship Id="rId21" Type="http://schemas.openxmlformats.org/officeDocument/2006/relationships/slide" Target="slides/slide16.xml"/><Relationship Id="rId65" Type="http://schemas.openxmlformats.org/officeDocument/2006/relationships/font" Target="fonts/Roboto-boldItalic.fntdata"/><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font" Target="fonts/ProximaNova-italic.fntdata"/><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font" Target="fonts/ProximaNova-bold.fntdata"/><Relationship Id="rId14" Type="http://schemas.openxmlformats.org/officeDocument/2006/relationships/slide" Target="slides/slide9.xml"/><Relationship Id="rId58" Type="http://schemas.openxmlformats.org/officeDocument/2006/relationships/font" Target="fonts/ProximaNova-regular.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f79d171306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f79d171306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Safe using 20-22G needle even in cats with pancreatitis</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24/73 samples were nondiagnostic - need gentle pressure and quick smearing - digestive enzyme release will degrade acinar cells quickly</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FNA - can be helpful to identify local complications including infections, necrosis, and disease progression monitoring</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Acinar cells can be dysplastic - cytomegaly, karyomegaly, prominent nucleoli, increased cytoplasmic basophilia  (pancreatic neoplasia rare in cats)</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Inflammatory cells possible but can be highly localized and missed on FNA</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Biopsy - can be clinically unnecessary, logistically dangerous for critically ill patients, and difficult to correlate with clinical severity and can miss focal complications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Abdominocentesis + cPLI + lipase in the effusion can help AP diagnosis</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Modified transudate/exudate with blood, mineral, free lipid</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Degenerate neutrophils and activated macrophages with vacuoles/hemosiderin</a:t>
            </a:r>
            <a:endParaRPr sz="1050">
              <a:solidFill>
                <a:srgbClr val="172B4D"/>
              </a:solidFill>
              <a:highlight>
                <a:srgbClr val="FFFFFF"/>
              </a:highlight>
              <a:latin typeface="Roboto"/>
              <a:ea typeface="Roboto"/>
              <a:cs typeface="Roboto"/>
              <a:sym typeface="Roboto"/>
            </a:endParaRPr>
          </a:p>
          <a:p>
            <a:pPr indent="0" lvl="0" marL="0" rtl="0" algn="l">
              <a:lnSpc>
                <a:spcPct val="115000"/>
              </a:lnSpc>
              <a:spcBef>
                <a:spcPts val="0"/>
              </a:spcBef>
              <a:spcAft>
                <a:spcPts val="0"/>
              </a:spcAft>
              <a:buNone/>
            </a:pPr>
            <a:r>
              <a:t/>
            </a:r>
            <a:endParaRPr sz="1050">
              <a:solidFill>
                <a:srgbClr val="172B4D"/>
              </a:solidFill>
              <a:highlight>
                <a:srgbClr val="FFFFFF"/>
              </a:highlight>
              <a:latin typeface="Roboto"/>
              <a:ea typeface="Roboto"/>
              <a:cs typeface="Roboto"/>
              <a:sym typeface="Roboto"/>
            </a:endParaRPr>
          </a:p>
          <a:p>
            <a:pPr indent="0" lvl="0" marL="0" rtl="0" algn="l">
              <a:lnSpc>
                <a:spcPct val="115000"/>
              </a:lnSpc>
              <a:spcBef>
                <a:spcPts val="0"/>
              </a:spcBef>
              <a:spcAft>
                <a:spcPts val="0"/>
              </a:spcAft>
              <a:buNone/>
            </a:pPr>
            <a:r>
              <a:rPr lang="en" sz="1050">
                <a:solidFill>
                  <a:srgbClr val="172B4D"/>
                </a:solidFill>
                <a:highlight>
                  <a:srgbClr val="FFFFFF"/>
                </a:highlight>
                <a:latin typeface="Roboto"/>
                <a:ea typeface="Roboto"/>
                <a:cs typeface="Roboto"/>
                <a:sym typeface="Roboto"/>
              </a:rPr>
              <a:t>Cytology - cluster of acinar cells with erythrocytes and nondegenerate neutrophils - suppurative pancreatic inflammation</a:t>
            </a:r>
            <a:endParaRPr sz="1050">
              <a:solidFill>
                <a:srgbClr val="172B4D"/>
              </a:solidFill>
              <a:highlight>
                <a:srgbClr val="FFFFFF"/>
              </a:highlight>
              <a:latin typeface="Roboto"/>
              <a:ea typeface="Roboto"/>
              <a:cs typeface="Roboto"/>
              <a:sym typeface="Roboto"/>
            </a:endParaRPr>
          </a:p>
          <a:p>
            <a:pPr indent="0" lvl="0" marL="0" rtl="0" algn="l">
              <a:lnSpc>
                <a:spcPct val="115000"/>
              </a:lnSpc>
              <a:spcBef>
                <a:spcPts val="0"/>
              </a:spcBef>
              <a:spcAft>
                <a:spcPts val="0"/>
              </a:spcAft>
              <a:buNone/>
            </a:pPr>
            <a:r>
              <a:rPr lang="en" sz="1050">
                <a:solidFill>
                  <a:srgbClr val="172B4D"/>
                </a:solidFill>
                <a:highlight>
                  <a:srgbClr val="FFFFFF"/>
                </a:highlight>
                <a:latin typeface="Roboto"/>
                <a:ea typeface="Roboto"/>
                <a:cs typeface="Roboto"/>
                <a:sym typeface="Roboto"/>
              </a:rPr>
              <a:t>Histopath - fat necrosis @ star, focal suppurative inflammation at the arrow with early focal acinar to ductal metaplastia at arrowhead</a:t>
            </a:r>
            <a:endParaRPr sz="1050">
              <a:solidFill>
                <a:srgbClr val="172B4D"/>
              </a:solidFill>
              <a:highlight>
                <a:srgbClr val="FFFFFF"/>
              </a:highlight>
              <a:latin typeface="Roboto"/>
              <a:ea typeface="Roboto"/>
              <a:cs typeface="Roboto"/>
              <a:sym typeface="Roboto"/>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f79d171306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f79d171306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Resuscitation, Fluid Therapy, Monitoring</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Early rehydration can improve pancreatic perfusion and oxygen delivery which would limit tissue damage</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Duration of clinical signs before hospital presentation is directly proportional to the odds of death</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Severe disease can present as hemodynamically unstable</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Human AP - LRS decreases systemic inflammation vs. normal saline at 24h</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Fluid needs can be substantial with potential dehydration from vomiting, third spacing into peritoneal cavity, GI tract, interstitium</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Serial reassessment of electrolytes/acid base status necessary in the beginning</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KCl supplementation</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Calcium supplementation can exacerbate free radical production and cellular injury - only supplement with muscle fasciculations seen</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Colloids can help reduce crystalloid volume needed, can help improve microvascular perfusion and maintain overall intravascular volume</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Serial monitoring for overhydration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Vitals, BP, CVP, urine output, PCV/TS, VBG/electrolytes, BG, albumin, lactate</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PE, mentation, ECG</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Pressors - experimental feline AP used low dose dopamine (5mcg/kg/min) which reduced microvascular permeability and pancreatic inflammation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Transient improvement on pancreatic perfusion (study showed improvement within 12 hours of experimentally induced pancreatitis in cats)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Dopamine may induce vomiting</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Norepinephrine, vasopressin, epinephrine</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Oxygen supplementation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Hypovolemic shock, respiratory abnormalities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Evaluate for ALI/ARDS, aspiration pneumonia, pleural effusion, PTE, overhydration, pre-existing cardiopulmonary disease</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Metabolic acidosis, pain, hyperthermia - tachypnea</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Significant anemia - pRBC transfusion - disease process vs. serial sampling from cats/small dogs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FFP - severe acute pancreatitis cases can potentially benefit from alpha 2 macroglobulins which contain protease inhibitors (canine)</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Depletion lead to rapid decompensation/death</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Human studies and canine retrospectives haven’t found clinical improvement of survival rates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Coagulopathies -&gt; DIC</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f79d171306_0_1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f79d171306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Pain Management</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Helps decrease stress hormones, improve ventilation, may even help with GI ileus due to pain</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Full mu opioid, low dose ketamine/lidocaine</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Lidocaine may help with severe ileus due to promotility effects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Avoid NSAIDs, maybe epidurals/intraperitoneal analgesia</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Cats - buprenorphine may suffice or escalate to full mu</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Tramadol, gabapentin can be additional when combined with bup/cerenia PO as an outpatient therapy</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Nutrition</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Start enteral nutrition early - within 24 hours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Improves gut mucosal structure and function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Decreased bacterial translocation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Improves gastrointestinal bloodflow</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Shorter duration in hospital</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Mild panc cats may eat on their own with supportive care - avoid long term diet due to feline hospitalization food aversion</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Theoretically a jejunostomy tube will circumvent exocrine pancreatic stimulation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Logistically difficult due to the need for GA and special equipment</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Humans naso-jejunal feedings had no improved outcome</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Nasogastric/Etubes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Low volume enteral nutrition (trickle feeding, microenteral nutrition) for patients with severe ileus/intractable vomiting</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Consider partial or total parenteral nutrition when enteral nutrition not possible</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Glutamine and B12 supplementation seem to be helpful as well, though more elemental/partial elemental diets still need to be studied for the ideal composition</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Appetite stimulants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Mirtazipine - adverse effects of agitation but can be an antiemetic</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Capromorelin PO has been studied in healthy cats and cats with CKD</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f79d171306_0_1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f79d171306_0_1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Other Supportive Care</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GI protectants, thermal support, physical therapy</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Anti-emetics, promotility agents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Maropitant - neurokinin 1 (NK1R) antagonist</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Blocks substance P from binding in the vomiting center, CRTZ, and GI tract</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Visceral analgesic, anti-inflammatory activity</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Ondansestron - 5HT3 receptor antagonist to block serotonin induced stimulation of vagal afferent activity</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Metoclopramide CRI may be contraindicated due to dopamine antagonism</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Compounded cisapride PO recommended</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Erythromycin</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Primary disease process treatments</a:t>
            </a:r>
            <a:endParaRPr sz="1050">
              <a:solidFill>
                <a:srgbClr val="172B4D"/>
              </a:solidFill>
              <a:highlight>
                <a:srgbClr val="FFFFFF"/>
              </a:highlight>
              <a:latin typeface="Roboto"/>
              <a:ea typeface="Roboto"/>
              <a:cs typeface="Roboto"/>
              <a:sym typeface="Roboto"/>
            </a:endParaRPr>
          </a:p>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ABX therapy</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Prophylactic therapy not recommended</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Humans with SAP - increased risk of infection with over 30% necrosis, infection usually happens later in the disease progression and is associated with MODS/death</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Usually a sterile process - save for suspected/documented infection/sepsis</a:t>
            </a:r>
            <a:endParaRPr sz="1050">
              <a:solidFill>
                <a:srgbClr val="172B4D"/>
              </a:solidFill>
              <a:highlight>
                <a:srgbClr val="FFFFFF"/>
              </a:highlight>
              <a:latin typeface="Roboto"/>
              <a:ea typeface="Roboto"/>
              <a:cs typeface="Roboto"/>
              <a:sym typeface="Roboto"/>
            </a:endParaRPr>
          </a:p>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Corticosteroids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May have beneficial anti-inflammatory properties including pancreatitis-associated protein production which can limit inflammation</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Critical illness related corticosteroid insufficiency</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Concurrent diseases - chronic enteropathy, sterile cholangitis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Not enough data - DM, heart disease in cats, and no studies in cats yet so routine use not recommended</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f79d171306_0_1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f79d171306_0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Respiratory complications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tachypnea/dyspnea can be due to pleural effusion or pulmonary edema to ALI/ARDS, volume overload, CHF, asp pneu, PTE, pain</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Thoracocentesis for fluid analysis, CXR, echo</a:t>
            </a:r>
            <a:endParaRPr sz="1050">
              <a:solidFill>
                <a:srgbClr val="172B4D"/>
              </a:solidFill>
              <a:highlight>
                <a:srgbClr val="FFFFFF"/>
              </a:highlight>
              <a:latin typeface="Roboto"/>
              <a:ea typeface="Roboto"/>
              <a:cs typeface="Roboto"/>
              <a:sym typeface="Roboto"/>
            </a:endParaRPr>
          </a:p>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Sx</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Infected pancreatic necrosis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Extrahepatic biliary obstruction</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Failed medical management</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Human medicine is starting to pull back on early surgical intervention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Helps fully declare healthy vs. necrotic tissue</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US guided draining of pancreatic pseudocysts, cholecystocentesis</a:t>
            </a:r>
            <a:endParaRPr sz="1050">
              <a:solidFill>
                <a:srgbClr val="172B4D"/>
              </a:solidFill>
              <a:highlight>
                <a:srgbClr val="FFFFFF"/>
              </a:highlight>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 sz="1050">
                <a:solidFill>
                  <a:srgbClr val="172B4D"/>
                </a:solidFill>
                <a:highlight>
                  <a:srgbClr val="FFFFFF"/>
                </a:highlight>
                <a:latin typeface="Roboto"/>
                <a:ea typeface="Roboto"/>
                <a:cs typeface="Roboto"/>
                <a:sym typeface="Roboto"/>
              </a:rPr>
              <a:t>Outcome</a:t>
            </a:r>
            <a:endParaRPr sz="1050">
              <a:solidFill>
                <a:srgbClr val="172B4D"/>
              </a:solidFill>
              <a:highlight>
                <a:srgbClr val="FFFFFF"/>
              </a:highlight>
              <a:latin typeface="Roboto"/>
              <a:ea typeface="Roboto"/>
              <a:cs typeface="Roboto"/>
              <a:sym typeface="Roboto"/>
            </a:endParaRPr>
          </a:p>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Potentially more flare ups in the next weeks/months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Investigate for pancreatic pseudocysts, walled off necrosis, EHBDO</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DM, chronic pancreatitis, EPI</a:t>
            </a:r>
            <a:endParaRPr sz="1050">
              <a:solidFill>
                <a:srgbClr val="172B4D"/>
              </a:solidFill>
              <a:highlight>
                <a:srgbClr val="FFFFFF"/>
              </a:highlight>
              <a:latin typeface="Roboto"/>
              <a:ea typeface="Roboto"/>
              <a:cs typeface="Roboto"/>
              <a:sym typeface="Roboto"/>
            </a:endParaRPr>
          </a:p>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Mortality 9-41% over 4 studies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mild/moderate - good prognosis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Severe acutte panc with complications/comorbidities are guarded/grave</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Low plasma ionized calcium, hypoglycemia, azotemia - negative prognostic indicators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f79d171306_0_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f79d171306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f79d171306_0_1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f79d171306_0_1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Physiology</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Vomiting center in the medulla</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Vagal and sympathetic afferent nerves from GI tract transmit impulses to MVC due to overdistention or stimulation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Vestibular system, cerebrum, chemoreceptor trigger zone in the area postrema on the floor of the fourth ventricle - incomplete blood brain barrieer</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CRTZ sensitive to drugs, toxins in the blood</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Intestinal anti-peristalsis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Deep inspiration, strong diaphragmatic contraction with abdominal wall muscles and relaxation of the lower esophageal sphincter</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f79d171306_0_1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f79d171306_0_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Dehydration (reduction of intake, excessive losses)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Acid base disturbances - hypochloremic metabolic alkalosis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Stomach contents have hydrogen and chloride ions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Most common acid-base for dogs with GI FB’s regardless of location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Chronic vomiting - metabolic acidosis from dehydration/mixed disturbances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Hypokalemia</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Aspiration pneumonia - hopefully reflex glottis closure minimizes this risk during emesis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Brachycephalics, dogs with impaired laryngeal function, impaired neurologic status</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f79d171306_0_1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f79d171306_0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History</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Vomiting vs. regurgitation vs. cough/hacking with terminal retch</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Onset, duration, frequency, content, diet, exposure, blood, coffee grounds, bile, hx</a:t>
            </a:r>
            <a:endParaRPr sz="1050">
              <a:solidFill>
                <a:srgbClr val="172B4D"/>
              </a:solidFill>
              <a:highlight>
                <a:srgbClr val="FFFFFF"/>
              </a:highlight>
              <a:latin typeface="Roboto"/>
              <a:ea typeface="Roboto"/>
              <a:cs typeface="Roboto"/>
              <a:sym typeface="Roboto"/>
            </a:endParaRPr>
          </a:p>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PE</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Abdominal palpation - localize pain, organomegaly, fluid wave, FB</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Mouth - ketosis, uremia, FB anchoring</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Neck - thyroid slip</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Rectal - hematochezia, prostatomegaly/pain, worms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Thoracic auscultation - inspiratory crackles (aspiration pneumonia)</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f79d171306_0_1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f79d171306_0_1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CBC, Chem - screening for extra GI causes; normal can localize to primary GI</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VBG, PCV/TS - electrolyte imbalances, dehydration</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UA, USG - prerenal vs. renal</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Fecal - giardia, hookworm, coccidia screen with Zinc sulfate floatation, potentially for selective bacteria culture</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f79d171306_0_3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f79d171306_0_3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f79d171306_0_1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f79d171306_0_1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AXR - acute vomiting rule out FB obstruction</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AUS - more accurate with an experienced ultrasonographer</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Equivocal AXR, serial monitoring</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Identify neoplastic obstructions, extra GI evaluation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Better for chronic vomiting dogs - evaluating intestinal wall thickness and other abdominal structures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CXR - aspiration pneumonia, esophageal disease, metastatic screening, heart and vessel assessment</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f79d171306_0_1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f79d171306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Treat primary disease</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Correct electrolyte/acid-base disturbances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Keep vomiting under control when appropriate</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Anti-emetics, GI protectants when appropriate</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Fast for 24 hours - allow GI tract to rest/avoid stimulation and reduce aspiration pneumonia risk</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Consider feeding tubes or parenteral nutrition</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f79d171306_0_1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f79d171306_0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f79d171306_0_3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f79d171306_0_3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Aspiration pneumonia is proven to be a significant negative prognostic indicator for megaesophagus dogs</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Every step should be taken to minimize aspiration chances</a:t>
            </a:r>
            <a:endParaRPr/>
          </a:p>
          <a:p>
            <a:pPr indent="-298450" lvl="1" marL="914400" rtl="0" algn="l">
              <a:spcBef>
                <a:spcPts val="0"/>
              </a:spcBef>
              <a:spcAft>
                <a:spcPts val="0"/>
              </a:spcAft>
              <a:buSzPts val="1100"/>
              <a:buChar char="-"/>
            </a:pPr>
            <a:r>
              <a:rPr lang="en"/>
              <a:t>Change in feeding protocols, anesthetic protocols, and persistent head elevation attempts.</a:t>
            </a:r>
            <a:endParaRPr/>
          </a:p>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chemeClr val="lt1"/>
                </a:highlight>
                <a:latin typeface="Roboto"/>
                <a:ea typeface="Roboto"/>
                <a:cs typeface="Roboto"/>
                <a:sym typeface="Roboto"/>
              </a:rPr>
              <a:t>Congenital - Wire-haired Fox Terriers, Miniature Schnauzers, German Shepherd Dogs, Great Danes, Irish Setters, Labrador Retrievers, Newfoundlands, and Shar Peis</a:t>
            </a:r>
            <a:endParaRPr sz="1050">
              <a:solidFill>
                <a:srgbClr val="172B4D"/>
              </a:solidFill>
              <a:highlight>
                <a:schemeClr val="lt1"/>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chemeClr val="lt1"/>
                </a:highlight>
                <a:latin typeface="Roboto"/>
                <a:ea typeface="Roboto"/>
                <a:cs typeface="Roboto"/>
                <a:sym typeface="Roboto"/>
              </a:rPr>
              <a:t>Siamese cats, but feline congenital megaesophagus is rare</a:t>
            </a:r>
            <a:endParaRPr sz="1050">
              <a:solidFill>
                <a:srgbClr val="172B4D"/>
              </a:solidFill>
              <a:highlight>
                <a:schemeClr val="lt1"/>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chemeClr val="lt1"/>
                </a:highlight>
                <a:latin typeface="Roboto"/>
                <a:ea typeface="Roboto"/>
                <a:cs typeface="Roboto"/>
                <a:sym typeface="Roboto"/>
              </a:rPr>
              <a:t>Distention sensitive vagal afferent system that innervates the esophagus is defective</a:t>
            </a:r>
            <a:endParaRPr sz="1050">
              <a:solidFill>
                <a:srgbClr val="172B4D"/>
              </a:solidFill>
              <a:highlight>
                <a:schemeClr val="lt1"/>
              </a:highlight>
              <a:latin typeface="Roboto"/>
              <a:ea typeface="Roboto"/>
              <a:cs typeface="Roboto"/>
              <a:sym typeface="Roboto"/>
            </a:endParaRPr>
          </a:p>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chemeClr val="lt1"/>
                </a:highlight>
                <a:latin typeface="Roboto"/>
                <a:ea typeface="Roboto"/>
                <a:cs typeface="Roboto"/>
                <a:sym typeface="Roboto"/>
              </a:rPr>
              <a:t>Acquired - German Shepherd Dogs, Golden Retrievers, Irish Setters, Abyssinians, Somali cats</a:t>
            </a:r>
            <a:endParaRPr sz="1050">
              <a:solidFill>
                <a:srgbClr val="172B4D"/>
              </a:solidFill>
              <a:highlight>
                <a:schemeClr val="lt1"/>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chemeClr val="lt1"/>
                </a:highlight>
                <a:latin typeface="Roboto"/>
                <a:ea typeface="Roboto"/>
                <a:cs typeface="Roboto"/>
                <a:sym typeface="Roboto"/>
              </a:rPr>
              <a:t>Delayed esophageal maturation - esophageal dysmotility without megaesophagus in young terriers</a:t>
            </a:r>
            <a:endParaRPr sz="1050">
              <a:solidFill>
                <a:srgbClr val="172B4D"/>
              </a:solidFill>
              <a:highlight>
                <a:schemeClr val="lt1"/>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chemeClr val="lt1"/>
                </a:highlight>
                <a:latin typeface="Roboto"/>
                <a:ea typeface="Roboto"/>
                <a:cs typeface="Roboto"/>
                <a:sym typeface="Roboto"/>
              </a:rPr>
              <a:t>Peripheral neuropathy dogs are at increased risk of developing megaesophagus</a:t>
            </a:r>
            <a:endParaRPr sz="1050">
              <a:solidFill>
                <a:srgbClr val="172B4D"/>
              </a:solidFill>
              <a:highlight>
                <a:schemeClr val="lt1"/>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chemeClr val="lt1"/>
                </a:highlight>
                <a:latin typeface="Roboto"/>
                <a:ea typeface="Roboto"/>
                <a:cs typeface="Roboto"/>
                <a:sym typeface="Roboto"/>
              </a:rPr>
              <a:t>Laryngeal paralysis, myasthenia gravis, esophagitis, chronic/recurrent GD +/-Volvulus</a:t>
            </a:r>
            <a:endParaRPr sz="1050">
              <a:solidFill>
                <a:srgbClr val="172B4D"/>
              </a:solidFill>
              <a:highlight>
                <a:schemeClr val="lt1"/>
              </a:highlight>
              <a:latin typeface="Roboto"/>
              <a:ea typeface="Roboto"/>
              <a:cs typeface="Roboto"/>
              <a:sym typeface="Roboto"/>
            </a:endParaRPr>
          </a:p>
          <a:p>
            <a:pPr indent="-298450" lvl="0" marL="457200" rtl="0" algn="l">
              <a:spcBef>
                <a:spcPts val="0"/>
              </a:spcBef>
              <a:spcAft>
                <a:spcPts val="0"/>
              </a:spcAft>
              <a:buSzPts val="1100"/>
              <a:buChar char="-"/>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f79d171306_0_3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f79d171306_0_3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History</a:t>
            </a:r>
            <a:endParaRPr/>
          </a:p>
          <a:p>
            <a:pPr indent="-298450" lvl="0" marL="457200" rtl="0" algn="l">
              <a:spcBef>
                <a:spcPts val="0"/>
              </a:spcBef>
              <a:spcAft>
                <a:spcPts val="0"/>
              </a:spcAft>
              <a:buSzPts val="1100"/>
              <a:buChar char="-"/>
            </a:pPr>
            <a:r>
              <a:rPr lang="en"/>
              <a:t>Access to drugs, caustic substances, recent anesthesia, doxycycline</a:t>
            </a:r>
            <a:endParaRPr/>
          </a:p>
          <a:p>
            <a:pPr indent="-298450" lvl="0" marL="457200" rtl="0" algn="l">
              <a:spcBef>
                <a:spcPts val="0"/>
              </a:spcBef>
              <a:spcAft>
                <a:spcPts val="0"/>
              </a:spcAft>
              <a:buSzPts val="1100"/>
              <a:buChar char="-"/>
            </a:pPr>
            <a:r>
              <a:rPr lang="en"/>
              <a:t>Hard swallowing, lip smacking</a:t>
            </a:r>
            <a:endParaRPr/>
          </a:p>
          <a:p>
            <a:pPr indent="-298450" lvl="0" marL="457200" rtl="0" algn="l">
              <a:spcBef>
                <a:spcPts val="0"/>
              </a:spcBef>
              <a:spcAft>
                <a:spcPts val="0"/>
              </a:spcAft>
              <a:buSzPts val="1100"/>
              <a:buChar char="-"/>
            </a:pPr>
            <a:r>
              <a:rPr lang="en"/>
              <a:t>Attempts to eat regurgitant</a:t>
            </a:r>
            <a:endParaRPr/>
          </a:p>
          <a:p>
            <a:pPr indent="-298450" lvl="0" marL="457200" rtl="0" algn="l">
              <a:spcBef>
                <a:spcPts val="0"/>
              </a:spcBef>
              <a:spcAft>
                <a:spcPts val="0"/>
              </a:spcAft>
              <a:buSzPts val="1100"/>
              <a:buChar char="-"/>
            </a:pPr>
            <a:r>
              <a:rPr lang="en"/>
              <a:t>Systemic signs</a:t>
            </a:r>
            <a:endParaRPr/>
          </a:p>
          <a:p>
            <a:pPr indent="-298450" lvl="1" marL="914400" rtl="0" algn="l">
              <a:spcBef>
                <a:spcPts val="0"/>
              </a:spcBef>
              <a:spcAft>
                <a:spcPts val="0"/>
              </a:spcAft>
              <a:buSzPts val="1100"/>
              <a:buChar char="-"/>
            </a:pPr>
            <a:r>
              <a:rPr lang="en"/>
              <a:t>Primary disease</a:t>
            </a:r>
            <a:endParaRPr/>
          </a:p>
          <a:p>
            <a:pPr indent="-298450" lvl="1" marL="914400" rtl="0" algn="l">
              <a:spcBef>
                <a:spcPts val="0"/>
              </a:spcBef>
              <a:spcAft>
                <a:spcPts val="0"/>
              </a:spcAft>
              <a:buSzPts val="1100"/>
              <a:buChar char="-"/>
            </a:pPr>
            <a:r>
              <a:rPr lang="en"/>
              <a:t>Aspiration</a:t>
            </a:r>
            <a:r>
              <a:rPr lang="en"/>
              <a:t> pneumonia</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PE</a:t>
            </a:r>
            <a:endParaRPr/>
          </a:p>
          <a:p>
            <a:pPr indent="-298450" lvl="0" marL="457200" rtl="0" algn="l">
              <a:spcBef>
                <a:spcPts val="0"/>
              </a:spcBef>
              <a:spcAft>
                <a:spcPts val="0"/>
              </a:spcAft>
              <a:buSzPts val="1100"/>
              <a:buChar char="-"/>
            </a:pPr>
            <a:r>
              <a:rPr lang="en"/>
              <a:t>Search for masses, pain, potentially esophageal dilation?</a:t>
            </a:r>
            <a:endParaRPr/>
          </a:p>
          <a:p>
            <a:pPr indent="-298450" lvl="0" marL="457200" rtl="0" algn="l">
              <a:spcBef>
                <a:spcPts val="0"/>
              </a:spcBef>
              <a:spcAft>
                <a:spcPts val="0"/>
              </a:spcAft>
              <a:buSzPts val="1100"/>
              <a:buChar char="-"/>
            </a:pPr>
            <a:r>
              <a:rPr lang="en"/>
              <a:t>Crackles vs. sloshing fluid in esophagus</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f79d171306_0_3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f79d171306_0_3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Bloodwork can either catch systemic disease or be unremarkable with uncomplicated idiopathic megaesophagus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CXR - diagnostic for FB obstruction, aspiration pneumonia, mediastinal masses, vascular ring abnormalities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If these radiographs are negative, a contrast study or endoscopic investigation would be the next steps for regurgitating animals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Abdominal ultrasound rarely provides useful information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Addisonian dogs with megaesophagus usually have electrolyte derangements and other systemic signs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Thyroid testing can also be done though hard evidence </a:t>
            </a:r>
            <a:r>
              <a:rPr lang="en"/>
              <a:t>linking</a:t>
            </a:r>
            <a:r>
              <a:rPr lang="en"/>
              <a:t> </a:t>
            </a:r>
            <a:r>
              <a:rPr lang="en"/>
              <a:t>hypothyroidism</a:t>
            </a:r>
            <a:r>
              <a:rPr lang="en"/>
              <a:t> and megaesophagus</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f79d171306_0_3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f79d171306_0_3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Empiric treatment with histamine 2 receptor antagonist, proton pump inhibitor to reduce secondary esophagitis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Canine esophagus is 100% striated muscle so metoclopramide/cisapride are not beneficial. Can tighten lower esophageal sphincter which would prevent food from reaching the stomach</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Bethanechol - parasympathomimetic anecdotally may help</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Nutrition - high calorie diet in small frequent meals in an upright position</a:t>
            </a:r>
            <a:endParaRPr/>
          </a:p>
          <a:p>
            <a:pPr indent="-298450" lvl="0" marL="457200" rtl="0" algn="l">
              <a:spcBef>
                <a:spcPts val="0"/>
              </a:spcBef>
              <a:spcAft>
                <a:spcPts val="0"/>
              </a:spcAft>
              <a:buSzPts val="1100"/>
              <a:buChar char="-"/>
            </a:pPr>
            <a:r>
              <a:rPr lang="en"/>
              <a:t>Though a </a:t>
            </a:r>
            <a:r>
              <a:rPr lang="en"/>
              <a:t>hard</a:t>
            </a:r>
            <a:r>
              <a:rPr lang="en"/>
              <a:t> diet is usually chosen, a more liquid ration may help some patients regurgitate less</a:t>
            </a:r>
            <a:endParaRPr/>
          </a:p>
          <a:p>
            <a:pPr indent="-298450" lvl="0" marL="457200" rtl="0" algn="l">
              <a:spcBef>
                <a:spcPts val="0"/>
              </a:spcBef>
              <a:spcAft>
                <a:spcPts val="0"/>
              </a:spcAft>
              <a:buSzPts val="1100"/>
              <a:buChar char="-"/>
            </a:pPr>
            <a:r>
              <a:rPr lang="en"/>
              <a:t>May need to consider a gastrostomy tube temporarily or permanently as needed</a:t>
            </a:r>
            <a:endParaRPr/>
          </a:p>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f79d171306_0_3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f79d171306_0_3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f79d171306_0_2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f79d171306_0_2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Etiology/CS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Rule out mechanical obstruction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Defective propulsion - abnormalities in myenteric neuronal or gastric smooth muscle function of antropyloroduodenal coordination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Theories (JVECC)</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Primary motor dysfunction (pump failure theory)</a:t>
            </a:r>
            <a:endParaRPr sz="1050">
              <a:solidFill>
                <a:srgbClr val="172B4D"/>
              </a:solidFill>
              <a:highlight>
                <a:srgbClr val="FFFFFF"/>
              </a:highlight>
              <a:latin typeface="Roboto"/>
              <a:ea typeface="Roboto"/>
              <a:cs typeface="Roboto"/>
              <a:sym typeface="Roboto"/>
            </a:endParaRPr>
          </a:p>
          <a:p>
            <a:pPr indent="-295275" lvl="4" marL="22860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Decreased antral motility and display of the fasting motility pattern during feeding</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Disproportionate activation of an inhibitory feedback pathway from the proximal small intestine (excessive feedback)</a:t>
            </a:r>
            <a:endParaRPr sz="1050">
              <a:solidFill>
                <a:srgbClr val="172B4D"/>
              </a:solidFill>
              <a:highlight>
                <a:srgbClr val="FFFFFF"/>
              </a:highlight>
              <a:latin typeface="Roboto"/>
              <a:ea typeface="Roboto"/>
              <a:cs typeface="Roboto"/>
              <a:sym typeface="Roboto"/>
            </a:endParaRPr>
          </a:p>
          <a:p>
            <a:pPr indent="-295275" lvl="4" marL="22860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Nutrient release of neuroendocrine peptides like cholecystokinin and serotonin which inhibit vagal and spinal afferent neurons</a:t>
            </a:r>
            <a:endParaRPr sz="1050">
              <a:solidFill>
                <a:srgbClr val="172B4D"/>
              </a:solidFill>
              <a:highlight>
                <a:srgbClr val="FFFFFF"/>
              </a:highlight>
              <a:latin typeface="Roboto"/>
              <a:ea typeface="Roboto"/>
              <a:cs typeface="Roboto"/>
              <a:sym typeface="Roboto"/>
            </a:endParaRPr>
          </a:p>
          <a:p>
            <a:pPr indent="-295275" lvl="4" marL="22860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This theory is recently supported by the study of increased fasting and nutrient stimulated plasma CCK concentrations in critically ill human patients with delayed gastric emptying</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Cats - hairballs can be caused by, and cause gastric obstruction/disturbed motility</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infectious/inflammatory diseases, ulcers, post-surgical gastroparesis</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Electrolyte abnormalities, metabolic derangements, drugs (cholinergic antagonists, adrenergic and opioid agonists), peritonitis</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f79d171306_0_2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f79d171306_0_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Consequences - limited enteral nutrition, deplete caloric reserves, impair wound healing, decrease immune function, and increase morbidity/mortality</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CS - chronic, intermittent vomiting that occurs more than 8 hours after eating</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Weight loss</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f79d171306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f79d171306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Categories - acute, recurrent, chronic</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Acute, recurrent - episodes of acute inflammation of the pancreas that can range in both severity and progression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mild/self-limiting</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severe/fulminant with necrosis, SIRS/sepsis, multiorgan failure/death</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Moderately severe acute pancreatitis (MSAP) and severe acute pancreatitis (SAP) comes with local complications of peripancreatic fluid collection, acute necrotic collection, pancreatic pseudocyst, or walled-off necrosis both sterile/infected</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No current universally accepted classification scheme - revised human Atlanta 1992 scheme</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f79d171306_0_2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f79d171306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Imaging studies - survey films, barium contrast studies, fluoroscopy can document delayed gastric emptying</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Barium impregnated polyspheres (BIPS) can be administered to observe passage of different sized beads</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Endoscopy can rule out gastritis/obstructive disease</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Functional disorder presumptive if endoscopy negative</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Tx - dietary management of frequent small meals low in fat/protein, high carbs (cottage cheese, rice, pasta), gastric prokinetic agents</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f79d171306_0_2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f79d171306_0_2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Old theory for functional ileus involved paralysis and decreased motor activity of the muscularis layer</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New theory for functional ileus involves a loss of synchronized coordination and dysfunctional peristalsis</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Failure to transition from digestive to interdigestive migrating motor complex movements</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Results in lack of borborygmi, accumulation of gas and fluid in the bowel with consequently abdominal distention</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Inflammatory mediators are also suspected to play a role in ileus</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Neutrophils can damage the muscularis layer by releasing proteolytic enzymes and cytokines -&gt; releases nitric oxide which paralyzes the muscularis cells and induces stasis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DDX- enteritis, post-surgical ileus, nematode impaction, intestinal sclerosis, radiation enteritis, functional/pseudo-obstructions due to hypomotility/ileus (idiopathic)</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f79d171306_0_2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f79d171306_0_2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Complications - bacterial overgrowth, endotoxemia/septicemia</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CS - vomiting, diarrhea, weight loss, abdominal pain/distention</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Diagnosis/treatment</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Radiographs - dilated intestinal loops without obstruction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Contrast study/BIPS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CBC - usually normal, Chem - protracted vomiting/diarrhea changes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Rule out mechanical obstructions before prokinetics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Steroids/antibiotics as indicated</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f79d171306_0_2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f79d171306_0_2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Etiology/CS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Idiopathic megacolon +/- constipation/obstipation is common for middle aged cats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Pelvic canal stenosis, dysautonomia, nerve injury, Manx sacral spinal cord deformities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Generalized dysfunction of colonic smooth muscle</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CS - reduced/absent/painful defecation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Frequent, painful unproductive attempts to posture, potentially passing dry/hard feces +/- hematochezia</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Anorexia, vomiting, weight loss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Diagnosis/Treatment</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PE - abdominal palpation, weight loss, abdominal pain, dehydration, mesenteric lymphadenopathy</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Rectal - pelvic fractures, rectal diverticula, neoplasia</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CBC/Chem - normal, dehydration, hypokalemia, hypocalcemia</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AXR - document fecal impaction and exacerbating factors like bone/foreign material</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Tx - mild/moderate - dietary modification, enemas, laxatives, colonic prokinetics</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Subtotal colectomy with preservation of ileocolic junction for refractory medical management cases</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Good recovery, mild/moderate diarrhea for weeks to months</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f79d171306_0_2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f79d171306_0_2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0" marL="457200" rtl="0" algn="l">
              <a:lnSpc>
                <a:spcPct val="115000"/>
              </a:lnSpc>
              <a:spcBef>
                <a:spcPts val="0"/>
              </a:spcBef>
              <a:spcAft>
                <a:spcPts val="0"/>
              </a:spcAft>
              <a:buClr>
                <a:srgbClr val="172B4D"/>
              </a:buClr>
              <a:buSzPts val="1050"/>
              <a:buFont typeface="Roboto"/>
              <a:buChar char="-"/>
            </a:pPr>
            <a:r>
              <a:t/>
            </a:r>
            <a:endParaRPr sz="1050">
              <a:solidFill>
                <a:srgbClr val="172B4D"/>
              </a:solidFill>
              <a:highlight>
                <a:srgbClr val="FFFFFF"/>
              </a:highlight>
              <a:latin typeface="Roboto"/>
              <a:ea typeface="Roboto"/>
              <a:cs typeface="Roboto"/>
              <a:sym typeface="Roboto"/>
            </a:endParaRPr>
          </a:p>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Gastric Residual Volumes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Association between pulmonary aspiration and gastric residual volumes is inconsistent</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Intermittent vs. CRI enteral nutrition in critically ill dogs showed no association between gastric residual volumes, occurence of vomiting/regurgitation, or incidence of aspiration pneumonia</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Difficult to use GRV as a guidance for enteric nutrition treatment strategy until further studies</a:t>
            </a:r>
            <a:endParaRPr sz="1050">
              <a:solidFill>
                <a:srgbClr val="172B4D"/>
              </a:solidFill>
              <a:highlight>
                <a:srgbClr val="FFFFFF"/>
              </a:highlight>
              <a:latin typeface="Roboto"/>
              <a:ea typeface="Roboto"/>
              <a:cs typeface="Roboto"/>
              <a:sym typeface="Roboto"/>
            </a:endParaRPr>
          </a:p>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Therapeutic strategies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Treat the underlying illness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Early nutritional intervention</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Judicious fluid therapy</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Too much can induce mucosal edema which impairs gut function, increased permeability, increased residual intestinal stress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Potentially increased nuclear factor kappa B and increased expression of inducible NO production leads to decreased contractility/rigidity in the smooth muscle</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Hypertonic saline has been shown to alter hydraulic conductivity, decrease intestinal edema, and improve overall GI transit</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Early ambulation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No studies in human medicine show strong correlation, but it’s associated with decreased post-op respiratory and thrombotic complications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Correction of metabolic derangements, normothermia maintenance</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Pain management and other pharmacological interventions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Pure mu’s have variable levels of ileus and analgesia</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Morphine under analgesic plasma levels will induce ileus but fentanyl is more even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Consider indwelling epidurals and NSAIDs sparingly</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f79d171306_0_2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f79d171306_0_2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f79d171306_0_2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f79d171306_0_2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Enteric nervous system of the GI tract can function independently from the central nervous system</a:t>
            </a:r>
            <a:endParaRPr sz="1050">
              <a:solidFill>
                <a:srgbClr val="172B4D"/>
              </a:solidFill>
              <a:highlight>
                <a:srgbClr val="FFFFFF"/>
              </a:highlight>
              <a:latin typeface="Roboto"/>
              <a:ea typeface="Roboto"/>
              <a:cs typeface="Roboto"/>
              <a:sym typeface="Roboto"/>
            </a:endParaRPr>
          </a:p>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No nerve fibers directly innervate intestinal epithelium - relies on enteroendocrine cells - enterochromaffin cells as sensory transducers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95% of body’s serotonin in GI tract, 90% of which is in enterochromaffin cells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Remainder in ENS as a neurotransmitter</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Enterochromaffin cells secrete serotonin into intestinal activity based on 5-HT subtypes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5-HT-1P initiates peristaltic and secretory reflexes - no medications target this receptor</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5-HT3 - extrinsic sensory nerves, responsible for nausea and vomiting from visceral hypersensitivity</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ondansetron/granisetron antagonize these receptors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5-HT4 receptor stimulation increase presynaptic release of acetylcholine and calcitonin gene-related peptide to enhance neurotransmission to promote propulsive peristalsis and secretory reflexes</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f79d171306_0_2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f79d171306_0_2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Cisapride stimulates these receptors in conjunction with a need for natural stimulus for peristaltic/secretory reflexes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Not possible to induce perpetual/excessive motility</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Not effective if enteric nerves are damaged/degenerate/nonfunctional</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Cisapride</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Similar to metoclopramide but does not cross the BBB or have anti-dopaminergic effects</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No anti-emetic effects, no extrapyramidal signs</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More potent, broader prokinetic activity</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Uses - gastric stasis, idiopathic constipation, gastroesophageal reflux, postoperative ileus, megacolon</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Adverse effects - humans experienced increased defecation, headache, abdominal pain, cramping, flatulence, heart rhythm disorders/death</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Elimination - cytochrome P450 enzymes - concurrent drugs that utilize the same elimination raised the cisapride levels</a:t>
            </a:r>
            <a:endParaRPr sz="1050">
              <a:solidFill>
                <a:srgbClr val="172B4D"/>
              </a:solidFill>
              <a:highlight>
                <a:srgbClr val="FFFFFF"/>
              </a:highlight>
              <a:latin typeface="Roboto"/>
              <a:ea typeface="Roboto"/>
              <a:cs typeface="Roboto"/>
              <a:sym typeface="Roboto"/>
            </a:endParaRPr>
          </a:p>
          <a:p>
            <a:pPr indent="-295275" lvl="4" marL="22860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Erythromycin, fluconazole, itraconazole</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Compounded - lack standardized products so efficacy can vary</a:t>
            </a:r>
            <a:endParaRPr sz="1050">
              <a:solidFill>
                <a:srgbClr val="172B4D"/>
              </a:solidFill>
              <a:highlight>
                <a:srgbClr val="FFFFFF"/>
              </a:highlight>
              <a:latin typeface="Roboto"/>
              <a:ea typeface="Roboto"/>
              <a:cs typeface="Roboto"/>
              <a:sym typeface="Roboto"/>
            </a:endParaRPr>
          </a:p>
          <a:p>
            <a:pPr indent="-295275" lvl="4" marL="22860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2.5-5mg/cat PO BID-TID</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New formulations - mosapride - prokinetic/anti-ulcerogenic properties - not currently available in the US</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f79d171306_0_2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f79d171306_0_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Central dopaminergic antagonist, peripheral 5-HT3 receptor antagonist, 5-HT4 receptor agonist</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Readily crosses the BBB - dopaminergic antagonist on CRTZ as anti-emetic</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Striatum (caudate/lentiform nuclei) - extrapyramidal signs</a:t>
            </a:r>
            <a:endParaRPr sz="1050">
              <a:solidFill>
                <a:srgbClr val="172B4D"/>
              </a:solidFill>
              <a:highlight>
                <a:srgbClr val="FFFFFF"/>
              </a:highlight>
              <a:latin typeface="Roboto"/>
              <a:ea typeface="Roboto"/>
              <a:cs typeface="Roboto"/>
              <a:sym typeface="Roboto"/>
            </a:endParaRPr>
          </a:p>
          <a:p>
            <a:pPr indent="-295275" lvl="4" marL="22860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Involuntary muscle spasms, motor restlessness, aggression</a:t>
            </a:r>
            <a:endParaRPr sz="1050">
              <a:solidFill>
                <a:srgbClr val="172B4D"/>
              </a:solidFill>
              <a:highlight>
                <a:srgbClr val="FFFFFF"/>
              </a:highlight>
              <a:latin typeface="Roboto"/>
              <a:ea typeface="Roboto"/>
              <a:cs typeface="Roboto"/>
              <a:sym typeface="Roboto"/>
            </a:endParaRPr>
          </a:p>
          <a:p>
            <a:pPr indent="-295275" lvl="4" marL="22860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Restore proper dopamine/Ach balance with anti-cholinergic diphenhydramine</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Increases lower esophageal tone, stimulates gastric contractions, relaxes pylorus and duodenum</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f79d171306_0_2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f79d171306_0_2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50">
                <a:solidFill>
                  <a:srgbClr val="172B4D"/>
                </a:solidFill>
                <a:highlight>
                  <a:srgbClr val="FFFFFF"/>
                </a:highlight>
                <a:latin typeface="Roboto"/>
                <a:ea typeface="Roboto"/>
                <a:cs typeface="Roboto"/>
                <a:sym typeface="Roboto"/>
              </a:rPr>
              <a:t>Macrolide antibiotics - erythromycin/clarithromycin/azithromycin - motilin receptor agonists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Microbially ineffective doses - stimulate motility</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Stimulate migrating motility complexes and antegrade peristalsis in proximal GI tract</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Cholinergic and non cholinergic neuronal pathways to increase motility</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Dogs 5HT3 cholinergic pathways</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Cats direct stimulation on smooth muscle motilin receptors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Erythromycin - increases gastroesophageal sphincter pressure in dogs and cats</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Increases gastric emptying rates in normal dogs but can let undigested food proceed to duodenum prematurely</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Dog colonic transit acceleration</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0.5-1mg/kg PO/IV BID-TID</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Some concern for a tolerance with sustained use of the drug</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Mitemcinal - motilin agonist derived from erythromycin</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Still in development for human diabetic gastroparesis</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f79d171306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f79d171306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Dogs - Any age, breed, sex, studies have been inconsistent for predisposition identifiers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Predispositions for fatal severe acute pancreatitis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Middle aged to older ( usually over 5 yo) Mini Schnauzers, Yorkies, Cockers, CKCS, Collies, Boxers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Overweight, other endocrinopathies (hyperadrenocorticism, hypothyroidism, diabetes mellitus), other GI disturbances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Drugs - KBr, phenobarbitol, azathioprine, L-asparaginase</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Hypertriglyceridemia when over 850mg/dL is a risk factor for Mini Schnauzers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Dietary indiscretion/people food and surgery are risk factors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Cats - No age, sex or breed dispositions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No BCS, dietary indiscretion, drug history predispositions established in cats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Hypotension during surgery + surgical manipulation + biopsy are risk factors</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FNA studies failed to show a relation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Blunt trauma + ischemia have been associated with AP</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Some chronic pancreatitis cases respond to immunosuppressive therapy</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Autoimmune pancreatitis in humans has two types</a:t>
            </a:r>
            <a:endParaRPr sz="1050">
              <a:solidFill>
                <a:srgbClr val="172B4D"/>
              </a:solidFill>
              <a:highlight>
                <a:srgbClr val="FFFFFF"/>
              </a:highlight>
              <a:latin typeface="Roboto"/>
              <a:ea typeface="Roboto"/>
              <a:cs typeface="Roboto"/>
              <a:sym typeface="Roboto"/>
            </a:endParaRPr>
          </a:p>
          <a:p>
            <a:pPr indent="-295275" lvl="4" marL="22860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Type 1 = IgG-4 associated</a:t>
            </a:r>
            <a:endParaRPr sz="1050">
              <a:solidFill>
                <a:srgbClr val="172B4D"/>
              </a:solidFill>
              <a:highlight>
                <a:srgbClr val="FFFFFF"/>
              </a:highlight>
              <a:latin typeface="Roboto"/>
              <a:ea typeface="Roboto"/>
              <a:cs typeface="Roboto"/>
              <a:sym typeface="Roboto"/>
            </a:endParaRPr>
          </a:p>
          <a:p>
            <a:pPr indent="-295275" lvl="4" marL="22860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Type 2 = chronic enteropathy</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Concurrent processes - hepatic lipidosis, IBD, interstitial nephritis, diabetes mellitus, cholangitis/colangiohepatitis, IMHA</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Unclear if they’re causal or risk factors. Just been found together</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f79d171306_0_2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f79d171306_0_2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Ranitidine (Zantac), Nizatidine are histamine H2R antagonists that are prokinetics in addition to gastric acid secretion inhibitors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Acetylcholinesterase inhibition in the proximal GI tract, increasing Ach that can bind to smooth muscle muscarinic cholinergic receptors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Ranitidine has less cytochrome P450 interferences than cimetidine and nizatidine has none, so there is a wide therapeutic index</a:t>
            </a:r>
            <a:endParaRPr sz="1050">
              <a:solidFill>
                <a:srgbClr val="172B4D"/>
              </a:solidFill>
              <a:highlight>
                <a:srgbClr val="FFFFFF"/>
              </a:highlight>
              <a:latin typeface="Roboto"/>
              <a:ea typeface="Roboto"/>
              <a:cs typeface="Roboto"/>
              <a:sym typeface="Roboto"/>
            </a:endParaRPr>
          </a:p>
          <a:p>
            <a:pPr indent="0" lvl="0" marL="0" rtl="0" algn="l">
              <a:lnSpc>
                <a:spcPct val="115000"/>
              </a:lnSpc>
              <a:spcBef>
                <a:spcPts val="0"/>
              </a:spcBef>
              <a:spcAft>
                <a:spcPts val="0"/>
              </a:spcAft>
              <a:buNone/>
            </a:pPr>
            <a:r>
              <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Histamine-2 receptor antagonists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Cimetidine, ranitidine, famotidine</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MOA - Block gastric parietal cell H2R, competitive inhibitors of gastric acid secretion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Maximal effect is immediate on therapy</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Nizatidine, ranitidine may have gastric prokinetic activity (anti-Ach activity)</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Ranitidine is ineffective in preventing GA gastroesophageal reflux</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Oral cimetidine absorption impaired by food</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First pass hepatic metabolism - fam, ranit, cimet</a:t>
            </a:r>
            <a:endParaRPr sz="1050">
              <a:solidFill>
                <a:srgbClr val="172B4D"/>
              </a:solidFill>
              <a:highlight>
                <a:srgbClr val="FFFFFF"/>
              </a:highlight>
              <a:latin typeface="Roboto"/>
              <a:ea typeface="Roboto"/>
              <a:cs typeface="Roboto"/>
              <a:sym typeface="Roboto"/>
            </a:endParaRPr>
          </a:p>
          <a:p>
            <a:pPr indent="0" lvl="0" marL="1371600" rtl="0" algn="l">
              <a:lnSpc>
                <a:spcPct val="115000"/>
              </a:lnSpc>
              <a:spcBef>
                <a:spcPts val="0"/>
              </a:spcBef>
              <a:spcAft>
                <a:spcPts val="0"/>
              </a:spcAft>
              <a:buNone/>
            </a:pPr>
            <a:r>
              <a:rPr lang="en" sz="1050">
                <a:solidFill>
                  <a:srgbClr val="172B4D"/>
                </a:solidFill>
                <a:highlight>
                  <a:srgbClr val="FFFFFF"/>
                </a:highlight>
                <a:latin typeface="Roboto"/>
                <a:ea typeface="Roboto"/>
                <a:cs typeface="Roboto"/>
                <a:sym typeface="Roboto"/>
              </a:rPr>
              <a:t>Cimet/ranitid - liver metabolized</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Famot/nizat excreted unchanged by the kidneys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Cimet markedly inhibits hepatic p450 enzymes, can lessen acetaminophen intoxication severity, lowers hepatic blood flow by 20%</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Theophylline, lidocaine, metronidazole</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famotidine/nizatidine no effect, ranitidine small effect</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Side effects - CNS aberrations, thrombocytopenia in humans</a:t>
            </a:r>
            <a:endParaRPr sz="1050">
              <a:solidFill>
                <a:srgbClr val="172B4D"/>
              </a:solidFill>
              <a:highlight>
                <a:srgbClr val="FFFFFF"/>
              </a:highlight>
              <a:latin typeface="Roboto"/>
              <a:ea typeface="Roboto"/>
              <a:cs typeface="Roboto"/>
              <a:sym typeface="Roboto"/>
            </a:endParaRPr>
          </a:p>
          <a:p>
            <a:pPr indent="0" lvl="0" marL="0" rtl="0" algn="l">
              <a:lnSpc>
                <a:spcPct val="115000"/>
              </a:lnSpc>
              <a:spcBef>
                <a:spcPts val="0"/>
              </a:spcBef>
              <a:spcAft>
                <a:spcPts val="0"/>
              </a:spcAft>
              <a:buNone/>
            </a:pPr>
            <a:r>
              <a:t/>
            </a:r>
            <a:endParaRPr sz="1050">
              <a:solidFill>
                <a:srgbClr val="172B4D"/>
              </a:solidFill>
              <a:highlight>
                <a:srgbClr val="FFFFFF"/>
              </a:highlight>
              <a:latin typeface="Roboto"/>
              <a:ea typeface="Roboto"/>
              <a:cs typeface="Roboto"/>
              <a:sym typeface="Roboto"/>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f79d171306_0_2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6" name="Google Shape;316;gf79d171306_0_2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Omeprazole, pantoprazole, lansoprazole, esomeprazole, dexlansoprazole</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Pant, lans, esom can be given IV</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Dexlansoprazole can be given with food and dual delayed-release system</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MOA - irreversibly inhibits hydrogen-potassium adenosine triphosphatase on the luminal slide of the parietal cell, stopping secretions of hydrogen ions into the gastric lumen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Omeprazole - prodrug, susceptible to gastric acid, needs to be coated and passed to duodenum on an empty stomach and suffers first pass through the hepatic system. Then it makes its way to the acidic parietal cells and transformed into the active drug (1 hour before feeding)</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2-5 days before maximal acid secretion suppression</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Still better than H2RAs in the initial phase with lingering effects when ceased</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Side effects - diarrhea, omeprazole/esomeprazole inhibit P450</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Decreased antiplatelet activity by clopidogrel, decreased diazepam clearance, increased LE, hypomagnesemia in humans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Oral gastric pH increase can affect other drug absorption (ketoconazole, digoxin)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pantoprazole/rabeprazole have in vitro giardia, trichomonas efficacy, unclear if its in vivo</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f79d171306_0_2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2" name="Google Shape;322;gf79d171306_0_2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Octasulfate of sucrose with aluminum hydroxide</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Binds to epithelial cells in an acidic environment of the stomach - base of ulcers/erosions for up to 6 hours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Protective against pepsin/bile acids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Stimulates local production of prostaglandins and epidermal growth factor to help with mucosal repair</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Side effects - lack of medication absorption, constipation</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f79d171306_0_2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8" name="Google Shape;328;gf79d171306_0_2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Misoprostol - prostaglandin E1 analog</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Antacid, mucosal protective properties (stimulates bicarbonate, mucus, increases gastric mucosal blood flow)</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Acts directly on parietal cells to block both nocturnal acid secretion and secretions in response to food, pentagastrin, histamine</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Without food, its fast absorption is subjected to first pass hepatic</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Short half life, needs q8-12h administration</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Adverse effects - stomach cramps, diarrhea(colonic promotility), uterine contractions/abortions</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gf79d171306_0_3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4" name="Google Shape;334;gf79d171306_0_3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via capsaicin sensitive sensory nerves</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f79d171306_0_3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0" name="Google Shape;340;gf79d171306_0_3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gf79d171306_0_3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6" name="Google Shape;346;gf79d171306_0_3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Maropitant - NK1 receptor antagonist</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Blocks substance P in the central nervous system and GI tract</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Stings during injection</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Bone marrow hypoplasia in puppies under 11 weeks old</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Extensive first pass, bioavailability is 90% SQ, 23-37% PO</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Secondary effects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Potential anti-inflammatory, neuroprotectant, hepatoprotectant</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Anti-diarrheal in chemo patients, maybe anti-tumor  activity</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Reduced visceral pain in dogs/cats, reduced MAC of sevoflurane GA</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gf79d171306_0_3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2" name="Google Shape;352;gf79d171306_0_3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Ondansetron, granisetron, dolasetron - chemotherapy-associated nausea in humans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Competitive blockers of serotonin receptors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Peripheral - intestinal vagal afferent input</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Central - CRTZ, medullary vomiting center</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Off label for over a decade</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MOA - metabolized by the liver with anti-emetic effects lingering</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Adverse effects in humans - constipation, diarrhea, drowsiness, </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QT prolongation with dolasetron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Decreased efficacy of tramadol when given concurrently</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gf79d171306_0_3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8" name="Google Shape;358;gf79d171306_0_3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Anti-dopaminergic activity to block 5-HT3 receptors in the CRTZ</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Cats might have only a small amount of dopamine receptors in the CRTZ, so it may not be effective in cats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Gastric prokinetic activity, decreased gastroesophageal reflux, tightening the LES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0.4mg/kg IV then 0.3mg/kg/h for ileus/gastroesophageal reflux</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Kidney excretion</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Extrapyramidal signs - behavioral changes, possible hallucinations, hyperactivity</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gf79d171306_0_3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4" name="Google Shape;364;gf79d171306_0_3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Broad spectrum, inexpensive, centrally acting anti-emetics effective against nausea except for inner ear disease</a:t>
            </a:r>
            <a:endParaRPr sz="1050">
              <a:solidFill>
                <a:srgbClr val="172B4D"/>
              </a:solidFill>
              <a:highlight>
                <a:srgbClr val="FFFFFF"/>
              </a:highlight>
              <a:latin typeface="Roboto"/>
              <a:ea typeface="Roboto"/>
              <a:cs typeface="Roboto"/>
              <a:sym typeface="Roboto"/>
            </a:endParaRPr>
          </a:p>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Antidopaminergic and antihistaminic effects that block CRTZ and at higher doses the MVC</a:t>
            </a:r>
            <a:endParaRPr sz="1050">
              <a:solidFill>
                <a:srgbClr val="172B4D"/>
              </a:solidFill>
              <a:highlight>
                <a:srgbClr val="FFFFFF"/>
              </a:highlight>
              <a:latin typeface="Roboto"/>
              <a:ea typeface="Roboto"/>
              <a:cs typeface="Roboto"/>
              <a:sym typeface="Roboto"/>
            </a:endParaRPr>
          </a:p>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Anticholinergic, antispasmodic, alpha-adrenergic blocking effects</a:t>
            </a:r>
            <a:endParaRPr sz="1050">
              <a:solidFill>
                <a:srgbClr val="172B4D"/>
              </a:solidFill>
              <a:highlight>
                <a:srgbClr val="FFFFFF"/>
              </a:highlight>
              <a:latin typeface="Roboto"/>
              <a:ea typeface="Roboto"/>
              <a:cs typeface="Roboto"/>
              <a:sym typeface="Roboto"/>
            </a:endParaRPr>
          </a:p>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Chlorpromazine, prochlorperazine, and acepromazine</a:t>
            </a:r>
            <a:endParaRPr sz="1050">
              <a:solidFill>
                <a:srgbClr val="172B4D"/>
              </a:solidFill>
              <a:highlight>
                <a:srgbClr val="FFFFFF"/>
              </a:highlight>
              <a:latin typeface="Roboto"/>
              <a:ea typeface="Roboto"/>
              <a:cs typeface="Roboto"/>
              <a:sym typeface="Roboto"/>
            </a:endParaRPr>
          </a:p>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At low doses, anti-emetic but at higher doses hypotension/sedation</a:t>
            </a:r>
            <a:endParaRPr sz="1050">
              <a:solidFill>
                <a:srgbClr val="172B4D"/>
              </a:solidFill>
              <a:highlight>
                <a:srgbClr val="FFFFFF"/>
              </a:highlight>
              <a:latin typeface="Roboto"/>
              <a:ea typeface="Roboto"/>
              <a:cs typeface="Roboto"/>
              <a:sym typeface="Roboto"/>
            </a:endParaRPr>
          </a:p>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Increase central venous pressure with either brady/tachycardia noted with possible anti-arrhythmic qualities in dogs</a:t>
            </a:r>
            <a:endParaRPr sz="1050">
              <a:solidFill>
                <a:srgbClr val="172B4D"/>
              </a:solidFill>
              <a:highlight>
                <a:srgbClr val="FFFFFF"/>
              </a:highlight>
              <a:latin typeface="Roboto"/>
              <a:ea typeface="Roboto"/>
              <a:cs typeface="Roboto"/>
              <a:sym typeface="Roboto"/>
            </a:endParaRPr>
          </a:p>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Metabolized by the liver, central nervous signs in hepatic insufficiency/shunt dogs</a:t>
            </a:r>
            <a:endParaRPr sz="1050">
              <a:solidFill>
                <a:srgbClr val="172B4D"/>
              </a:solidFill>
              <a:highlight>
                <a:srgbClr val="FFFFFF"/>
              </a:highlight>
              <a:latin typeface="Roboto"/>
              <a:ea typeface="Roboto"/>
              <a:cs typeface="Roboto"/>
              <a:sym typeface="Roboto"/>
            </a:endParaRPr>
          </a:p>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Anecdotally, avoid with metoclopramide</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f79d171306_0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f79d171306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Dogs/cats - idiopathic with direct causal relationship difficult to demonstrate</a:t>
            </a:r>
            <a:endParaRPr sz="1050">
              <a:solidFill>
                <a:srgbClr val="172B4D"/>
              </a:solidFill>
              <a:highlight>
                <a:srgbClr val="FFFFFF"/>
              </a:highlight>
              <a:latin typeface="Roboto"/>
              <a:ea typeface="Roboto"/>
              <a:cs typeface="Roboto"/>
              <a:sym typeface="Roboto"/>
            </a:endParaRPr>
          </a:p>
          <a:p>
            <a:pPr indent="0" lvl="0" marL="914400" rtl="0" algn="l">
              <a:lnSpc>
                <a:spcPct val="115000"/>
              </a:lnSpc>
              <a:spcBef>
                <a:spcPts val="0"/>
              </a:spcBef>
              <a:spcAft>
                <a:spcPts val="0"/>
              </a:spcAft>
              <a:buClr>
                <a:schemeClr val="dk1"/>
              </a:buClr>
              <a:buSzPts val="1100"/>
              <a:buFont typeface="Arial"/>
              <a:buNone/>
            </a:pPr>
            <a:r>
              <a:rPr lang="en" sz="1050">
                <a:solidFill>
                  <a:srgbClr val="172B4D"/>
                </a:solidFill>
                <a:highlight>
                  <a:srgbClr val="FFFFFF"/>
                </a:highlight>
                <a:latin typeface="Roboto"/>
                <a:ea typeface="Roboto"/>
                <a:cs typeface="Roboto"/>
                <a:sym typeface="Roboto"/>
              </a:rPr>
              <a:t>Intrapancreatic activation of digestive enzymes which results in autodigestion</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Within acinar cells, abnormal fusion of segregated lysosomes with zymogen granules can prematurely activate trypsinogen to trypsin which can activate other proenzymes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ACVIM - suspected abnormalities in calcium signaling causes these fusions/colocalizations which leads to acinar cell death and nuclear factor kappa B pathway.</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Local ischemia, phospholipase A2, and reactive oxygen species disrupt cell membranes which can lead to pancreatic hemorrhage and necrosis, increased vascular permeability, and initiation of the arachidonic acid cascade</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Hypoperfusion, thromboses, and bile can cause necrosis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Elastase - increased vascular permeability secondary to vessel wall elastin degradation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PLA2 can degrade surfactant, leading to pulmonary edema, ALI, and ARDS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Trypsin can activate the complement cascade -&gt; increase in inflammatory cytokines, cells, and ROS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Kallikrein-kinin system activation -&gt; vasodilation, hypotension, possible acute renal failure, coagulation and fibrinolytic pathways -&gt; microvascular thromboses and DIC</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Local inflammation increases pancreatic/peripancreatic microvascular permeability can causes fluid losses and stimulate further inflammatory cells and mediators (SIRS/MODS)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Extent of systemic inflammation depends on compensatory anti-inflammatory mechanism responses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Feline chronic panc - choleccystokinin and oxidative stress can damage acinar cells and lead to necrosis independent of trypsin activation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Calcium ion signaling and collapse of mitochondrial membrane potential</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Pancreatic stellate cell stimulation can induce fibrosis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Liver/intestinal inflammation can upregulate inflammatory mediators, receptors, or both</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gf79d171306_0_3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0" name="Google Shape;370;gf79d171306_0_3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Aminopentamide (0.01-0.03mg/kg IM/SC/PO BID-TID)</a:t>
            </a:r>
            <a:endParaRPr sz="1050">
              <a:solidFill>
                <a:srgbClr val="172B4D"/>
              </a:solidFill>
              <a:highlight>
                <a:srgbClr val="FFFFFF"/>
              </a:highlight>
              <a:latin typeface="Roboto"/>
              <a:ea typeface="Roboto"/>
              <a:cs typeface="Roboto"/>
              <a:sym typeface="Roboto"/>
            </a:endParaRPr>
          </a:p>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Cholinergic receptors in the brain at the vomiting center and in the upper GI tract via the vagus nerve (muscarinic)</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Unsure which collection of receptors this medication acts on, but there’s fewer side effects than other medications in this class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No GI paralysis/distention noted</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Clinically inferior to maropitant, ondansetron, metoclopramide</a:t>
            </a:r>
            <a:endParaRPr sz="1050">
              <a:solidFill>
                <a:srgbClr val="172B4D"/>
              </a:solidFill>
              <a:highlight>
                <a:srgbClr val="FFFFFF"/>
              </a:highlight>
              <a:latin typeface="Roboto"/>
              <a:ea typeface="Roboto"/>
              <a:cs typeface="Roboto"/>
              <a:sym typeface="Roboto"/>
            </a:endParaRPr>
          </a:p>
          <a:p>
            <a:pPr indent="-295275" lvl="0" marL="4572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Contraindications - glaucoma, cardiomyopathy, tachyarrhythmias, hypertension, myasthenia gravis, or gastroesophageal reflux</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f79d171306_0_3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6" name="Google Shape;376;gf79d171306_0_3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Human medicine uses steroids for chemotherapy/general anesthesia nausea</a:t>
            </a:r>
            <a:endParaRPr/>
          </a:p>
          <a:p>
            <a:pPr indent="-298450" lvl="0" marL="457200" rtl="0" algn="l">
              <a:spcBef>
                <a:spcPts val="0"/>
              </a:spcBef>
              <a:spcAft>
                <a:spcPts val="0"/>
              </a:spcAft>
              <a:buSzPts val="1100"/>
              <a:buChar char="-"/>
            </a:pPr>
            <a:r>
              <a:rPr lang="en"/>
              <a:t>Cats seem to benefit in IBD situations</a:t>
            </a:r>
            <a:endParaRPr/>
          </a:p>
          <a:p>
            <a:pPr indent="-298450" lvl="0" marL="457200" rtl="0" algn="l">
              <a:spcBef>
                <a:spcPts val="0"/>
              </a:spcBef>
              <a:spcAft>
                <a:spcPts val="0"/>
              </a:spcAft>
              <a:buSzPts val="1100"/>
              <a:buChar char="-"/>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f79d171306_0_3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2" name="Google Shape;382;gf79d171306_0_3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f79d171306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f79d171306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2"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Dogs - hyporexia/anorexia, lethargy/weakness/depressed, vomiting, diarrrhea</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Dehydration, abdominal pain, icterus, fever/hypothermia, bleeding diathesis, ascites</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Abdominal distention, decreased borborygmi due to peritonitis/ileus</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b="1" lang="en" sz="1050">
                <a:solidFill>
                  <a:srgbClr val="172B4D"/>
                </a:solidFill>
                <a:highlight>
                  <a:srgbClr val="FFFFFF"/>
                </a:highlight>
                <a:latin typeface="Roboto"/>
                <a:ea typeface="Roboto"/>
                <a:cs typeface="Roboto"/>
                <a:sym typeface="Roboto"/>
              </a:rPr>
              <a:t>PE with concurrent diseases (PU/PD with DM)</a:t>
            </a:r>
            <a:endParaRPr b="1" sz="1050">
              <a:solidFill>
                <a:srgbClr val="172B4D"/>
              </a:solidFill>
              <a:highlight>
                <a:srgbClr val="FFFFFF"/>
              </a:highlight>
              <a:latin typeface="Roboto"/>
              <a:ea typeface="Roboto"/>
              <a:cs typeface="Roboto"/>
              <a:sym typeface="Roboto"/>
            </a:endParaRPr>
          </a:p>
          <a:p>
            <a:pPr indent="-295275" lvl="2"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Cats - lethargy 51-100% hyporexia/anorexia 62-97%</a:t>
            </a:r>
            <a:endParaRPr sz="1050">
              <a:solidFill>
                <a:srgbClr val="172B4D"/>
              </a:solidFill>
              <a:highlight>
                <a:srgbClr val="FFFFFF"/>
              </a:highlight>
              <a:latin typeface="Roboto"/>
              <a:ea typeface="Roboto"/>
              <a:cs typeface="Roboto"/>
              <a:sym typeface="Roboto"/>
            </a:endParaRPr>
          </a:p>
          <a:p>
            <a:pPr indent="-295275" lvl="3"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Vomiting, weight loss, diarrhea less commonly</a:t>
            </a:r>
            <a:endParaRPr sz="1050">
              <a:solidFill>
                <a:srgbClr val="172B4D"/>
              </a:solidFill>
              <a:highlight>
                <a:srgbClr val="FFFFFF"/>
              </a:highlight>
              <a:latin typeface="Roboto"/>
              <a:ea typeface="Roboto"/>
              <a:cs typeface="Roboto"/>
              <a:sym typeface="Roboto"/>
            </a:endParaRPr>
          </a:p>
          <a:p>
            <a:pPr indent="-295275" lvl="3"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Abdominal pain 10-30%, but potentially underreported due to lack of detection, dehydration, pallor, icterus</a:t>
            </a:r>
            <a:endParaRPr sz="1050">
              <a:solidFill>
                <a:srgbClr val="172B4D"/>
              </a:solidFill>
              <a:highlight>
                <a:srgbClr val="FFFFFF"/>
              </a:highlight>
              <a:latin typeface="Roboto"/>
              <a:ea typeface="Roboto"/>
              <a:cs typeface="Roboto"/>
              <a:sym typeface="Roboto"/>
            </a:endParaRPr>
          </a:p>
          <a:p>
            <a:pPr indent="-295275" lvl="3"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Tachypnea, dyspnea, hypothermia/fever, tachycardia</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f79d171306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f79d171306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CBC, Chem, UA can be nonspecific, but rule in/out concurrent diseases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CBC - neutrophilic leukocytosis with left shift, neutropenia, thrombocytopenia, maybe anemia/hemoconcentration </a:t>
            </a:r>
            <a:r>
              <a:rPr b="1" lang="en" sz="1050">
                <a:solidFill>
                  <a:srgbClr val="172B4D"/>
                </a:solidFill>
                <a:highlight>
                  <a:srgbClr val="FFFFFF"/>
                </a:highlight>
                <a:latin typeface="Roboto"/>
                <a:ea typeface="Roboto"/>
                <a:cs typeface="Roboto"/>
                <a:sym typeface="Roboto"/>
              </a:rPr>
              <a:t>(humans = more severe disease with hemoconcentration</a:t>
            </a:r>
            <a:r>
              <a:rPr lang="en" sz="1050">
                <a:solidFill>
                  <a:srgbClr val="172B4D"/>
                </a:solidFill>
                <a:highlight>
                  <a:srgbClr val="FFFFFF"/>
                </a:highlight>
                <a:latin typeface="Roboto"/>
                <a:ea typeface="Roboto"/>
                <a:cs typeface="Roboto"/>
                <a:sym typeface="Roboto"/>
              </a:rPr>
              <a:t>) </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Potentially elevated LE/bilirubin - ischemic/toxic injury or concurrent disease</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Azotemia due to prerenal - vomiting/diarrhea/hyporexia, renal disease</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Hyperglycemia - stress, DM,  hypoglycemia - hepatic dysfunction, SIRS/sepsis</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Hypoglycemia associated with a poor outcome in cats due to acute necrotizing/suppurative pancreatitis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Hypocalcemia, hypomagnesemia (fat saponification) cats&gt;dogs</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Poorer outcome in cats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Hypokalemia, hypercholesterolemia, hypertriglyceridemia, hypoalbuminemia - GI losses, negative acute phase</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Cats do not have hypertriglyceridemia</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Hyperlipidemia can interfere with serum chemistry values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PT/PTT prolongations, elevated FDP</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f79d171306_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f79d171306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Many circulating lipases (pancreatic, hepatic, gastric) all trying to hydrolyze triglycerides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Serum lipase/amylase can be elevated in azotemia, glucocorticoid administration - they can also be normal in pancreatitis cases, especially in cats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TLI - also increases with azotemia and feline GI disease</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While it can be normal in pancreatitis cases it can be helpful in feline panc diagnosis with ultrasound</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Not considered helpful in dogs</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Pancreatic lipase leaks from acinar cells and enters circulation in larger than normal quantities during pancreatitis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Canine pancreatic lipase immunoreactivity (cPLI)</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 64-93% sensitivity depending on disease severit</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78% specificity</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cTLI (canine trypsin-like immunoreactivity) 36.4-46.7% sensitivity</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Serum amylase activity 18.2-73.3%</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Serum lipase activity  13.6-69%</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AUS by a board certified radiologist - 68%</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Feline</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fPLI - 67-78-100% sensitivity for moderate to severe pancreatitis</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fTLI 28-64%, AUS 11-67-80% sensitive</a:t>
            </a:r>
            <a:endParaRPr sz="1050">
              <a:solidFill>
                <a:srgbClr val="172B4D"/>
              </a:solidFill>
              <a:highlight>
                <a:srgbClr val="FFFFFF"/>
              </a:highlight>
              <a:latin typeface="Roboto"/>
              <a:ea typeface="Roboto"/>
              <a:cs typeface="Roboto"/>
              <a:sym typeface="Roboto"/>
            </a:endParaRPr>
          </a:p>
          <a:p>
            <a:pPr indent="-295275" lvl="4" marL="22860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Associated with chronic enteropathy  + GI lymphoma as well as decreased GFR</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SNAP fPLI - normal vs. elevated</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Normal - rule out pancreatitis</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Elevated - equivocal, should be followed up with spec fPLI</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Future markers - canine pancreatic elastase-1 for severe pancreatitis, not mild</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f79d171306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f79d171306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AXR - neither sensitive nor specific but can help build clinical suspicion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loss of cranial abdominal serosal detail in the right upper quadrant</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Displacement of the descending duodenum to the right</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Widened angle between proximal duodenum and pylorus with a caudal displacement of the transverse colon</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Gastric distention, static gas patterns support ileus in descending duodenum and transverse colon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Also helps rule out other causes of acute abdominal pain</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Mechanical obstruction/perforation</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Feline - loss of serosal detail cranially, hepatomegaly, mass effect in cranial abdomen, small intestinal dilation</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AUS - pancreas can appear enlarged, hypoechoic - edema/necrosis, with peripancreatic hyperechoic fat (inflammation/peritonitis)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Pancreatic duct dilation, thromboses, organ infarcts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Can identify focal peritoneal effusions, US guided FNAs</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Duodenum can be dilated/corrugated (11-67% detection based on ultrasonographer skill and severity)</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Can identify comorbidities involving intestines, liver, gallbladder</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Contrast-enhanced CT - gold standard in human patients to identify necrosis and other localized complications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Can help guide US-FNA attempts</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Feline CT - not especially sensitive for AP</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MRI - T1 hyperintense, T2 iso to hypointense</a:t>
            </a:r>
            <a:endParaRPr sz="1050">
              <a:solidFill>
                <a:srgbClr val="172B4D"/>
              </a:solidFill>
              <a:highlight>
                <a:srgbClr val="FFFFFF"/>
              </a:highlight>
              <a:latin typeface="Roboto"/>
              <a:ea typeface="Roboto"/>
              <a:cs typeface="Roboto"/>
              <a:sym typeface="Roboto"/>
            </a:endParaRPr>
          </a:p>
          <a:p>
            <a:pPr indent="-295275" lvl="2" marL="13716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10 cats - T1 hypointense, T2 hyperintense parenchyma</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Dilated pancreatic ducts in 5</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Enlarged pancreas 9</a:t>
            </a:r>
            <a:endParaRPr sz="1050">
              <a:solidFill>
                <a:srgbClr val="172B4D"/>
              </a:solidFill>
              <a:highlight>
                <a:srgbClr val="FFFFFF"/>
              </a:highlight>
              <a:latin typeface="Roboto"/>
              <a:ea typeface="Roboto"/>
              <a:cs typeface="Roboto"/>
              <a:sym typeface="Roboto"/>
            </a:endParaRPr>
          </a:p>
          <a:p>
            <a:pPr indent="-295275" lvl="3" marL="18288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Peripancreatic hyperintensity 2</a:t>
            </a:r>
            <a:endParaRPr sz="1050">
              <a:solidFill>
                <a:srgbClr val="172B4D"/>
              </a:solidFill>
              <a:highlight>
                <a:srgbClr val="FFFFFF"/>
              </a:highlight>
              <a:latin typeface="Roboto"/>
              <a:ea typeface="Roboto"/>
              <a:cs typeface="Roboto"/>
              <a:sym typeface="Roboto"/>
            </a:endParaRPr>
          </a:p>
          <a:p>
            <a:pPr indent="-295275" lvl="1" marL="914400" rtl="0" algn="l">
              <a:lnSpc>
                <a:spcPct val="115000"/>
              </a:lnSpc>
              <a:spcBef>
                <a:spcPts val="0"/>
              </a:spcBef>
              <a:spcAft>
                <a:spcPts val="0"/>
              </a:spcAft>
              <a:buClr>
                <a:srgbClr val="172B4D"/>
              </a:buClr>
              <a:buSzPts val="1050"/>
              <a:buFont typeface="Roboto"/>
              <a:buChar char="-"/>
            </a:pPr>
            <a:r>
              <a:rPr lang="en" sz="1050">
                <a:solidFill>
                  <a:srgbClr val="172B4D"/>
                </a:solidFill>
                <a:highlight>
                  <a:srgbClr val="FFFFFF"/>
                </a:highlight>
                <a:latin typeface="Roboto"/>
                <a:ea typeface="Roboto"/>
                <a:cs typeface="Roboto"/>
                <a:sym typeface="Roboto"/>
              </a:rPr>
              <a:t>Endoscopic retrograde cholangiopancreatography - technically challenging, requires contrast fluoroscopy, not well established yet to assess biliary/exocrine pancreas</a:t>
            </a:r>
            <a:endParaRPr sz="1050">
              <a:solidFill>
                <a:srgbClr val="172B4D"/>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cxnSp>
        <p:nvCxnSpPr>
          <p:cNvPr id="10" name="Google Shape;10;p2"/>
          <p:cNvCxnSpPr/>
          <p:nvPr/>
        </p:nvCxnSpPr>
        <p:spPr>
          <a:xfrm>
            <a:off x="0" y="2998150"/>
            <a:ext cx="9144000" cy="0"/>
          </a:xfrm>
          <a:prstGeom prst="straightConnector1">
            <a:avLst/>
          </a:prstGeom>
          <a:noFill/>
          <a:ln cap="flat" cmpd="sng" w="19050">
            <a:solidFill>
              <a:schemeClr val="lt2"/>
            </a:solidFill>
            <a:prstDash val="solid"/>
            <a:round/>
            <a:headEnd len="sm" w="sm" type="none"/>
            <a:tailEnd len="sm" w="sm" type="none"/>
          </a:ln>
        </p:spPr>
      </p:cxnSp>
      <p:sp>
        <p:nvSpPr>
          <p:cNvPr id="11" name="Google Shape;11;p2"/>
          <p:cNvSpPr txBox="1"/>
          <p:nvPr>
            <p:ph type="ctrTitle"/>
          </p:nvPr>
        </p:nvSpPr>
        <p:spPr>
          <a:xfrm>
            <a:off x="510450" y="1257300"/>
            <a:ext cx="8123100" cy="15885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12" name="Google Shape;12;p2"/>
          <p:cNvSpPr txBox="1"/>
          <p:nvPr>
            <p:ph idx="1" type="subTitle"/>
          </p:nvPr>
        </p:nvSpPr>
        <p:spPr>
          <a:xfrm>
            <a:off x="510450" y="3182313"/>
            <a:ext cx="8123100" cy="6300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2400"/>
              <a:buNone/>
              <a:defRPr sz="2400">
                <a:solidFill>
                  <a:schemeClr val="lt1"/>
                </a:solidFill>
              </a:defRPr>
            </a:lvl1pPr>
            <a:lvl2pPr lvl="1">
              <a:lnSpc>
                <a:spcPct val="100000"/>
              </a:lnSpc>
              <a:spcBef>
                <a:spcPts val="0"/>
              </a:spcBef>
              <a:spcAft>
                <a:spcPts val="0"/>
              </a:spcAft>
              <a:buClr>
                <a:schemeClr val="lt1"/>
              </a:buClr>
              <a:buSzPts val="2400"/>
              <a:buNone/>
              <a:defRPr sz="2400">
                <a:solidFill>
                  <a:schemeClr val="lt1"/>
                </a:solidFill>
              </a:defRPr>
            </a:lvl2pPr>
            <a:lvl3pPr lvl="2">
              <a:lnSpc>
                <a:spcPct val="100000"/>
              </a:lnSpc>
              <a:spcBef>
                <a:spcPts val="0"/>
              </a:spcBef>
              <a:spcAft>
                <a:spcPts val="0"/>
              </a:spcAft>
              <a:buClr>
                <a:schemeClr val="lt1"/>
              </a:buClr>
              <a:buSzPts val="2400"/>
              <a:buNone/>
              <a:defRPr sz="2400">
                <a:solidFill>
                  <a:schemeClr val="lt1"/>
                </a:solidFill>
              </a:defRPr>
            </a:lvl3pPr>
            <a:lvl4pPr lvl="3">
              <a:lnSpc>
                <a:spcPct val="100000"/>
              </a:lnSpc>
              <a:spcBef>
                <a:spcPts val="0"/>
              </a:spcBef>
              <a:spcAft>
                <a:spcPts val="0"/>
              </a:spcAft>
              <a:buClr>
                <a:schemeClr val="lt1"/>
              </a:buClr>
              <a:buSzPts val="2400"/>
              <a:buNone/>
              <a:defRPr sz="2400">
                <a:solidFill>
                  <a:schemeClr val="lt1"/>
                </a:solidFill>
              </a:defRPr>
            </a:lvl4pPr>
            <a:lvl5pPr lvl="4">
              <a:lnSpc>
                <a:spcPct val="100000"/>
              </a:lnSpc>
              <a:spcBef>
                <a:spcPts val="0"/>
              </a:spcBef>
              <a:spcAft>
                <a:spcPts val="0"/>
              </a:spcAft>
              <a:buClr>
                <a:schemeClr val="lt1"/>
              </a:buClr>
              <a:buSzPts val="2400"/>
              <a:buNone/>
              <a:defRPr sz="2400">
                <a:solidFill>
                  <a:schemeClr val="lt1"/>
                </a:solidFill>
              </a:defRPr>
            </a:lvl5pPr>
            <a:lvl6pPr lvl="5">
              <a:lnSpc>
                <a:spcPct val="100000"/>
              </a:lnSpc>
              <a:spcBef>
                <a:spcPts val="0"/>
              </a:spcBef>
              <a:spcAft>
                <a:spcPts val="0"/>
              </a:spcAft>
              <a:buClr>
                <a:schemeClr val="lt1"/>
              </a:buClr>
              <a:buSzPts val="2400"/>
              <a:buNone/>
              <a:defRPr sz="2400">
                <a:solidFill>
                  <a:schemeClr val="lt1"/>
                </a:solidFill>
              </a:defRPr>
            </a:lvl6pPr>
            <a:lvl7pPr lvl="6">
              <a:lnSpc>
                <a:spcPct val="100000"/>
              </a:lnSpc>
              <a:spcBef>
                <a:spcPts val="0"/>
              </a:spcBef>
              <a:spcAft>
                <a:spcPts val="0"/>
              </a:spcAft>
              <a:buClr>
                <a:schemeClr val="lt1"/>
              </a:buClr>
              <a:buSzPts val="2400"/>
              <a:buNone/>
              <a:defRPr sz="2400">
                <a:solidFill>
                  <a:schemeClr val="lt1"/>
                </a:solidFill>
              </a:defRPr>
            </a:lvl7pPr>
            <a:lvl8pPr lvl="7">
              <a:lnSpc>
                <a:spcPct val="100000"/>
              </a:lnSpc>
              <a:spcBef>
                <a:spcPts val="0"/>
              </a:spcBef>
              <a:spcAft>
                <a:spcPts val="0"/>
              </a:spcAft>
              <a:buClr>
                <a:schemeClr val="lt1"/>
              </a:buClr>
              <a:buSzPts val="2400"/>
              <a:buNone/>
              <a:defRPr sz="2400">
                <a:solidFill>
                  <a:schemeClr val="lt1"/>
                </a:solidFill>
              </a:defRPr>
            </a:lvl8pPr>
            <a:lvl9pPr lvl="8">
              <a:lnSpc>
                <a:spcPct val="100000"/>
              </a:lnSpc>
              <a:spcBef>
                <a:spcPts val="0"/>
              </a:spcBef>
              <a:spcAft>
                <a:spcPts val="0"/>
              </a:spcAft>
              <a:buClr>
                <a:schemeClr val="lt1"/>
              </a:buClr>
              <a:buSzPts val="2400"/>
              <a:buNone/>
              <a:defRPr sz="2400">
                <a:solidFill>
                  <a:schemeClr val="lt1"/>
                </a:solidFill>
              </a:defRPr>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8" name="Shape 48"/>
        <p:cNvGrpSpPr/>
        <p:nvPr/>
      </p:nvGrpSpPr>
      <p:grpSpPr>
        <a:xfrm>
          <a:off x="0" y="0"/>
          <a:ext cx="0" cy="0"/>
          <a:chOff x="0" y="0"/>
          <a:chExt cx="0" cy="0"/>
        </a:xfrm>
      </p:grpSpPr>
      <p:sp>
        <p:nvSpPr>
          <p:cNvPr id="49" name="Google Shape;49;p11"/>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11"/>
          <p:cNvSpPr txBox="1"/>
          <p:nvPr>
            <p:ph hasCustomPrompt="1" type="title"/>
          </p:nvPr>
        </p:nvSpPr>
        <p:spPr>
          <a:xfrm>
            <a:off x="311700" y="991475"/>
            <a:ext cx="8520600" cy="19179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14000"/>
              <a:buNone/>
              <a:defRPr b="1" sz="14000"/>
            </a:lvl1pPr>
            <a:lvl2pPr lvl="1" algn="ctr">
              <a:spcBef>
                <a:spcPts val="0"/>
              </a:spcBef>
              <a:spcAft>
                <a:spcPts val="0"/>
              </a:spcAft>
              <a:buSzPts val="14000"/>
              <a:buNone/>
              <a:defRPr b="1" sz="14000"/>
            </a:lvl2pPr>
            <a:lvl3pPr lvl="2" algn="ctr">
              <a:spcBef>
                <a:spcPts val="0"/>
              </a:spcBef>
              <a:spcAft>
                <a:spcPts val="0"/>
              </a:spcAft>
              <a:buSzPts val="14000"/>
              <a:buNone/>
              <a:defRPr b="1" sz="14000"/>
            </a:lvl3pPr>
            <a:lvl4pPr lvl="3" algn="ctr">
              <a:spcBef>
                <a:spcPts val="0"/>
              </a:spcBef>
              <a:spcAft>
                <a:spcPts val="0"/>
              </a:spcAft>
              <a:buSzPts val="14000"/>
              <a:buNone/>
              <a:defRPr b="1" sz="14000"/>
            </a:lvl4pPr>
            <a:lvl5pPr lvl="4" algn="ctr">
              <a:spcBef>
                <a:spcPts val="0"/>
              </a:spcBef>
              <a:spcAft>
                <a:spcPts val="0"/>
              </a:spcAft>
              <a:buSzPts val="14000"/>
              <a:buNone/>
              <a:defRPr b="1" sz="14000"/>
            </a:lvl5pPr>
            <a:lvl6pPr lvl="5" algn="ctr">
              <a:spcBef>
                <a:spcPts val="0"/>
              </a:spcBef>
              <a:spcAft>
                <a:spcPts val="0"/>
              </a:spcAft>
              <a:buSzPts val="14000"/>
              <a:buNone/>
              <a:defRPr b="1" sz="14000"/>
            </a:lvl6pPr>
            <a:lvl7pPr lvl="6" algn="ctr">
              <a:spcBef>
                <a:spcPts val="0"/>
              </a:spcBef>
              <a:spcAft>
                <a:spcPts val="0"/>
              </a:spcAft>
              <a:buSzPts val="14000"/>
              <a:buNone/>
              <a:defRPr b="1" sz="14000"/>
            </a:lvl7pPr>
            <a:lvl8pPr lvl="7" algn="ctr">
              <a:spcBef>
                <a:spcPts val="0"/>
              </a:spcBef>
              <a:spcAft>
                <a:spcPts val="0"/>
              </a:spcAft>
              <a:buSzPts val="14000"/>
              <a:buNone/>
              <a:defRPr b="1" sz="14000"/>
            </a:lvl8pPr>
            <a:lvl9pPr lvl="8" algn="ctr">
              <a:spcBef>
                <a:spcPts val="0"/>
              </a:spcBef>
              <a:spcAft>
                <a:spcPts val="0"/>
              </a:spcAft>
              <a:buSzPts val="14000"/>
              <a:buNone/>
              <a:defRPr b="1" sz="14000"/>
            </a:lvl9pPr>
          </a:lstStyle>
          <a:p>
            <a:r>
              <a:t>xx%</a:t>
            </a:r>
          </a:p>
        </p:txBody>
      </p:sp>
      <p:sp>
        <p:nvSpPr>
          <p:cNvPr id="51" name="Google Shape;51;p11"/>
          <p:cNvSpPr txBox="1"/>
          <p:nvPr>
            <p:ph idx="1" type="body"/>
          </p:nvPr>
        </p:nvSpPr>
        <p:spPr>
          <a:xfrm>
            <a:off x="311700" y="3071300"/>
            <a:ext cx="8520600" cy="901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4" name="Shape 14"/>
        <p:cNvGrpSpPr/>
        <p:nvPr/>
      </p:nvGrpSpPr>
      <p:grpSpPr>
        <a:xfrm>
          <a:off x="0" y="0"/>
          <a:ext cx="0" cy="0"/>
          <a:chOff x="0" y="0"/>
          <a:chExt cx="0" cy="0"/>
        </a:xfrm>
      </p:grpSpPr>
      <p:cxnSp>
        <p:nvCxnSpPr>
          <p:cNvPr id="15" name="Google Shape;15;p3"/>
          <p:cNvCxnSpPr/>
          <p:nvPr/>
        </p:nvCxnSpPr>
        <p:spPr>
          <a:xfrm>
            <a:off x="0" y="2998150"/>
            <a:ext cx="9144000" cy="0"/>
          </a:xfrm>
          <a:prstGeom prst="straightConnector1">
            <a:avLst/>
          </a:prstGeom>
          <a:noFill/>
          <a:ln cap="flat" cmpd="sng" w="19050">
            <a:solidFill>
              <a:schemeClr val="lt2"/>
            </a:solidFill>
            <a:prstDash val="solid"/>
            <a:round/>
            <a:headEnd len="sm" w="sm" type="none"/>
            <a:tailEnd len="sm" w="sm" type="none"/>
          </a:ln>
        </p:spPr>
      </p:cxnSp>
      <p:sp>
        <p:nvSpPr>
          <p:cNvPr id="16" name="Google Shape;16;p3"/>
          <p:cNvSpPr txBox="1"/>
          <p:nvPr>
            <p:ph type="title"/>
          </p:nvPr>
        </p:nvSpPr>
        <p:spPr>
          <a:xfrm>
            <a:off x="510450" y="2057400"/>
            <a:ext cx="8123100" cy="7788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7" name="Google Shape;17;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1" name="Google Shape;21;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2" name="Google Shape;22;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3" name="Shape 23"/>
        <p:cNvGrpSpPr/>
        <p:nvPr/>
      </p:nvGrpSpPr>
      <p:grpSpPr>
        <a:xfrm>
          <a:off x="0" y="0"/>
          <a:ext cx="0" cy="0"/>
          <a:chOff x="0" y="0"/>
          <a:chExt cx="0" cy="0"/>
        </a:xfrm>
      </p:grpSpPr>
      <p:sp>
        <p:nvSpPr>
          <p:cNvPr id="24" name="Google Shape;24;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5" name="Google Shape;25;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6" name="Google Shape;26;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 name="Google Shape;27;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8" name="Shape 28"/>
        <p:cNvGrpSpPr/>
        <p:nvPr/>
      </p:nvGrpSpPr>
      <p:grpSpPr>
        <a:xfrm>
          <a:off x="0" y="0"/>
          <a:ext cx="0" cy="0"/>
          <a:chOff x="0" y="0"/>
          <a:chExt cx="0" cy="0"/>
        </a:xfrm>
      </p:grpSpPr>
      <p:sp>
        <p:nvSpPr>
          <p:cNvPr id="29" name="Google Shape;29;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0" name="Google Shape;30;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1" name="Shape 31"/>
        <p:cNvGrpSpPr/>
        <p:nvPr/>
      </p:nvGrpSpPr>
      <p:grpSpPr>
        <a:xfrm>
          <a:off x="0" y="0"/>
          <a:ext cx="0" cy="0"/>
          <a:chOff x="0" y="0"/>
          <a:chExt cx="0" cy="0"/>
        </a:xfrm>
      </p:grpSpPr>
      <p:sp>
        <p:nvSpPr>
          <p:cNvPr id="32" name="Google Shape;32;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3" name="Google Shape;33;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5" name="Shape 35"/>
        <p:cNvGrpSpPr/>
        <p:nvPr/>
      </p:nvGrpSpPr>
      <p:grpSpPr>
        <a:xfrm>
          <a:off x="0" y="0"/>
          <a:ext cx="0" cy="0"/>
          <a:chOff x="0" y="0"/>
          <a:chExt cx="0" cy="0"/>
        </a:xfrm>
      </p:grpSpPr>
      <p:sp>
        <p:nvSpPr>
          <p:cNvPr id="36" name="Google Shape;36;p8"/>
          <p:cNvSpPr txBox="1"/>
          <p:nvPr>
            <p:ph type="title"/>
          </p:nvPr>
        </p:nvSpPr>
        <p:spPr>
          <a:xfrm>
            <a:off x="490250" y="526350"/>
            <a:ext cx="57975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7" name="Google Shape;37;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8" name="Shape 38"/>
        <p:cNvGrpSpPr/>
        <p:nvPr/>
      </p:nvGrpSpPr>
      <p:grpSpPr>
        <a:xfrm>
          <a:off x="0" y="0"/>
          <a:ext cx="0" cy="0"/>
          <a:chOff x="0" y="0"/>
          <a:chExt cx="0" cy="0"/>
        </a:xfrm>
      </p:grpSpPr>
      <p:sp>
        <p:nvSpPr>
          <p:cNvPr id="39" name="Google Shape;39;p9"/>
          <p:cNvSpPr/>
          <p:nvPr/>
        </p:nvSpPr>
        <p:spPr>
          <a:xfrm>
            <a:off x="4572000" y="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0" name="Google Shape;40;p9"/>
          <p:cNvCxnSpPr/>
          <p:nvPr/>
        </p:nvCxnSpPr>
        <p:spPr>
          <a:xfrm>
            <a:off x="5029675" y="4495500"/>
            <a:ext cx="468300" cy="0"/>
          </a:xfrm>
          <a:prstGeom prst="straightConnector1">
            <a:avLst/>
          </a:prstGeom>
          <a:noFill/>
          <a:ln cap="flat" cmpd="sng" w="19050">
            <a:solidFill>
              <a:schemeClr val="lt2"/>
            </a:solidFill>
            <a:prstDash val="solid"/>
            <a:round/>
            <a:headEnd len="sm" w="sm" type="none"/>
            <a:tailEnd len="sm" w="sm" type="none"/>
          </a:ln>
        </p:spPr>
      </p:cxnSp>
      <p:sp>
        <p:nvSpPr>
          <p:cNvPr id="41" name="Google Shape;41;p9"/>
          <p:cNvSpPr txBox="1"/>
          <p:nvPr>
            <p:ph type="title"/>
          </p:nvPr>
        </p:nvSpPr>
        <p:spPr>
          <a:xfrm>
            <a:off x="265500" y="1205825"/>
            <a:ext cx="4045200" cy="1509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2" name="Google Shape;42;p9"/>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3" name="Google Shape;43;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4" name="Google Shape;44;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5" name="Shape 45"/>
        <p:cNvGrpSpPr/>
        <p:nvPr/>
      </p:nvGrpSpPr>
      <p:grpSpPr>
        <a:xfrm>
          <a:off x="0" y="0"/>
          <a:ext cx="0" cy="0"/>
          <a:chOff x="0" y="0"/>
          <a:chExt cx="0" cy="0"/>
        </a:xfrm>
      </p:grpSpPr>
      <p:sp>
        <p:nvSpPr>
          <p:cNvPr id="46" name="Google Shape;46;p10"/>
          <p:cNvSpPr txBox="1"/>
          <p:nvPr>
            <p:ph idx="1" type="body"/>
          </p:nvPr>
        </p:nvSpPr>
        <p:spPr>
          <a:xfrm>
            <a:off x="311700" y="42368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2100"/>
              <a:buNone/>
              <a:defRPr sz="2100"/>
            </a:lvl1pPr>
          </a:lstStyle>
          <a:p/>
        </p:txBody>
      </p:sp>
      <p:sp>
        <p:nvSpPr>
          <p:cNvPr id="47" name="Google Shape;47;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pearmint">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1pPr>
            <a:lvl2pPr lvl="1">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2pPr>
            <a:lvl3pPr lvl="2">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3pPr>
            <a:lvl4pPr lvl="3">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4pPr>
            <a:lvl5pPr lvl="4">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5pPr>
            <a:lvl6pPr lvl="5">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6pPr>
            <a:lvl7pPr lvl="6">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7pPr>
            <a:lvl8pPr lvl="7">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8pPr>
            <a:lvl9pPr lvl="8">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accent3"/>
              </a:buClr>
              <a:buSzPts val="1800"/>
              <a:buFont typeface="Proxima Nova"/>
              <a:buChar char="●"/>
              <a:defRPr sz="1800">
                <a:solidFill>
                  <a:schemeClr val="accent3"/>
                </a:solidFill>
                <a:latin typeface="Proxima Nova"/>
                <a:ea typeface="Proxima Nova"/>
                <a:cs typeface="Proxima Nova"/>
                <a:sym typeface="Proxima Nova"/>
              </a:defRPr>
            </a:lvl1pPr>
            <a:lvl2pPr indent="-317500" lvl="1" marL="9144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2pPr>
            <a:lvl3pPr indent="-317500" lvl="2" marL="13716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3pPr>
            <a:lvl4pPr indent="-317500" lvl="3" marL="18288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4pPr>
            <a:lvl5pPr indent="-317500" lvl="4" marL="22860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5pPr>
            <a:lvl6pPr indent="-317500" lvl="5" marL="27432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6pPr>
            <a:lvl7pPr indent="-317500" lvl="6" marL="32004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7pPr>
            <a:lvl8pPr indent="-317500" lvl="7" marL="36576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8pPr>
            <a:lvl9pPr indent="-317500" lvl="8" marL="41148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Proxima Nova"/>
                <a:ea typeface="Proxima Nova"/>
                <a:cs typeface="Proxima Nova"/>
                <a:sym typeface="Proxima Nova"/>
              </a:defRPr>
            </a:lvl1pPr>
            <a:lvl2pPr lvl="1" algn="r">
              <a:buNone/>
              <a:defRPr sz="1000">
                <a:solidFill>
                  <a:schemeClr val="dk1"/>
                </a:solidFill>
                <a:latin typeface="Proxima Nova"/>
                <a:ea typeface="Proxima Nova"/>
                <a:cs typeface="Proxima Nova"/>
                <a:sym typeface="Proxima Nova"/>
              </a:defRPr>
            </a:lvl2pPr>
            <a:lvl3pPr lvl="2" algn="r">
              <a:buNone/>
              <a:defRPr sz="1000">
                <a:solidFill>
                  <a:schemeClr val="dk1"/>
                </a:solidFill>
                <a:latin typeface="Proxima Nova"/>
                <a:ea typeface="Proxima Nova"/>
                <a:cs typeface="Proxima Nova"/>
                <a:sym typeface="Proxima Nova"/>
              </a:defRPr>
            </a:lvl3pPr>
            <a:lvl4pPr lvl="3" algn="r">
              <a:buNone/>
              <a:defRPr sz="1000">
                <a:solidFill>
                  <a:schemeClr val="dk1"/>
                </a:solidFill>
                <a:latin typeface="Proxima Nova"/>
                <a:ea typeface="Proxima Nova"/>
                <a:cs typeface="Proxima Nova"/>
                <a:sym typeface="Proxima Nova"/>
              </a:defRPr>
            </a:lvl4pPr>
            <a:lvl5pPr lvl="4" algn="r">
              <a:buNone/>
              <a:defRPr sz="1000">
                <a:solidFill>
                  <a:schemeClr val="dk1"/>
                </a:solidFill>
                <a:latin typeface="Proxima Nova"/>
                <a:ea typeface="Proxima Nova"/>
                <a:cs typeface="Proxima Nova"/>
                <a:sym typeface="Proxima Nova"/>
              </a:defRPr>
            </a:lvl5pPr>
            <a:lvl6pPr lvl="5" algn="r">
              <a:buNone/>
              <a:defRPr sz="1000">
                <a:solidFill>
                  <a:schemeClr val="dk1"/>
                </a:solidFill>
                <a:latin typeface="Proxima Nova"/>
                <a:ea typeface="Proxima Nova"/>
                <a:cs typeface="Proxima Nova"/>
                <a:sym typeface="Proxima Nova"/>
              </a:defRPr>
            </a:lvl6pPr>
            <a:lvl7pPr lvl="6" algn="r">
              <a:buNone/>
              <a:defRPr sz="1000">
                <a:solidFill>
                  <a:schemeClr val="dk1"/>
                </a:solidFill>
                <a:latin typeface="Proxima Nova"/>
                <a:ea typeface="Proxima Nova"/>
                <a:cs typeface="Proxima Nova"/>
                <a:sym typeface="Proxima Nova"/>
              </a:defRPr>
            </a:lvl7pPr>
            <a:lvl8pPr lvl="7" algn="r">
              <a:buNone/>
              <a:defRPr sz="1000">
                <a:solidFill>
                  <a:schemeClr val="dk1"/>
                </a:solidFill>
                <a:latin typeface="Proxima Nova"/>
                <a:ea typeface="Proxima Nova"/>
                <a:cs typeface="Proxima Nova"/>
                <a:sym typeface="Proxima Nova"/>
              </a:defRPr>
            </a:lvl8pPr>
            <a:lvl9pPr lvl="8" algn="r">
              <a:buNone/>
              <a:defRPr sz="1000">
                <a:solidFill>
                  <a:schemeClr val="dk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9.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 Id="rId3" Type="http://schemas.openxmlformats.org/officeDocument/2006/relationships/hyperlink" Target="https://doi.org/10.1111/jvim.16053"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ctrTitle"/>
          </p:nvPr>
        </p:nvSpPr>
        <p:spPr>
          <a:xfrm>
            <a:off x="510450" y="1257300"/>
            <a:ext cx="8123100" cy="15885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a:t>Pancreatitis, Vomiting, Ileus, and Drugs of the GI Tract</a:t>
            </a:r>
            <a:endParaRPr/>
          </a:p>
        </p:txBody>
      </p:sp>
      <p:sp>
        <p:nvSpPr>
          <p:cNvPr id="60" name="Google Shape;60;p13"/>
          <p:cNvSpPr txBox="1"/>
          <p:nvPr>
            <p:ph idx="1" type="subTitle"/>
          </p:nvPr>
        </p:nvSpPr>
        <p:spPr>
          <a:xfrm>
            <a:off x="510450" y="3182313"/>
            <a:ext cx="8123100" cy="630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Trevor Chan, DVM</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Cytology and Histopathology</a:t>
            </a:r>
            <a:endParaRPr/>
          </a:p>
        </p:txBody>
      </p:sp>
      <p:sp>
        <p:nvSpPr>
          <p:cNvPr id="121" name="Google Shape;121;p2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Ultrasound-guided Fine Needle Aspirates</a:t>
            </a:r>
            <a:endParaRPr/>
          </a:p>
          <a:p>
            <a:pPr indent="0" lvl="0" marL="0" rtl="0" algn="l">
              <a:spcBef>
                <a:spcPts val="1200"/>
              </a:spcBef>
              <a:spcAft>
                <a:spcPts val="0"/>
              </a:spcAft>
              <a:buNone/>
            </a:pPr>
            <a:r>
              <a:rPr lang="en"/>
              <a:t>Abdominocentesis</a:t>
            </a:r>
            <a:endParaRPr/>
          </a:p>
          <a:p>
            <a:pPr indent="0" lvl="0" marL="0" rtl="0" algn="l">
              <a:spcBef>
                <a:spcPts val="1200"/>
              </a:spcBef>
              <a:spcAft>
                <a:spcPts val="0"/>
              </a:spcAft>
              <a:buNone/>
            </a:pPr>
            <a:r>
              <a:rPr lang="en"/>
              <a:t>Biopsy</a:t>
            </a:r>
            <a:endParaRPr/>
          </a:p>
          <a:p>
            <a:pPr indent="0" lvl="0" marL="0" rtl="0" algn="l">
              <a:spcBef>
                <a:spcPts val="1200"/>
              </a:spcBef>
              <a:spcAft>
                <a:spcPts val="1200"/>
              </a:spcAft>
              <a:buNone/>
            </a:pPr>
            <a:r>
              <a:t/>
            </a:r>
            <a:endParaRPr/>
          </a:p>
        </p:txBody>
      </p:sp>
      <p:pic>
        <p:nvPicPr>
          <p:cNvPr id="122" name="Google Shape;122;p22"/>
          <p:cNvPicPr preferRelativeResize="0"/>
          <p:nvPr/>
        </p:nvPicPr>
        <p:blipFill>
          <a:blip r:embed="rId3">
            <a:alphaModFix/>
          </a:blip>
          <a:stretch>
            <a:fillRect/>
          </a:stretch>
        </p:blipFill>
        <p:spPr>
          <a:xfrm>
            <a:off x="2089265" y="2222075"/>
            <a:ext cx="3148710" cy="2346800"/>
          </a:xfrm>
          <a:prstGeom prst="rect">
            <a:avLst/>
          </a:prstGeom>
          <a:noFill/>
          <a:ln>
            <a:noFill/>
          </a:ln>
        </p:spPr>
      </p:pic>
      <p:pic>
        <p:nvPicPr>
          <p:cNvPr id="123" name="Google Shape;123;p22"/>
          <p:cNvPicPr preferRelativeResize="0"/>
          <p:nvPr/>
        </p:nvPicPr>
        <p:blipFill>
          <a:blip r:embed="rId4">
            <a:alphaModFix/>
          </a:blip>
          <a:stretch>
            <a:fillRect/>
          </a:stretch>
        </p:blipFill>
        <p:spPr>
          <a:xfrm>
            <a:off x="5285725" y="2222075"/>
            <a:ext cx="3546575" cy="2346800"/>
          </a:xfrm>
          <a:prstGeom prst="rect">
            <a:avLst/>
          </a:prstGeom>
          <a:noFill/>
          <a:ln>
            <a:noFill/>
          </a:ln>
        </p:spPr>
      </p:pic>
      <p:sp>
        <p:nvSpPr>
          <p:cNvPr id="124" name="Google Shape;124;p22"/>
          <p:cNvSpPr txBox="1"/>
          <p:nvPr/>
        </p:nvSpPr>
        <p:spPr>
          <a:xfrm>
            <a:off x="5237975" y="2393725"/>
            <a:ext cx="1237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Proxima Nova"/>
              <a:ea typeface="Proxima Nova"/>
              <a:cs typeface="Proxima Nova"/>
              <a:sym typeface="Proxima Nova"/>
            </a:endParaRPr>
          </a:p>
        </p:txBody>
      </p:sp>
      <p:sp>
        <p:nvSpPr>
          <p:cNvPr id="125" name="Google Shape;125;p22"/>
          <p:cNvSpPr txBox="1"/>
          <p:nvPr/>
        </p:nvSpPr>
        <p:spPr>
          <a:xfrm>
            <a:off x="2193550" y="4792675"/>
            <a:ext cx="6196500" cy="506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600"/>
              <a:t>Forman MA, Steiner JM, Armstrong PJ, et al. ACVIM consensus statement on pancreatitis in cats. J Vet Intern Med. 2021;35:703–723. </a:t>
            </a:r>
            <a:r>
              <a:rPr lang="en" sz="600">
                <a:solidFill>
                  <a:srgbClr val="0040EE"/>
                </a:solidFill>
              </a:rPr>
              <a:t>https://doi.org/10.1111/jvim.16053</a:t>
            </a:r>
            <a:endParaRPr sz="600">
              <a:solidFill>
                <a:srgbClr val="0040EE"/>
              </a:solidFill>
            </a:endParaRPr>
          </a:p>
          <a:p>
            <a:pPr indent="0" lvl="0" marL="0" rtl="0" algn="l">
              <a:spcBef>
                <a:spcPts val="0"/>
              </a:spcBef>
              <a:spcAft>
                <a:spcPts val="0"/>
              </a:spcAft>
              <a:buNone/>
            </a:pPr>
            <a:r>
              <a:t/>
            </a:r>
            <a:endParaRPr>
              <a:latin typeface="Proxima Nova"/>
              <a:ea typeface="Proxima Nova"/>
              <a:cs typeface="Proxima Nova"/>
              <a:sym typeface="Proxima Nova"/>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Treatment</a:t>
            </a:r>
            <a:endParaRPr/>
          </a:p>
        </p:txBody>
      </p:sp>
      <p:sp>
        <p:nvSpPr>
          <p:cNvPr id="131" name="Google Shape;131;p2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Resuscitation, Fluid Therapy, Monitoring</a:t>
            </a:r>
            <a:endParaRPr/>
          </a:p>
          <a:p>
            <a:pPr indent="0" lvl="0" marL="0" rtl="0" algn="l">
              <a:spcBef>
                <a:spcPts val="1200"/>
              </a:spcBef>
              <a:spcAft>
                <a:spcPts val="0"/>
              </a:spcAft>
              <a:buNone/>
            </a:pPr>
            <a:r>
              <a:rPr lang="en"/>
              <a:t>Judicious Calcium Supplementation</a:t>
            </a:r>
            <a:endParaRPr/>
          </a:p>
          <a:p>
            <a:pPr indent="0" lvl="0" marL="0" rtl="0" algn="l">
              <a:spcBef>
                <a:spcPts val="1200"/>
              </a:spcBef>
              <a:spcAft>
                <a:spcPts val="0"/>
              </a:spcAft>
              <a:buNone/>
            </a:pPr>
            <a:r>
              <a:rPr lang="en"/>
              <a:t>Vasopressors</a:t>
            </a:r>
            <a:endParaRPr/>
          </a:p>
          <a:p>
            <a:pPr indent="0" lvl="0" marL="0" rtl="0" algn="l">
              <a:spcBef>
                <a:spcPts val="1200"/>
              </a:spcBef>
              <a:spcAft>
                <a:spcPts val="0"/>
              </a:spcAft>
              <a:buNone/>
            </a:pPr>
            <a:r>
              <a:rPr lang="en"/>
              <a:t>Oxygen supplementation</a:t>
            </a:r>
            <a:endParaRPr/>
          </a:p>
          <a:p>
            <a:pPr indent="0" lvl="0" marL="0" rtl="0" algn="l">
              <a:spcBef>
                <a:spcPts val="1200"/>
              </a:spcBef>
              <a:spcAft>
                <a:spcPts val="1200"/>
              </a:spcAft>
              <a:buNone/>
            </a:pPr>
            <a:r>
              <a:rPr lang="en"/>
              <a:t>Transfusions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Treatment</a:t>
            </a:r>
            <a:endParaRPr/>
          </a:p>
        </p:txBody>
      </p:sp>
      <p:sp>
        <p:nvSpPr>
          <p:cNvPr id="137" name="Google Shape;137;p24"/>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800"/>
              <a:t>Pain Management</a:t>
            </a:r>
            <a:endParaRPr sz="1800"/>
          </a:p>
          <a:p>
            <a:pPr indent="-342900" lvl="0" marL="457200" rtl="0" algn="l">
              <a:spcBef>
                <a:spcPts val="1200"/>
              </a:spcBef>
              <a:spcAft>
                <a:spcPts val="0"/>
              </a:spcAft>
              <a:buSzPts val="1800"/>
              <a:buChar char="-"/>
            </a:pPr>
            <a:r>
              <a:rPr lang="en" sz="1800"/>
              <a:t>Opioids</a:t>
            </a:r>
            <a:endParaRPr sz="1800"/>
          </a:p>
          <a:p>
            <a:pPr indent="-342900" lvl="0" marL="457200" rtl="0" algn="l">
              <a:spcBef>
                <a:spcPts val="0"/>
              </a:spcBef>
              <a:spcAft>
                <a:spcPts val="0"/>
              </a:spcAft>
              <a:buSzPts val="1800"/>
              <a:buChar char="-"/>
            </a:pPr>
            <a:r>
              <a:rPr lang="en" sz="1800"/>
              <a:t>Ketamine</a:t>
            </a:r>
            <a:endParaRPr sz="1800"/>
          </a:p>
          <a:p>
            <a:pPr indent="-342900" lvl="0" marL="457200" rtl="0" algn="l">
              <a:spcBef>
                <a:spcPts val="0"/>
              </a:spcBef>
              <a:spcAft>
                <a:spcPts val="0"/>
              </a:spcAft>
              <a:buSzPts val="1800"/>
              <a:buChar char="-"/>
            </a:pPr>
            <a:r>
              <a:rPr lang="en" sz="1800"/>
              <a:t>Lidocaine</a:t>
            </a:r>
            <a:endParaRPr sz="1800"/>
          </a:p>
          <a:p>
            <a:pPr indent="-342900" lvl="0" marL="457200" rtl="0" algn="l">
              <a:spcBef>
                <a:spcPts val="0"/>
              </a:spcBef>
              <a:spcAft>
                <a:spcPts val="0"/>
              </a:spcAft>
              <a:buSzPts val="1800"/>
              <a:buChar char="-"/>
            </a:pPr>
            <a:r>
              <a:rPr lang="en" sz="1800"/>
              <a:t>Avoid NSAIDs</a:t>
            </a:r>
            <a:endParaRPr sz="1800"/>
          </a:p>
          <a:p>
            <a:pPr indent="-342900" lvl="0" marL="457200" rtl="0" algn="l">
              <a:spcBef>
                <a:spcPts val="0"/>
              </a:spcBef>
              <a:spcAft>
                <a:spcPts val="0"/>
              </a:spcAft>
              <a:buSzPts val="1800"/>
              <a:buChar char="-"/>
            </a:pPr>
            <a:r>
              <a:rPr lang="en" sz="1800"/>
              <a:t>Tramadol</a:t>
            </a:r>
            <a:endParaRPr sz="1800"/>
          </a:p>
          <a:p>
            <a:pPr indent="-342900" lvl="0" marL="457200" rtl="0" algn="l">
              <a:spcBef>
                <a:spcPts val="0"/>
              </a:spcBef>
              <a:spcAft>
                <a:spcPts val="0"/>
              </a:spcAft>
              <a:buSzPts val="1800"/>
              <a:buChar char="-"/>
            </a:pPr>
            <a:r>
              <a:rPr lang="en" sz="1800"/>
              <a:t>Gabapentin</a:t>
            </a:r>
            <a:endParaRPr sz="1800"/>
          </a:p>
          <a:p>
            <a:pPr indent="-342900" lvl="0" marL="457200" rtl="0" algn="l">
              <a:spcBef>
                <a:spcPts val="0"/>
              </a:spcBef>
              <a:spcAft>
                <a:spcPts val="0"/>
              </a:spcAft>
              <a:buSzPts val="1800"/>
              <a:buChar char="-"/>
            </a:pPr>
            <a:r>
              <a:rPr lang="en" sz="1800"/>
              <a:t>Cerenia</a:t>
            </a:r>
            <a:endParaRPr/>
          </a:p>
        </p:txBody>
      </p:sp>
      <p:sp>
        <p:nvSpPr>
          <p:cNvPr id="138" name="Google Shape;138;p24"/>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800"/>
              <a:t>Nutrition</a:t>
            </a:r>
            <a:endParaRPr sz="1800"/>
          </a:p>
          <a:p>
            <a:pPr indent="-342900" lvl="0" marL="457200" rtl="0" algn="l">
              <a:spcBef>
                <a:spcPts val="1200"/>
              </a:spcBef>
              <a:spcAft>
                <a:spcPts val="0"/>
              </a:spcAft>
              <a:buSzPts val="1800"/>
              <a:buChar char="-"/>
            </a:pPr>
            <a:r>
              <a:rPr lang="en" sz="1800"/>
              <a:t>Within 24 hours</a:t>
            </a:r>
            <a:endParaRPr sz="1800"/>
          </a:p>
          <a:p>
            <a:pPr indent="-342900" lvl="0" marL="457200" rtl="0" algn="l">
              <a:spcBef>
                <a:spcPts val="0"/>
              </a:spcBef>
              <a:spcAft>
                <a:spcPts val="0"/>
              </a:spcAft>
              <a:buSzPts val="1800"/>
              <a:buChar char="-"/>
            </a:pPr>
            <a:r>
              <a:rPr lang="en" sz="1800"/>
              <a:t>Jejunostomy tube</a:t>
            </a:r>
            <a:endParaRPr sz="1800"/>
          </a:p>
          <a:p>
            <a:pPr indent="-342900" lvl="0" marL="457200" rtl="0" algn="l">
              <a:spcBef>
                <a:spcPts val="0"/>
              </a:spcBef>
              <a:spcAft>
                <a:spcPts val="0"/>
              </a:spcAft>
              <a:buSzPts val="1800"/>
              <a:buChar char="-"/>
            </a:pPr>
            <a:r>
              <a:rPr lang="en" sz="1800"/>
              <a:t>Nasogastric tube</a:t>
            </a:r>
            <a:endParaRPr sz="1800"/>
          </a:p>
          <a:p>
            <a:pPr indent="-342900" lvl="0" marL="457200" rtl="0" algn="l">
              <a:spcBef>
                <a:spcPts val="0"/>
              </a:spcBef>
              <a:spcAft>
                <a:spcPts val="0"/>
              </a:spcAft>
              <a:buSzPts val="1800"/>
              <a:buChar char="-"/>
            </a:pPr>
            <a:r>
              <a:rPr lang="en" sz="1800"/>
              <a:t>Esophagostomy tube</a:t>
            </a:r>
            <a:endParaRPr sz="1800"/>
          </a:p>
          <a:p>
            <a:pPr indent="-342900" lvl="0" marL="457200" rtl="0" algn="l">
              <a:spcBef>
                <a:spcPts val="0"/>
              </a:spcBef>
              <a:spcAft>
                <a:spcPts val="0"/>
              </a:spcAft>
              <a:buSzPts val="1800"/>
              <a:buChar char="-"/>
            </a:pPr>
            <a:r>
              <a:rPr lang="en" sz="1800"/>
              <a:t>Low volume/trickle feeding</a:t>
            </a:r>
            <a:endParaRPr sz="1800"/>
          </a:p>
          <a:p>
            <a:pPr indent="-342900" lvl="0" marL="457200" rtl="0" algn="l">
              <a:spcBef>
                <a:spcPts val="0"/>
              </a:spcBef>
              <a:spcAft>
                <a:spcPts val="0"/>
              </a:spcAft>
              <a:buSzPts val="1800"/>
              <a:buChar char="-"/>
            </a:pPr>
            <a:r>
              <a:rPr lang="en" sz="1800"/>
              <a:t>Parenteral nutrition</a:t>
            </a:r>
            <a:endParaRPr sz="1800"/>
          </a:p>
          <a:p>
            <a:pPr indent="-342900" lvl="0" marL="457200" rtl="0" algn="l">
              <a:spcBef>
                <a:spcPts val="0"/>
              </a:spcBef>
              <a:spcAft>
                <a:spcPts val="0"/>
              </a:spcAft>
              <a:buSzPts val="1800"/>
              <a:buChar char="-"/>
            </a:pPr>
            <a:r>
              <a:rPr lang="en" sz="1800"/>
              <a:t>Appetite stimulants</a:t>
            </a:r>
            <a:endParaRPr sz="18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Treatments</a:t>
            </a:r>
            <a:endParaRPr/>
          </a:p>
        </p:txBody>
      </p:sp>
      <p:sp>
        <p:nvSpPr>
          <p:cNvPr id="144" name="Google Shape;144;p2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Gastrointestinal protectants</a:t>
            </a:r>
            <a:endParaRPr/>
          </a:p>
          <a:p>
            <a:pPr indent="0" lvl="0" marL="0" rtl="0" algn="l">
              <a:spcBef>
                <a:spcPts val="1200"/>
              </a:spcBef>
              <a:spcAft>
                <a:spcPts val="0"/>
              </a:spcAft>
              <a:buNone/>
            </a:pPr>
            <a:r>
              <a:rPr lang="en"/>
              <a:t>Anti-emetics</a:t>
            </a:r>
            <a:endParaRPr/>
          </a:p>
          <a:p>
            <a:pPr indent="0" lvl="0" marL="0" rtl="0" algn="l">
              <a:spcBef>
                <a:spcPts val="1200"/>
              </a:spcBef>
              <a:spcAft>
                <a:spcPts val="0"/>
              </a:spcAft>
              <a:buNone/>
            </a:pPr>
            <a:r>
              <a:rPr lang="en"/>
              <a:t>Promotility agents</a:t>
            </a:r>
            <a:endParaRPr/>
          </a:p>
          <a:p>
            <a:pPr indent="0" lvl="0" marL="0" rtl="0" algn="l">
              <a:spcBef>
                <a:spcPts val="1200"/>
              </a:spcBef>
              <a:spcAft>
                <a:spcPts val="0"/>
              </a:spcAft>
              <a:buNone/>
            </a:pPr>
            <a:r>
              <a:rPr lang="en"/>
              <a:t>Primary </a:t>
            </a:r>
            <a:r>
              <a:rPr lang="en"/>
              <a:t>disease or comorbidity treatments</a:t>
            </a:r>
            <a:endParaRPr/>
          </a:p>
          <a:p>
            <a:pPr indent="0" lvl="0" marL="0" rtl="0" algn="l">
              <a:spcBef>
                <a:spcPts val="1200"/>
              </a:spcBef>
              <a:spcAft>
                <a:spcPts val="0"/>
              </a:spcAft>
              <a:buNone/>
            </a:pPr>
            <a:r>
              <a:rPr lang="en"/>
              <a:t>Antibiotics</a:t>
            </a:r>
            <a:endParaRPr/>
          </a:p>
          <a:p>
            <a:pPr indent="0" lvl="0" marL="0" rtl="0" algn="l">
              <a:spcBef>
                <a:spcPts val="1200"/>
              </a:spcBef>
              <a:spcAft>
                <a:spcPts val="1200"/>
              </a:spcAft>
              <a:buNone/>
            </a:pPr>
            <a:r>
              <a:rPr lang="en"/>
              <a:t>Corticosteroids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Treatments and Outcome</a:t>
            </a:r>
            <a:endParaRPr/>
          </a:p>
        </p:txBody>
      </p:sp>
      <p:sp>
        <p:nvSpPr>
          <p:cNvPr id="150" name="Google Shape;150;p2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Respiratory complications</a:t>
            </a:r>
            <a:endParaRPr/>
          </a:p>
          <a:p>
            <a:pPr indent="0" lvl="0" marL="0" rtl="0" algn="l">
              <a:spcBef>
                <a:spcPts val="1200"/>
              </a:spcBef>
              <a:spcAft>
                <a:spcPts val="0"/>
              </a:spcAft>
              <a:buNone/>
            </a:pPr>
            <a:r>
              <a:rPr lang="en"/>
              <a:t>Surgery</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Outcome</a:t>
            </a:r>
            <a:endParaRPr/>
          </a:p>
          <a:p>
            <a:pPr indent="-342900" lvl="0" marL="457200" rtl="0" algn="l">
              <a:spcBef>
                <a:spcPts val="1200"/>
              </a:spcBef>
              <a:spcAft>
                <a:spcPts val="0"/>
              </a:spcAft>
              <a:buSzPts val="1800"/>
              <a:buChar char="-"/>
            </a:pPr>
            <a:r>
              <a:rPr lang="en"/>
              <a:t>Potentially more flare-ups, complications</a:t>
            </a:r>
            <a:endParaRPr/>
          </a:p>
          <a:p>
            <a:pPr indent="-342900" lvl="0" marL="457200" rtl="0" algn="l">
              <a:spcBef>
                <a:spcPts val="0"/>
              </a:spcBef>
              <a:spcAft>
                <a:spcPts val="0"/>
              </a:spcAft>
              <a:buSzPts val="1800"/>
              <a:buChar char="-"/>
            </a:pPr>
            <a:r>
              <a:rPr lang="en"/>
              <a:t>Mortality 9-41% over 4 studies</a:t>
            </a:r>
            <a:endParaRPr/>
          </a:p>
          <a:p>
            <a:pPr indent="-342900" lvl="0" marL="457200" rtl="0" algn="l">
              <a:spcBef>
                <a:spcPts val="0"/>
              </a:spcBef>
              <a:spcAft>
                <a:spcPts val="0"/>
              </a:spcAft>
              <a:buSzPts val="1800"/>
              <a:buChar char="-"/>
            </a:pPr>
            <a:r>
              <a:rPr lang="en"/>
              <a:t>Low iCa, hypoglycemia, azotemia - negative prognostic indicators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7"/>
          <p:cNvSpPr txBox="1"/>
          <p:nvPr>
            <p:ph type="title"/>
          </p:nvPr>
        </p:nvSpPr>
        <p:spPr>
          <a:xfrm>
            <a:off x="510450" y="2057400"/>
            <a:ext cx="8123100" cy="7788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Vomiting</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Physiology</a:t>
            </a:r>
            <a:endParaRPr/>
          </a:p>
        </p:txBody>
      </p:sp>
      <p:pic>
        <p:nvPicPr>
          <p:cNvPr id="161" name="Google Shape;161;p28"/>
          <p:cNvPicPr preferRelativeResize="0"/>
          <p:nvPr/>
        </p:nvPicPr>
        <p:blipFill>
          <a:blip r:embed="rId3">
            <a:alphaModFix/>
          </a:blip>
          <a:stretch>
            <a:fillRect/>
          </a:stretch>
        </p:blipFill>
        <p:spPr>
          <a:xfrm>
            <a:off x="2014600" y="949200"/>
            <a:ext cx="5407174" cy="3524800"/>
          </a:xfrm>
          <a:prstGeom prst="rect">
            <a:avLst/>
          </a:prstGeom>
          <a:noFill/>
          <a:ln>
            <a:noFill/>
          </a:ln>
        </p:spPr>
      </p:pic>
      <p:sp>
        <p:nvSpPr>
          <p:cNvPr id="162" name="Google Shape;162;p28"/>
          <p:cNvSpPr txBox="1"/>
          <p:nvPr/>
        </p:nvSpPr>
        <p:spPr>
          <a:xfrm>
            <a:off x="3140225" y="4728125"/>
            <a:ext cx="61965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highlight>
                  <a:srgbClr val="FFFFFF"/>
                </a:highlight>
              </a:rPr>
              <a:t>Silverstein, D., 2015. </a:t>
            </a:r>
            <a:r>
              <a:rPr i="1" lang="en" sz="1000">
                <a:highlight>
                  <a:srgbClr val="FFFFFF"/>
                </a:highlight>
              </a:rPr>
              <a:t>Small animal critical care medicine</a:t>
            </a:r>
            <a:r>
              <a:rPr lang="en" sz="1000">
                <a:highlight>
                  <a:srgbClr val="FFFFFF"/>
                </a:highlight>
              </a:rPr>
              <a:t>. St. Louis, Mo.: Elsevier, Saunders, p.637.</a:t>
            </a:r>
            <a:endParaRPr>
              <a:latin typeface="Proxima Nova"/>
              <a:ea typeface="Proxima Nova"/>
              <a:cs typeface="Proxima Nova"/>
              <a:sym typeface="Proxima Nova"/>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Consequences of Vomiting</a:t>
            </a:r>
            <a:endParaRPr/>
          </a:p>
        </p:txBody>
      </p:sp>
      <p:sp>
        <p:nvSpPr>
          <p:cNvPr id="168" name="Google Shape;168;p2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Dehydration</a:t>
            </a:r>
            <a:endParaRPr/>
          </a:p>
          <a:p>
            <a:pPr indent="0" lvl="0" marL="0" rtl="0" algn="l">
              <a:spcBef>
                <a:spcPts val="1200"/>
              </a:spcBef>
              <a:spcAft>
                <a:spcPts val="0"/>
              </a:spcAft>
              <a:buNone/>
            </a:pPr>
            <a:r>
              <a:rPr lang="en"/>
              <a:t>Acid-base disturbances</a:t>
            </a:r>
            <a:endParaRPr/>
          </a:p>
          <a:p>
            <a:pPr indent="0" lvl="0" marL="0" rtl="0" algn="l">
              <a:spcBef>
                <a:spcPts val="1200"/>
              </a:spcBef>
              <a:spcAft>
                <a:spcPts val="1200"/>
              </a:spcAft>
              <a:buNone/>
            </a:pPr>
            <a:r>
              <a:rPr lang="en"/>
              <a:t>Aspiration pneumonia</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3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Building</a:t>
            </a:r>
            <a:r>
              <a:rPr lang="en"/>
              <a:t> to a Diagnosis</a:t>
            </a:r>
            <a:endParaRPr/>
          </a:p>
        </p:txBody>
      </p:sp>
      <p:sp>
        <p:nvSpPr>
          <p:cNvPr id="174" name="Google Shape;174;p3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History</a:t>
            </a:r>
            <a:endParaRPr/>
          </a:p>
          <a:p>
            <a:pPr indent="0" lvl="0" marL="0" rtl="0" algn="l">
              <a:spcBef>
                <a:spcPts val="1200"/>
              </a:spcBef>
              <a:spcAft>
                <a:spcPts val="1200"/>
              </a:spcAft>
              <a:buNone/>
            </a:pPr>
            <a:r>
              <a:rPr lang="en"/>
              <a:t>Physical Exam</a:t>
            </a:r>
            <a:endParaRPr/>
          </a:p>
        </p:txBody>
      </p:sp>
      <p:pic>
        <p:nvPicPr>
          <p:cNvPr id="175" name="Google Shape;175;p30"/>
          <p:cNvPicPr preferRelativeResize="0"/>
          <p:nvPr/>
        </p:nvPicPr>
        <p:blipFill>
          <a:blip r:embed="rId3">
            <a:alphaModFix/>
          </a:blip>
          <a:stretch>
            <a:fillRect/>
          </a:stretch>
        </p:blipFill>
        <p:spPr>
          <a:xfrm>
            <a:off x="4753875" y="637850"/>
            <a:ext cx="3454550" cy="3870925"/>
          </a:xfrm>
          <a:prstGeom prst="rect">
            <a:avLst/>
          </a:prstGeom>
          <a:noFill/>
          <a:ln>
            <a:noFill/>
          </a:ln>
        </p:spPr>
      </p:pic>
      <p:sp>
        <p:nvSpPr>
          <p:cNvPr id="176" name="Google Shape;176;p30"/>
          <p:cNvSpPr txBox="1"/>
          <p:nvPr/>
        </p:nvSpPr>
        <p:spPr>
          <a:xfrm>
            <a:off x="1440525" y="4760400"/>
            <a:ext cx="61965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highlight>
                  <a:srgbClr val="FFFFFF"/>
                </a:highlight>
              </a:rPr>
              <a:t>Silverstein, D., 2015. </a:t>
            </a:r>
            <a:r>
              <a:rPr i="1" lang="en" sz="1000">
                <a:highlight>
                  <a:srgbClr val="FFFFFF"/>
                </a:highlight>
              </a:rPr>
              <a:t>Small animal critical care medicine</a:t>
            </a:r>
            <a:r>
              <a:rPr lang="en" sz="1000">
                <a:highlight>
                  <a:srgbClr val="FFFFFF"/>
                </a:highlight>
              </a:rPr>
              <a:t>. St. Louis, Mo.: Elsevier, Saunders, p.637.</a:t>
            </a:r>
            <a:endParaRPr>
              <a:latin typeface="Proxima Nova"/>
              <a:ea typeface="Proxima Nova"/>
              <a:cs typeface="Proxima Nova"/>
              <a:sym typeface="Proxima Nova"/>
            </a:endParaRPr>
          </a:p>
          <a:p>
            <a:pPr indent="0" lvl="0" marL="0" rtl="0" algn="l">
              <a:spcBef>
                <a:spcPts val="0"/>
              </a:spcBef>
              <a:spcAft>
                <a:spcPts val="0"/>
              </a:spcAft>
              <a:buNone/>
            </a:pPr>
            <a:r>
              <a:t/>
            </a:r>
            <a:endParaRPr>
              <a:latin typeface="Proxima Nova"/>
              <a:ea typeface="Proxima Nova"/>
              <a:cs typeface="Proxima Nova"/>
              <a:sym typeface="Proxima Nova"/>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3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Clinical Pathology</a:t>
            </a:r>
            <a:endParaRPr/>
          </a:p>
        </p:txBody>
      </p:sp>
      <p:sp>
        <p:nvSpPr>
          <p:cNvPr id="182" name="Google Shape;182;p3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QATs</a:t>
            </a:r>
            <a:endParaRPr/>
          </a:p>
          <a:p>
            <a:pPr indent="0" lvl="0" marL="0" rtl="0" algn="l">
              <a:spcBef>
                <a:spcPts val="1200"/>
              </a:spcBef>
              <a:spcAft>
                <a:spcPts val="0"/>
              </a:spcAft>
              <a:buNone/>
            </a:pPr>
            <a:r>
              <a:rPr lang="en"/>
              <a:t>Venous Bloodgas</a:t>
            </a:r>
            <a:endParaRPr/>
          </a:p>
          <a:p>
            <a:pPr indent="0" lvl="0" marL="0" rtl="0" algn="l">
              <a:spcBef>
                <a:spcPts val="1200"/>
              </a:spcBef>
              <a:spcAft>
                <a:spcPts val="0"/>
              </a:spcAft>
              <a:buNone/>
            </a:pPr>
            <a:r>
              <a:rPr lang="en"/>
              <a:t>CBC</a:t>
            </a:r>
            <a:endParaRPr/>
          </a:p>
          <a:p>
            <a:pPr indent="0" lvl="0" marL="0" rtl="0" algn="l">
              <a:spcBef>
                <a:spcPts val="1200"/>
              </a:spcBef>
              <a:spcAft>
                <a:spcPts val="0"/>
              </a:spcAft>
              <a:buNone/>
            </a:pPr>
            <a:r>
              <a:rPr lang="en"/>
              <a:t>Chemistry</a:t>
            </a:r>
            <a:endParaRPr/>
          </a:p>
          <a:p>
            <a:pPr indent="0" lvl="0" marL="0" rtl="0" algn="l">
              <a:spcBef>
                <a:spcPts val="1200"/>
              </a:spcBef>
              <a:spcAft>
                <a:spcPts val="0"/>
              </a:spcAft>
              <a:buNone/>
            </a:pPr>
            <a:r>
              <a:rPr lang="en"/>
              <a:t>Urinalysis</a:t>
            </a:r>
            <a:endParaRPr/>
          </a:p>
          <a:p>
            <a:pPr indent="0" lvl="0" marL="0" rtl="0" algn="l">
              <a:spcBef>
                <a:spcPts val="1200"/>
              </a:spcBef>
              <a:spcAft>
                <a:spcPts val="1200"/>
              </a:spcAft>
              <a:buNone/>
            </a:pPr>
            <a:r>
              <a:rPr lang="en"/>
              <a:t>Fecal</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4"/>
          <p:cNvSpPr txBox="1"/>
          <p:nvPr>
            <p:ph type="title"/>
          </p:nvPr>
        </p:nvSpPr>
        <p:spPr>
          <a:xfrm>
            <a:off x="510450" y="2057400"/>
            <a:ext cx="8123100" cy="7788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Pancreatitis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3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Imaging</a:t>
            </a:r>
            <a:endParaRPr/>
          </a:p>
        </p:txBody>
      </p:sp>
      <p:sp>
        <p:nvSpPr>
          <p:cNvPr id="188" name="Google Shape;188;p3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Abdominal Radiographs</a:t>
            </a:r>
            <a:endParaRPr/>
          </a:p>
          <a:p>
            <a:pPr indent="0" lvl="0" marL="0" rtl="0" algn="l">
              <a:spcBef>
                <a:spcPts val="1200"/>
              </a:spcBef>
              <a:spcAft>
                <a:spcPts val="0"/>
              </a:spcAft>
              <a:buNone/>
            </a:pPr>
            <a:r>
              <a:rPr lang="en"/>
              <a:t>Ultrasound</a:t>
            </a:r>
            <a:endParaRPr/>
          </a:p>
          <a:p>
            <a:pPr indent="0" lvl="0" marL="0" rtl="0" algn="l">
              <a:spcBef>
                <a:spcPts val="1200"/>
              </a:spcBef>
              <a:spcAft>
                <a:spcPts val="0"/>
              </a:spcAft>
              <a:buNone/>
            </a:pPr>
            <a:r>
              <a:rPr lang="en"/>
              <a:t>Chest Radiographs</a:t>
            </a:r>
            <a:endParaRPr/>
          </a:p>
          <a:p>
            <a:pPr indent="0" lvl="0" marL="0" rtl="0" algn="l">
              <a:spcBef>
                <a:spcPts val="1200"/>
              </a:spcBef>
              <a:spcAft>
                <a:spcPts val="1200"/>
              </a:spcAft>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3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Treatment</a:t>
            </a:r>
            <a:endParaRPr/>
          </a:p>
        </p:txBody>
      </p:sp>
      <p:sp>
        <p:nvSpPr>
          <p:cNvPr id="194" name="Google Shape;194;p3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Primary disease</a:t>
            </a:r>
            <a:endParaRPr/>
          </a:p>
          <a:p>
            <a:pPr indent="0" lvl="0" marL="0" rtl="0" algn="l">
              <a:spcBef>
                <a:spcPts val="1200"/>
              </a:spcBef>
              <a:spcAft>
                <a:spcPts val="0"/>
              </a:spcAft>
              <a:buNone/>
            </a:pPr>
            <a:r>
              <a:rPr lang="en"/>
              <a:t>Correct electrolyte derangements and acid/base disturbances</a:t>
            </a:r>
            <a:endParaRPr/>
          </a:p>
          <a:p>
            <a:pPr indent="0" lvl="0" marL="0" rtl="0" algn="l">
              <a:spcBef>
                <a:spcPts val="1200"/>
              </a:spcBef>
              <a:spcAft>
                <a:spcPts val="0"/>
              </a:spcAft>
              <a:buNone/>
            </a:pPr>
            <a:r>
              <a:rPr lang="en"/>
              <a:t>Supportive care</a:t>
            </a:r>
            <a:endParaRPr/>
          </a:p>
          <a:p>
            <a:pPr indent="-342900" lvl="0" marL="457200" rtl="0" algn="l">
              <a:spcBef>
                <a:spcPts val="1200"/>
              </a:spcBef>
              <a:spcAft>
                <a:spcPts val="0"/>
              </a:spcAft>
              <a:buSzPts val="1800"/>
              <a:buChar char="-"/>
            </a:pPr>
            <a:r>
              <a:rPr lang="en"/>
              <a:t>Anti-emetics</a:t>
            </a:r>
            <a:endParaRPr/>
          </a:p>
          <a:p>
            <a:pPr indent="-342900" lvl="0" marL="457200" rtl="0" algn="l">
              <a:spcBef>
                <a:spcPts val="0"/>
              </a:spcBef>
              <a:spcAft>
                <a:spcPts val="0"/>
              </a:spcAft>
              <a:buSzPts val="1800"/>
              <a:buChar char="-"/>
            </a:pPr>
            <a:r>
              <a:rPr lang="en"/>
              <a:t>Gastrointestinal protectants</a:t>
            </a:r>
            <a:endParaRPr/>
          </a:p>
          <a:p>
            <a:pPr indent="-342900" lvl="0" marL="457200" rtl="0" algn="l">
              <a:spcBef>
                <a:spcPts val="0"/>
              </a:spcBef>
              <a:spcAft>
                <a:spcPts val="0"/>
              </a:spcAft>
              <a:buSzPts val="1800"/>
              <a:buChar char="-"/>
            </a:pPr>
            <a:r>
              <a:rPr lang="en"/>
              <a:t>Fasting</a:t>
            </a:r>
            <a:endParaRPr/>
          </a:p>
          <a:p>
            <a:pPr indent="0" lvl="0" marL="0" rtl="0" algn="l">
              <a:spcBef>
                <a:spcPts val="1200"/>
              </a:spcBef>
              <a:spcAft>
                <a:spcPts val="1200"/>
              </a:spcAft>
              <a:buNone/>
            </a:pPr>
            <a:r>
              <a:rPr lang="en"/>
              <a:t>Nutrition</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34"/>
          <p:cNvSpPr txBox="1"/>
          <p:nvPr>
            <p:ph type="title"/>
          </p:nvPr>
        </p:nvSpPr>
        <p:spPr>
          <a:xfrm>
            <a:off x="510450" y="2057400"/>
            <a:ext cx="8123100" cy="7788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Ileus</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3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Regurgitation</a:t>
            </a:r>
            <a:endParaRPr/>
          </a:p>
        </p:txBody>
      </p:sp>
      <p:sp>
        <p:nvSpPr>
          <p:cNvPr id="205" name="Google Shape;205;p35"/>
          <p:cNvSpPr txBox="1"/>
          <p:nvPr>
            <p:ph idx="1" type="body"/>
          </p:nvPr>
        </p:nvSpPr>
        <p:spPr>
          <a:xfrm>
            <a:off x="311700" y="1152475"/>
            <a:ext cx="48378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Clinical</a:t>
            </a:r>
            <a:r>
              <a:rPr lang="en"/>
              <a:t> consequences - aspiration pneumonia</a:t>
            </a:r>
            <a:endParaRPr/>
          </a:p>
          <a:p>
            <a:pPr indent="0" lvl="0" marL="0" rtl="0" algn="l">
              <a:spcBef>
                <a:spcPts val="1200"/>
              </a:spcBef>
              <a:spcAft>
                <a:spcPts val="0"/>
              </a:spcAft>
              <a:buNone/>
            </a:pPr>
            <a:r>
              <a:rPr lang="en"/>
              <a:t>Differential Diagnoses </a:t>
            </a:r>
            <a:endParaRPr/>
          </a:p>
          <a:p>
            <a:pPr indent="0" lvl="0" marL="0" rtl="0" algn="l">
              <a:spcBef>
                <a:spcPts val="1200"/>
              </a:spcBef>
              <a:spcAft>
                <a:spcPts val="0"/>
              </a:spcAft>
              <a:buNone/>
            </a:pPr>
            <a:r>
              <a:rPr lang="en"/>
              <a:t> - </a:t>
            </a:r>
            <a:r>
              <a:rPr lang="en"/>
              <a:t>idiopathic</a:t>
            </a:r>
            <a:r>
              <a:rPr lang="en"/>
              <a:t> is the most common in adult dogs</a:t>
            </a:r>
            <a:endParaRPr/>
          </a:p>
          <a:p>
            <a:pPr indent="0" lvl="0" marL="0" rtl="0" algn="l">
              <a:spcBef>
                <a:spcPts val="1200"/>
              </a:spcBef>
              <a:spcAft>
                <a:spcPts val="1200"/>
              </a:spcAft>
              <a:buNone/>
            </a:pPr>
            <a:r>
              <a:rPr lang="en"/>
              <a:t>- Focal myasthenia gravis, hypothryoidism</a:t>
            </a:r>
            <a:endParaRPr/>
          </a:p>
        </p:txBody>
      </p:sp>
      <p:pic>
        <p:nvPicPr>
          <p:cNvPr id="206" name="Google Shape;206;p35"/>
          <p:cNvPicPr preferRelativeResize="0"/>
          <p:nvPr/>
        </p:nvPicPr>
        <p:blipFill>
          <a:blip r:embed="rId3">
            <a:alphaModFix/>
          </a:blip>
          <a:stretch>
            <a:fillRect/>
          </a:stretch>
        </p:blipFill>
        <p:spPr>
          <a:xfrm>
            <a:off x="5301900" y="145450"/>
            <a:ext cx="3128200" cy="4845650"/>
          </a:xfrm>
          <a:prstGeom prst="rect">
            <a:avLst/>
          </a:prstGeom>
          <a:noFill/>
          <a:ln>
            <a:noFill/>
          </a:ln>
        </p:spPr>
      </p:pic>
      <p:sp>
        <p:nvSpPr>
          <p:cNvPr id="207" name="Google Shape;207;p35"/>
          <p:cNvSpPr txBox="1"/>
          <p:nvPr/>
        </p:nvSpPr>
        <p:spPr>
          <a:xfrm>
            <a:off x="7198025" y="1996900"/>
            <a:ext cx="44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Proxima Nova"/>
              <a:ea typeface="Proxima Nova"/>
              <a:cs typeface="Proxima Nova"/>
              <a:sym typeface="Proxima Nova"/>
            </a:endParaRPr>
          </a:p>
        </p:txBody>
      </p:sp>
      <p:sp>
        <p:nvSpPr>
          <p:cNvPr id="208" name="Google Shape;208;p35"/>
          <p:cNvSpPr txBox="1"/>
          <p:nvPr/>
        </p:nvSpPr>
        <p:spPr>
          <a:xfrm>
            <a:off x="87650" y="4572300"/>
            <a:ext cx="50619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highlight>
                  <a:srgbClr val="FFFFFF"/>
                </a:highlight>
              </a:rPr>
              <a:t>Silverstein, D., 2015. </a:t>
            </a:r>
            <a:r>
              <a:rPr i="1" lang="en" sz="1000">
                <a:highlight>
                  <a:srgbClr val="FFFFFF"/>
                </a:highlight>
              </a:rPr>
              <a:t>Small animal critical care medicine</a:t>
            </a:r>
            <a:r>
              <a:rPr lang="en" sz="1000">
                <a:highlight>
                  <a:srgbClr val="FFFFFF"/>
                </a:highlight>
              </a:rPr>
              <a:t>. St. Louis, Mo.: Elsevier, Saunders, p.635.</a:t>
            </a:r>
            <a:endParaRPr>
              <a:latin typeface="Proxima Nova"/>
              <a:ea typeface="Proxima Nova"/>
              <a:cs typeface="Proxima Nova"/>
              <a:sym typeface="Proxima Nova"/>
            </a:endParaRPr>
          </a:p>
          <a:p>
            <a:pPr indent="0" lvl="0" marL="0" rtl="0" algn="l">
              <a:spcBef>
                <a:spcPts val="0"/>
              </a:spcBef>
              <a:spcAft>
                <a:spcPts val="0"/>
              </a:spcAft>
              <a:buNone/>
            </a:pPr>
            <a:r>
              <a:t/>
            </a:r>
            <a:endParaRPr>
              <a:latin typeface="Proxima Nova"/>
              <a:ea typeface="Proxima Nova"/>
              <a:cs typeface="Proxima Nova"/>
              <a:sym typeface="Proxima Nova"/>
            </a:endParaRPr>
          </a:p>
          <a:p>
            <a:pPr indent="0" lvl="0" marL="0" rtl="0" algn="l">
              <a:spcBef>
                <a:spcPts val="0"/>
              </a:spcBef>
              <a:spcAft>
                <a:spcPts val="0"/>
              </a:spcAft>
              <a:buNone/>
            </a:pPr>
            <a:r>
              <a:t/>
            </a:r>
            <a:endParaRPr>
              <a:latin typeface="Proxima Nova"/>
              <a:ea typeface="Proxima Nova"/>
              <a:cs typeface="Proxima Nova"/>
              <a:sym typeface="Proxima Nova"/>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3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History and Physical Exam</a:t>
            </a:r>
            <a:endParaRPr/>
          </a:p>
        </p:txBody>
      </p:sp>
      <p:sp>
        <p:nvSpPr>
          <p:cNvPr id="214" name="Google Shape;214;p3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Hunt for esophagitis etiologies</a:t>
            </a:r>
            <a:endParaRPr/>
          </a:p>
          <a:p>
            <a:pPr indent="0" lvl="0" marL="0" rtl="0" algn="l">
              <a:spcBef>
                <a:spcPts val="1200"/>
              </a:spcBef>
              <a:spcAft>
                <a:spcPts val="0"/>
              </a:spcAft>
              <a:buNone/>
            </a:pPr>
            <a:r>
              <a:rPr lang="en"/>
              <a:t>Systemic signs can lead to primary etiologies that induce esophageal disease</a:t>
            </a:r>
            <a:endParaRPr/>
          </a:p>
          <a:p>
            <a:pPr indent="0" lvl="0" marL="0" rtl="0" algn="l">
              <a:spcBef>
                <a:spcPts val="1200"/>
              </a:spcBef>
              <a:spcAft>
                <a:spcPts val="0"/>
              </a:spcAft>
              <a:buNone/>
            </a:pPr>
            <a:r>
              <a:rPr lang="en"/>
              <a:t>Cough, dyspnea, fever</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Thorough neck palpation</a:t>
            </a:r>
            <a:endParaRPr/>
          </a:p>
          <a:p>
            <a:pPr indent="0" lvl="0" marL="0" rtl="0" algn="l">
              <a:spcBef>
                <a:spcPts val="1200"/>
              </a:spcBef>
              <a:spcAft>
                <a:spcPts val="0"/>
              </a:spcAft>
              <a:buNone/>
            </a:pPr>
            <a:r>
              <a:rPr lang="en"/>
              <a:t>Thoracic auscultation</a:t>
            </a:r>
            <a:endParaRPr/>
          </a:p>
          <a:p>
            <a:pPr indent="0" lvl="0" marL="0" rtl="0" algn="l">
              <a:spcBef>
                <a:spcPts val="1200"/>
              </a:spcBef>
              <a:spcAft>
                <a:spcPts val="1200"/>
              </a:spcAft>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Diagnostics</a:t>
            </a:r>
            <a:endParaRPr/>
          </a:p>
        </p:txBody>
      </p:sp>
      <p:sp>
        <p:nvSpPr>
          <p:cNvPr id="220" name="Google Shape;220;p3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Clinical pathology - CBC, Chem</a:t>
            </a:r>
            <a:endParaRPr/>
          </a:p>
          <a:p>
            <a:pPr indent="0" lvl="0" marL="0" rtl="0" algn="l">
              <a:spcBef>
                <a:spcPts val="1200"/>
              </a:spcBef>
              <a:spcAft>
                <a:spcPts val="0"/>
              </a:spcAft>
              <a:buNone/>
            </a:pPr>
            <a:r>
              <a:rPr lang="en"/>
              <a:t>Thoracic radiographs, Contrast study, Endoscopy</a:t>
            </a:r>
            <a:endParaRPr/>
          </a:p>
          <a:p>
            <a:pPr indent="0" lvl="0" marL="0" rtl="0" algn="l">
              <a:spcBef>
                <a:spcPts val="1200"/>
              </a:spcBef>
              <a:spcAft>
                <a:spcPts val="0"/>
              </a:spcAft>
              <a:buNone/>
            </a:pPr>
            <a:r>
              <a:rPr lang="en"/>
              <a:t>Abdominal ultrasound usually unhelpful</a:t>
            </a:r>
            <a:endParaRPr/>
          </a:p>
          <a:p>
            <a:pPr indent="0" lvl="0" marL="0" rtl="0" algn="l">
              <a:spcBef>
                <a:spcPts val="1200"/>
              </a:spcBef>
              <a:spcAft>
                <a:spcPts val="0"/>
              </a:spcAft>
              <a:buNone/>
            </a:pPr>
            <a:r>
              <a:rPr lang="en"/>
              <a:t>Acetylcholine receptor antibody assay, ACTH stim, antinuclear antibody</a:t>
            </a:r>
            <a:endParaRPr/>
          </a:p>
          <a:p>
            <a:pPr indent="0" lvl="0" marL="0" rtl="0" algn="l">
              <a:spcBef>
                <a:spcPts val="1200"/>
              </a:spcBef>
              <a:spcAft>
                <a:spcPts val="0"/>
              </a:spcAft>
              <a:buNone/>
            </a:pPr>
            <a:r>
              <a:rPr lang="en"/>
              <a:t>Serum creatinine phosphokinase </a:t>
            </a:r>
            <a:r>
              <a:rPr lang="en"/>
              <a:t>activity</a:t>
            </a:r>
            <a:r>
              <a:rPr lang="en"/>
              <a:t>, lead levels, thyroid panel</a:t>
            </a:r>
            <a:endParaRPr/>
          </a:p>
          <a:p>
            <a:pPr indent="0" lvl="0" marL="0" rtl="0" algn="l">
              <a:spcBef>
                <a:spcPts val="1200"/>
              </a:spcBef>
              <a:spcAft>
                <a:spcPts val="0"/>
              </a:spcAft>
              <a:buNone/>
            </a:pPr>
            <a:r>
              <a:rPr lang="en"/>
              <a:t>Electromyography, nerve conduction velocity</a:t>
            </a:r>
            <a:endParaRPr/>
          </a:p>
          <a:p>
            <a:pPr indent="0" lvl="0" marL="0" rtl="0" algn="l">
              <a:spcBef>
                <a:spcPts val="1200"/>
              </a:spcBef>
              <a:spcAft>
                <a:spcPts val="1200"/>
              </a:spcAft>
              <a:buNone/>
            </a:pPr>
            <a:r>
              <a:rPr lang="en"/>
              <a:t>Muscle and nerve biopsy</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3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Treatment</a:t>
            </a:r>
            <a:endParaRPr/>
          </a:p>
        </p:txBody>
      </p:sp>
      <p:sp>
        <p:nvSpPr>
          <p:cNvPr id="226" name="Google Shape;226;p3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lang="en"/>
              <a:t>Without concurrent disease, usually can be outpatients</a:t>
            </a:r>
            <a:endParaRPr/>
          </a:p>
          <a:p>
            <a:pPr indent="-334327" lvl="0" marL="457200" rtl="0" algn="l">
              <a:spcBef>
                <a:spcPts val="1200"/>
              </a:spcBef>
              <a:spcAft>
                <a:spcPts val="0"/>
              </a:spcAft>
              <a:buSzPct val="100000"/>
              <a:buChar char="-"/>
            </a:pPr>
            <a:r>
              <a:rPr lang="en"/>
              <a:t>Reduce esophagitis with PPI, H2R antagonist</a:t>
            </a:r>
            <a:endParaRPr/>
          </a:p>
          <a:p>
            <a:pPr indent="-334327" lvl="0" marL="457200" rtl="0" algn="l">
              <a:spcBef>
                <a:spcPts val="0"/>
              </a:spcBef>
              <a:spcAft>
                <a:spcPts val="0"/>
              </a:spcAft>
              <a:buSzPct val="100000"/>
              <a:buChar char="-"/>
            </a:pPr>
            <a:r>
              <a:rPr lang="en"/>
              <a:t>Treat esophagitis with sucralfate</a:t>
            </a:r>
            <a:endParaRPr/>
          </a:p>
          <a:p>
            <a:pPr indent="-334327" lvl="0" marL="457200" rtl="0" algn="l">
              <a:spcBef>
                <a:spcPts val="0"/>
              </a:spcBef>
              <a:spcAft>
                <a:spcPts val="0"/>
              </a:spcAft>
              <a:buSzPct val="100000"/>
              <a:buChar char="-"/>
            </a:pPr>
            <a:r>
              <a:rPr lang="en"/>
              <a:t>Prokinetics not shown to be beneficial, even potentially harmful</a:t>
            </a:r>
            <a:endParaRPr/>
          </a:p>
          <a:p>
            <a:pPr indent="-334327" lvl="0" marL="457200" rtl="0" algn="l">
              <a:spcBef>
                <a:spcPts val="0"/>
              </a:spcBef>
              <a:spcAft>
                <a:spcPts val="0"/>
              </a:spcAft>
              <a:buSzPct val="100000"/>
              <a:buChar char="-"/>
            </a:pPr>
            <a:r>
              <a:rPr lang="en"/>
              <a:t>Bethanecol</a:t>
            </a:r>
            <a:endParaRPr/>
          </a:p>
          <a:p>
            <a:pPr indent="-334327" lvl="0" marL="457200" rtl="0" algn="l">
              <a:spcBef>
                <a:spcPts val="0"/>
              </a:spcBef>
              <a:spcAft>
                <a:spcPts val="0"/>
              </a:spcAft>
              <a:buSzPct val="100000"/>
              <a:buChar char="-"/>
            </a:pPr>
            <a:r>
              <a:rPr lang="en"/>
              <a:t>Myasthenia gravis - pyridostigmine, prednisone, azathioprine</a:t>
            </a:r>
            <a:endParaRPr/>
          </a:p>
          <a:p>
            <a:pPr indent="-310832" lvl="1" marL="914400" rtl="0" algn="l">
              <a:spcBef>
                <a:spcPts val="0"/>
              </a:spcBef>
              <a:spcAft>
                <a:spcPts val="0"/>
              </a:spcAft>
              <a:buSzPct val="100000"/>
              <a:buChar char="-"/>
            </a:pPr>
            <a:r>
              <a:rPr lang="en"/>
              <a:t>Bailey chair, nutritional support</a:t>
            </a:r>
            <a:endParaRPr/>
          </a:p>
          <a:p>
            <a:pPr indent="-310832" lvl="1" marL="914400" rtl="0" algn="l">
              <a:spcBef>
                <a:spcPts val="0"/>
              </a:spcBef>
              <a:spcAft>
                <a:spcPts val="0"/>
              </a:spcAft>
              <a:buSzPct val="100000"/>
              <a:buChar char="-"/>
            </a:pPr>
            <a:r>
              <a:rPr lang="en"/>
              <a:t>G tube</a:t>
            </a:r>
            <a:endParaRPr/>
          </a:p>
          <a:p>
            <a:pPr indent="0" lvl="0" marL="0" rtl="0" algn="l">
              <a:spcBef>
                <a:spcPts val="1200"/>
              </a:spcBef>
              <a:spcAft>
                <a:spcPts val="0"/>
              </a:spcAft>
              <a:buNone/>
            </a:pPr>
            <a:r>
              <a:rPr lang="en"/>
              <a:t>Aspiration pneumonia</a:t>
            </a:r>
            <a:endParaRPr/>
          </a:p>
          <a:p>
            <a:pPr indent="-334327" lvl="0" marL="457200" rtl="0" algn="l">
              <a:spcBef>
                <a:spcPts val="1200"/>
              </a:spcBef>
              <a:spcAft>
                <a:spcPts val="0"/>
              </a:spcAft>
              <a:buSzPct val="100000"/>
              <a:buChar char="-"/>
            </a:pPr>
            <a:r>
              <a:rPr lang="en"/>
              <a:t>Antibiotics</a:t>
            </a:r>
            <a:r>
              <a:rPr lang="en"/>
              <a:t>, oxygen support</a:t>
            </a:r>
            <a:endParaRPr/>
          </a:p>
          <a:p>
            <a:pPr indent="0" lvl="0" marL="0" rtl="0" algn="l">
              <a:spcBef>
                <a:spcPts val="1200"/>
              </a:spcBef>
              <a:spcAft>
                <a:spcPts val="1200"/>
              </a:spcAft>
              <a:buNone/>
            </a:pPr>
            <a:r>
              <a:rPr lang="en"/>
              <a:t>Nutrition</a:t>
            </a:r>
            <a:endParaRPr/>
          </a:p>
        </p:txBody>
      </p:sp>
      <p:pic>
        <p:nvPicPr>
          <p:cNvPr id="227" name="Google Shape;227;p38"/>
          <p:cNvPicPr preferRelativeResize="0"/>
          <p:nvPr/>
        </p:nvPicPr>
        <p:blipFill>
          <a:blip r:embed="rId3">
            <a:alphaModFix/>
          </a:blip>
          <a:stretch>
            <a:fillRect/>
          </a:stretch>
        </p:blipFill>
        <p:spPr>
          <a:xfrm>
            <a:off x="6770600" y="2032575"/>
            <a:ext cx="2207176" cy="2942876"/>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3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Prognosis</a:t>
            </a:r>
            <a:endParaRPr/>
          </a:p>
        </p:txBody>
      </p:sp>
      <p:sp>
        <p:nvSpPr>
          <p:cNvPr id="233" name="Google Shape;233;p3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Congenital idiopathic megaesophagus - fair prognosis</a:t>
            </a:r>
            <a:endParaRPr/>
          </a:p>
          <a:p>
            <a:pPr indent="-342900" lvl="0" marL="457200" rtl="0" algn="l">
              <a:spcBef>
                <a:spcPts val="1200"/>
              </a:spcBef>
              <a:spcAft>
                <a:spcPts val="0"/>
              </a:spcAft>
              <a:buSzPts val="1800"/>
              <a:buChar char="-"/>
            </a:pPr>
            <a:r>
              <a:rPr lang="en"/>
              <a:t>Potentially can improve esophageal motility with supportive care and time</a:t>
            </a:r>
            <a:endParaRPr/>
          </a:p>
          <a:p>
            <a:pPr indent="0" lvl="0" marL="0" rtl="0" algn="l">
              <a:spcBef>
                <a:spcPts val="1200"/>
              </a:spcBef>
              <a:spcAft>
                <a:spcPts val="0"/>
              </a:spcAft>
              <a:buNone/>
            </a:pPr>
            <a:r>
              <a:rPr lang="en"/>
              <a:t>Acquired idiopathic megaesophagus - poor prognosis</a:t>
            </a:r>
            <a:endParaRPr/>
          </a:p>
          <a:p>
            <a:pPr indent="0" lvl="0" marL="0" rtl="0" algn="l">
              <a:spcBef>
                <a:spcPts val="1200"/>
              </a:spcBef>
              <a:spcAft>
                <a:spcPts val="1200"/>
              </a:spcAft>
              <a:buNone/>
            </a:pPr>
            <a:r>
              <a:rPr lang="en"/>
              <a:t>Megaesophagus/regurgitation with a specific underlying disease may fare better with committed owners</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4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Gastric Emptying Disorders</a:t>
            </a:r>
            <a:endParaRPr/>
          </a:p>
        </p:txBody>
      </p:sp>
      <p:sp>
        <p:nvSpPr>
          <p:cNvPr id="239" name="Google Shape;239;p4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Rule out mechanical obstruction</a:t>
            </a:r>
            <a:endParaRPr/>
          </a:p>
          <a:p>
            <a:pPr indent="0" lvl="0" marL="0" rtl="0" algn="l">
              <a:spcBef>
                <a:spcPts val="1200"/>
              </a:spcBef>
              <a:spcAft>
                <a:spcPts val="0"/>
              </a:spcAft>
              <a:buNone/>
            </a:pPr>
            <a:r>
              <a:rPr lang="en"/>
              <a:t>Defective propulsion</a:t>
            </a:r>
            <a:endParaRPr/>
          </a:p>
          <a:p>
            <a:pPr indent="-342900" lvl="0" marL="457200" rtl="0" algn="l">
              <a:spcBef>
                <a:spcPts val="1200"/>
              </a:spcBef>
              <a:spcAft>
                <a:spcPts val="0"/>
              </a:spcAft>
              <a:buSzPts val="1800"/>
              <a:buChar char="-"/>
            </a:pPr>
            <a:r>
              <a:rPr lang="en"/>
              <a:t>Pump failure theory</a:t>
            </a:r>
            <a:endParaRPr/>
          </a:p>
          <a:p>
            <a:pPr indent="-342900" lvl="0" marL="457200" rtl="0" algn="l">
              <a:spcBef>
                <a:spcPts val="0"/>
              </a:spcBef>
              <a:spcAft>
                <a:spcPts val="0"/>
              </a:spcAft>
              <a:buSzPts val="1800"/>
              <a:buChar char="-"/>
            </a:pPr>
            <a:r>
              <a:rPr lang="en"/>
              <a:t>Excessive feedback theory</a:t>
            </a:r>
            <a:endParaRPr/>
          </a:p>
          <a:p>
            <a:pPr indent="0" lvl="0" marL="0" rtl="0" algn="l">
              <a:spcBef>
                <a:spcPts val="1200"/>
              </a:spcBef>
              <a:spcAft>
                <a:spcPts val="0"/>
              </a:spcAft>
              <a:buNone/>
            </a:pPr>
            <a:r>
              <a:rPr lang="en"/>
              <a:t>Differential Diagnoses</a:t>
            </a:r>
            <a:endParaRPr/>
          </a:p>
          <a:p>
            <a:pPr indent="-342900" lvl="0" marL="457200" rtl="0" algn="l">
              <a:spcBef>
                <a:spcPts val="1200"/>
              </a:spcBef>
              <a:spcAft>
                <a:spcPts val="0"/>
              </a:spcAft>
              <a:buSzPts val="1800"/>
              <a:buChar char="-"/>
            </a:pPr>
            <a:r>
              <a:rPr lang="en"/>
              <a:t>Infectious, inflammatory, ulcers, post-surgical, electrolyte abnormalities, metabolic derangements, drugs, peritonitis, trichobezoars</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4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Consequences and Clinical Signs</a:t>
            </a:r>
            <a:endParaRPr/>
          </a:p>
        </p:txBody>
      </p:sp>
      <p:sp>
        <p:nvSpPr>
          <p:cNvPr id="245" name="Google Shape;245;p41"/>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Limited enteral nutrition</a:t>
            </a:r>
            <a:endParaRPr/>
          </a:p>
          <a:p>
            <a:pPr indent="-317500" lvl="0" marL="457200" rtl="0" algn="l">
              <a:spcBef>
                <a:spcPts val="1200"/>
              </a:spcBef>
              <a:spcAft>
                <a:spcPts val="0"/>
              </a:spcAft>
              <a:buSzPts val="1400"/>
              <a:buChar char="-"/>
            </a:pPr>
            <a:r>
              <a:rPr lang="en"/>
              <a:t>Depleted caloric reserves</a:t>
            </a:r>
            <a:endParaRPr/>
          </a:p>
          <a:p>
            <a:pPr indent="-317500" lvl="0" marL="457200" rtl="0" algn="l">
              <a:spcBef>
                <a:spcPts val="0"/>
              </a:spcBef>
              <a:spcAft>
                <a:spcPts val="0"/>
              </a:spcAft>
              <a:buSzPts val="1400"/>
              <a:buChar char="-"/>
            </a:pPr>
            <a:r>
              <a:rPr lang="en"/>
              <a:t>Impaired wound healing</a:t>
            </a:r>
            <a:endParaRPr/>
          </a:p>
          <a:p>
            <a:pPr indent="-317500" lvl="0" marL="457200" rtl="0" algn="l">
              <a:spcBef>
                <a:spcPts val="0"/>
              </a:spcBef>
              <a:spcAft>
                <a:spcPts val="0"/>
              </a:spcAft>
              <a:buSzPts val="1400"/>
              <a:buChar char="-"/>
            </a:pPr>
            <a:r>
              <a:rPr lang="en"/>
              <a:t>Decreased immune function</a:t>
            </a:r>
            <a:endParaRPr/>
          </a:p>
          <a:p>
            <a:pPr indent="-317500" lvl="0" marL="457200" rtl="0" algn="l">
              <a:spcBef>
                <a:spcPts val="0"/>
              </a:spcBef>
              <a:spcAft>
                <a:spcPts val="0"/>
              </a:spcAft>
              <a:buSzPts val="1400"/>
              <a:buChar char="-"/>
            </a:pPr>
            <a:r>
              <a:rPr lang="en"/>
              <a:t>Increased morbidity and mortality</a:t>
            </a:r>
            <a:endParaRPr/>
          </a:p>
        </p:txBody>
      </p:sp>
      <p:sp>
        <p:nvSpPr>
          <p:cNvPr id="246" name="Google Shape;246;p41"/>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Weight loss</a:t>
            </a:r>
            <a:endParaRPr/>
          </a:p>
          <a:p>
            <a:pPr indent="0" lvl="0" marL="0" rtl="0" algn="l">
              <a:spcBef>
                <a:spcPts val="1200"/>
              </a:spcBef>
              <a:spcAft>
                <a:spcPts val="1200"/>
              </a:spcAft>
              <a:buNone/>
            </a:pPr>
            <a:r>
              <a:rPr lang="en"/>
              <a:t>Chronic intermittent vomiting more than 8 hours post-prandial</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Categories</a:t>
            </a:r>
            <a:endParaRPr/>
          </a:p>
        </p:txBody>
      </p:sp>
      <p:sp>
        <p:nvSpPr>
          <p:cNvPr id="71" name="Google Shape;71;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Acute - completely reversible inflammation after removal of inciting cause, can be recurrent</a:t>
            </a:r>
            <a:endParaRPr/>
          </a:p>
          <a:p>
            <a:pPr indent="-342900" lvl="0" marL="457200" rtl="0" algn="l">
              <a:spcBef>
                <a:spcPts val="0"/>
              </a:spcBef>
              <a:spcAft>
                <a:spcPts val="0"/>
              </a:spcAft>
              <a:buSzPts val="1800"/>
              <a:buChar char="-"/>
            </a:pPr>
            <a:r>
              <a:rPr lang="en"/>
              <a:t>Chronic - fibrosis and other histopathological changes remain</a:t>
            </a:r>
            <a:endParaRPr/>
          </a:p>
          <a:p>
            <a:pPr indent="-342900" lvl="0" marL="457200" rtl="0" algn="l">
              <a:spcBef>
                <a:spcPts val="0"/>
              </a:spcBef>
              <a:spcAft>
                <a:spcPts val="0"/>
              </a:spcAft>
              <a:buSzPts val="1800"/>
              <a:buChar char="-"/>
            </a:pPr>
            <a:r>
              <a:rPr lang="en"/>
              <a:t>Mild, moderate, severe</a:t>
            </a:r>
            <a:endParaRPr/>
          </a:p>
          <a:p>
            <a:pPr indent="-317500" lvl="1" marL="914400" rtl="0" algn="l">
              <a:spcBef>
                <a:spcPts val="0"/>
              </a:spcBef>
              <a:spcAft>
                <a:spcPts val="0"/>
              </a:spcAft>
              <a:buSzPts val="1400"/>
              <a:buChar char="-"/>
            </a:pPr>
            <a:r>
              <a:rPr lang="en" sz="1400"/>
              <a:t>Moderately severe acute pancreatitis (MSAP)</a:t>
            </a:r>
            <a:endParaRPr sz="1400"/>
          </a:p>
          <a:p>
            <a:pPr indent="-317500" lvl="1" marL="914400" rtl="0" algn="l">
              <a:spcBef>
                <a:spcPts val="0"/>
              </a:spcBef>
              <a:spcAft>
                <a:spcPts val="0"/>
              </a:spcAft>
              <a:buSzPts val="1400"/>
              <a:buChar char="-"/>
            </a:pPr>
            <a:r>
              <a:rPr lang="en" sz="1400"/>
              <a:t>Severe acute pancreatitis (SAP)</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4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Diagnosis and Treatment</a:t>
            </a:r>
            <a:endParaRPr/>
          </a:p>
        </p:txBody>
      </p:sp>
      <p:sp>
        <p:nvSpPr>
          <p:cNvPr id="252" name="Google Shape;252;p42"/>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800"/>
              <a:t>Imaging Studies</a:t>
            </a:r>
            <a:endParaRPr sz="1800"/>
          </a:p>
          <a:p>
            <a:pPr indent="-342900" lvl="0" marL="457200" rtl="0" algn="l">
              <a:spcBef>
                <a:spcPts val="1200"/>
              </a:spcBef>
              <a:spcAft>
                <a:spcPts val="0"/>
              </a:spcAft>
              <a:buSzPts val="1800"/>
              <a:buChar char="-"/>
            </a:pPr>
            <a:r>
              <a:rPr lang="en" sz="1800"/>
              <a:t>Radiographs</a:t>
            </a:r>
            <a:endParaRPr sz="1800"/>
          </a:p>
          <a:p>
            <a:pPr indent="-342900" lvl="0" marL="457200" rtl="0" algn="l">
              <a:spcBef>
                <a:spcPts val="0"/>
              </a:spcBef>
              <a:spcAft>
                <a:spcPts val="0"/>
              </a:spcAft>
              <a:buSzPts val="1800"/>
              <a:buChar char="-"/>
            </a:pPr>
            <a:r>
              <a:rPr lang="en" sz="1800"/>
              <a:t>Barium </a:t>
            </a:r>
            <a:r>
              <a:rPr lang="en" sz="1800"/>
              <a:t>contrast</a:t>
            </a:r>
            <a:endParaRPr sz="1800"/>
          </a:p>
          <a:p>
            <a:pPr indent="0" lvl="0" marL="0" rtl="0" algn="l">
              <a:spcBef>
                <a:spcPts val="1200"/>
              </a:spcBef>
              <a:spcAft>
                <a:spcPts val="0"/>
              </a:spcAft>
              <a:buNone/>
            </a:pPr>
            <a:r>
              <a:rPr lang="en" sz="1800"/>
              <a:t>Fluoroscopy</a:t>
            </a:r>
            <a:endParaRPr sz="1800"/>
          </a:p>
          <a:p>
            <a:pPr indent="0" lvl="0" marL="0" rtl="0" algn="l">
              <a:spcBef>
                <a:spcPts val="1200"/>
              </a:spcBef>
              <a:spcAft>
                <a:spcPts val="0"/>
              </a:spcAft>
              <a:buNone/>
            </a:pPr>
            <a:r>
              <a:rPr lang="en" sz="1800"/>
              <a:t>BIPS</a:t>
            </a:r>
            <a:endParaRPr sz="1800"/>
          </a:p>
          <a:p>
            <a:pPr indent="0" lvl="0" marL="0" rtl="0" algn="l">
              <a:spcBef>
                <a:spcPts val="1200"/>
              </a:spcBef>
              <a:spcAft>
                <a:spcPts val="1200"/>
              </a:spcAft>
              <a:buNone/>
            </a:pPr>
            <a:r>
              <a:rPr lang="en" sz="1800"/>
              <a:t>Endoscopy</a:t>
            </a:r>
            <a:endParaRPr sz="1800"/>
          </a:p>
        </p:txBody>
      </p:sp>
      <p:sp>
        <p:nvSpPr>
          <p:cNvPr id="253" name="Google Shape;253;p42"/>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800"/>
              <a:t>Dietary management</a:t>
            </a:r>
            <a:endParaRPr sz="1800"/>
          </a:p>
          <a:p>
            <a:pPr indent="0" lvl="0" marL="0" rtl="0" algn="l">
              <a:spcBef>
                <a:spcPts val="1200"/>
              </a:spcBef>
              <a:spcAft>
                <a:spcPts val="1200"/>
              </a:spcAft>
              <a:buNone/>
            </a:pPr>
            <a:r>
              <a:rPr lang="en" sz="1800"/>
              <a:t>Gastric prokinetics</a:t>
            </a:r>
            <a:endParaRPr sz="180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4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Small intestinal transit disorders</a:t>
            </a:r>
            <a:endParaRPr/>
          </a:p>
        </p:txBody>
      </p:sp>
      <p:sp>
        <p:nvSpPr>
          <p:cNvPr id="259" name="Google Shape;259;p4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Old theory vs. new theory</a:t>
            </a:r>
            <a:endParaRPr/>
          </a:p>
          <a:p>
            <a:pPr indent="0" lvl="0" marL="0" rtl="0" algn="l">
              <a:spcBef>
                <a:spcPts val="1200"/>
              </a:spcBef>
              <a:spcAft>
                <a:spcPts val="0"/>
              </a:spcAft>
              <a:buNone/>
            </a:pPr>
            <a:r>
              <a:rPr lang="en"/>
              <a:t>Differential Diagnosis</a:t>
            </a:r>
            <a:endParaRPr/>
          </a:p>
          <a:p>
            <a:pPr indent="-342900" lvl="0" marL="457200" rtl="0" algn="l">
              <a:spcBef>
                <a:spcPts val="1200"/>
              </a:spcBef>
              <a:spcAft>
                <a:spcPts val="0"/>
              </a:spcAft>
              <a:buSzPts val="1800"/>
              <a:buChar char="-"/>
            </a:pPr>
            <a:r>
              <a:rPr lang="en"/>
              <a:t>Enteritis</a:t>
            </a:r>
            <a:endParaRPr/>
          </a:p>
          <a:p>
            <a:pPr indent="-342900" lvl="0" marL="457200" rtl="0" algn="l">
              <a:spcBef>
                <a:spcPts val="0"/>
              </a:spcBef>
              <a:spcAft>
                <a:spcPts val="0"/>
              </a:spcAft>
              <a:buSzPts val="1800"/>
              <a:buChar char="-"/>
            </a:pPr>
            <a:r>
              <a:rPr lang="en"/>
              <a:t>Post-surgical ileus</a:t>
            </a:r>
            <a:endParaRPr/>
          </a:p>
          <a:p>
            <a:pPr indent="-342900" lvl="0" marL="457200" rtl="0" algn="l">
              <a:spcBef>
                <a:spcPts val="0"/>
              </a:spcBef>
              <a:spcAft>
                <a:spcPts val="0"/>
              </a:spcAft>
              <a:buSzPts val="1800"/>
              <a:buChar char="-"/>
            </a:pPr>
            <a:r>
              <a:rPr lang="en"/>
              <a:t>Nematode impaction</a:t>
            </a:r>
            <a:endParaRPr/>
          </a:p>
          <a:p>
            <a:pPr indent="-342900" lvl="0" marL="457200" rtl="0" algn="l">
              <a:spcBef>
                <a:spcPts val="0"/>
              </a:spcBef>
              <a:spcAft>
                <a:spcPts val="0"/>
              </a:spcAft>
              <a:buSzPts val="1800"/>
              <a:buChar char="-"/>
            </a:pPr>
            <a:r>
              <a:rPr lang="en"/>
              <a:t>Intestinal sclerosis</a:t>
            </a:r>
            <a:endParaRPr/>
          </a:p>
          <a:p>
            <a:pPr indent="-342900" lvl="0" marL="457200" rtl="0" algn="l">
              <a:spcBef>
                <a:spcPts val="0"/>
              </a:spcBef>
              <a:spcAft>
                <a:spcPts val="0"/>
              </a:spcAft>
              <a:buSzPts val="1800"/>
              <a:buChar char="-"/>
            </a:pPr>
            <a:r>
              <a:rPr lang="en"/>
              <a:t>Radiation enteritis</a:t>
            </a:r>
            <a:endParaRPr/>
          </a:p>
          <a:p>
            <a:pPr indent="-342900" lvl="0" marL="457200" rtl="0" algn="l">
              <a:spcBef>
                <a:spcPts val="0"/>
              </a:spcBef>
              <a:spcAft>
                <a:spcPts val="0"/>
              </a:spcAft>
              <a:buSzPts val="1800"/>
              <a:buChar char="-"/>
            </a:pPr>
            <a:r>
              <a:rPr lang="en"/>
              <a:t>functional/pseudo-obstruction due to hypomotility (idiopathic)</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4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Clinical Signs, Complications, Diagnosis, Treatment</a:t>
            </a:r>
            <a:endParaRPr/>
          </a:p>
        </p:txBody>
      </p:sp>
      <p:sp>
        <p:nvSpPr>
          <p:cNvPr id="265" name="Google Shape;265;p4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Clinical signs - vomiting, diarrhea, weight loss, abdominal pain/distention</a:t>
            </a:r>
            <a:endParaRPr/>
          </a:p>
          <a:p>
            <a:pPr indent="0" lvl="0" marL="0" rtl="0" algn="l">
              <a:spcBef>
                <a:spcPts val="1200"/>
              </a:spcBef>
              <a:spcAft>
                <a:spcPts val="0"/>
              </a:spcAft>
              <a:buNone/>
            </a:pPr>
            <a:r>
              <a:rPr lang="en"/>
              <a:t>Complications - bacterial </a:t>
            </a:r>
            <a:r>
              <a:rPr lang="en"/>
              <a:t>overgrowth</a:t>
            </a:r>
            <a:r>
              <a:rPr lang="en"/>
              <a:t>, endotoxemia/septicemia</a:t>
            </a:r>
            <a:endParaRPr/>
          </a:p>
          <a:p>
            <a:pPr indent="0" lvl="0" marL="0" rtl="0" algn="l">
              <a:spcBef>
                <a:spcPts val="1200"/>
              </a:spcBef>
              <a:spcAft>
                <a:spcPts val="0"/>
              </a:spcAft>
              <a:buNone/>
            </a:pPr>
            <a:r>
              <a:rPr lang="en"/>
              <a:t>Diagnostics</a:t>
            </a:r>
            <a:endParaRPr/>
          </a:p>
          <a:p>
            <a:pPr indent="-342900" lvl="0" marL="457200" rtl="0" algn="l">
              <a:spcBef>
                <a:spcPts val="1200"/>
              </a:spcBef>
              <a:spcAft>
                <a:spcPts val="0"/>
              </a:spcAft>
              <a:buSzPts val="1800"/>
              <a:buChar char="-"/>
            </a:pPr>
            <a:r>
              <a:rPr lang="en"/>
              <a:t>Radiographs, contrast study, BIPS, CBC, Chem</a:t>
            </a:r>
            <a:endParaRPr/>
          </a:p>
          <a:p>
            <a:pPr indent="0" lvl="0" marL="0" rtl="0" algn="l">
              <a:spcBef>
                <a:spcPts val="1200"/>
              </a:spcBef>
              <a:spcAft>
                <a:spcPts val="0"/>
              </a:spcAft>
              <a:buNone/>
            </a:pPr>
            <a:r>
              <a:rPr lang="en"/>
              <a:t>Treatment</a:t>
            </a:r>
            <a:endParaRPr/>
          </a:p>
          <a:p>
            <a:pPr indent="-342900" lvl="0" marL="457200" rtl="0" algn="l">
              <a:spcBef>
                <a:spcPts val="1200"/>
              </a:spcBef>
              <a:spcAft>
                <a:spcPts val="0"/>
              </a:spcAft>
              <a:buSzPts val="1800"/>
              <a:buChar char="-"/>
            </a:pPr>
            <a:r>
              <a:rPr lang="en"/>
              <a:t>Steroids, </a:t>
            </a:r>
            <a:r>
              <a:rPr lang="en"/>
              <a:t>antibiotics</a:t>
            </a:r>
            <a:r>
              <a:rPr lang="en"/>
              <a:t> as indicated</a:t>
            </a:r>
            <a:endParaRPr/>
          </a:p>
          <a:p>
            <a:pPr indent="0" lvl="0" marL="0" rtl="0" algn="l">
              <a:spcBef>
                <a:spcPts val="1200"/>
              </a:spcBef>
              <a:spcAft>
                <a:spcPts val="1200"/>
              </a:spcAft>
              <a:buNone/>
            </a:pPr>
            <a:r>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4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Megacolon</a:t>
            </a:r>
            <a:endParaRPr/>
          </a:p>
        </p:txBody>
      </p:sp>
      <p:sp>
        <p:nvSpPr>
          <p:cNvPr id="271" name="Google Shape;271;p4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Differential Diagnoses - idiopathic, pelvic canal stenosis, dysautonomia, nerve injury, Manx sacral spinal cord deformities, generalized dysfunction of colonic smooth muscle</a:t>
            </a:r>
            <a:endParaRPr/>
          </a:p>
          <a:p>
            <a:pPr indent="0" lvl="0" marL="0" rtl="0" algn="l">
              <a:spcBef>
                <a:spcPts val="1200"/>
              </a:spcBef>
              <a:spcAft>
                <a:spcPts val="0"/>
              </a:spcAft>
              <a:buNone/>
            </a:pPr>
            <a:r>
              <a:rPr lang="en"/>
              <a:t>Clinical signs</a:t>
            </a:r>
            <a:endParaRPr/>
          </a:p>
          <a:p>
            <a:pPr indent="0" lvl="0" marL="0" rtl="0" algn="l">
              <a:spcBef>
                <a:spcPts val="1200"/>
              </a:spcBef>
              <a:spcAft>
                <a:spcPts val="0"/>
              </a:spcAft>
              <a:buNone/>
            </a:pPr>
            <a:r>
              <a:rPr lang="en"/>
              <a:t>Diagnosis - PE, rectal exam, CBC/Chem, Radiographs</a:t>
            </a:r>
            <a:endParaRPr/>
          </a:p>
          <a:p>
            <a:pPr indent="0" lvl="0" marL="0" rtl="0" algn="l">
              <a:spcBef>
                <a:spcPts val="1200"/>
              </a:spcBef>
              <a:spcAft>
                <a:spcPts val="1200"/>
              </a:spcAft>
              <a:buNone/>
            </a:pPr>
            <a:r>
              <a:rPr lang="en"/>
              <a:t>Treatment - diet, enemas, laxatives, colonic prokinetics, surgery</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4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277" name="Google Shape;277;p46"/>
          <p:cNvSpPr txBox="1"/>
          <p:nvPr>
            <p:ph idx="1" type="body"/>
          </p:nvPr>
        </p:nvSpPr>
        <p:spPr>
          <a:xfrm>
            <a:off x="311700" y="2719225"/>
            <a:ext cx="8576400" cy="18498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Gastric Residual Volumes</a:t>
            </a:r>
            <a:endParaRPr/>
          </a:p>
          <a:p>
            <a:pPr indent="0" lvl="0" marL="0" rtl="0" algn="l">
              <a:spcBef>
                <a:spcPts val="1200"/>
              </a:spcBef>
              <a:spcAft>
                <a:spcPts val="1200"/>
              </a:spcAft>
              <a:buNone/>
            </a:pPr>
            <a:r>
              <a:rPr lang="en"/>
              <a:t>Treatment strategies</a:t>
            </a:r>
            <a:endParaRPr/>
          </a:p>
        </p:txBody>
      </p:sp>
      <p:pic>
        <p:nvPicPr>
          <p:cNvPr id="278" name="Google Shape;278;p46"/>
          <p:cNvPicPr preferRelativeResize="0"/>
          <p:nvPr/>
        </p:nvPicPr>
        <p:blipFill>
          <a:blip r:embed="rId3">
            <a:alphaModFix/>
          </a:blip>
          <a:stretch>
            <a:fillRect/>
          </a:stretch>
        </p:blipFill>
        <p:spPr>
          <a:xfrm>
            <a:off x="311700" y="445029"/>
            <a:ext cx="6430174" cy="2074625"/>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47"/>
          <p:cNvSpPr txBox="1"/>
          <p:nvPr>
            <p:ph type="title"/>
          </p:nvPr>
        </p:nvSpPr>
        <p:spPr>
          <a:xfrm>
            <a:off x="510450" y="2057400"/>
            <a:ext cx="8123100" cy="7788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Drugs of the GI tract</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4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Prokinetic Drugs</a:t>
            </a:r>
            <a:endParaRPr/>
          </a:p>
        </p:txBody>
      </p:sp>
      <p:sp>
        <p:nvSpPr>
          <p:cNvPr id="289" name="Google Shape;289;p4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Enteric nervous system</a:t>
            </a:r>
            <a:endParaRPr/>
          </a:p>
          <a:p>
            <a:pPr indent="-342900" lvl="0" marL="457200" rtl="0" algn="l">
              <a:spcBef>
                <a:spcPts val="1200"/>
              </a:spcBef>
              <a:spcAft>
                <a:spcPts val="0"/>
              </a:spcAft>
              <a:buSzPts val="1800"/>
              <a:buChar char="-"/>
            </a:pPr>
            <a:r>
              <a:rPr lang="en"/>
              <a:t>Can function independently from the CNS - no nerve fibers directly innervate intestinal epithelium</a:t>
            </a:r>
            <a:endParaRPr/>
          </a:p>
          <a:p>
            <a:pPr indent="-342900" lvl="0" marL="457200" rtl="0" algn="l">
              <a:spcBef>
                <a:spcPts val="0"/>
              </a:spcBef>
              <a:spcAft>
                <a:spcPts val="0"/>
              </a:spcAft>
              <a:buSzPts val="1800"/>
              <a:buChar char="-"/>
            </a:pPr>
            <a:r>
              <a:rPr lang="en"/>
              <a:t>Enterochromaffin cells (enteroendocrine cells act as sensory transducers)</a:t>
            </a:r>
            <a:endParaRPr/>
          </a:p>
          <a:p>
            <a:pPr indent="-342900" lvl="0" marL="457200" rtl="0" algn="l">
              <a:spcBef>
                <a:spcPts val="0"/>
              </a:spcBef>
              <a:spcAft>
                <a:spcPts val="0"/>
              </a:spcAft>
              <a:buSzPts val="1800"/>
              <a:buChar char="-"/>
            </a:pPr>
            <a:r>
              <a:rPr lang="en"/>
              <a:t>Serotonin</a:t>
            </a:r>
            <a:endParaRPr/>
          </a:p>
          <a:p>
            <a:pPr indent="-317500" lvl="1" marL="914400" rtl="0" algn="l">
              <a:spcBef>
                <a:spcPts val="0"/>
              </a:spcBef>
              <a:spcAft>
                <a:spcPts val="0"/>
              </a:spcAft>
              <a:buSzPts val="1400"/>
              <a:buChar char="-"/>
            </a:pPr>
            <a:r>
              <a:rPr lang="en"/>
              <a:t>95% in GI tract, 90% of which is in enterochromaffin cells</a:t>
            </a:r>
            <a:endParaRPr/>
          </a:p>
          <a:p>
            <a:pPr indent="-342900" lvl="0" marL="457200" rtl="0" algn="l">
              <a:spcBef>
                <a:spcPts val="0"/>
              </a:spcBef>
              <a:spcAft>
                <a:spcPts val="0"/>
              </a:spcAft>
              <a:buSzPts val="1800"/>
              <a:buChar char="-"/>
            </a:pPr>
            <a:r>
              <a:rPr lang="en"/>
              <a:t>5-HT1P</a:t>
            </a:r>
            <a:endParaRPr/>
          </a:p>
          <a:p>
            <a:pPr indent="-342900" lvl="0" marL="457200" rtl="0" algn="l">
              <a:spcBef>
                <a:spcPts val="0"/>
              </a:spcBef>
              <a:spcAft>
                <a:spcPts val="0"/>
              </a:spcAft>
              <a:buSzPts val="1800"/>
              <a:buChar char="-"/>
            </a:pPr>
            <a:r>
              <a:rPr lang="en"/>
              <a:t>5-HT3</a:t>
            </a:r>
            <a:endParaRPr/>
          </a:p>
          <a:p>
            <a:pPr indent="-342900" lvl="0" marL="457200" rtl="0" algn="l">
              <a:spcBef>
                <a:spcPts val="0"/>
              </a:spcBef>
              <a:spcAft>
                <a:spcPts val="0"/>
              </a:spcAft>
              <a:buSzPts val="1800"/>
              <a:buChar char="-"/>
            </a:pPr>
            <a:r>
              <a:rPr lang="en"/>
              <a:t>5-HT4</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4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Cisapride</a:t>
            </a:r>
            <a:endParaRPr/>
          </a:p>
        </p:txBody>
      </p:sp>
      <p:sp>
        <p:nvSpPr>
          <p:cNvPr id="295" name="Google Shape;295;p4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5-HT4 Receptor agonist</a:t>
            </a:r>
            <a:endParaRPr/>
          </a:p>
          <a:p>
            <a:pPr indent="0" lvl="0" marL="0" rtl="0" algn="l">
              <a:spcBef>
                <a:spcPts val="1200"/>
              </a:spcBef>
              <a:spcAft>
                <a:spcPts val="0"/>
              </a:spcAft>
              <a:buNone/>
            </a:pPr>
            <a:r>
              <a:rPr lang="en"/>
              <a:t>Doesn’t cross the blood-brain barrier</a:t>
            </a:r>
            <a:endParaRPr/>
          </a:p>
          <a:p>
            <a:pPr indent="0" lvl="0" marL="0" rtl="0" algn="l">
              <a:spcBef>
                <a:spcPts val="1200"/>
              </a:spcBef>
              <a:spcAft>
                <a:spcPts val="0"/>
              </a:spcAft>
              <a:buNone/>
            </a:pPr>
            <a:r>
              <a:rPr lang="en"/>
              <a:t>Broader prokinetic activity than metoclopramide</a:t>
            </a:r>
            <a:endParaRPr/>
          </a:p>
          <a:p>
            <a:pPr indent="0" lvl="0" marL="0" rtl="0" algn="l">
              <a:spcBef>
                <a:spcPts val="1200"/>
              </a:spcBef>
              <a:spcAft>
                <a:spcPts val="0"/>
              </a:spcAft>
              <a:buNone/>
            </a:pPr>
            <a:r>
              <a:rPr lang="en"/>
              <a:t>Elimination via cytochrome P450 enzymes</a:t>
            </a:r>
            <a:endParaRPr/>
          </a:p>
          <a:p>
            <a:pPr indent="0" lvl="0" marL="0" rtl="0" algn="l">
              <a:spcBef>
                <a:spcPts val="1200"/>
              </a:spcBef>
              <a:spcAft>
                <a:spcPts val="0"/>
              </a:spcAft>
              <a:buNone/>
            </a:pPr>
            <a:r>
              <a:rPr lang="en"/>
              <a:t>Adverse effects in humans</a:t>
            </a:r>
            <a:endParaRPr/>
          </a:p>
          <a:p>
            <a:pPr indent="0" lvl="0" marL="0" rtl="0" algn="l">
              <a:spcBef>
                <a:spcPts val="1200"/>
              </a:spcBef>
              <a:spcAft>
                <a:spcPts val="1200"/>
              </a:spcAft>
              <a:buNone/>
            </a:pPr>
            <a:r>
              <a:rPr lang="en"/>
              <a:t>Compounded now - </a:t>
            </a:r>
            <a:r>
              <a:rPr lang="en"/>
              <a:t>variable</a:t>
            </a:r>
            <a:r>
              <a:rPr lang="en"/>
              <a:t> efficacy</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5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Metoclopramide</a:t>
            </a:r>
            <a:endParaRPr/>
          </a:p>
        </p:txBody>
      </p:sp>
      <p:sp>
        <p:nvSpPr>
          <p:cNvPr id="301" name="Google Shape;301;p5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Central dopaminergic antagonist</a:t>
            </a:r>
            <a:endParaRPr/>
          </a:p>
          <a:p>
            <a:pPr indent="0" lvl="0" marL="0" rtl="0" algn="l">
              <a:spcBef>
                <a:spcPts val="1200"/>
              </a:spcBef>
              <a:spcAft>
                <a:spcPts val="0"/>
              </a:spcAft>
              <a:buNone/>
            </a:pPr>
            <a:r>
              <a:rPr lang="en"/>
              <a:t>Peripheral 5-HT3 receptor antagonist</a:t>
            </a:r>
            <a:endParaRPr/>
          </a:p>
          <a:p>
            <a:pPr indent="0" lvl="0" marL="0" rtl="0" algn="l">
              <a:spcBef>
                <a:spcPts val="1200"/>
              </a:spcBef>
              <a:spcAft>
                <a:spcPts val="0"/>
              </a:spcAft>
              <a:buNone/>
            </a:pPr>
            <a:r>
              <a:rPr lang="en"/>
              <a:t>Peripheral 5-HT4 receptor agonist</a:t>
            </a:r>
            <a:endParaRPr/>
          </a:p>
          <a:p>
            <a:pPr indent="0" lvl="0" marL="0" rtl="0" algn="l">
              <a:spcBef>
                <a:spcPts val="1200"/>
              </a:spcBef>
              <a:spcAft>
                <a:spcPts val="1200"/>
              </a:spcAft>
              <a:buNone/>
            </a:pPr>
            <a:r>
              <a:rPr lang="en"/>
              <a:t>Extrapyramidal signs</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5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Motilin Receptor Agonists</a:t>
            </a:r>
            <a:endParaRPr/>
          </a:p>
        </p:txBody>
      </p:sp>
      <p:sp>
        <p:nvSpPr>
          <p:cNvPr id="307" name="Google Shape;307;p5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Macrolide antibiotics</a:t>
            </a:r>
            <a:endParaRPr/>
          </a:p>
          <a:p>
            <a:pPr indent="-342900" lvl="0" marL="457200" rtl="0" algn="l">
              <a:spcBef>
                <a:spcPts val="1200"/>
              </a:spcBef>
              <a:spcAft>
                <a:spcPts val="0"/>
              </a:spcAft>
              <a:buSzPts val="1800"/>
              <a:buChar char="-"/>
            </a:pPr>
            <a:r>
              <a:rPr lang="en"/>
              <a:t>Erythromycin, Clarithromycin, Azithromycin</a:t>
            </a:r>
            <a:endParaRPr/>
          </a:p>
          <a:p>
            <a:pPr indent="-342900" lvl="0" marL="457200" rtl="0" algn="l">
              <a:spcBef>
                <a:spcPts val="0"/>
              </a:spcBef>
              <a:spcAft>
                <a:spcPts val="0"/>
              </a:spcAft>
              <a:buSzPts val="1800"/>
              <a:buChar char="-"/>
            </a:pPr>
            <a:r>
              <a:rPr lang="en"/>
              <a:t>Dogs - 5-HT3 pathway</a:t>
            </a:r>
            <a:endParaRPr/>
          </a:p>
          <a:p>
            <a:pPr indent="-342900" lvl="0" marL="457200" rtl="0" algn="l">
              <a:spcBef>
                <a:spcPts val="0"/>
              </a:spcBef>
              <a:spcAft>
                <a:spcPts val="0"/>
              </a:spcAft>
              <a:buSzPts val="1800"/>
              <a:buChar char="-"/>
            </a:pPr>
            <a:r>
              <a:rPr lang="en"/>
              <a:t>Cats - </a:t>
            </a:r>
            <a:r>
              <a:rPr lang="en"/>
              <a:t>direct</a:t>
            </a:r>
            <a:r>
              <a:rPr lang="en"/>
              <a:t> motilin receptor stimulation</a:t>
            </a:r>
            <a:endParaRPr/>
          </a:p>
          <a:p>
            <a:pPr indent="0" lvl="0" marL="0" rtl="0" algn="l">
              <a:spcBef>
                <a:spcPts val="1200"/>
              </a:spcBef>
              <a:spcAft>
                <a:spcPts val="1200"/>
              </a:spcAft>
              <a:buNone/>
            </a:pPr>
            <a:r>
              <a:rPr lang="en"/>
              <a:t>Mitemcinal - erythromycin derived motilin agonist</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Risk Factors</a:t>
            </a:r>
            <a:endParaRPr/>
          </a:p>
        </p:txBody>
      </p:sp>
      <p:sp>
        <p:nvSpPr>
          <p:cNvPr id="77" name="Google Shape;77;p1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Dogs</a:t>
            </a:r>
            <a:endParaRPr/>
          </a:p>
          <a:p>
            <a:pPr indent="-317500" lvl="0" marL="457200" rtl="0" algn="l">
              <a:spcBef>
                <a:spcPts val="1200"/>
              </a:spcBef>
              <a:spcAft>
                <a:spcPts val="0"/>
              </a:spcAft>
              <a:buSzPts val="1400"/>
              <a:buChar char="-"/>
            </a:pPr>
            <a:r>
              <a:rPr lang="en"/>
              <a:t>Predispositions for fatal SAP</a:t>
            </a:r>
            <a:endParaRPr/>
          </a:p>
          <a:p>
            <a:pPr indent="-304800" lvl="1" marL="914400" rtl="0" algn="l">
              <a:spcBef>
                <a:spcPts val="0"/>
              </a:spcBef>
              <a:spcAft>
                <a:spcPts val="0"/>
              </a:spcAft>
              <a:buSzPts val="1200"/>
              <a:buChar char="-"/>
            </a:pPr>
            <a:r>
              <a:rPr lang="en"/>
              <a:t>Middle aged to older (5 years +)</a:t>
            </a:r>
            <a:endParaRPr/>
          </a:p>
          <a:p>
            <a:pPr indent="-304800" lvl="1" marL="914400" rtl="0" algn="l">
              <a:spcBef>
                <a:spcPts val="0"/>
              </a:spcBef>
              <a:spcAft>
                <a:spcPts val="0"/>
              </a:spcAft>
              <a:buSzPts val="1200"/>
              <a:buChar char="-"/>
            </a:pPr>
            <a:r>
              <a:rPr lang="en"/>
              <a:t>Mini Schnauzers, Yorkshire Terriers, Cocker Spaniels, Cavalier King Charles Spaniels, Collies, Boxers</a:t>
            </a:r>
            <a:endParaRPr/>
          </a:p>
          <a:p>
            <a:pPr indent="-304800" lvl="1" marL="914400" rtl="0" algn="l">
              <a:spcBef>
                <a:spcPts val="0"/>
              </a:spcBef>
              <a:spcAft>
                <a:spcPts val="0"/>
              </a:spcAft>
              <a:buSzPts val="1200"/>
              <a:buChar char="-"/>
            </a:pPr>
            <a:r>
              <a:rPr lang="en"/>
              <a:t>Overweight</a:t>
            </a:r>
            <a:endParaRPr/>
          </a:p>
          <a:p>
            <a:pPr indent="-304800" lvl="1" marL="914400" rtl="0" algn="l">
              <a:spcBef>
                <a:spcPts val="0"/>
              </a:spcBef>
              <a:spcAft>
                <a:spcPts val="0"/>
              </a:spcAft>
              <a:buSzPts val="1200"/>
              <a:buChar char="-"/>
            </a:pPr>
            <a:r>
              <a:rPr lang="en"/>
              <a:t>Concurrent endocrinopathies, other GI disturbances</a:t>
            </a:r>
            <a:endParaRPr/>
          </a:p>
          <a:p>
            <a:pPr indent="-304800" lvl="1" marL="914400" rtl="0" algn="l">
              <a:spcBef>
                <a:spcPts val="0"/>
              </a:spcBef>
              <a:spcAft>
                <a:spcPts val="0"/>
              </a:spcAft>
              <a:buSzPts val="1200"/>
              <a:buChar char="-"/>
            </a:pPr>
            <a:r>
              <a:rPr lang="en"/>
              <a:t>Drugs</a:t>
            </a:r>
            <a:endParaRPr/>
          </a:p>
          <a:p>
            <a:pPr indent="-304800" lvl="1" marL="914400" rtl="0" algn="l">
              <a:spcBef>
                <a:spcPts val="0"/>
              </a:spcBef>
              <a:spcAft>
                <a:spcPts val="0"/>
              </a:spcAft>
              <a:buSzPts val="1200"/>
              <a:buChar char="-"/>
            </a:pPr>
            <a:r>
              <a:rPr lang="en"/>
              <a:t>Hypertriglyceridemia in Mini Schnauzers</a:t>
            </a:r>
            <a:endParaRPr/>
          </a:p>
          <a:p>
            <a:pPr indent="-304800" lvl="2" marL="1371600" rtl="0" algn="l">
              <a:spcBef>
                <a:spcPts val="0"/>
              </a:spcBef>
              <a:spcAft>
                <a:spcPts val="0"/>
              </a:spcAft>
              <a:buSzPts val="1200"/>
              <a:buChar char="-"/>
            </a:pPr>
            <a:r>
              <a:rPr lang="en"/>
              <a:t>&gt;850mg/dL</a:t>
            </a:r>
            <a:endParaRPr/>
          </a:p>
          <a:p>
            <a:pPr indent="-304800" lvl="1" marL="914400" rtl="0" algn="l">
              <a:spcBef>
                <a:spcPts val="0"/>
              </a:spcBef>
              <a:spcAft>
                <a:spcPts val="0"/>
              </a:spcAft>
              <a:buSzPts val="1200"/>
              <a:buChar char="-"/>
            </a:pPr>
            <a:r>
              <a:rPr lang="en"/>
              <a:t>Dietary indiscretion, surgery</a:t>
            </a:r>
            <a:endParaRPr/>
          </a:p>
        </p:txBody>
      </p:sp>
      <p:sp>
        <p:nvSpPr>
          <p:cNvPr id="78" name="Google Shape;78;p1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Cats</a:t>
            </a:r>
            <a:endParaRPr/>
          </a:p>
          <a:p>
            <a:pPr indent="-317500" lvl="0" marL="457200" rtl="0" algn="l">
              <a:spcBef>
                <a:spcPts val="1200"/>
              </a:spcBef>
              <a:spcAft>
                <a:spcPts val="0"/>
              </a:spcAft>
              <a:buSzPts val="1400"/>
              <a:buChar char="-"/>
            </a:pPr>
            <a:r>
              <a:rPr lang="en"/>
              <a:t>No BCS, dietary indiscretion, drug history predispositions identified yet</a:t>
            </a:r>
            <a:endParaRPr/>
          </a:p>
          <a:p>
            <a:pPr indent="-317500" lvl="0" marL="457200" rtl="0" algn="l">
              <a:spcBef>
                <a:spcPts val="0"/>
              </a:spcBef>
              <a:spcAft>
                <a:spcPts val="0"/>
              </a:spcAft>
              <a:buSzPts val="1400"/>
              <a:buChar char="-"/>
            </a:pPr>
            <a:r>
              <a:rPr lang="en"/>
              <a:t>Hypotension</a:t>
            </a:r>
            <a:r>
              <a:rPr lang="en"/>
              <a:t> during surgery</a:t>
            </a:r>
            <a:endParaRPr/>
          </a:p>
          <a:p>
            <a:pPr indent="-317500" lvl="0" marL="457200" rtl="0" algn="l">
              <a:spcBef>
                <a:spcPts val="0"/>
              </a:spcBef>
              <a:spcAft>
                <a:spcPts val="0"/>
              </a:spcAft>
              <a:buSzPts val="1400"/>
              <a:buChar char="-"/>
            </a:pPr>
            <a:r>
              <a:rPr lang="en"/>
              <a:t>Surgical manipulation</a:t>
            </a:r>
            <a:endParaRPr/>
          </a:p>
          <a:p>
            <a:pPr indent="-317500" lvl="0" marL="457200" rtl="0" algn="l">
              <a:spcBef>
                <a:spcPts val="0"/>
              </a:spcBef>
              <a:spcAft>
                <a:spcPts val="0"/>
              </a:spcAft>
              <a:buSzPts val="1400"/>
              <a:buChar char="-"/>
            </a:pPr>
            <a:r>
              <a:rPr lang="en"/>
              <a:t>Blunt trauma</a:t>
            </a:r>
            <a:endParaRPr/>
          </a:p>
          <a:p>
            <a:pPr indent="-317500" lvl="0" marL="457200" rtl="0" algn="l">
              <a:spcBef>
                <a:spcPts val="0"/>
              </a:spcBef>
              <a:spcAft>
                <a:spcPts val="0"/>
              </a:spcAft>
              <a:buSzPts val="1400"/>
              <a:buChar char="-"/>
            </a:pPr>
            <a:r>
              <a:rPr lang="en"/>
              <a:t>Immune mediated</a:t>
            </a:r>
            <a:endParaRPr/>
          </a:p>
          <a:p>
            <a:pPr indent="-317500" lvl="0" marL="457200" rtl="0" algn="l">
              <a:spcBef>
                <a:spcPts val="0"/>
              </a:spcBef>
              <a:spcAft>
                <a:spcPts val="0"/>
              </a:spcAft>
              <a:buSzPts val="1400"/>
              <a:buChar char="-"/>
            </a:pPr>
            <a:r>
              <a:rPr lang="en"/>
              <a:t>Concurrent processes</a:t>
            </a:r>
            <a:endParaRPr/>
          </a:p>
          <a:p>
            <a:pPr indent="0" lvl="0" marL="0" rtl="0" algn="l">
              <a:spcBef>
                <a:spcPts val="1200"/>
              </a:spcBef>
              <a:spcAft>
                <a:spcPts val="1200"/>
              </a:spcAft>
              <a:buNone/>
            </a:pPr>
            <a:r>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5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Acetylcholinesterase inhibitors/H2R Antagonists</a:t>
            </a:r>
            <a:endParaRPr/>
          </a:p>
        </p:txBody>
      </p:sp>
      <p:sp>
        <p:nvSpPr>
          <p:cNvPr id="313" name="Google Shape;313;p5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Ranitidine (Zantac)</a:t>
            </a:r>
            <a:endParaRPr/>
          </a:p>
          <a:p>
            <a:pPr indent="0" lvl="0" marL="0" rtl="0" algn="l">
              <a:spcBef>
                <a:spcPts val="1200"/>
              </a:spcBef>
              <a:spcAft>
                <a:spcPts val="0"/>
              </a:spcAft>
              <a:buNone/>
            </a:pPr>
            <a:r>
              <a:rPr lang="en"/>
              <a:t>Nizatidine</a:t>
            </a:r>
            <a:endParaRPr/>
          </a:p>
          <a:p>
            <a:pPr indent="0" lvl="0" marL="0" rtl="0" algn="l">
              <a:spcBef>
                <a:spcPts val="1200"/>
              </a:spcBef>
              <a:spcAft>
                <a:spcPts val="0"/>
              </a:spcAft>
              <a:buNone/>
            </a:pPr>
            <a:r>
              <a:rPr lang="en"/>
              <a:t>Cimetidine</a:t>
            </a:r>
            <a:endParaRPr/>
          </a:p>
          <a:p>
            <a:pPr indent="0" lvl="0" marL="0" rtl="0" algn="l">
              <a:spcBef>
                <a:spcPts val="1200"/>
              </a:spcBef>
              <a:spcAft>
                <a:spcPts val="1200"/>
              </a:spcAft>
              <a:buNone/>
            </a:pPr>
            <a:r>
              <a:rPr lang="en"/>
              <a:t>Famotidine</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5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Proton Pump Inhibitors	</a:t>
            </a:r>
            <a:endParaRPr/>
          </a:p>
        </p:txBody>
      </p:sp>
      <p:sp>
        <p:nvSpPr>
          <p:cNvPr id="319" name="Google Shape;319;p5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Omeprazole, pantoprazole, lansoprazole, esomeprazole, dexlansoprazole</a:t>
            </a:r>
            <a:endParaRPr/>
          </a:p>
          <a:p>
            <a:pPr indent="0" lvl="0" marL="0" rtl="0" algn="l">
              <a:spcBef>
                <a:spcPts val="1200"/>
              </a:spcBef>
              <a:spcAft>
                <a:spcPts val="0"/>
              </a:spcAft>
              <a:buNone/>
            </a:pPr>
            <a:r>
              <a:rPr lang="en"/>
              <a:t>Irreversibly inhibits hydrogen-potassium adenosine triphosphatase on the luminal side of the parietal cell</a:t>
            </a:r>
            <a:endParaRPr/>
          </a:p>
          <a:p>
            <a:pPr indent="0" lvl="0" marL="0" rtl="0" algn="l">
              <a:spcBef>
                <a:spcPts val="1200"/>
              </a:spcBef>
              <a:spcAft>
                <a:spcPts val="0"/>
              </a:spcAft>
              <a:buNone/>
            </a:pPr>
            <a:r>
              <a:rPr lang="en"/>
              <a:t>2-5 days for peak effects</a:t>
            </a:r>
            <a:endParaRPr/>
          </a:p>
          <a:p>
            <a:pPr indent="0" lvl="0" marL="0" rtl="0" algn="l">
              <a:spcBef>
                <a:spcPts val="1200"/>
              </a:spcBef>
              <a:spcAft>
                <a:spcPts val="0"/>
              </a:spcAft>
              <a:buNone/>
            </a:pPr>
            <a:r>
              <a:rPr lang="en"/>
              <a:t>Side effects - diarrhea, p450 inhibition, decreased drug clearance/absorption</a:t>
            </a:r>
            <a:endParaRPr/>
          </a:p>
          <a:p>
            <a:pPr indent="0" lvl="0" marL="0" rtl="0" algn="l">
              <a:spcBef>
                <a:spcPts val="1200"/>
              </a:spcBef>
              <a:spcAft>
                <a:spcPts val="1200"/>
              </a:spcAft>
              <a:buNone/>
            </a:pPr>
            <a:r>
              <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5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Sucralfate</a:t>
            </a:r>
            <a:endParaRPr/>
          </a:p>
        </p:txBody>
      </p:sp>
      <p:sp>
        <p:nvSpPr>
          <p:cNvPr id="325" name="Google Shape;325;p5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Octasulfate of sucrose with aluminum hydroxide</a:t>
            </a:r>
            <a:endParaRPr/>
          </a:p>
          <a:p>
            <a:pPr indent="0" lvl="0" marL="0" rtl="0" algn="l">
              <a:spcBef>
                <a:spcPts val="1200"/>
              </a:spcBef>
              <a:spcAft>
                <a:spcPts val="0"/>
              </a:spcAft>
              <a:buNone/>
            </a:pPr>
            <a:r>
              <a:rPr lang="en"/>
              <a:t>Binds to epithelial cells in acidic environment of the stomach</a:t>
            </a:r>
            <a:endParaRPr/>
          </a:p>
          <a:p>
            <a:pPr indent="0" lvl="0" marL="0" rtl="0" algn="l">
              <a:spcBef>
                <a:spcPts val="1200"/>
              </a:spcBef>
              <a:spcAft>
                <a:spcPts val="0"/>
              </a:spcAft>
              <a:buNone/>
            </a:pPr>
            <a:r>
              <a:rPr lang="en"/>
              <a:t>Stimulates local prostaglandin and epidermal growth factor</a:t>
            </a:r>
            <a:endParaRPr/>
          </a:p>
          <a:p>
            <a:pPr indent="0" lvl="0" marL="0" rtl="0" algn="l">
              <a:spcBef>
                <a:spcPts val="1200"/>
              </a:spcBef>
              <a:spcAft>
                <a:spcPts val="0"/>
              </a:spcAft>
              <a:buNone/>
            </a:pPr>
            <a:r>
              <a:rPr lang="en"/>
              <a:t>Side effects - medication absorption inhibition, constipation</a:t>
            </a:r>
            <a:endParaRPr/>
          </a:p>
          <a:p>
            <a:pPr indent="0" lvl="0" marL="0" rtl="0" algn="l">
              <a:spcBef>
                <a:spcPts val="1200"/>
              </a:spcBef>
              <a:spcAft>
                <a:spcPts val="1200"/>
              </a:spcAft>
              <a:buNone/>
            </a:pPr>
            <a:r>
              <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5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Prostaglandin Analogues</a:t>
            </a:r>
            <a:endParaRPr/>
          </a:p>
        </p:txBody>
      </p:sp>
      <p:sp>
        <p:nvSpPr>
          <p:cNvPr id="331" name="Google Shape;331;p5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Prostaglandin E1 analog</a:t>
            </a:r>
            <a:endParaRPr/>
          </a:p>
          <a:p>
            <a:pPr indent="0" lvl="0" marL="0" rtl="0" algn="l">
              <a:spcBef>
                <a:spcPts val="1200"/>
              </a:spcBef>
              <a:spcAft>
                <a:spcPts val="0"/>
              </a:spcAft>
              <a:buNone/>
            </a:pPr>
            <a:r>
              <a:rPr lang="en"/>
              <a:t>Acts directly on parietal cells to </a:t>
            </a:r>
            <a:r>
              <a:rPr lang="en"/>
              <a:t>block acid secretion</a:t>
            </a:r>
            <a:endParaRPr/>
          </a:p>
          <a:p>
            <a:pPr indent="0" lvl="0" marL="0" rtl="0" algn="l">
              <a:spcBef>
                <a:spcPts val="1200"/>
              </a:spcBef>
              <a:spcAft>
                <a:spcPts val="0"/>
              </a:spcAft>
              <a:buNone/>
            </a:pPr>
            <a:r>
              <a:rPr lang="en"/>
              <a:t>Fast absorption without food, first pass, short half life</a:t>
            </a:r>
            <a:endParaRPr/>
          </a:p>
          <a:p>
            <a:pPr indent="0" lvl="0" marL="0" rtl="0" algn="l">
              <a:spcBef>
                <a:spcPts val="1200"/>
              </a:spcBef>
              <a:spcAft>
                <a:spcPts val="1200"/>
              </a:spcAft>
              <a:buNone/>
            </a:pPr>
            <a:r>
              <a:rPr lang="en"/>
              <a:t>Adverse effects - stomach cramps, diarrhea, uterine contractions, abortions</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p5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Lafutidine</a:t>
            </a:r>
            <a:endParaRPr/>
          </a:p>
        </p:txBody>
      </p:sp>
      <p:sp>
        <p:nvSpPr>
          <p:cNvPr id="337" name="Google Shape;337;p5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Nitric oxide mediated and histamine independent mechanism of action</a:t>
            </a:r>
            <a:endParaRPr/>
          </a:p>
          <a:p>
            <a:pPr indent="0" lvl="0" marL="0" rtl="0" algn="l">
              <a:spcBef>
                <a:spcPts val="1200"/>
              </a:spcBef>
              <a:spcAft>
                <a:spcPts val="0"/>
              </a:spcAft>
              <a:buNone/>
            </a:pPr>
            <a:r>
              <a:rPr lang="en"/>
              <a:t>Mucosal protection</a:t>
            </a:r>
            <a:endParaRPr/>
          </a:p>
          <a:p>
            <a:pPr indent="0" lvl="0" marL="0" rtl="0" algn="l">
              <a:spcBef>
                <a:spcPts val="1200"/>
              </a:spcBef>
              <a:spcAft>
                <a:spcPts val="0"/>
              </a:spcAft>
              <a:buNone/>
            </a:pPr>
            <a:r>
              <a:rPr lang="en"/>
              <a:t>Potential </a:t>
            </a:r>
            <a:r>
              <a:rPr lang="en"/>
              <a:t>intestinal</a:t>
            </a:r>
            <a:r>
              <a:rPr lang="en"/>
              <a:t> protective activity</a:t>
            </a:r>
            <a:endParaRPr/>
          </a:p>
          <a:p>
            <a:pPr indent="0" lvl="0" marL="0" rtl="0" algn="l">
              <a:spcBef>
                <a:spcPts val="1200"/>
              </a:spcBef>
              <a:spcAft>
                <a:spcPts val="0"/>
              </a:spcAft>
              <a:buNone/>
            </a:pPr>
            <a:r>
              <a:rPr lang="en"/>
              <a:t>Superior to lansoprazole in one study</a:t>
            </a:r>
            <a:endParaRPr/>
          </a:p>
          <a:p>
            <a:pPr indent="0" lvl="0" marL="0" rtl="0" algn="l">
              <a:spcBef>
                <a:spcPts val="1200"/>
              </a:spcBef>
              <a:spcAft>
                <a:spcPts val="1200"/>
              </a:spcAft>
              <a:buNone/>
            </a:pPr>
            <a:r>
              <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5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Complications</a:t>
            </a:r>
            <a:endParaRPr/>
          </a:p>
        </p:txBody>
      </p:sp>
      <p:sp>
        <p:nvSpPr>
          <p:cNvPr id="343" name="Google Shape;343;p5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Increasing</a:t>
            </a:r>
            <a:r>
              <a:rPr lang="en"/>
              <a:t> gastric acid pH</a:t>
            </a:r>
            <a:endParaRPr/>
          </a:p>
          <a:p>
            <a:pPr indent="-342900" lvl="0" marL="457200" rtl="0" algn="l">
              <a:spcBef>
                <a:spcPts val="1200"/>
              </a:spcBef>
              <a:spcAft>
                <a:spcPts val="0"/>
              </a:spcAft>
              <a:buSzPts val="1800"/>
              <a:buChar char="-"/>
            </a:pPr>
            <a:r>
              <a:rPr lang="en"/>
              <a:t>Innate defense against bacteria</a:t>
            </a:r>
            <a:endParaRPr/>
          </a:p>
          <a:p>
            <a:pPr indent="-342900" lvl="0" marL="457200" rtl="0" algn="l">
              <a:spcBef>
                <a:spcPts val="0"/>
              </a:spcBef>
              <a:spcAft>
                <a:spcPts val="0"/>
              </a:spcAft>
              <a:buSzPts val="1800"/>
              <a:buChar char="-"/>
            </a:pPr>
            <a:r>
              <a:rPr lang="en"/>
              <a:t>Aspiration pneumonia</a:t>
            </a:r>
            <a:endParaRPr/>
          </a:p>
          <a:p>
            <a:pPr indent="-342900" lvl="0" marL="457200" rtl="0" algn="l">
              <a:spcBef>
                <a:spcPts val="0"/>
              </a:spcBef>
              <a:spcAft>
                <a:spcPts val="0"/>
              </a:spcAft>
              <a:buSzPts val="1800"/>
              <a:buChar char="-"/>
            </a:pPr>
            <a:r>
              <a:rPr lang="en"/>
              <a:t>C.dificile</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5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Antiemetics - Maropitant</a:t>
            </a:r>
            <a:endParaRPr/>
          </a:p>
        </p:txBody>
      </p:sp>
      <p:sp>
        <p:nvSpPr>
          <p:cNvPr id="349" name="Google Shape;349;p5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Neurokinin 1 receptor antagonist</a:t>
            </a:r>
            <a:endParaRPr/>
          </a:p>
          <a:p>
            <a:pPr indent="0" lvl="0" marL="0" rtl="0" algn="l">
              <a:spcBef>
                <a:spcPts val="1200"/>
              </a:spcBef>
              <a:spcAft>
                <a:spcPts val="0"/>
              </a:spcAft>
              <a:buNone/>
            </a:pPr>
            <a:r>
              <a:rPr lang="en"/>
              <a:t>Bone marrow hypoplasia in puppies under 11 weeks</a:t>
            </a:r>
            <a:endParaRPr/>
          </a:p>
          <a:p>
            <a:pPr indent="0" lvl="0" marL="0" rtl="0" algn="l">
              <a:spcBef>
                <a:spcPts val="1200"/>
              </a:spcBef>
              <a:spcAft>
                <a:spcPts val="0"/>
              </a:spcAft>
              <a:buNone/>
            </a:pPr>
            <a:r>
              <a:rPr lang="en"/>
              <a:t>Extensive first pass - double the oral dose, bioavailability 90% SQ vs 23-37% PO</a:t>
            </a:r>
            <a:endParaRPr/>
          </a:p>
          <a:p>
            <a:pPr indent="0" lvl="0" marL="0" rtl="0" algn="l">
              <a:spcBef>
                <a:spcPts val="1200"/>
              </a:spcBef>
              <a:spcAft>
                <a:spcPts val="1200"/>
              </a:spcAft>
              <a:buNone/>
            </a:pPr>
            <a:r>
              <a:rPr lang="en"/>
              <a:t>Secondary effects</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sp>
        <p:nvSpPr>
          <p:cNvPr id="354" name="Google Shape;354;p5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5-HT3 Receptor Antagonists</a:t>
            </a:r>
            <a:endParaRPr/>
          </a:p>
        </p:txBody>
      </p:sp>
      <p:sp>
        <p:nvSpPr>
          <p:cNvPr id="355" name="Google Shape;355;p5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Ondansetron, granisetron, dolasetron</a:t>
            </a:r>
            <a:endParaRPr/>
          </a:p>
          <a:p>
            <a:pPr indent="0" lvl="0" marL="0" rtl="0" algn="l">
              <a:spcBef>
                <a:spcPts val="1200"/>
              </a:spcBef>
              <a:spcAft>
                <a:spcPts val="0"/>
              </a:spcAft>
              <a:buNone/>
            </a:pPr>
            <a:r>
              <a:rPr lang="en"/>
              <a:t>Peripheral - intestinal vagal afferent input</a:t>
            </a:r>
            <a:endParaRPr/>
          </a:p>
          <a:p>
            <a:pPr indent="0" lvl="0" marL="0" rtl="0" algn="l">
              <a:spcBef>
                <a:spcPts val="1200"/>
              </a:spcBef>
              <a:spcAft>
                <a:spcPts val="0"/>
              </a:spcAft>
              <a:buNone/>
            </a:pPr>
            <a:r>
              <a:rPr lang="en"/>
              <a:t>Central - CRTZ, medullary vomiting center</a:t>
            </a:r>
            <a:endParaRPr/>
          </a:p>
          <a:p>
            <a:pPr indent="0" lvl="0" marL="0" rtl="0" algn="l">
              <a:spcBef>
                <a:spcPts val="1200"/>
              </a:spcBef>
              <a:spcAft>
                <a:spcPts val="0"/>
              </a:spcAft>
              <a:buNone/>
            </a:pPr>
            <a:r>
              <a:rPr lang="en"/>
              <a:t>Lingering anti-emetic effects even after liver metabolism</a:t>
            </a:r>
            <a:endParaRPr/>
          </a:p>
          <a:p>
            <a:pPr indent="0" lvl="0" marL="0" rtl="0" algn="l">
              <a:spcBef>
                <a:spcPts val="1200"/>
              </a:spcBef>
              <a:spcAft>
                <a:spcPts val="1200"/>
              </a:spcAft>
              <a:buNone/>
            </a:pPr>
            <a:r>
              <a:rPr lang="en"/>
              <a:t>Adverse effects in humans</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p6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Metoclopramide</a:t>
            </a:r>
            <a:endParaRPr/>
          </a:p>
        </p:txBody>
      </p:sp>
      <p:sp>
        <p:nvSpPr>
          <p:cNvPr id="361" name="Google Shape;361;p6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Central anti-dopaminergic activity against 5-HT3 CRTZ receptors</a:t>
            </a:r>
            <a:endParaRPr/>
          </a:p>
          <a:p>
            <a:pPr indent="0" lvl="0" marL="0" rtl="0" algn="l">
              <a:spcBef>
                <a:spcPts val="1200"/>
              </a:spcBef>
              <a:spcAft>
                <a:spcPts val="0"/>
              </a:spcAft>
              <a:buNone/>
            </a:pPr>
            <a:r>
              <a:rPr lang="en"/>
              <a:t>Gastric prokinetic</a:t>
            </a:r>
            <a:endParaRPr/>
          </a:p>
          <a:p>
            <a:pPr indent="0" lvl="0" marL="0" rtl="0" algn="l">
              <a:spcBef>
                <a:spcPts val="1200"/>
              </a:spcBef>
              <a:spcAft>
                <a:spcPts val="0"/>
              </a:spcAft>
              <a:buNone/>
            </a:pPr>
            <a:r>
              <a:rPr lang="en"/>
              <a:t>Kidney excretion</a:t>
            </a:r>
            <a:endParaRPr/>
          </a:p>
          <a:p>
            <a:pPr indent="0" lvl="0" marL="0" rtl="0" algn="l">
              <a:spcBef>
                <a:spcPts val="1200"/>
              </a:spcBef>
              <a:spcAft>
                <a:spcPts val="1200"/>
              </a:spcAft>
              <a:buNone/>
            </a:pPr>
            <a:r>
              <a:rPr lang="en"/>
              <a:t>Extrapyramidal signs</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 name="Shape 365"/>
        <p:cNvGrpSpPr/>
        <p:nvPr/>
      </p:nvGrpSpPr>
      <p:grpSpPr>
        <a:xfrm>
          <a:off x="0" y="0"/>
          <a:ext cx="0" cy="0"/>
          <a:chOff x="0" y="0"/>
          <a:chExt cx="0" cy="0"/>
        </a:xfrm>
      </p:grpSpPr>
      <p:sp>
        <p:nvSpPr>
          <p:cNvPr id="366" name="Google Shape;366;p6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Promazine Derivatives</a:t>
            </a:r>
            <a:endParaRPr/>
          </a:p>
        </p:txBody>
      </p:sp>
      <p:sp>
        <p:nvSpPr>
          <p:cNvPr id="367" name="Google Shape;367;p6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Chlorpromazine, prochlorperazine, acepromazine</a:t>
            </a:r>
            <a:endParaRPr/>
          </a:p>
          <a:p>
            <a:pPr indent="0" lvl="0" marL="0" rtl="0" algn="l">
              <a:spcBef>
                <a:spcPts val="1200"/>
              </a:spcBef>
              <a:spcAft>
                <a:spcPts val="0"/>
              </a:spcAft>
              <a:buNone/>
            </a:pPr>
            <a:r>
              <a:rPr lang="en"/>
              <a:t>Antidopaminergic and antihistaminic effects on CRTZ and at higher doses MVC</a:t>
            </a:r>
            <a:endParaRPr/>
          </a:p>
          <a:p>
            <a:pPr indent="-342900" lvl="0" marL="457200" rtl="0" algn="l">
              <a:spcBef>
                <a:spcPts val="1200"/>
              </a:spcBef>
              <a:spcAft>
                <a:spcPts val="0"/>
              </a:spcAft>
              <a:buSzPts val="1800"/>
              <a:buChar char="-"/>
            </a:pPr>
            <a:r>
              <a:rPr lang="en"/>
              <a:t>Low doses anti-emetic, higher doses hypotension/sedaation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Pathophysiology</a:t>
            </a:r>
            <a:endParaRPr/>
          </a:p>
        </p:txBody>
      </p:sp>
      <p:sp>
        <p:nvSpPr>
          <p:cNvPr id="84" name="Google Shape;84;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85" name="Google Shape;85;p17"/>
          <p:cNvPicPr preferRelativeResize="0"/>
          <p:nvPr/>
        </p:nvPicPr>
        <p:blipFill>
          <a:blip r:embed="rId3">
            <a:alphaModFix/>
          </a:blip>
          <a:stretch>
            <a:fillRect/>
          </a:stretch>
        </p:blipFill>
        <p:spPr>
          <a:xfrm>
            <a:off x="311700" y="1152475"/>
            <a:ext cx="6943449" cy="3416400"/>
          </a:xfrm>
          <a:prstGeom prst="rect">
            <a:avLst/>
          </a:prstGeom>
          <a:noFill/>
          <a:ln>
            <a:noFill/>
          </a:ln>
        </p:spPr>
      </p:pic>
      <p:sp>
        <p:nvSpPr>
          <p:cNvPr id="86" name="Google Shape;86;p17"/>
          <p:cNvSpPr txBox="1"/>
          <p:nvPr/>
        </p:nvSpPr>
        <p:spPr>
          <a:xfrm>
            <a:off x="2635800" y="4568875"/>
            <a:ext cx="6196500" cy="506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600"/>
              <a:t>Forman MA, Steiner JM, Armstrong PJ, et al. ACVIM consensus statement on pancreatitis in cats. J Vet Intern Med. 2021;35:703–723. </a:t>
            </a:r>
            <a:r>
              <a:rPr lang="en" sz="600">
                <a:solidFill>
                  <a:srgbClr val="0040EE"/>
                </a:solidFill>
              </a:rPr>
              <a:t>https://doi.org/10.1111/jvim.16053</a:t>
            </a:r>
            <a:endParaRPr sz="600">
              <a:solidFill>
                <a:srgbClr val="0040EE"/>
              </a:solidFill>
            </a:endParaRPr>
          </a:p>
          <a:p>
            <a:pPr indent="0" lvl="0" marL="0" rtl="0" algn="l">
              <a:spcBef>
                <a:spcPts val="0"/>
              </a:spcBef>
              <a:spcAft>
                <a:spcPts val="0"/>
              </a:spcAft>
              <a:buNone/>
            </a:pPr>
            <a:r>
              <a:t/>
            </a:r>
            <a:endParaRPr>
              <a:latin typeface="Proxima Nova"/>
              <a:ea typeface="Proxima Nova"/>
              <a:cs typeface="Proxima Nova"/>
              <a:sym typeface="Proxima Nova"/>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p6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Anticholinergic agents</a:t>
            </a:r>
            <a:endParaRPr/>
          </a:p>
        </p:txBody>
      </p:sp>
      <p:sp>
        <p:nvSpPr>
          <p:cNvPr id="373" name="Google Shape;373;p6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Aminopentamide</a:t>
            </a:r>
            <a:endParaRPr/>
          </a:p>
          <a:p>
            <a:pPr indent="0" lvl="0" marL="0" rtl="0" algn="l">
              <a:spcBef>
                <a:spcPts val="1200"/>
              </a:spcBef>
              <a:spcAft>
                <a:spcPts val="0"/>
              </a:spcAft>
              <a:buNone/>
            </a:pPr>
            <a:r>
              <a:rPr lang="en"/>
              <a:t>Cholinergic receptors located in the MVC and upper GI tract (muscarinic)</a:t>
            </a:r>
            <a:endParaRPr/>
          </a:p>
          <a:p>
            <a:pPr indent="0" lvl="0" marL="0" rtl="0" algn="l">
              <a:spcBef>
                <a:spcPts val="1200"/>
              </a:spcBef>
              <a:spcAft>
                <a:spcPts val="0"/>
              </a:spcAft>
              <a:buNone/>
            </a:pPr>
            <a:r>
              <a:rPr lang="en"/>
              <a:t>Not as effective as maropitant, ondansetron, metoclopramide</a:t>
            </a:r>
            <a:endParaRPr/>
          </a:p>
          <a:p>
            <a:pPr indent="0" lvl="0" marL="0" rtl="0" algn="l">
              <a:spcBef>
                <a:spcPts val="1200"/>
              </a:spcBef>
              <a:spcAft>
                <a:spcPts val="1200"/>
              </a:spcAft>
              <a:buNone/>
            </a:pPr>
            <a:r>
              <a:rPr lang="en"/>
              <a:t>Contraindications</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sp>
        <p:nvSpPr>
          <p:cNvPr id="378" name="Google Shape;378;p6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Other anti-emetics</a:t>
            </a:r>
            <a:endParaRPr/>
          </a:p>
        </p:txBody>
      </p:sp>
      <p:sp>
        <p:nvSpPr>
          <p:cNvPr id="379" name="Google Shape;379;p6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Trimethobenzamide - antidopaminergic, weak action </a:t>
            </a:r>
            <a:r>
              <a:rPr lang="en"/>
              <a:t>clinically</a:t>
            </a:r>
            <a:endParaRPr/>
          </a:p>
          <a:p>
            <a:pPr indent="0" lvl="0" marL="0" rtl="0" algn="l">
              <a:spcBef>
                <a:spcPts val="1200"/>
              </a:spcBef>
              <a:spcAft>
                <a:spcPts val="0"/>
              </a:spcAft>
              <a:buNone/>
            </a:pPr>
            <a:r>
              <a:rPr lang="en"/>
              <a:t>Steroids - dexamethasone, methylprednisolone</a:t>
            </a:r>
            <a:endParaRPr/>
          </a:p>
          <a:p>
            <a:pPr indent="0" lvl="0" marL="0" rtl="0" algn="l">
              <a:spcBef>
                <a:spcPts val="1200"/>
              </a:spcBef>
              <a:spcAft>
                <a:spcPts val="0"/>
              </a:spcAft>
              <a:buNone/>
            </a:pPr>
            <a:r>
              <a:rPr lang="en"/>
              <a:t>Megasterol acetate, gabapentin - used in human chemotherapy protocols</a:t>
            </a:r>
            <a:endParaRPr/>
          </a:p>
          <a:p>
            <a:pPr indent="0" lvl="0" marL="0" rtl="0" algn="l">
              <a:spcBef>
                <a:spcPts val="1200"/>
              </a:spcBef>
              <a:spcAft>
                <a:spcPts val="0"/>
              </a:spcAft>
              <a:buNone/>
            </a:pPr>
            <a:r>
              <a:rPr lang="en"/>
              <a:t>Propofol</a:t>
            </a:r>
            <a:endParaRPr/>
          </a:p>
          <a:p>
            <a:pPr indent="0" lvl="0" marL="0" rtl="0" algn="l">
              <a:spcBef>
                <a:spcPts val="1200"/>
              </a:spcBef>
              <a:spcAft>
                <a:spcPts val="0"/>
              </a:spcAft>
              <a:buNone/>
            </a:pPr>
            <a:r>
              <a:rPr lang="en"/>
              <a:t>Phenobarbital, acupuncture</a:t>
            </a:r>
            <a:endParaRPr/>
          </a:p>
          <a:p>
            <a:pPr indent="0" lvl="0" marL="0" rtl="0" algn="l">
              <a:spcBef>
                <a:spcPts val="1200"/>
              </a:spcBef>
              <a:spcAft>
                <a:spcPts val="1200"/>
              </a:spcAft>
              <a:buNone/>
            </a:pPr>
            <a:r>
              <a:rPr lang="en"/>
              <a:t>Bismuth subsalicylate, barium sulfate - coats mucosal lining</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p6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References</a:t>
            </a:r>
            <a:endParaRPr/>
          </a:p>
        </p:txBody>
      </p:sp>
      <p:sp>
        <p:nvSpPr>
          <p:cNvPr id="385" name="Google Shape;385;p6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lang="en" sz="1000">
                <a:solidFill>
                  <a:srgbClr val="000000"/>
                </a:solidFill>
                <a:highlight>
                  <a:srgbClr val="FFFFFF"/>
                </a:highlight>
                <a:latin typeface="Arial"/>
                <a:ea typeface="Arial"/>
                <a:cs typeface="Arial"/>
                <a:sym typeface="Arial"/>
              </a:rPr>
              <a:t>Forman MA, Steiner JM, Armstrong PJ, et al. ACVIM consensus statement on pancreatitis in cats. J Vet Intern Med. 2021;35:703–723. </a:t>
            </a:r>
            <a:r>
              <a:rPr lang="en" sz="1000" u="sng">
                <a:solidFill>
                  <a:schemeClr val="hlink"/>
                </a:solidFill>
                <a:highlight>
                  <a:srgbClr val="FFFFFF"/>
                </a:highlight>
                <a:latin typeface="Arial"/>
                <a:ea typeface="Arial"/>
                <a:cs typeface="Arial"/>
                <a:sym typeface="Arial"/>
                <a:hlinkClick r:id="rId3"/>
              </a:rPr>
              <a:t>https://doi.org/10.1111/jvim.16053</a:t>
            </a:r>
            <a:endParaRPr sz="1000">
              <a:solidFill>
                <a:srgbClr val="000000"/>
              </a:solidFill>
              <a:highlight>
                <a:srgbClr val="FFFFFF"/>
              </a:highlight>
              <a:latin typeface="Arial"/>
              <a:ea typeface="Arial"/>
              <a:cs typeface="Arial"/>
              <a:sym typeface="Arial"/>
            </a:endParaRPr>
          </a:p>
          <a:p>
            <a:pPr indent="0" lvl="0" marL="0" rtl="0" algn="l">
              <a:lnSpc>
                <a:spcPct val="100000"/>
              </a:lnSpc>
              <a:spcBef>
                <a:spcPts val="0"/>
              </a:spcBef>
              <a:spcAft>
                <a:spcPts val="0"/>
              </a:spcAft>
              <a:buNone/>
            </a:pPr>
            <a:r>
              <a:t/>
            </a:r>
            <a:endParaRPr sz="1000">
              <a:solidFill>
                <a:srgbClr val="000000"/>
              </a:solidFill>
              <a:highlight>
                <a:srgbClr val="FFFFFF"/>
              </a:highlight>
              <a:latin typeface="Arial"/>
              <a:ea typeface="Arial"/>
              <a:cs typeface="Arial"/>
              <a:sym typeface="Arial"/>
            </a:endParaRPr>
          </a:p>
          <a:p>
            <a:pPr indent="0" lvl="0" marL="0" rtl="0" algn="l">
              <a:lnSpc>
                <a:spcPct val="100000"/>
              </a:lnSpc>
              <a:spcBef>
                <a:spcPts val="0"/>
              </a:spcBef>
              <a:spcAft>
                <a:spcPts val="0"/>
              </a:spcAft>
              <a:buNone/>
            </a:pPr>
            <a:r>
              <a:rPr lang="en" sz="1000">
                <a:solidFill>
                  <a:srgbClr val="000000"/>
                </a:solidFill>
                <a:highlight>
                  <a:srgbClr val="FFFFFF"/>
                </a:highlight>
                <a:latin typeface="Arial"/>
                <a:ea typeface="Arial"/>
                <a:cs typeface="Arial"/>
                <a:sym typeface="Arial"/>
              </a:rPr>
              <a:t>Silverstein, D., 2015. </a:t>
            </a:r>
            <a:r>
              <a:rPr i="1" lang="en" sz="1000">
                <a:solidFill>
                  <a:srgbClr val="000000"/>
                </a:solidFill>
                <a:highlight>
                  <a:srgbClr val="FFFFFF"/>
                </a:highlight>
                <a:latin typeface="Arial"/>
                <a:ea typeface="Arial"/>
                <a:cs typeface="Arial"/>
                <a:sym typeface="Arial"/>
              </a:rPr>
              <a:t>Small animal critical care medicine</a:t>
            </a:r>
            <a:r>
              <a:rPr lang="en" sz="1000">
                <a:solidFill>
                  <a:srgbClr val="000000"/>
                </a:solidFill>
                <a:highlight>
                  <a:srgbClr val="FFFFFF"/>
                </a:highlight>
                <a:latin typeface="Arial"/>
                <a:ea typeface="Arial"/>
                <a:cs typeface="Arial"/>
                <a:sym typeface="Arial"/>
              </a:rPr>
              <a:t>. St. Louis, Mo.: Elsevier, Saunders, Chp 113, 118, 120, 161, 162</a:t>
            </a:r>
            <a:endParaRPr sz="1000">
              <a:solidFill>
                <a:srgbClr val="000000"/>
              </a:solidFill>
              <a:highlight>
                <a:srgbClr val="FFFFFF"/>
              </a:highlight>
              <a:latin typeface="Arial"/>
              <a:ea typeface="Arial"/>
              <a:cs typeface="Arial"/>
              <a:sym typeface="Arial"/>
            </a:endParaRPr>
          </a:p>
          <a:p>
            <a:pPr indent="0" lvl="0" marL="0" rtl="0" algn="l">
              <a:lnSpc>
                <a:spcPct val="100000"/>
              </a:lnSpc>
              <a:spcBef>
                <a:spcPts val="0"/>
              </a:spcBef>
              <a:spcAft>
                <a:spcPts val="0"/>
              </a:spcAft>
              <a:buNone/>
            </a:pPr>
            <a:r>
              <a:t/>
            </a:r>
            <a:endParaRPr sz="1000">
              <a:solidFill>
                <a:srgbClr val="000000"/>
              </a:solidFill>
              <a:highlight>
                <a:srgbClr val="FFFFFF"/>
              </a:highlight>
              <a:latin typeface="Arial"/>
              <a:ea typeface="Arial"/>
              <a:cs typeface="Arial"/>
              <a:sym typeface="Arial"/>
            </a:endParaRPr>
          </a:p>
          <a:p>
            <a:pPr indent="0" lvl="0" marL="0" rtl="0" algn="l">
              <a:lnSpc>
                <a:spcPct val="100000"/>
              </a:lnSpc>
              <a:spcBef>
                <a:spcPts val="0"/>
              </a:spcBef>
              <a:spcAft>
                <a:spcPts val="0"/>
              </a:spcAft>
              <a:buNone/>
            </a:pPr>
            <a:r>
              <a:rPr lang="en" sz="1000">
                <a:solidFill>
                  <a:srgbClr val="000000"/>
                </a:solidFill>
                <a:highlight>
                  <a:srgbClr val="FFFFFF"/>
                </a:highlight>
                <a:latin typeface="Arial"/>
                <a:ea typeface="Arial"/>
                <a:cs typeface="Arial"/>
                <a:sym typeface="Arial"/>
              </a:rPr>
              <a:t>Whitehead K, Cortes Y, Eirmann L. Gastrointestinal dysmotility disorders in critically ill dogs and cats. J Vet Emerg Crit Care (San Antonio). 2016 Mar-Apr;26(2):234-53. doi: 10.1111/vec.12449. Epub 2016 Jan 28. PMID: 26822390.</a:t>
            </a:r>
            <a:endParaRPr sz="1000">
              <a:solidFill>
                <a:srgbClr val="000000"/>
              </a:solidFill>
              <a:highlight>
                <a:srgbClr val="FFFFFF"/>
              </a:highlight>
              <a:latin typeface="Arial"/>
              <a:ea typeface="Arial"/>
              <a:cs typeface="Arial"/>
              <a:sym typeface="Arial"/>
            </a:endParaRPr>
          </a:p>
          <a:p>
            <a:pPr indent="0" lvl="0" marL="0" rtl="0" algn="l">
              <a:lnSpc>
                <a:spcPct val="100000"/>
              </a:lnSpc>
              <a:spcBef>
                <a:spcPts val="0"/>
              </a:spcBef>
              <a:spcAft>
                <a:spcPts val="0"/>
              </a:spcAft>
              <a:buNone/>
            </a:pPr>
            <a:r>
              <a:t/>
            </a:r>
            <a:endParaRPr sz="1000">
              <a:solidFill>
                <a:srgbClr val="000000"/>
              </a:solidFill>
              <a:highlight>
                <a:srgbClr val="FFFFFF"/>
              </a:highlight>
              <a:latin typeface="Arial"/>
              <a:ea typeface="Arial"/>
              <a:cs typeface="Arial"/>
              <a:sym typeface="Arial"/>
            </a:endParaRPr>
          </a:p>
          <a:p>
            <a:pPr indent="0" lvl="0" marL="0" rtl="0" algn="l">
              <a:lnSpc>
                <a:spcPct val="100000"/>
              </a:lnSpc>
              <a:spcBef>
                <a:spcPts val="0"/>
              </a:spcBef>
              <a:spcAft>
                <a:spcPts val="0"/>
              </a:spcAft>
              <a:buNone/>
            </a:pPr>
            <a:r>
              <a:t/>
            </a:r>
            <a:endParaRPr sz="1000">
              <a:solidFill>
                <a:srgbClr val="000000"/>
              </a:solidFill>
              <a:highlight>
                <a:srgbClr val="FFFFFF"/>
              </a:highlight>
              <a:latin typeface="Arial"/>
              <a:ea typeface="Arial"/>
              <a:cs typeface="Arial"/>
              <a:sym typeface="Arial"/>
            </a:endParaRPr>
          </a:p>
          <a:p>
            <a:pPr indent="0" lvl="0" marL="0" rtl="0" algn="l">
              <a:lnSpc>
                <a:spcPct val="100000"/>
              </a:lnSpc>
              <a:spcBef>
                <a:spcPts val="0"/>
              </a:spcBef>
              <a:spcAft>
                <a:spcPts val="0"/>
              </a:spcAft>
              <a:buNone/>
            </a:pPr>
            <a:r>
              <a:t/>
            </a:r>
            <a:endParaRPr sz="1000">
              <a:solidFill>
                <a:srgbClr val="000000"/>
              </a:solidFill>
              <a:highlight>
                <a:srgbClr val="FFFFFF"/>
              </a:highlight>
              <a:latin typeface="Arial"/>
              <a:ea typeface="Arial"/>
              <a:cs typeface="Arial"/>
              <a:sym typeface="Arial"/>
            </a:endParaRPr>
          </a:p>
          <a:p>
            <a:pPr indent="0" lvl="0" marL="0" rtl="0" algn="l">
              <a:lnSpc>
                <a:spcPct val="100000"/>
              </a:lnSpc>
              <a:spcBef>
                <a:spcPts val="0"/>
              </a:spcBef>
              <a:spcAft>
                <a:spcPts val="0"/>
              </a:spcAft>
              <a:buNone/>
            </a:pPr>
            <a:r>
              <a:t/>
            </a:r>
            <a:endParaRPr sz="1000">
              <a:solidFill>
                <a:srgbClr val="000000"/>
              </a:solidFill>
              <a:highlight>
                <a:srgbClr val="FFFFFF"/>
              </a:highlight>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Clinical signs</a:t>
            </a:r>
            <a:endParaRPr/>
          </a:p>
        </p:txBody>
      </p:sp>
      <p:sp>
        <p:nvSpPr>
          <p:cNvPr id="92" name="Google Shape;92;p18"/>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Dogs</a:t>
            </a:r>
            <a:endParaRPr/>
          </a:p>
          <a:p>
            <a:pPr indent="-317500" lvl="0" marL="457200" rtl="0" algn="l">
              <a:spcBef>
                <a:spcPts val="1200"/>
              </a:spcBef>
              <a:spcAft>
                <a:spcPts val="0"/>
              </a:spcAft>
              <a:buSzPts val="1400"/>
              <a:buChar char="-"/>
            </a:pPr>
            <a:r>
              <a:rPr lang="en"/>
              <a:t>Hyporexia, anorexia</a:t>
            </a:r>
            <a:endParaRPr/>
          </a:p>
          <a:p>
            <a:pPr indent="-317500" lvl="0" marL="457200" rtl="0" algn="l">
              <a:spcBef>
                <a:spcPts val="0"/>
              </a:spcBef>
              <a:spcAft>
                <a:spcPts val="0"/>
              </a:spcAft>
              <a:buSzPts val="1400"/>
              <a:buChar char="-"/>
            </a:pPr>
            <a:r>
              <a:rPr lang="en"/>
              <a:t>Lethargy, weakness</a:t>
            </a:r>
            <a:endParaRPr/>
          </a:p>
          <a:p>
            <a:pPr indent="-317500" lvl="0" marL="457200" rtl="0" algn="l">
              <a:spcBef>
                <a:spcPts val="0"/>
              </a:spcBef>
              <a:spcAft>
                <a:spcPts val="0"/>
              </a:spcAft>
              <a:buSzPts val="1400"/>
              <a:buChar char="-"/>
            </a:pPr>
            <a:r>
              <a:rPr lang="en"/>
              <a:t>Vomiting, diarrhea</a:t>
            </a:r>
            <a:endParaRPr/>
          </a:p>
          <a:p>
            <a:pPr indent="0" lvl="0" marL="0" rtl="0" algn="l">
              <a:spcBef>
                <a:spcPts val="1200"/>
              </a:spcBef>
              <a:spcAft>
                <a:spcPts val="0"/>
              </a:spcAft>
              <a:buNone/>
            </a:pPr>
            <a:r>
              <a:t/>
            </a:r>
            <a:endParaRPr/>
          </a:p>
          <a:p>
            <a:pPr indent="-317500" lvl="0" marL="457200" rtl="0" algn="l">
              <a:spcBef>
                <a:spcPts val="1200"/>
              </a:spcBef>
              <a:spcAft>
                <a:spcPts val="0"/>
              </a:spcAft>
              <a:buSzPts val="1400"/>
              <a:buChar char="-"/>
            </a:pPr>
            <a:r>
              <a:rPr lang="en"/>
              <a:t>Dehydration</a:t>
            </a:r>
            <a:endParaRPr/>
          </a:p>
          <a:p>
            <a:pPr indent="-317500" lvl="0" marL="457200" rtl="0" algn="l">
              <a:spcBef>
                <a:spcPts val="0"/>
              </a:spcBef>
              <a:spcAft>
                <a:spcPts val="0"/>
              </a:spcAft>
              <a:buSzPts val="1400"/>
              <a:buChar char="-"/>
            </a:pPr>
            <a:r>
              <a:rPr lang="en"/>
              <a:t>Abdominal pain and or distention</a:t>
            </a:r>
            <a:endParaRPr/>
          </a:p>
          <a:p>
            <a:pPr indent="-317500" lvl="0" marL="457200" rtl="0" algn="l">
              <a:spcBef>
                <a:spcPts val="0"/>
              </a:spcBef>
              <a:spcAft>
                <a:spcPts val="0"/>
              </a:spcAft>
              <a:buSzPts val="1400"/>
              <a:buChar char="-"/>
            </a:pPr>
            <a:r>
              <a:rPr lang="en"/>
              <a:t>Icterus</a:t>
            </a:r>
            <a:endParaRPr/>
          </a:p>
          <a:p>
            <a:pPr indent="-317500" lvl="0" marL="457200" rtl="0" algn="l">
              <a:spcBef>
                <a:spcPts val="0"/>
              </a:spcBef>
              <a:spcAft>
                <a:spcPts val="0"/>
              </a:spcAft>
              <a:buSzPts val="1400"/>
              <a:buChar char="-"/>
            </a:pPr>
            <a:r>
              <a:rPr lang="en"/>
              <a:t>Fever or hypothermia</a:t>
            </a:r>
            <a:endParaRPr/>
          </a:p>
          <a:p>
            <a:pPr indent="-317500" lvl="0" marL="457200" rtl="0" algn="l">
              <a:spcBef>
                <a:spcPts val="0"/>
              </a:spcBef>
              <a:spcAft>
                <a:spcPts val="0"/>
              </a:spcAft>
              <a:buSzPts val="1400"/>
              <a:buChar char="-"/>
            </a:pPr>
            <a:r>
              <a:rPr lang="en"/>
              <a:t>Concurrent disease PE findings</a:t>
            </a:r>
            <a:endParaRPr/>
          </a:p>
        </p:txBody>
      </p:sp>
      <p:sp>
        <p:nvSpPr>
          <p:cNvPr id="93" name="Google Shape;93;p18"/>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SzPts val="1400"/>
              <a:buChar char="-"/>
            </a:pPr>
            <a:r>
              <a:t/>
            </a:r>
            <a:endParaRPr/>
          </a:p>
        </p:txBody>
      </p:sp>
      <p:pic>
        <p:nvPicPr>
          <p:cNvPr id="94" name="Google Shape;94;p18"/>
          <p:cNvPicPr preferRelativeResize="0"/>
          <p:nvPr/>
        </p:nvPicPr>
        <p:blipFill>
          <a:blip r:embed="rId3">
            <a:alphaModFix/>
          </a:blip>
          <a:stretch>
            <a:fillRect/>
          </a:stretch>
        </p:blipFill>
        <p:spPr>
          <a:xfrm>
            <a:off x="4832400" y="1122913"/>
            <a:ext cx="3796075" cy="3475525"/>
          </a:xfrm>
          <a:prstGeom prst="rect">
            <a:avLst/>
          </a:prstGeom>
          <a:noFill/>
          <a:ln>
            <a:noFill/>
          </a:ln>
        </p:spPr>
      </p:pic>
      <p:sp>
        <p:nvSpPr>
          <p:cNvPr id="95" name="Google Shape;95;p18"/>
          <p:cNvSpPr txBox="1"/>
          <p:nvPr/>
        </p:nvSpPr>
        <p:spPr>
          <a:xfrm>
            <a:off x="1734000" y="4743300"/>
            <a:ext cx="7098300" cy="276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600"/>
              <a:t>Forman MA, Steiner JM, Armstrong PJ, et al. ACVIM consensus statement on pancreatitis in cats. J Vet Intern Med. 2021;35:703–723. </a:t>
            </a:r>
            <a:r>
              <a:rPr lang="en" sz="600">
                <a:solidFill>
                  <a:srgbClr val="0040EE"/>
                </a:solidFill>
              </a:rPr>
              <a:t>https://doi.org/10.1111/jvim.16053</a:t>
            </a:r>
            <a:endParaRPr sz="600">
              <a:solidFill>
                <a:srgbClr val="0040EE"/>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Diagnostics</a:t>
            </a:r>
            <a:endParaRPr/>
          </a:p>
        </p:txBody>
      </p:sp>
      <p:sp>
        <p:nvSpPr>
          <p:cNvPr id="101" name="Google Shape;101;p19"/>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Hemogram</a:t>
            </a:r>
            <a:endParaRPr/>
          </a:p>
          <a:p>
            <a:pPr indent="-317500" lvl="0" marL="457200" rtl="0" algn="l">
              <a:spcBef>
                <a:spcPts val="1200"/>
              </a:spcBef>
              <a:spcAft>
                <a:spcPts val="0"/>
              </a:spcAft>
              <a:buSzPts val="1400"/>
              <a:buChar char="-"/>
            </a:pPr>
            <a:r>
              <a:rPr lang="en"/>
              <a:t>Hemoconcentration or anemia</a:t>
            </a:r>
            <a:endParaRPr/>
          </a:p>
          <a:p>
            <a:pPr indent="-317500" lvl="0" marL="457200" rtl="0" algn="l">
              <a:spcBef>
                <a:spcPts val="0"/>
              </a:spcBef>
              <a:spcAft>
                <a:spcPts val="0"/>
              </a:spcAft>
              <a:buSzPts val="1400"/>
              <a:buChar char="-"/>
            </a:pPr>
            <a:r>
              <a:rPr lang="en"/>
              <a:t>Neutrophilic leukocytosis with left shift</a:t>
            </a:r>
            <a:endParaRPr/>
          </a:p>
          <a:p>
            <a:pPr indent="-317500" lvl="0" marL="457200" rtl="0" algn="l">
              <a:spcBef>
                <a:spcPts val="0"/>
              </a:spcBef>
              <a:spcAft>
                <a:spcPts val="0"/>
              </a:spcAft>
              <a:buSzPts val="1400"/>
              <a:buChar char="-"/>
            </a:pPr>
            <a:r>
              <a:rPr lang="en"/>
              <a:t>Neutropenia</a:t>
            </a:r>
            <a:endParaRPr/>
          </a:p>
          <a:p>
            <a:pPr indent="-317500" lvl="0" marL="457200" rtl="0" algn="l">
              <a:spcBef>
                <a:spcPts val="0"/>
              </a:spcBef>
              <a:spcAft>
                <a:spcPts val="0"/>
              </a:spcAft>
              <a:buSzPts val="1400"/>
              <a:buChar char="-"/>
            </a:pPr>
            <a:r>
              <a:rPr lang="en"/>
              <a:t>Thrombocytopenia</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Coagulation panel</a:t>
            </a:r>
            <a:endParaRPr/>
          </a:p>
          <a:p>
            <a:pPr indent="-317500" lvl="0" marL="457200" rtl="0" algn="l">
              <a:spcBef>
                <a:spcPts val="1200"/>
              </a:spcBef>
              <a:spcAft>
                <a:spcPts val="0"/>
              </a:spcAft>
              <a:buSzPts val="1400"/>
              <a:buChar char="-"/>
            </a:pPr>
            <a:r>
              <a:rPr lang="en"/>
              <a:t>Prolonged PT/PTT</a:t>
            </a:r>
            <a:endParaRPr/>
          </a:p>
          <a:p>
            <a:pPr indent="-317500" lvl="0" marL="457200" rtl="0" algn="l">
              <a:spcBef>
                <a:spcPts val="0"/>
              </a:spcBef>
              <a:spcAft>
                <a:spcPts val="0"/>
              </a:spcAft>
              <a:buSzPts val="1400"/>
              <a:buChar char="-"/>
            </a:pPr>
            <a:r>
              <a:rPr lang="en"/>
              <a:t>Elevated FDP/D-dimers</a:t>
            </a:r>
            <a:endParaRPr/>
          </a:p>
        </p:txBody>
      </p:sp>
      <p:sp>
        <p:nvSpPr>
          <p:cNvPr id="102" name="Google Shape;102;p19"/>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Chemistry</a:t>
            </a:r>
            <a:endParaRPr/>
          </a:p>
          <a:p>
            <a:pPr indent="-317500" lvl="0" marL="457200" rtl="0" algn="l">
              <a:spcBef>
                <a:spcPts val="1200"/>
              </a:spcBef>
              <a:spcAft>
                <a:spcPts val="0"/>
              </a:spcAft>
              <a:buSzPts val="1400"/>
              <a:buChar char="-"/>
            </a:pPr>
            <a:r>
              <a:rPr lang="en"/>
              <a:t>Elevated LE</a:t>
            </a:r>
            <a:endParaRPr/>
          </a:p>
          <a:p>
            <a:pPr indent="-317500" lvl="0" marL="457200" rtl="0" algn="l">
              <a:spcBef>
                <a:spcPts val="0"/>
              </a:spcBef>
              <a:spcAft>
                <a:spcPts val="0"/>
              </a:spcAft>
              <a:buSzPts val="1400"/>
              <a:buChar char="-"/>
            </a:pPr>
            <a:r>
              <a:rPr lang="en"/>
              <a:t>Azotemia</a:t>
            </a:r>
            <a:endParaRPr/>
          </a:p>
          <a:p>
            <a:pPr indent="-317500" lvl="0" marL="457200" rtl="0" algn="l">
              <a:spcBef>
                <a:spcPts val="0"/>
              </a:spcBef>
              <a:spcAft>
                <a:spcPts val="0"/>
              </a:spcAft>
              <a:buSzPts val="1400"/>
              <a:buChar char="-"/>
            </a:pPr>
            <a:r>
              <a:rPr lang="en"/>
              <a:t>Hyperglycemia, hypoglycemia</a:t>
            </a:r>
            <a:endParaRPr/>
          </a:p>
          <a:p>
            <a:pPr indent="-317500" lvl="0" marL="457200" rtl="0" algn="l">
              <a:spcBef>
                <a:spcPts val="0"/>
              </a:spcBef>
              <a:spcAft>
                <a:spcPts val="0"/>
              </a:spcAft>
              <a:buSzPts val="1400"/>
              <a:buChar char="-"/>
            </a:pPr>
            <a:r>
              <a:rPr lang="en"/>
              <a:t>Hypocalcemia, hypomagnesemia</a:t>
            </a:r>
            <a:endParaRPr/>
          </a:p>
          <a:p>
            <a:pPr indent="-317500" lvl="0" marL="457200" rtl="0" algn="l">
              <a:spcBef>
                <a:spcPts val="0"/>
              </a:spcBef>
              <a:spcAft>
                <a:spcPts val="0"/>
              </a:spcAft>
              <a:buSzPts val="1400"/>
              <a:buChar char="-"/>
            </a:pPr>
            <a:r>
              <a:rPr lang="en"/>
              <a:t>Hypokalemia, hypercholesterolemia, hypertriglyceridemia</a:t>
            </a:r>
            <a:endParaRPr/>
          </a:p>
          <a:p>
            <a:pPr indent="-317500" lvl="0" marL="457200" rtl="0" algn="l">
              <a:spcBef>
                <a:spcPts val="0"/>
              </a:spcBef>
              <a:spcAft>
                <a:spcPts val="0"/>
              </a:spcAft>
              <a:buSzPts val="1400"/>
              <a:buChar char="-"/>
            </a:pPr>
            <a:r>
              <a:rPr lang="en"/>
              <a:t>Hypoalbuminemia</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Clinical enzymology</a:t>
            </a:r>
            <a:endParaRPr/>
          </a:p>
        </p:txBody>
      </p:sp>
      <p:sp>
        <p:nvSpPr>
          <p:cNvPr id="108" name="Google Shape;108;p20"/>
          <p:cNvSpPr txBox="1"/>
          <p:nvPr>
            <p:ph idx="1" type="body"/>
          </p:nvPr>
        </p:nvSpPr>
        <p:spPr>
          <a:xfrm>
            <a:off x="311700" y="1152475"/>
            <a:ext cx="3999900" cy="34164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lang="en"/>
              <a:t>Canine</a:t>
            </a:r>
            <a:endParaRPr/>
          </a:p>
          <a:p>
            <a:pPr indent="0" lvl="0" marL="0" rtl="0" algn="l">
              <a:spcBef>
                <a:spcPts val="1200"/>
              </a:spcBef>
              <a:spcAft>
                <a:spcPts val="0"/>
              </a:spcAft>
              <a:buNone/>
            </a:pPr>
            <a:r>
              <a:rPr lang="en"/>
              <a:t>Serum amylase activity 18.2-73.3%</a:t>
            </a:r>
            <a:endParaRPr/>
          </a:p>
          <a:p>
            <a:pPr indent="0" lvl="0" marL="0" rtl="0" algn="l">
              <a:spcBef>
                <a:spcPts val="1200"/>
              </a:spcBef>
              <a:spcAft>
                <a:spcPts val="0"/>
              </a:spcAft>
              <a:buNone/>
            </a:pPr>
            <a:r>
              <a:rPr lang="en"/>
              <a:t>Serum lipase activity  13.6-69%</a:t>
            </a:r>
            <a:endParaRPr/>
          </a:p>
          <a:p>
            <a:pPr indent="0" lvl="0" marL="0" rtl="0" algn="l">
              <a:spcBef>
                <a:spcPts val="1200"/>
              </a:spcBef>
              <a:spcAft>
                <a:spcPts val="0"/>
              </a:spcAft>
              <a:buNone/>
            </a:pPr>
            <a:r>
              <a:rPr lang="en"/>
              <a:t>Canine trypsin-like immunoreactivity (cTLI)  36.4-46.7% sensitivity</a:t>
            </a:r>
            <a:endParaRPr/>
          </a:p>
          <a:p>
            <a:pPr indent="0" lvl="0" marL="0" rtl="0" algn="l">
              <a:spcBef>
                <a:spcPts val="1200"/>
              </a:spcBef>
              <a:spcAft>
                <a:spcPts val="0"/>
              </a:spcAft>
              <a:buNone/>
            </a:pPr>
            <a:r>
              <a:rPr lang="en"/>
              <a:t>Canine pancreatic lipase immunoreactivity (cPLI) Spec cPL - 64-93% sensitivity depending on disease severity, 78% specificity</a:t>
            </a:r>
            <a:endParaRPr/>
          </a:p>
          <a:p>
            <a:pPr indent="0" lvl="0" marL="0" rtl="0" algn="l">
              <a:spcBef>
                <a:spcPts val="1200"/>
              </a:spcBef>
              <a:spcAft>
                <a:spcPts val="0"/>
              </a:spcAft>
              <a:buNone/>
            </a:pPr>
            <a:r>
              <a:rPr lang="en"/>
              <a:t>AUS by a board certified radiologist - 68%</a:t>
            </a:r>
            <a:endParaRPr/>
          </a:p>
          <a:p>
            <a:pPr indent="0" lvl="0" marL="0" rtl="0" algn="l">
              <a:spcBef>
                <a:spcPts val="1200"/>
              </a:spcBef>
              <a:spcAft>
                <a:spcPts val="0"/>
              </a:spcAft>
              <a:buNone/>
            </a:pPr>
            <a:r>
              <a:rPr lang="en"/>
              <a:t>Pancreatic Elastase-1</a:t>
            </a:r>
            <a:endParaRPr/>
          </a:p>
          <a:p>
            <a:pPr indent="0" lvl="0" marL="0" rtl="0" algn="l">
              <a:spcBef>
                <a:spcPts val="1200"/>
              </a:spcBef>
              <a:spcAft>
                <a:spcPts val="1200"/>
              </a:spcAft>
              <a:buNone/>
            </a:pPr>
            <a:r>
              <a:t/>
            </a:r>
            <a:endParaRPr/>
          </a:p>
        </p:txBody>
      </p:sp>
      <p:sp>
        <p:nvSpPr>
          <p:cNvPr id="109" name="Google Shape;109;p20"/>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Feline</a:t>
            </a:r>
            <a:endParaRPr/>
          </a:p>
          <a:p>
            <a:pPr indent="0" lvl="0" marL="0" rtl="0" algn="l">
              <a:spcBef>
                <a:spcPts val="1200"/>
              </a:spcBef>
              <a:spcAft>
                <a:spcPts val="0"/>
              </a:spcAft>
              <a:buNone/>
            </a:pPr>
            <a:r>
              <a:rPr lang="en"/>
              <a:t>fTLI 28-64% - Associated with chronic enteropathy  + GI lymphoma as well as decreased GFR</a:t>
            </a:r>
            <a:endParaRPr/>
          </a:p>
          <a:p>
            <a:pPr indent="0" lvl="0" marL="0" rtl="0" algn="l">
              <a:spcBef>
                <a:spcPts val="1200"/>
              </a:spcBef>
              <a:spcAft>
                <a:spcPts val="0"/>
              </a:spcAft>
              <a:buNone/>
            </a:pPr>
            <a:r>
              <a:rPr lang="en"/>
              <a:t>fPLI - 67-78-100% sensitivity for moderate to severe pancreatitis</a:t>
            </a:r>
            <a:endParaRPr/>
          </a:p>
          <a:p>
            <a:pPr indent="0" lvl="0" marL="0" rtl="0" algn="l">
              <a:spcBef>
                <a:spcPts val="1200"/>
              </a:spcBef>
              <a:spcAft>
                <a:spcPts val="0"/>
              </a:spcAft>
              <a:buNone/>
            </a:pPr>
            <a:r>
              <a:rPr lang="en"/>
              <a:t>SNAP fPLI - normal vs. elevated</a:t>
            </a:r>
            <a:endParaRPr/>
          </a:p>
          <a:p>
            <a:pPr indent="0" lvl="0" marL="0" rtl="0" algn="l">
              <a:spcBef>
                <a:spcPts val="1200"/>
              </a:spcBef>
              <a:spcAft>
                <a:spcPts val="1200"/>
              </a:spcAft>
              <a:buNone/>
            </a:pPr>
            <a:r>
              <a:rPr lang="en"/>
              <a:t>AUS 11-67-80% sensitive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Imaging</a:t>
            </a:r>
            <a:endParaRPr/>
          </a:p>
        </p:txBody>
      </p:sp>
      <p:sp>
        <p:nvSpPr>
          <p:cNvPr id="115" name="Google Shape;115;p2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Radiographs</a:t>
            </a:r>
            <a:endParaRPr/>
          </a:p>
          <a:p>
            <a:pPr indent="0" lvl="0" marL="0" rtl="0" algn="l">
              <a:spcBef>
                <a:spcPts val="1200"/>
              </a:spcBef>
              <a:spcAft>
                <a:spcPts val="0"/>
              </a:spcAft>
              <a:buNone/>
            </a:pPr>
            <a:r>
              <a:rPr lang="en"/>
              <a:t>Ultrasound</a:t>
            </a:r>
            <a:endParaRPr/>
          </a:p>
          <a:p>
            <a:pPr indent="0" lvl="0" marL="0" rtl="0" algn="l">
              <a:spcBef>
                <a:spcPts val="1200"/>
              </a:spcBef>
              <a:spcAft>
                <a:spcPts val="0"/>
              </a:spcAft>
              <a:buNone/>
            </a:pPr>
            <a:r>
              <a:rPr lang="en"/>
              <a:t>Contrast-enhanced CT</a:t>
            </a:r>
            <a:endParaRPr/>
          </a:p>
          <a:p>
            <a:pPr indent="0" lvl="0" marL="0" rtl="0" algn="l">
              <a:spcBef>
                <a:spcPts val="1200"/>
              </a:spcBef>
              <a:spcAft>
                <a:spcPts val="0"/>
              </a:spcAft>
              <a:buNone/>
            </a:pPr>
            <a:r>
              <a:rPr lang="en"/>
              <a:t>MRI</a:t>
            </a:r>
            <a:endParaRPr/>
          </a:p>
          <a:p>
            <a:pPr indent="0" lvl="0" marL="0" rtl="0" algn="l">
              <a:spcBef>
                <a:spcPts val="1200"/>
              </a:spcBef>
              <a:spcAft>
                <a:spcPts val="1200"/>
              </a:spcAft>
              <a:buNone/>
            </a:pPr>
            <a:r>
              <a:rPr lang="en"/>
              <a:t>Endoscopic retrograde cholangiopancreatography</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