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5"/>
  </p:notesMasterIdLst>
  <p:sldIdLst>
    <p:sldId id="256" r:id="rId2"/>
    <p:sldId id="257" r:id="rId3"/>
    <p:sldId id="260" r:id="rId4"/>
    <p:sldId id="261" r:id="rId5"/>
    <p:sldId id="263" r:id="rId6"/>
    <p:sldId id="262" r:id="rId7"/>
    <p:sldId id="266" r:id="rId8"/>
    <p:sldId id="267" r:id="rId9"/>
    <p:sldId id="268" r:id="rId10"/>
    <p:sldId id="269" r:id="rId11"/>
    <p:sldId id="273" r:id="rId12"/>
    <p:sldId id="270" r:id="rId13"/>
    <p:sldId id="264" r:id="rId14"/>
    <p:sldId id="272" r:id="rId15"/>
    <p:sldId id="271" r:id="rId16"/>
    <p:sldId id="274" r:id="rId17"/>
    <p:sldId id="275" r:id="rId18"/>
    <p:sldId id="276" r:id="rId19"/>
    <p:sldId id="277" r:id="rId20"/>
    <p:sldId id="278" r:id="rId21"/>
    <p:sldId id="280" r:id="rId22"/>
    <p:sldId id="281" r:id="rId23"/>
    <p:sldId id="282"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75" autoAdjust="0"/>
    <p:restoredTop sz="94660"/>
  </p:normalViewPr>
  <p:slideViewPr>
    <p:cSldViewPr snapToGrid="0">
      <p:cViewPr varScale="1">
        <p:scale>
          <a:sx n="78" d="100"/>
          <a:sy n="78" d="100"/>
        </p:scale>
        <p:origin x="126"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861E66-6015-4641-B03E-46CB9C4DD6F9}" type="datetimeFigureOut">
              <a:rPr lang="en-US" smtClean="0"/>
              <a:t>5/12/2021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D4ED30-A568-4250-8937-C16A0D200533}" type="slidenum">
              <a:rPr lang="en-US" smtClean="0"/>
              <a:t>‹#›</a:t>
            </a:fld>
            <a:endParaRPr lang="en-US"/>
          </a:p>
        </p:txBody>
      </p:sp>
    </p:spTree>
    <p:extLst>
      <p:ext uri="{BB962C8B-B14F-4D97-AF65-F5344CB8AC3E}">
        <p14:creationId xmlns:p14="http://schemas.microsoft.com/office/powerpoint/2010/main" val="15389099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a:t>
            </a:r>
            <a:r>
              <a:rPr lang="en-US" baseline="0" dirty="0" smtClean="0"/>
              <a:t> the material has been received, the Receipt status will change to Fully received or Partially received.</a:t>
            </a:r>
            <a:endParaRPr lang="en-US" dirty="0"/>
          </a:p>
        </p:txBody>
      </p:sp>
      <p:sp>
        <p:nvSpPr>
          <p:cNvPr id="4" name="Slide Number Placeholder 3"/>
          <p:cNvSpPr>
            <a:spLocks noGrp="1"/>
          </p:cNvSpPr>
          <p:nvPr>
            <p:ph type="sldNum" sz="quarter" idx="10"/>
          </p:nvPr>
        </p:nvSpPr>
        <p:spPr/>
        <p:txBody>
          <a:bodyPr/>
          <a:lstStyle/>
          <a:p>
            <a:fld id="{03D4ED30-A568-4250-8937-C16A0D200533}" type="slidenum">
              <a:rPr lang="en-US" smtClean="0"/>
              <a:t>7</a:t>
            </a:fld>
            <a:endParaRPr lang="en-US"/>
          </a:p>
        </p:txBody>
      </p:sp>
    </p:spTree>
    <p:extLst>
      <p:ext uri="{BB962C8B-B14F-4D97-AF65-F5344CB8AC3E}">
        <p14:creationId xmlns:p14="http://schemas.microsoft.com/office/powerpoint/2010/main" val="2250312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this screen,</a:t>
            </a:r>
            <a:r>
              <a:rPr lang="en-US" baseline="0" dirty="0" smtClean="0"/>
              <a:t> you can add a barcode number, type in a comment, or assign a different location for the newly arrived material. Note that the “Item status” is now “In process” and the item record is “Connected.” </a:t>
            </a:r>
            <a:endParaRPr lang="en-US" dirty="0"/>
          </a:p>
        </p:txBody>
      </p:sp>
      <p:sp>
        <p:nvSpPr>
          <p:cNvPr id="4" name="Slide Number Placeholder 3"/>
          <p:cNvSpPr>
            <a:spLocks noGrp="1"/>
          </p:cNvSpPr>
          <p:nvPr>
            <p:ph type="sldNum" sz="quarter" idx="10"/>
          </p:nvPr>
        </p:nvSpPr>
        <p:spPr/>
        <p:txBody>
          <a:bodyPr/>
          <a:lstStyle/>
          <a:p>
            <a:fld id="{03D4ED30-A568-4250-8937-C16A0D200533}" type="slidenum">
              <a:rPr lang="en-US" smtClean="0"/>
              <a:t>10</a:t>
            </a:fld>
            <a:endParaRPr lang="en-US"/>
          </a:p>
        </p:txBody>
      </p:sp>
    </p:spTree>
    <p:extLst>
      <p:ext uri="{BB962C8B-B14F-4D97-AF65-F5344CB8AC3E}">
        <p14:creationId xmlns:p14="http://schemas.microsoft.com/office/powerpoint/2010/main" val="13990087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general, it is preferable</a:t>
            </a:r>
            <a:r>
              <a:rPr lang="en-US" baseline="0" dirty="0" smtClean="0"/>
              <a:t> to have to create an item record within the Inventory app than to have an unwanted item record in the Inventory app that you cannot delete.</a:t>
            </a:r>
            <a:endParaRPr lang="en-US" dirty="0"/>
          </a:p>
        </p:txBody>
      </p:sp>
      <p:sp>
        <p:nvSpPr>
          <p:cNvPr id="4" name="Slide Number Placeholder 3"/>
          <p:cNvSpPr>
            <a:spLocks noGrp="1"/>
          </p:cNvSpPr>
          <p:nvPr>
            <p:ph type="sldNum" sz="quarter" idx="10"/>
          </p:nvPr>
        </p:nvSpPr>
        <p:spPr/>
        <p:txBody>
          <a:bodyPr/>
          <a:lstStyle/>
          <a:p>
            <a:fld id="{03D4ED30-A568-4250-8937-C16A0D200533}" type="slidenum">
              <a:rPr lang="en-US" smtClean="0"/>
              <a:t>12</a:t>
            </a:fld>
            <a:endParaRPr lang="en-US"/>
          </a:p>
        </p:txBody>
      </p:sp>
    </p:spTree>
    <p:extLst>
      <p:ext uri="{BB962C8B-B14F-4D97-AF65-F5344CB8AC3E}">
        <p14:creationId xmlns:p14="http://schemas.microsoft.com/office/powerpoint/2010/main" val="38616306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Many other</a:t>
            </a:r>
            <a:r>
              <a:rPr lang="en-US" baseline="0" dirty="0" smtClean="0"/>
              <a:t> search filters are available in the Orders app, including vendor, location, and rush status.</a:t>
            </a:r>
            <a:endParaRPr lang="en-US" dirty="0"/>
          </a:p>
        </p:txBody>
      </p:sp>
      <p:sp>
        <p:nvSpPr>
          <p:cNvPr id="4" name="Slide Number Placeholder 3"/>
          <p:cNvSpPr>
            <a:spLocks noGrp="1"/>
          </p:cNvSpPr>
          <p:nvPr>
            <p:ph type="sldNum" sz="quarter" idx="10"/>
          </p:nvPr>
        </p:nvSpPr>
        <p:spPr/>
        <p:txBody>
          <a:bodyPr/>
          <a:lstStyle/>
          <a:p>
            <a:fld id="{03D4ED30-A568-4250-8937-C16A0D200533}" type="slidenum">
              <a:rPr lang="en-US" smtClean="0"/>
              <a:t>20</a:t>
            </a:fld>
            <a:endParaRPr lang="en-US"/>
          </a:p>
        </p:txBody>
      </p:sp>
    </p:spTree>
    <p:extLst>
      <p:ext uri="{BB962C8B-B14F-4D97-AF65-F5344CB8AC3E}">
        <p14:creationId xmlns:p14="http://schemas.microsoft.com/office/powerpoint/2010/main" val="30580939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the contents of note fields are not searchable. We</a:t>
            </a:r>
            <a:r>
              <a:rPr lang="en-US" baseline="0" dirty="0" smtClean="0"/>
              <a:t> might want to use a tag for this.</a:t>
            </a:r>
            <a:endParaRPr lang="en-US" dirty="0"/>
          </a:p>
        </p:txBody>
      </p:sp>
      <p:sp>
        <p:nvSpPr>
          <p:cNvPr id="4" name="Slide Number Placeholder 3"/>
          <p:cNvSpPr>
            <a:spLocks noGrp="1"/>
          </p:cNvSpPr>
          <p:nvPr>
            <p:ph type="sldNum" sz="quarter" idx="10"/>
          </p:nvPr>
        </p:nvSpPr>
        <p:spPr/>
        <p:txBody>
          <a:bodyPr/>
          <a:lstStyle/>
          <a:p>
            <a:fld id="{03D4ED30-A568-4250-8937-C16A0D200533}" type="slidenum">
              <a:rPr lang="en-US" smtClean="0"/>
              <a:t>23</a:t>
            </a:fld>
            <a:endParaRPr lang="en-US"/>
          </a:p>
        </p:txBody>
      </p:sp>
    </p:spTree>
    <p:extLst>
      <p:ext uri="{BB962C8B-B14F-4D97-AF65-F5344CB8AC3E}">
        <p14:creationId xmlns:p14="http://schemas.microsoft.com/office/powerpoint/2010/main" val="35300637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5/12/2021</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5/12/2021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5/12/2021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5/12/2021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5/12/2021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5/12/2021</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Receiving and Claiming Monographs in FOLIO</a:t>
            </a:r>
            <a:endParaRPr lang="en-US" dirty="0"/>
          </a:p>
        </p:txBody>
      </p:sp>
      <p:sp>
        <p:nvSpPr>
          <p:cNvPr id="3" name="Subtitle 2"/>
          <p:cNvSpPr>
            <a:spLocks noGrp="1"/>
          </p:cNvSpPr>
          <p:nvPr>
            <p:ph type="subTitle" idx="1"/>
          </p:nvPr>
        </p:nvSpPr>
        <p:spPr/>
        <p:txBody>
          <a:bodyPr>
            <a:normAutofit lnSpcReduction="10000"/>
          </a:bodyPr>
          <a:lstStyle/>
          <a:p>
            <a:r>
              <a:rPr lang="en-US" dirty="0" smtClean="0"/>
              <a:t>Presented by </a:t>
            </a:r>
          </a:p>
          <a:p>
            <a:r>
              <a:rPr lang="en-US" sz="2400" dirty="0" smtClean="0"/>
              <a:t>Jean M. Pajerek</a:t>
            </a:r>
          </a:p>
          <a:p>
            <a:r>
              <a:rPr lang="en-US" dirty="0" smtClean="0"/>
              <a:t>May 2021</a:t>
            </a:r>
            <a:endParaRPr lang="en-US" dirty="0"/>
          </a:p>
        </p:txBody>
      </p:sp>
    </p:spTree>
    <p:extLst>
      <p:ext uri="{BB962C8B-B14F-4D97-AF65-F5344CB8AC3E}">
        <p14:creationId xmlns:p14="http://schemas.microsoft.com/office/powerpoint/2010/main" val="7020804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982132"/>
            <a:ext cx="9601196" cy="797241"/>
          </a:xfrm>
        </p:spPr>
        <p:txBody>
          <a:bodyPr>
            <a:normAutofit fontScale="90000"/>
          </a:bodyPr>
          <a:lstStyle/>
          <a:p>
            <a:pPr algn="l"/>
            <a:r>
              <a:rPr lang="en-US" sz="2800" b="1" dirty="0" smtClean="0"/>
              <a:t>Clicking on the “Receive” button should take you to a screen that looks like this:</a:t>
            </a:r>
            <a:endParaRPr lang="en-US" sz="2800" b="1" dirty="0"/>
          </a:p>
        </p:txBody>
      </p:sp>
      <p:pic>
        <p:nvPicPr>
          <p:cNvPr id="4" name="Content Placeholder 3"/>
          <p:cNvPicPr>
            <a:picLocks noGrp="1" noChangeAspect="1"/>
          </p:cNvPicPr>
          <p:nvPr>
            <p:ph idx="1"/>
          </p:nvPr>
        </p:nvPicPr>
        <p:blipFill>
          <a:blip r:embed="rId3"/>
          <a:stretch>
            <a:fillRect/>
          </a:stretch>
        </p:blipFill>
        <p:spPr>
          <a:xfrm>
            <a:off x="358346" y="1927654"/>
            <a:ext cx="11281719" cy="4423718"/>
          </a:xfrm>
          <a:prstGeom prst="rect">
            <a:avLst/>
          </a:prstGeom>
        </p:spPr>
      </p:pic>
    </p:spTree>
    <p:extLst>
      <p:ext uri="{BB962C8B-B14F-4D97-AF65-F5344CB8AC3E}">
        <p14:creationId xmlns:p14="http://schemas.microsoft.com/office/powerpoint/2010/main" val="4600160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t>Assigning a different location at the point of receipt: not as simple as it seems!</a:t>
            </a:r>
            <a:endParaRPr lang="en-US" sz="3600" b="1" dirty="0"/>
          </a:p>
        </p:txBody>
      </p:sp>
      <p:sp>
        <p:nvSpPr>
          <p:cNvPr id="3" name="Content Placeholder 2"/>
          <p:cNvSpPr>
            <a:spLocks noGrp="1"/>
          </p:cNvSpPr>
          <p:nvPr>
            <p:ph idx="1"/>
          </p:nvPr>
        </p:nvSpPr>
        <p:spPr/>
        <p:txBody>
          <a:bodyPr>
            <a:normAutofit fontScale="92500"/>
          </a:bodyPr>
          <a:lstStyle/>
          <a:p>
            <a:pPr marL="0" indent="0">
              <a:buNone/>
            </a:pPr>
            <a:r>
              <a:rPr lang="en-US" dirty="0" smtClean="0"/>
              <a:t>Should you have reason to assign a different location (from the location assigned when the order was created) to a monograph at the point of receiving it, be aware that doing so does </a:t>
            </a:r>
            <a:r>
              <a:rPr lang="en-US" b="1" dirty="0" smtClean="0">
                <a:solidFill>
                  <a:srgbClr val="FF0000"/>
                </a:solidFill>
              </a:rPr>
              <a:t>NOT</a:t>
            </a:r>
            <a:r>
              <a:rPr lang="en-US" dirty="0" smtClean="0"/>
              <a:t> cause the existing holdings record in Inventory to change to that new location!</a:t>
            </a:r>
          </a:p>
          <a:p>
            <a:pPr marL="0" indent="0">
              <a:buNone/>
            </a:pPr>
            <a:r>
              <a:rPr lang="en-US" dirty="0" smtClean="0"/>
              <a:t>Instead, FOLIO creates a </a:t>
            </a:r>
            <a:r>
              <a:rPr lang="en-US" b="1" dirty="0" smtClean="0"/>
              <a:t>NEW</a:t>
            </a:r>
            <a:r>
              <a:rPr lang="en-US" dirty="0" smtClean="0"/>
              <a:t> holdings record in Inventory, corresponding to the new holdings location you have selected in the Receiving app. If there’s an item record already associated with the original holdings location, FOLIO will move it to the new holdings record. It’s necessary to go into the Inventory app and </a:t>
            </a:r>
            <a:r>
              <a:rPr lang="en-US" b="1" dirty="0" smtClean="0"/>
              <a:t>MANUALLY</a:t>
            </a:r>
            <a:r>
              <a:rPr lang="en-US" dirty="0" smtClean="0"/>
              <a:t> </a:t>
            </a:r>
            <a:r>
              <a:rPr lang="en-US" b="1" dirty="0" smtClean="0"/>
              <a:t>DELETE</a:t>
            </a:r>
            <a:r>
              <a:rPr lang="en-US" dirty="0" smtClean="0"/>
              <a:t> the unwanted holdings record once you’ve received your material.</a:t>
            </a:r>
            <a:endParaRPr lang="en-US" dirty="0"/>
          </a:p>
        </p:txBody>
      </p:sp>
      <p:pic>
        <p:nvPicPr>
          <p:cNvPr id="4" name="Picture 3"/>
          <p:cNvPicPr>
            <a:picLocks noChangeAspect="1"/>
          </p:cNvPicPr>
          <p:nvPr/>
        </p:nvPicPr>
        <p:blipFill>
          <a:blip r:embed="rId2"/>
          <a:stretch>
            <a:fillRect/>
          </a:stretch>
        </p:blipFill>
        <p:spPr>
          <a:xfrm>
            <a:off x="10090708" y="1010551"/>
            <a:ext cx="1191011" cy="1275448"/>
          </a:xfrm>
          <a:prstGeom prst="rect">
            <a:avLst/>
          </a:prstGeom>
        </p:spPr>
      </p:pic>
    </p:spTree>
    <p:extLst>
      <p:ext uri="{BB962C8B-B14F-4D97-AF65-F5344CB8AC3E}">
        <p14:creationId xmlns:p14="http://schemas.microsoft.com/office/powerpoint/2010/main" val="10979491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895635"/>
            <a:ext cx="9601196" cy="1303867"/>
          </a:xfrm>
        </p:spPr>
        <p:txBody>
          <a:bodyPr>
            <a:noAutofit/>
          </a:bodyPr>
          <a:lstStyle/>
          <a:p>
            <a:pPr algn="l"/>
            <a:r>
              <a:rPr lang="en-US" sz="3200" b="1" dirty="0" smtClean="0"/>
              <a:t>The ability to add a barcode at the point of receipt is dependent on whether an item record was created at the point of ordering.</a:t>
            </a:r>
            <a:endParaRPr lang="en-US" sz="3200" b="1" dirty="0"/>
          </a:p>
        </p:txBody>
      </p:sp>
      <p:sp>
        <p:nvSpPr>
          <p:cNvPr id="3" name="Content Placeholder 2"/>
          <p:cNvSpPr>
            <a:spLocks noGrp="1"/>
          </p:cNvSpPr>
          <p:nvPr>
            <p:ph idx="1"/>
          </p:nvPr>
        </p:nvSpPr>
        <p:spPr>
          <a:xfrm>
            <a:off x="1295401" y="2556931"/>
            <a:ext cx="9601196" cy="3534949"/>
          </a:xfrm>
        </p:spPr>
        <p:txBody>
          <a:bodyPr>
            <a:noAutofit/>
          </a:bodyPr>
          <a:lstStyle/>
          <a:p>
            <a:pPr marL="0" indent="0">
              <a:buNone/>
            </a:pPr>
            <a:r>
              <a:rPr lang="en-US" dirty="0" smtClean="0"/>
              <a:t>If an item record was not created when the purchase order line was created, you will not be able to create an item record from within the Receiving app. It’s fine to create the item record for a print monograph from within the Inventory app if necessary; however, the item status will probably be inaccurate.</a:t>
            </a:r>
          </a:p>
          <a:p>
            <a:pPr marL="0" indent="0">
              <a:buNone/>
            </a:pPr>
            <a:r>
              <a:rPr lang="en-US" dirty="0" smtClean="0"/>
              <a:t>In the case of an e-monograph, an item record should </a:t>
            </a:r>
            <a:r>
              <a:rPr lang="en-US" b="1" dirty="0" smtClean="0">
                <a:solidFill>
                  <a:srgbClr val="FF0000"/>
                </a:solidFill>
              </a:rPr>
              <a:t>not</a:t>
            </a:r>
            <a:r>
              <a:rPr lang="en-US" dirty="0" smtClean="0"/>
              <a:t> have been created at the time of ordering, because </a:t>
            </a:r>
            <a:r>
              <a:rPr lang="en-US" dirty="0" err="1" smtClean="0"/>
              <a:t>e-resources</a:t>
            </a:r>
            <a:r>
              <a:rPr lang="en-US" dirty="0" smtClean="0"/>
              <a:t> do not have item records. You can still receive it without creating an item record.</a:t>
            </a:r>
            <a:endParaRPr lang="en-US" dirty="0"/>
          </a:p>
        </p:txBody>
      </p:sp>
    </p:spTree>
    <p:extLst>
      <p:ext uri="{BB962C8B-B14F-4D97-AF65-F5344CB8AC3E}">
        <p14:creationId xmlns:p14="http://schemas.microsoft.com/office/powerpoint/2010/main" val="7381320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685570"/>
            <a:ext cx="9601196" cy="1192657"/>
          </a:xfrm>
        </p:spPr>
        <p:txBody>
          <a:bodyPr>
            <a:normAutofit/>
          </a:bodyPr>
          <a:lstStyle/>
          <a:p>
            <a:pPr algn="l"/>
            <a:r>
              <a:rPr lang="en-US" sz="2800" b="1" dirty="0" smtClean="0"/>
              <a:t>Here’s a screenshot for an electronic monograph as viewed from within the Receiving app. </a:t>
            </a:r>
            <a:endParaRPr lang="en-US" sz="2800" b="1" dirty="0"/>
          </a:p>
        </p:txBody>
      </p:sp>
      <p:pic>
        <p:nvPicPr>
          <p:cNvPr id="4" name="Content Placeholder 3"/>
          <p:cNvPicPr>
            <a:picLocks noGrp="1" noChangeAspect="1"/>
          </p:cNvPicPr>
          <p:nvPr>
            <p:ph idx="1"/>
          </p:nvPr>
        </p:nvPicPr>
        <p:blipFill>
          <a:blip r:embed="rId2"/>
          <a:stretch>
            <a:fillRect/>
          </a:stretch>
        </p:blipFill>
        <p:spPr>
          <a:xfrm>
            <a:off x="3076833" y="2125362"/>
            <a:ext cx="6104238" cy="4028303"/>
          </a:xfrm>
          <a:prstGeom prst="rect">
            <a:avLst/>
          </a:prstGeom>
        </p:spPr>
      </p:pic>
    </p:spTree>
    <p:extLst>
      <p:ext uri="{BB962C8B-B14F-4D97-AF65-F5344CB8AC3E}">
        <p14:creationId xmlns:p14="http://schemas.microsoft.com/office/powerpoint/2010/main" val="31009410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0" indent="0">
              <a:buNone/>
            </a:pPr>
            <a:r>
              <a:rPr lang="en-US" dirty="0" smtClean="0"/>
              <a:t>When receiving material that has no item record, such as an e-monograph, there is no indication in the Inventory app that material is on order or in process. This is because in FOLIO, processing status information resides in item records, not holdings records.</a:t>
            </a:r>
          </a:p>
          <a:p>
            <a:pPr marL="0" indent="0">
              <a:buNone/>
            </a:pPr>
            <a:endParaRPr lang="en-US" dirty="0"/>
          </a:p>
          <a:p>
            <a:pPr marL="0" indent="0">
              <a:buNone/>
            </a:pPr>
            <a:r>
              <a:rPr lang="en-US" dirty="0" smtClean="0"/>
              <a:t>You can type the words “In process” into the call number field of the associated holdings record in Inventory to indicate the processing status of the material, if this is permitted in your unit. This is similar to what we do in Voyager.</a:t>
            </a:r>
            <a:endParaRPr lang="en-US" dirty="0"/>
          </a:p>
        </p:txBody>
      </p:sp>
      <p:pic>
        <p:nvPicPr>
          <p:cNvPr id="5" name="Picture 4"/>
          <p:cNvPicPr>
            <a:picLocks noChangeAspect="1"/>
          </p:cNvPicPr>
          <p:nvPr/>
        </p:nvPicPr>
        <p:blipFill>
          <a:blip r:embed="rId2"/>
          <a:stretch>
            <a:fillRect/>
          </a:stretch>
        </p:blipFill>
        <p:spPr>
          <a:xfrm>
            <a:off x="4843848" y="679621"/>
            <a:ext cx="2953265" cy="1717589"/>
          </a:xfrm>
          <a:prstGeom prst="rect">
            <a:avLst/>
          </a:prstGeom>
        </p:spPr>
      </p:pic>
    </p:spTree>
    <p:extLst>
      <p:ext uri="{BB962C8B-B14F-4D97-AF65-F5344CB8AC3E}">
        <p14:creationId xmlns:p14="http://schemas.microsoft.com/office/powerpoint/2010/main" val="18171885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Creating a pop-up Receiving note</a:t>
            </a:r>
            <a:endParaRPr lang="en-US" sz="3600" b="1" dirty="0"/>
          </a:p>
        </p:txBody>
      </p:sp>
      <p:sp>
        <p:nvSpPr>
          <p:cNvPr id="3" name="Content Placeholder 2"/>
          <p:cNvSpPr>
            <a:spLocks noGrp="1"/>
          </p:cNvSpPr>
          <p:nvPr>
            <p:ph idx="1"/>
          </p:nvPr>
        </p:nvSpPr>
        <p:spPr>
          <a:xfrm>
            <a:off x="1295402" y="2619633"/>
            <a:ext cx="9601196" cy="3837003"/>
          </a:xfrm>
        </p:spPr>
        <p:txBody>
          <a:bodyPr/>
          <a:lstStyle/>
          <a:p>
            <a:pPr marL="0" indent="0">
              <a:buNone/>
            </a:pPr>
            <a:r>
              <a:rPr lang="en-US" sz="2800" dirty="0" smtClean="0"/>
              <a:t>Creating a pop-up Receiving note in FOLIO is a two-step process.</a:t>
            </a:r>
          </a:p>
          <a:p>
            <a:pPr marL="0" indent="0">
              <a:buNone/>
            </a:pPr>
            <a:r>
              <a:rPr lang="en-US" sz="2800" dirty="0" smtClean="0"/>
              <a:t>First, a “Receiving note” must be entered into the purchase order line. A Receiving note can be typed in even after the purchase order has been opened</a:t>
            </a:r>
            <a:r>
              <a:rPr lang="en-US" dirty="0" smtClean="0"/>
              <a:t>.</a:t>
            </a:r>
          </a:p>
          <a:p>
            <a:pPr marL="0" indent="0">
              <a:buNone/>
            </a:pPr>
            <a:endParaRPr lang="en-US" dirty="0"/>
          </a:p>
          <a:p>
            <a:pPr marL="0" indent="0">
              <a:buNone/>
            </a:pPr>
            <a:endParaRPr lang="en-US" dirty="0"/>
          </a:p>
        </p:txBody>
      </p:sp>
      <p:pic>
        <p:nvPicPr>
          <p:cNvPr id="4" name="Picture 3"/>
          <p:cNvPicPr>
            <a:picLocks noChangeAspect="1"/>
          </p:cNvPicPr>
          <p:nvPr/>
        </p:nvPicPr>
        <p:blipFill>
          <a:blip r:embed="rId2"/>
          <a:stretch>
            <a:fillRect/>
          </a:stretch>
        </p:blipFill>
        <p:spPr>
          <a:xfrm>
            <a:off x="4707923" y="4263081"/>
            <a:ext cx="2990335" cy="1940011"/>
          </a:xfrm>
          <a:prstGeom prst="rect">
            <a:avLst/>
          </a:prstGeom>
        </p:spPr>
      </p:pic>
    </p:spTree>
    <p:extLst>
      <p:ext uri="{BB962C8B-B14F-4D97-AF65-F5344CB8AC3E}">
        <p14:creationId xmlns:p14="http://schemas.microsoft.com/office/powerpoint/2010/main" val="14002311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Creating a pop-up Receiving </a:t>
            </a:r>
            <a:r>
              <a:rPr lang="en-US" sz="3600" b="1" dirty="0" smtClean="0"/>
              <a:t>note, continued</a:t>
            </a:r>
            <a:endParaRPr lang="en-US" sz="3600" dirty="0"/>
          </a:p>
        </p:txBody>
      </p:sp>
      <p:sp>
        <p:nvSpPr>
          <p:cNvPr id="3" name="Content Placeholder 2"/>
          <p:cNvSpPr>
            <a:spLocks noGrp="1"/>
          </p:cNvSpPr>
          <p:nvPr>
            <p:ph idx="1"/>
          </p:nvPr>
        </p:nvSpPr>
        <p:spPr/>
        <p:txBody>
          <a:bodyPr/>
          <a:lstStyle/>
          <a:p>
            <a:pPr marL="0" indent="0">
              <a:buNone/>
            </a:pPr>
            <a:r>
              <a:rPr lang="en-US" dirty="0"/>
              <a:t>Next, launch the Receiving app and find the purchase order line information for </a:t>
            </a:r>
            <a:r>
              <a:rPr lang="en-US" dirty="0" smtClean="0"/>
              <a:t>the </a:t>
            </a:r>
            <a:r>
              <a:rPr lang="en-US" dirty="0"/>
              <a:t>ordered material. Click on the “Edit” button in the upper-right corner of the screen</a:t>
            </a:r>
            <a:r>
              <a:rPr lang="en-US" dirty="0" smtClean="0"/>
              <a:t>.</a:t>
            </a:r>
          </a:p>
          <a:p>
            <a:pPr marL="0" indent="0">
              <a:buNone/>
            </a:pPr>
            <a:r>
              <a:rPr lang="en-US" dirty="0" smtClean="0"/>
              <a:t>Near the bottom of the editing screen, check the checkbox that says “Must acknowledge receiving note” and save your change.</a:t>
            </a:r>
            <a:endParaRPr lang="en-US" dirty="0"/>
          </a:p>
        </p:txBody>
      </p:sp>
      <p:pic>
        <p:nvPicPr>
          <p:cNvPr id="5" name="Picture 4"/>
          <p:cNvPicPr>
            <a:picLocks noChangeAspect="1"/>
          </p:cNvPicPr>
          <p:nvPr/>
        </p:nvPicPr>
        <p:blipFill>
          <a:blip r:embed="rId2"/>
          <a:stretch>
            <a:fillRect/>
          </a:stretch>
        </p:blipFill>
        <p:spPr>
          <a:xfrm>
            <a:off x="7523204" y="4216400"/>
            <a:ext cx="2990334" cy="1754660"/>
          </a:xfrm>
          <a:prstGeom prst="rect">
            <a:avLst/>
          </a:prstGeom>
        </p:spPr>
      </p:pic>
    </p:spTree>
    <p:extLst>
      <p:ext uri="{BB962C8B-B14F-4D97-AF65-F5344CB8AC3E}">
        <p14:creationId xmlns:p14="http://schemas.microsoft.com/office/powerpoint/2010/main" val="22654338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8332" y="907992"/>
            <a:ext cx="9601196" cy="1303867"/>
          </a:xfrm>
        </p:spPr>
        <p:txBody>
          <a:bodyPr>
            <a:noAutofit/>
          </a:bodyPr>
          <a:lstStyle/>
          <a:p>
            <a:pPr algn="l"/>
            <a:r>
              <a:rPr lang="en-US" sz="3200" b="1" dirty="0" smtClean="0"/>
              <a:t>Taking this action will cause the Receiving note to pop up during the receiving process and require acknowledgement before proceeding</a:t>
            </a:r>
            <a:r>
              <a:rPr lang="en-US" sz="3600" dirty="0" smtClean="0"/>
              <a:t>.</a:t>
            </a:r>
            <a:endParaRPr lang="en-US" sz="3600" dirty="0"/>
          </a:p>
        </p:txBody>
      </p:sp>
      <p:pic>
        <p:nvPicPr>
          <p:cNvPr id="4" name="Content Placeholder 3"/>
          <p:cNvPicPr>
            <a:picLocks noGrp="1" noChangeAspect="1"/>
          </p:cNvPicPr>
          <p:nvPr>
            <p:ph idx="1"/>
          </p:nvPr>
        </p:nvPicPr>
        <p:blipFill>
          <a:blip r:embed="rId2"/>
          <a:stretch>
            <a:fillRect/>
          </a:stretch>
        </p:blipFill>
        <p:spPr>
          <a:xfrm>
            <a:off x="2323070" y="2496064"/>
            <a:ext cx="7821827" cy="3249827"/>
          </a:xfrm>
          <a:prstGeom prst="rect">
            <a:avLst/>
          </a:prstGeom>
        </p:spPr>
      </p:pic>
    </p:spTree>
    <p:extLst>
      <p:ext uri="{BB962C8B-B14F-4D97-AF65-F5344CB8AC3E}">
        <p14:creationId xmlns:p14="http://schemas.microsoft.com/office/powerpoint/2010/main" val="37447757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Claiming monographs in FOLIO</a:t>
            </a:r>
            <a:endParaRPr lang="en-US" sz="4000" b="1" dirty="0"/>
          </a:p>
        </p:txBody>
      </p:sp>
      <p:sp>
        <p:nvSpPr>
          <p:cNvPr id="3" name="Content Placeholder 2"/>
          <p:cNvSpPr>
            <a:spLocks noGrp="1"/>
          </p:cNvSpPr>
          <p:nvPr>
            <p:ph idx="1"/>
          </p:nvPr>
        </p:nvSpPr>
        <p:spPr>
          <a:xfrm>
            <a:off x="1295401" y="2446639"/>
            <a:ext cx="9601196" cy="3707026"/>
          </a:xfrm>
        </p:spPr>
        <p:txBody>
          <a:bodyPr>
            <a:normAutofit lnSpcReduction="10000"/>
          </a:bodyPr>
          <a:lstStyle/>
          <a:p>
            <a:pPr marL="0" indent="0">
              <a:buNone/>
            </a:pPr>
            <a:r>
              <a:rPr lang="en-US" dirty="0" smtClean="0"/>
              <a:t>Claiming involves identifying overdue material in need of claiming,  communicating with the supplier about it, and documenting the supplier’s response. Following up on a claim at a later date is also frequently necessary.</a:t>
            </a:r>
          </a:p>
          <a:p>
            <a:pPr marL="0" indent="0">
              <a:buNone/>
            </a:pPr>
            <a:r>
              <a:rPr lang="en-US" dirty="0" smtClean="0"/>
              <a:t>FOLIO does not currently support claiming of either monographs or serial issues in the way that Voyager does.</a:t>
            </a:r>
          </a:p>
          <a:p>
            <a:pPr marL="0" indent="0">
              <a:buNone/>
            </a:pPr>
            <a:r>
              <a:rPr lang="en-US" dirty="0" smtClean="0"/>
              <a:t>A possible workaround involves leveraging the “Receipt status” and the “Expected receipt date” (or “Expected activation date” for an e-resource) fields in the purchase order line to create the data points needed to identify titles that may need to be claimed. This relies on the person placing the order to provide the necessary information in the purchase order line.</a:t>
            </a:r>
            <a:endParaRPr lang="en-US" dirty="0"/>
          </a:p>
        </p:txBody>
      </p:sp>
    </p:spTree>
    <p:extLst>
      <p:ext uri="{BB962C8B-B14F-4D97-AF65-F5344CB8AC3E}">
        <p14:creationId xmlns:p14="http://schemas.microsoft.com/office/powerpoint/2010/main" val="4166881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Identifying material to be claimed</a:t>
            </a:r>
            <a:endParaRPr lang="en-US" sz="3600" b="1" dirty="0"/>
          </a:p>
        </p:txBody>
      </p:sp>
      <p:sp>
        <p:nvSpPr>
          <p:cNvPr id="5" name="Content Placeholder 4"/>
          <p:cNvSpPr>
            <a:spLocks noGrp="1"/>
          </p:cNvSpPr>
          <p:nvPr>
            <p:ph idx="1"/>
          </p:nvPr>
        </p:nvSpPr>
        <p:spPr/>
        <p:txBody>
          <a:bodyPr/>
          <a:lstStyle/>
          <a:p>
            <a:pPr marL="0" indent="0">
              <a:buNone/>
            </a:pPr>
            <a:r>
              <a:rPr lang="en-US" sz="2000" dirty="0" smtClean="0"/>
              <a:t>Within both the Orders app and the Receiving app,  you can perform searches to identify material that needs to be claimed.</a:t>
            </a:r>
          </a:p>
          <a:p>
            <a:pPr marL="0" indent="0">
              <a:buNone/>
            </a:pPr>
            <a:r>
              <a:rPr lang="en-US" sz="2000" dirty="0" smtClean="0"/>
              <a:t>For example, in the Orders app, select the “Order lines” segment in the search pane and click on the “Awaiting receipt” checkbox under “Receipt status.”</a:t>
            </a:r>
          </a:p>
          <a:p>
            <a:pPr marL="0" indent="0">
              <a:buNone/>
            </a:pPr>
            <a:endParaRPr lang="en-US" dirty="0" smtClean="0"/>
          </a:p>
        </p:txBody>
      </p:sp>
      <p:pic>
        <p:nvPicPr>
          <p:cNvPr id="7" name="Picture 6"/>
          <p:cNvPicPr>
            <a:picLocks noChangeAspect="1"/>
          </p:cNvPicPr>
          <p:nvPr/>
        </p:nvPicPr>
        <p:blipFill>
          <a:blip r:embed="rId2"/>
          <a:stretch>
            <a:fillRect/>
          </a:stretch>
        </p:blipFill>
        <p:spPr>
          <a:xfrm>
            <a:off x="7747687" y="3744097"/>
            <a:ext cx="3039762" cy="2298357"/>
          </a:xfrm>
          <a:prstGeom prst="rect">
            <a:avLst/>
          </a:prstGeom>
        </p:spPr>
      </p:pic>
    </p:spTree>
    <p:extLst>
      <p:ext uri="{BB962C8B-B14F-4D97-AF65-F5344CB8AC3E}">
        <p14:creationId xmlns:p14="http://schemas.microsoft.com/office/powerpoint/2010/main" val="29742368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Receiving monographs in FOLIO is accomplished through the interactions of three separate FOLIO apps.</a:t>
            </a:r>
            <a:endParaRPr lang="en-US" sz="3600" b="1" dirty="0"/>
          </a:p>
        </p:txBody>
      </p:sp>
      <p:pic>
        <p:nvPicPr>
          <p:cNvPr id="4" name="Content Placeholder 3"/>
          <p:cNvPicPr>
            <a:picLocks noGrp="1" noChangeAspect="1"/>
          </p:cNvPicPr>
          <p:nvPr>
            <p:ph idx="1"/>
          </p:nvPr>
        </p:nvPicPr>
        <p:blipFill>
          <a:blip r:embed="rId2"/>
          <a:stretch>
            <a:fillRect/>
          </a:stretch>
        </p:blipFill>
        <p:spPr>
          <a:xfrm>
            <a:off x="1682579" y="4310877"/>
            <a:ext cx="2704070" cy="903674"/>
          </a:xfrm>
          <a:prstGeom prst="rect">
            <a:avLst/>
          </a:prstGeom>
        </p:spPr>
      </p:pic>
      <p:pic>
        <p:nvPicPr>
          <p:cNvPr id="5" name="Picture 4"/>
          <p:cNvPicPr>
            <a:picLocks noChangeAspect="1"/>
          </p:cNvPicPr>
          <p:nvPr/>
        </p:nvPicPr>
        <p:blipFill>
          <a:blip r:embed="rId3"/>
          <a:stretch>
            <a:fillRect/>
          </a:stretch>
        </p:blipFill>
        <p:spPr>
          <a:xfrm>
            <a:off x="4584357" y="2978148"/>
            <a:ext cx="3052119" cy="976013"/>
          </a:xfrm>
          <a:prstGeom prst="rect">
            <a:avLst/>
          </a:prstGeom>
        </p:spPr>
      </p:pic>
      <p:pic>
        <p:nvPicPr>
          <p:cNvPr id="6" name="Picture 5"/>
          <p:cNvPicPr>
            <a:picLocks noChangeAspect="1"/>
          </p:cNvPicPr>
          <p:nvPr/>
        </p:nvPicPr>
        <p:blipFill>
          <a:blip r:embed="rId4"/>
          <a:stretch>
            <a:fillRect/>
          </a:stretch>
        </p:blipFill>
        <p:spPr>
          <a:xfrm>
            <a:off x="8180174" y="4310876"/>
            <a:ext cx="2422052" cy="817177"/>
          </a:xfrm>
          <a:prstGeom prst="rect">
            <a:avLst/>
          </a:prstGeom>
        </p:spPr>
      </p:pic>
    </p:spTree>
    <p:extLst>
      <p:ext uri="{BB962C8B-B14F-4D97-AF65-F5344CB8AC3E}">
        <p14:creationId xmlns:p14="http://schemas.microsoft.com/office/powerpoint/2010/main" val="4824154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982133"/>
            <a:ext cx="9601196" cy="970236"/>
          </a:xfrm>
        </p:spPr>
        <p:txBody>
          <a:bodyPr>
            <a:normAutofit/>
          </a:bodyPr>
          <a:lstStyle/>
          <a:p>
            <a:r>
              <a:rPr lang="en-US" sz="3600" b="1" dirty="0" smtClean="0"/>
              <a:t>Refine your search</a:t>
            </a:r>
            <a:endParaRPr lang="en-US" sz="3600" b="1" dirty="0"/>
          </a:p>
        </p:txBody>
      </p:sp>
      <p:sp>
        <p:nvSpPr>
          <p:cNvPr id="3" name="Content Placeholder 2"/>
          <p:cNvSpPr>
            <a:spLocks noGrp="1"/>
          </p:cNvSpPr>
          <p:nvPr>
            <p:ph idx="1"/>
          </p:nvPr>
        </p:nvSpPr>
        <p:spPr/>
        <p:txBody>
          <a:bodyPr/>
          <a:lstStyle/>
          <a:p>
            <a:pPr marL="0" indent="0">
              <a:buNone/>
            </a:pPr>
            <a:r>
              <a:rPr lang="en-US" dirty="0" smtClean="0"/>
              <a:t>Refine the search further by scrolling down to the bottom of the search pane and filling out a range of dates in the “Expected receipt date” filter; further refinements are also possible, such as vendor, location and rush status:</a:t>
            </a:r>
          </a:p>
          <a:p>
            <a:endParaRPr lang="en-US" dirty="0"/>
          </a:p>
          <a:p>
            <a:endParaRPr lang="en-US" dirty="0"/>
          </a:p>
          <a:p>
            <a:endParaRPr lang="en-US" dirty="0"/>
          </a:p>
        </p:txBody>
      </p:sp>
      <p:pic>
        <p:nvPicPr>
          <p:cNvPr id="4" name="Picture 3"/>
          <p:cNvPicPr>
            <a:picLocks noChangeAspect="1"/>
          </p:cNvPicPr>
          <p:nvPr/>
        </p:nvPicPr>
        <p:blipFill>
          <a:blip r:embed="rId3"/>
          <a:stretch>
            <a:fillRect/>
          </a:stretch>
        </p:blipFill>
        <p:spPr>
          <a:xfrm>
            <a:off x="4285734" y="3862516"/>
            <a:ext cx="3620530" cy="2260487"/>
          </a:xfrm>
          <a:prstGeom prst="rect">
            <a:avLst/>
          </a:prstGeom>
        </p:spPr>
      </p:pic>
    </p:spTree>
    <p:extLst>
      <p:ext uri="{BB962C8B-B14F-4D97-AF65-F5344CB8AC3E}">
        <p14:creationId xmlns:p14="http://schemas.microsoft.com/office/powerpoint/2010/main" val="20615504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200" b="1" dirty="0" smtClean="0"/>
              <a:t>The Receiving app has some of the same search filters as the Orders app, but there are far fewer of them.</a:t>
            </a:r>
            <a:endParaRPr lang="en-US" sz="3200" b="1" dirty="0"/>
          </a:p>
        </p:txBody>
      </p:sp>
      <p:pic>
        <p:nvPicPr>
          <p:cNvPr id="4" name="Content Placeholder 3"/>
          <p:cNvPicPr>
            <a:picLocks noGrp="1" noChangeAspect="1"/>
          </p:cNvPicPr>
          <p:nvPr>
            <p:ph idx="1"/>
          </p:nvPr>
        </p:nvPicPr>
        <p:blipFill>
          <a:blip r:embed="rId2"/>
          <a:stretch>
            <a:fillRect/>
          </a:stretch>
        </p:blipFill>
        <p:spPr>
          <a:xfrm>
            <a:off x="4707925" y="2520778"/>
            <a:ext cx="2780270" cy="3632887"/>
          </a:xfrm>
          <a:prstGeom prst="rect">
            <a:avLst/>
          </a:prstGeom>
        </p:spPr>
      </p:pic>
    </p:spTree>
    <p:extLst>
      <p:ext uri="{BB962C8B-B14F-4D97-AF65-F5344CB8AC3E}">
        <p14:creationId xmlns:p14="http://schemas.microsoft.com/office/powerpoint/2010/main" val="35567944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t>Once you are satisfied with your search result, you can create a list.*</a:t>
            </a:r>
            <a:endParaRPr lang="en-US" sz="3600" b="1" dirty="0"/>
          </a:p>
        </p:txBody>
      </p:sp>
      <p:sp>
        <p:nvSpPr>
          <p:cNvPr id="3" name="Content Placeholder 2"/>
          <p:cNvSpPr>
            <a:spLocks noGrp="1"/>
          </p:cNvSpPr>
          <p:nvPr>
            <p:ph idx="1"/>
          </p:nvPr>
        </p:nvSpPr>
        <p:spPr/>
        <p:txBody>
          <a:bodyPr/>
          <a:lstStyle/>
          <a:p>
            <a:pPr marL="0" indent="0">
              <a:buNone/>
            </a:pPr>
            <a:r>
              <a:rPr lang="en-US" b="1" dirty="0" smtClean="0"/>
              <a:t>*</a:t>
            </a:r>
            <a:r>
              <a:rPr lang="en-US" dirty="0" smtClean="0"/>
              <a:t>In the Iris version of FOLIO (the version we are implementing), it will be possible to generate a spreadsheet of your search results in the Orders app by clicking on the blue “Actions” button and selecting “Export results (CSV).”</a:t>
            </a:r>
          </a:p>
          <a:p>
            <a:pPr marL="0" indent="0">
              <a:buNone/>
            </a:pPr>
            <a:r>
              <a:rPr lang="en-US" dirty="0" smtClean="0"/>
              <a:t>This functionality is not available in our training instance of FOLIO, however.</a:t>
            </a:r>
          </a:p>
          <a:p>
            <a:pPr>
              <a:buFont typeface="Arial" panose="020B0604020202020204" pitchFamily="34" charset="0"/>
              <a:buChar char="•"/>
            </a:pPr>
            <a:endParaRPr lang="en-US" dirty="0"/>
          </a:p>
        </p:txBody>
      </p:sp>
      <p:pic>
        <p:nvPicPr>
          <p:cNvPr id="4" name="Picture 3"/>
          <p:cNvPicPr>
            <a:picLocks noChangeAspect="1"/>
          </p:cNvPicPr>
          <p:nvPr/>
        </p:nvPicPr>
        <p:blipFill>
          <a:blip r:embed="rId2"/>
          <a:stretch>
            <a:fillRect/>
          </a:stretch>
        </p:blipFill>
        <p:spPr>
          <a:xfrm>
            <a:off x="3632887" y="4374293"/>
            <a:ext cx="4744994" cy="1772508"/>
          </a:xfrm>
          <a:prstGeom prst="rect">
            <a:avLst/>
          </a:prstGeom>
        </p:spPr>
      </p:pic>
    </p:spTree>
    <p:extLst>
      <p:ext uri="{BB962C8B-B14F-4D97-AF65-F5344CB8AC3E}">
        <p14:creationId xmlns:p14="http://schemas.microsoft.com/office/powerpoint/2010/main" val="41979488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Documenting a claim</a:t>
            </a:r>
            <a:endParaRPr lang="en-US" b="1" dirty="0"/>
          </a:p>
        </p:txBody>
      </p:sp>
      <p:sp>
        <p:nvSpPr>
          <p:cNvPr id="3" name="Content Placeholder 2"/>
          <p:cNvSpPr>
            <a:spLocks noGrp="1"/>
          </p:cNvSpPr>
          <p:nvPr>
            <p:ph idx="1"/>
          </p:nvPr>
        </p:nvSpPr>
        <p:spPr>
          <a:xfrm>
            <a:off x="1295401" y="2556932"/>
            <a:ext cx="9601196" cy="3589868"/>
          </a:xfrm>
        </p:spPr>
        <p:txBody>
          <a:bodyPr/>
          <a:lstStyle/>
          <a:p>
            <a:pPr marL="0" indent="0">
              <a:buNone/>
            </a:pPr>
            <a:r>
              <a:rPr lang="en-US" dirty="0" smtClean="0"/>
              <a:t>Once you have identified material in need of claiming and communicated with the supplier about it, it’s important to document the supplier’s response to the claim.</a:t>
            </a:r>
          </a:p>
          <a:p>
            <a:pPr marL="0" indent="0">
              <a:buNone/>
            </a:pPr>
            <a:r>
              <a:rPr lang="en-US" dirty="0" smtClean="0"/>
              <a:t>Documenting the supplier’s response to a claim is best done in the purchase order line within the Orders app, for example, in the “Internal note” field. The “Internal note” field remains editable even after a purchase order has been opened; however, notes are not searchable in Orders.</a:t>
            </a:r>
            <a:endParaRPr lang="en-US" dirty="0"/>
          </a:p>
        </p:txBody>
      </p:sp>
      <p:pic>
        <p:nvPicPr>
          <p:cNvPr id="4" name="Picture 3"/>
          <p:cNvPicPr>
            <a:picLocks noChangeAspect="1"/>
          </p:cNvPicPr>
          <p:nvPr/>
        </p:nvPicPr>
        <p:blipFill>
          <a:blip r:embed="rId3"/>
          <a:stretch>
            <a:fillRect/>
          </a:stretch>
        </p:blipFill>
        <p:spPr>
          <a:xfrm>
            <a:off x="7891076" y="5028388"/>
            <a:ext cx="2599810" cy="1161161"/>
          </a:xfrm>
          <a:prstGeom prst="rect">
            <a:avLst/>
          </a:prstGeom>
        </p:spPr>
      </p:pic>
    </p:spTree>
    <p:extLst>
      <p:ext uri="{BB962C8B-B14F-4D97-AF65-F5344CB8AC3E}">
        <p14:creationId xmlns:p14="http://schemas.microsoft.com/office/powerpoint/2010/main" val="13249606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97694" y="556054"/>
            <a:ext cx="9924533" cy="5560541"/>
          </a:xfrm>
          <a:prstGeom prst="rect">
            <a:avLst/>
          </a:prstGeom>
        </p:spPr>
      </p:pic>
      <p:sp>
        <p:nvSpPr>
          <p:cNvPr id="5" name="TextBox 4"/>
          <p:cNvSpPr txBox="1"/>
          <p:nvPr/>
        </p:nvSpPr>
        <p:spPr>
          <a:xfrm>
            <a:off x="2149046" y="2297837"/>
            <a:ext cx="7821827" cy="2062103"/>
          </a:xfrm>
          <a:prstGeom prst="rect">
            <a:avLst/>
          </a:prstGeom>
          <a:solidFill>
            <a:schemeClr val="bg1"/>
          </a:solidFill>
        </p:spPr>
        <p:txBody>
          <a:bodyPr wrap="square" rtlCol="0">
            <a:spAutoFit/>
          </a:bodyPr>
          <a:lstStyle/>
          <a:p>
            <a:r>
              <a:rPr lang="en-US" sz="3200" dirty="0" smtClean="0"/>
              <a:t>When a new purchase order is created and opened, FOLIO is </a:t>
            </a:r>
            <a:r>
              <a:rPr lang="en-US" sz="3200" dirty="0" smtClean="0"/>
              <a:t>already setting </a:t>
            </a:r>
            <a:r>
              <a:rPr lang="en-US" sz="3200" dirty="0" smtClean="0"/>
              <a:t>the stage for the eventual receipt of the material that was ordered.</a:t>
            </a:r>
            <a:endParaRPr lang="en-US" sz="3200" dirty="0"/>
          </a:p>
        </p:txBody>
      </p:sp>
    </p:spTree>
    <p:extLst>
      <p:ext uri="{BB962C8B-B14F-4D97-AF65-F5344CB8AC3E}">
        <p14:creationId xmlns:p14="http://schemas.microsoft.com/office/powerpoint/2010/main" val="6141431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For this reason, it’s important for those who create orders to keep certain things in mind. </a:t>
            </a:r>
            <a:endParaRPr lang="en-US" sz="3600" b="1" dirty="0"/>
          </a:p>
        </p:txBody>
      </p:sp>
      <p:sp>
        <p:nvSpPr>
          <p:cNvPr id="3" name="Content Placeholder 2"/>
          <p:cNvSpPr>
            <a:spLocks noGrp="1"/>
          </p:cNvSpPr>
          <p:nvPr>
            <p:ph idx="1"/>
          </p:nvPr>
        </p:nvSpPr>
        <p:spPr/>
        <p:txBody>
          <a:bodyPr>
            <a:normAutofit/>
          </a:bodyPr>
          <a:lstStyle/>
          <a:p>
            <a:pPr marL="0" indent="0">
              <a:buNone/>
            </a:pPr>
            <a:r>
              <a:rPr lang="en-US" dirty="0" smtClean="0"/>
              <a:t>Right now, we are talking about receiving monographs. </a:t>
            </a:r>
            <a:r>
              <a:rPr lang="en-US" dirty="0"/>
              <a:t>T</a:t>
            </a:r>
            <a:r>
              <a:rPr lang="en-US" dirty="0" smtClean="0"/>
              <a:t>hings to keep in mind when creating a monograph order are:</a:t>
            </a:r>
          </a:p>
          <a:p>
            <a:pPr marL="0" indent="0">
              <a:buNone/>
            </a:pPr>
            <a:r>
              <a:rPr lang="en-US" dirty="0" smtClean="0"/>
              <a:t>Is this a print monograph or an electronic monograph? If we’re ordering a print monograph, we’ll want to create an item record in Inventory for it.</a:t>
            </a:r>
          </a:p>
          <a:p>
            <a:pPr marL="0" indent="0">
              <a:buNone/>
            </a:pPr>
            <a:r>
              <a:rPr lang="en-US" dirty="0" smtClean="0"/>
              <a:t>Is this a single-volume monograph or a multi-volume monograph?</a:t>
            </a:r>
          </a:p>
          <a:p>
            <a:pPr marL="0" indent="0">
              <a:buNone/>
            </a:pPr>
            <a:r>
              <a:rPr lang="en-US" dirty="0" smtClean="0"/>
              <a:t>If it is a multi-volume monograph, will the volumes arrive one-by-one over some undetermined period of time, or all at once?</a:t>
            </a:r>
          </a:p>
        </p:txBody>
      </p:sp>
    </p:spTree>
    <p:extLst>
      <p:ext uri="{BB962C8B-B14F-4D97-AF65-F5344CB8AC3E}">
        <p14:creationId xmlns:p14="http://schemas.microsoft.com/office/powerpoint/2010/main" val="18301365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1210962"/>
            <a:ext cx="9601196" cy="1186249"/>
          </a:xfrm>
        </p:spPr>
        <p:txBody>
          <a:bodyPr>
            <a:noAutofit/>
          </a:bodyPr>
          <a:lstStyle/>
          <a:p>
            <a:pPr algn="l"/>
            <a:r>
              <a:rPr lang="en-US" sz="3200" b="1" dirty="0" smtClean="0"/>
              <a:t>There are </a:t>
            </a:r>
            <a:r>
              <a:rPr lang="en-US" sz="3200" b="1" dirty="0"/>
              <a:t>choices to make when creating a purchase order that correspond to these different situations.</a:t>
            </a:r>
            <a:br>
              <a:rPr lang="en-US" sz="3200" b="1" dirty="0"/>
            </a:br>
            <a:endParaRPr lang="en-US" sz="3200" b="1" dirty="0"/>
          </a:p>
        </p:txBody>
      </p:sp>
      <p:sp>
        <p:nvSpPr>
          <p:cNvPr id="3" name="Content Placeholder 2"/>
          <p:cNvSpPr>
            <a:spLocks noGrp="1"/>
          </p:cNvSpPr>
          <p:nvPr>
            <p:ph idx="1"/>
          </p:nvPr>
        </p:nvSpPr>
        <p:spPr>
          <a:xfrm>
            <a:off x="1295402" y="2569288"/>
            <a:ext cx="9601196" cy="3318936"/>
          </a:xfrm>
        </p:spPr>
        <p:txBody>
          <a:bodyPr>
            <a:normAutofit fontScale="92500" lnSpcReduction="10000"/>
          </a:bodyPr>
          <a:lstStyle/>
          <a:p>
            <a:pPr marL="0" indent="0">
              <a:buNone/>
            </a:pPr>
            <a:r>
              <a:rPr lang="en-US" dirty="0" smtClean="0"/>
              <a:t>When ordering a single-volume printed monograph, in the “PO line details” accordion, we’d want to select “Pending” in the “Receipt status” field of the purchase order line.</a:t>
            </a:r>
          </a:p>
          <a:p>
            <a:pPr marL="0" indent="0">
              <a:buNone/>
            </a:pPr>
            <a:r>
              <a:rPr lang="en-US" dirty="0" smtClean="0"/>
              <a:t>This will ensure that an “expected piece” will be created within the Receiving app to enable the material to be received when it arrives.</a:t>
            </a:r>
          </a:p>
          <a:p>
            <a:pPr marL="0" indent="0">
              <a:buNone/>
            </a:pPr>
            <a:r>
              <a:rPr lang="en-US" dirty="0" smtClean="0"/>
              <a:t>The same thing applies to an electronic monograph for which you want to record “receipt,” or activation, in the Receiving app.</a:t>
            </a:r>
          </a:p>
          <a:p>
            <a:pPr marL="0" indent="0">
              <a:buNone/>
            </a:pPr>
            <a:r>
              <a:rPr lang="en-US" dirty="0" smtClean="0"/>
              <a:t/>
            </a:r>
            <a:br>
              <a:rPr lang="en-US" dirty="0" smtClean="0"/>
            </a:br>
            <a:endParaRPr lang="en-US" dirty="0" smtClean="0"/>
          </a:p>
        </p:txBody>
      </p:sp>
      <p:pic>
        <p:nvPicPr>
          <p:cNvPr id="5" name="Picture 4"/>
          <p:cNvPicPr>
            <a:picLocks noChangeAspect="1"/>
          </p:cNvPicPr>
          <p:nvPr/>
        </p:nvPicPr>
        <p:blipFill>
          <a:blip r:embed="rId2"/>
          <a:stretch>
            <a:fillRect/>
          </a:stretch>
        </p:blipFill>
        <p:spPr>
          <a:xfrm>
            <a:off x="6791808" y="4755194"/>
            <a:ext cx="2339835" cy="1472611"/>
          </a:xfrm>
          <a:prstGeom prst="rect">
            <a:avLst/>
          </a:prstGeom>
        </p:spPr>
      </p:pic>
    </p:spTree>
    <p:extLst>
      <p:ext uri="{BB962C8B-B14F-4D97-AF65-F5344CB8AC3E}">
        <p14:creationId xmlns:p14="http://schemas.microsoft.com/office/powerpoint/2010/main" val="4324502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t>What if we’re ordering an electronic monograph?</a:t>
            </a:r>
            <a:endParaRPr lang="en-US" b="1" dirty="0"/>
          </a:p>
        </p:txBody>
      </p:sp>
      <p:sp>
        <p:nvSpPr>
          <p:cNvPr id="3" name="Content Placeholder 2"/>
          <p:cNvSpPr>
            <a:spLocks noGrp="1"/>
          </p:cNvSpPr>
          <p:nvPr>
            <p:ph idx="1"/>
          </p:nvPr>
        </p:nvSpPr>
        <p:spPr/>
        <p:txBody>
          <a:bodyPr/>
          <a:lstStyle/>
          <a:p>
            <a:pPr marL="0" indent="0">
              <a:buNone/>
            </a:pPr>
            <a:r>
              <a:rPr lang="en-US" sz="3600" dirty="0"/>
              <a:t>If we’re ordering an electronic monograph, we won’t want to create an item </a:t>
            </a:r>
            <a:r>
              <a:rPr lang="en-US" sz="3600" dirty="0" smtClean="0"/>
              <a:t>record at any point, </a:t>
            </a:r>
            <a:r>
              <a:rPr lang="en-US" sz="3600" dirty="0"/>
              <a:t>but we still want to document somewhere that the resource is activated and available for users</a:t>
            </a:r>
            <a:r>
              <a:rPr lang="en-US" sz="3600" dirty="0" smtClean="0"/>
              <a:t>. This can be done in the Receiving app.</a:t>
            </a:r>
            <a:endParaRPr lang="en-US" sz="3600" dirty="0"/>
          </a:p>
          <a:p>
            <a:pPr marL="0" indent="0">
              <a:buNone/>
            </a:pPr>
            <a:endParaRPr lang="en-US" dirty="0"/>
          </a:p>
        </p:txBody>
      </p:sp>
    </p:spTree>
    <p:extLst>
      <p:ext uri="{BB962C8B-B14F-4D97-AF65-F5344CB8AC3E}">
        <p14:creationId xmlns:p14="http://schemas.microsoft.com/office/powerpoint/2010/main" val="6611607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3600" b="1" dirty="0" smtClean="0"/>
              <a:t>When “Pending” is designated as the receipt status at the point of ordering, the receipt status will display in the saved POL as “Awaiting Receipt.”</a:t>
            </a:r>
            <a:endParaRPr lang="en-US" sz="3600" b="1" dirty="0"/>
          </a:p>
        </p:txBody>
      </p:sp>
      <p:pic>
        <p:nvPicPr>
          <p:cNvPr id="6" name="Content Placeholder 5"/>
          <p:cNvPicPr>
            <a:picLocks noGrp="1" noChangeAspect="1"/>
          </p:cNvPicPr>
          <p:nvPr>
            <p:ph idx="1"/>
          </p:nvPr>
        </p:nvPicPr>
        <p:blipFill>
          <a:blip r:embed="rId3"/>
          <a:stretch>
            <a:fillRect/>
          </a:stretch>
        </p:blipFill>
        <p:spPr>
          <a:xfrm>
            <a:off x="3830595" y="2854410"/>
            <a:ext cx="4646140" cy="2533135"/>
          </a:xfrm>
          <a:prstGeom prst="rect">
            <a:avLst/>
          </a:prstGeom>
        </p:spPr>
      </p:pic>
    </p:spTree>
    <p:extLst>
      <p:ext uri="{BB962C8B-B14F-4D97-AF65-F5344CB8AC3E}">
        <p14:creationId xmlns:p14="http://schemas.microsoft.com/office/powerpoint/2010/main" val="26058254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3045" y="945064"/>
            <a:ext cx="9601196" cy="1217370"/>
          </a:xfrm>
        </p:spPr>
        <p:txBody>
          <a:bodyPr>
            <a:noAutofit/>
          </a:bodyPr>
          <a:lstStyle/>
          <a:p>
            <a:pPr algn="l"/>
            <a:r>
              <a:rPr lang="en-US" sz="2400" b="1" dirty="0" smtClean="0"/>
              <a:t>When the material arrives and is ready to be received, launch the Receiving app and search for the book in the search pane on the left side of the screen. Below we see a search by ISBN, but other searches are possible, </a:t>
            </a:r>
            <a:r>
              <a:rPr lang="en-US" sz="2400" b="1" smtClean="0"/>
              <a:t>including </a:t>
            </a:r>
            <a:r>
              <a:rPr lang="en-US" sz="2400" b="1" smtClean="0"/>
              <a:t>keyword, PO number, and POL number searches.</a:t>
            </a:r>
            <a:endParaRPr lang="en-US" sz="2400" b="1" dirty="0"/>
          </a:p>
        </p:txBody>
      </p:sp>
      <p:pic>
        <p:nvPicPr>
          <p:cNvPr id="6" name="Content Placeholder 5"/>
          <p:cNvPicPr>
            <a:picLocks noGrp="1" noChangeAspect="1"/>
          </p:cNvPicPr>
          <p:nvPr>
            <p:ph idx="1"/>
          </p:nvPr>
        </p:nvPicPr>
        <p:blipFill>
          <a:blip r:embed="rId2"/>
          <a:stretch>
            <a:fillRect/>
          </a:stretch>
        </p:blipFill>
        <p:spPr>
          <a:xfrm>
            <a:off x="3459893" y="2804984"/>
            <a:ext cx="5511112" cy="3237469"/>
          </a:xfrm>
          <a:prstGeom prst="rect">
            <a:avLst/>
          </a:prstGeom>
        </p:spPr>
      </p:pic>
    </p:spTree>
    <p:extLst>
      <p:ext uri="{BB962C8B-B14F-4D97-AF65-F5344CB8AC3E}">
        <p14:creationId xmlns:p14="http://schemas.microsoft.com/office/powerpoint/2010/main" val="16080189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b="1" dirty="0" smtClean="0"/>
              <a:t>The Receiving app indicates that the material is “Expected” and can be received.</a:t>
            </a:r>
            <a:endParaRPr lang="en-US" sz="2800" b="1" dirty="0"/>
          </a:p>
        </p:txBody>
      </p:sp>
      <p:pic>
        <p:nvPicPr>
          <p:cNvPr id="6" name="Content Placeholder 5"/>
          <p:cNvPicPr>
            <a:picLocks noGrp="1" noChangeAspect="1"/>
          </p:cNvPicPr>
          <p:nvPr>
            <p:ph idx="1"/>
          </p:nvPr>
        </p:nvPicPr>
        <p:blipFill>
          <a:blip r:embed="rId2"/>
          <a:stretch>
            <a:fillRect/>
          </a:stretch>
        </p:blipFill>
        <p:spPr>
          <a:xfrm>
            <a:off x="3383769" y="2705744"/>
            <a:ext cx="5424462" cy="3317875"/>
          </a:xfrm>
          <a:prstGeom prst="rect">
            <a:avLst/>
          </a:prstGeom>
        </p:spPr>
      </p:pic>
    </p:spTree>
    <p:extLst>
      <p:ext uri="{BB962C8B-B14F-4D97-AF65-F5344CB8AC3E}">
        <p14:creationId xmlns:p14="http://schemas.microsoft.com/office/powerpoint/2010/main" val="233843912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1109</TotalTime>
  <Words>1520</Words>
  <Application>Microsoft Office PowerPoint</Application>
  <PresentationFormat>Widescreen</PresentationFormat>
  <Paragraphs>66</Paragraphs>
  <Slides>23</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Garamond</vt:lpstr>
      <vt:lpstr>Organic</vt:lpstr>
      <vt:lpstr>Receiving and Claiming Monographs in FOLIO</vt:lpstr>
      <vt:lpstr>Receiving monographs in FOLIO is accomplished through the interactions of three separate FOLIO apps.</vt:lpstr>
      <vt:lpstr>PowerPoint Presentation</vt:lpstr>
      <vt:lpstr>For this reason, it’s important for those who create orders to keep certain things in mind. </vt:lpstr>
      <vt:lpstr>There are choices to make when creating a purchase order that correspond to these different situations. </vt:lpstr>
      <vt:lpstr>What if we’re ordering an electronic monograph?</vt:lpstr>
      <vt:lpstr>When “Pending” is designated as the receipt status at the point of ordering, the receipt status will display in the saved POL as “Awaiting Receipt.”</vt:lpstr>
      <vt:lpstr>When the material arrives and is ready to be received, launch the Receiving app and search for the book in the search pane on the left side of the screen. Below we see a search by ISBN, but other searches are possible, including keyword, PO number, and POL number searches.</vt:lpstr>
      <vt:lpstr>The Receiving app indicates that the material is “Expected” and can be received.</vt:lpstr>
      <vt:lpstr>Clicking on the “Receive” button should take you to a screen that looks like this:</vt:lpstr>
      <vt:lpstr>Assigning a different location at the point of receipt: not as simple as it seems!</vt:lpstr>
      <vt:lpstr>The ability to add a barcode at the point of receipt is dependent on whether an item record was created at the point of ordering.</vt:lpstr>
      <vt:lpstr>Here’s a screenshot for an electronic monograph as viewed from within the Receiving app. </vt:lpstr>
      <vt:lpstr>PowerPoint Presentation</vt:lpstr>
      <vt:lpstr>Creating a pop-up Receiving note</vt:lpstr>
      <vt:lpstr>Creating a pop-up Receiving note, continued</vt:lpstr>
      <vt:lpstr>Taking this action will cause the Receiving note to pop up during the receiving process and require acknowledgement before proceeding.</vt:lpstr>
      <vt:lpstr>Claiming monographs in FOLIO</vt:lpstr>
      <vt:lpstr>Identifying material to be claimed</vt:lpstr>
      <vt:lpstr>Refine your search</vt:lpstr>
      <vt:lpstr>The Receiving app has some of the same search filters as the Orders app, but there are far fewer of them.</vt:lpstr>
      <vt:lpstr>Once you are satisfied with your search result, you can create a list.*</vt:lpstr>
      <vt:lpstr>Documenting a claim</vt:lpstr>
    </vt:vector>
  </TitlesOfParts>
  <Company>Cornell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Receiving and Claiming Monographs in FOLIO</dc:title>
  <dc:creator>Jean M. Pajerek</dc:creator>
  <cp:lastModifiedBy>Jean M. Pajerek</cp:lastModifiedBy>
  <cp:revision>106</cp:revision>
  <dcterms:created xsi:type="dcterms:W3CDTF">2021-05-10T12:55:03Z</dcterms:created>
  <dcterms:modified xsi:type="dcterms:W3CDTF">2021-05-12T13:35:30Z</dcterms:modified>
</cp:coreProperties>
</file>