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6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60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3171B5-E762-4B3A-87FF-CE3C029843F9}" type="datetimeFigureOut">
              <a:rPr lang="en-US" smtClean="0"/>
              <a:t>6/23/2021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77513B-89DA-4182-89B2-344098DC86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348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7513B-89DA-4182-89B2-344098DC860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7862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 need to have the proper</a:t>
            </a:r>
            <a:r>
              <a:rPr lang="en-US" baseline="0" dirty="0" smtClean="0"/>
              <a:t> permissions to create order templates. People with the Acq3 permissions are able to create order templates.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7513B-89DA-4182-89B2-344098DC860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359624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Keep in mind that the values supplied</a:t>
            </a:r>
            <a:r>
              <a:rPr lang="en-US" baseline="0" dirty="0" smtClean="0"/>
              <a:t> by the template can be overridden by the person creating the purchase order.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7513B-89DA-4182-89B2-344098DC860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4169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Expense classes are determined</a:t>
            </a:r>
            <a:r>
              <a:rPr lang="en-US" baseline="0" dirty="0" smtClean="0"/>
              <a:t> by the implementing library.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7513B-89DA-4182-89B2-344098DC860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9871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Expected receipt date is one</a:t>
            </a:r>
            <a:r>
              <a:rPr lang="en-US" baseline="0" dirty="0" smtClean="0"/>
              <a:t> of the search filters used to identify monographs that are overdue and require claiming.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77513B-89DA-4182-89B2-344098DC860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3291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6934" y="0"/>
            <a:ext cx="12231160" cy="6856214"/>
            <a:chOff x="-16934" y="0"/>
            <a:chExt cx="12231160" cy="6856214"/>
          </a:xfrm>
        </p:grpSpPr>
        <p:pic>
          <p:nvPicPr>
            <p:cNvPr id="16" name="Picture 15" descr="HD-PanelTitleR1.png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26" name="Rectangle 25"/>
            <p:cNvSpPr/>
            <p:nvPr/>
          </p:nvSpPr>
          <p:spPr>
            <a:xfrm>
              <a:off x="2328332" y="1540931"/>
              <a:ext cx="7543802" cy="3835401"/>
            </a:xfrm>
            <a:prstGeom prst="rect">
              <a:avLst/>
            </a:prstGeom>
            <a:noFill/>
            <a:ln w="15875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7" name="Picture 16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6934" y="3147609"/>
              <a:ext cx="2478024" cy="612648"/>
            </a:xfrm>
            <a:prstGeom prst="rect">
              <a:avLst/>
            </a:prstGeom>
          </p:spPr>
        </p:pic>
        <p:pic>
          <p:nvPicPr>
            <p:cNvPr id="20" name="Picture 19" descr="HDRibbonTitle-UniformTrim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9736202" y="3147609"/>
              <a:ext cx="2478024" cy="612648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3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0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647F38-B617-4D2F-AE0A-013F0C4D2C57}" type="datetimeFigureOut">
              <a:rPr lang="en-US" dirty="0"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7799C9-84D9-46D2-A11E-BCF8A720529D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dirty="0"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spcBef>
                <a:spcPts val="672"/>
              </a:spcBef>
              <a:spcAft>
                <a:spcPts val="600"/>
              </a:spcAft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15736" y="0"/>
            <a:ext cx="12229962" cy="6856214"/>
            <a:chOff x="-15736" y="0"/>
            <a:chExt cx="12229962" cy="6856214"/>
          </a:xfrm>
        </p:grpSpPr>
        <p:pic>
          <p:nvPicPr>
            <p:cNvPr id="8" name="Picture 7" descr="HD-PanelContent.png"/>
            <p:cNvPicPr>
              <a:picLocks noChangeAspect="1"/>
            </p:cNvPicPr>
            <p:nvPr/>
          </p:nvPicPr>
          <p:blipFill>
            <a:blip r:embed="rId1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2188825" cy="6856214"/>
            </a:xfrm>
            <a:prstGeom prst="rect">
              <a:avLst/>
            </a:prstGeom>
          </p:spPr>
        </p:pic>
        <p:sp>
          <p:nvSpPr>
            <p:cNvPr id="9" name="Rectangle 8"/>
            <p:cNvSpPr/>
            <p:nvPr/>
          </p:nvSpPr>
          <p:spPr>
            <a:xfrm>
              <a:off x="608012" y="609600"/>
              <a:ext cx="10972800" cy="5638800"/>
            </a:xfrm>
            <a:prstGeom prst="rect">
              <a:avLst/>
            </a:prstGeom>
            <a:noFill/>
            <a:ln w="15875" cap="flat">
              <a:miter lim="800000"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pic>
          <p:nvPicPr>
            <p:cNvPr id="10" name="Picture 9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-15736" y="3153832"/>
              <a:ext cx="777240" cy="606425"/>
            </a:xfrm>
            <a:prstGeom prst="rect">
              <a:avLst/>
            </a:prstGeom>
          </p:spPr>
        </p:pic>
        <p:pic>
          <p:nvPicPr>
            <p:cNvPr id="11" name="Picture 10" descr="HDRibbonContent-UniformTrim.png"/>
            <p:cNvPicPr>
              <a:picLocks noChangeAspect="1"/>
            </p:cNvPicPr>
            <p:nvPr/>
          </p:nvPicPr>
          <p:blipFill rotWithShape="1">
            <a:blip r:embed="rId2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/>
          </p:blipFill>
          <p:spPr>
            <a:xfrm>
              <a:off x="11436986" y="3153832"/>
              <a:ext cx="777240" cy="606425"/>
            </a:xfrm>
            <a:prstGeom prst="rect">
              <a:avLst/>
            </a:prstGeom>
          </p:spPr>
        </p:pic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6/23/2021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8" r:id="rId2"/>
    <p:sldLayoutId id="2147483651" r:id="rId3"/>
    <p:sldLayoutId id="2147483669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hyperlink" Target="https://tools.oratory.com/altcodes.html#:~:text=Press%20the%20Alt%20key%2C%20and,and%20the%20character%20will%20appear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s://cornell-training.folio.ebsco.com/orders/lines?createdDate=2021-01-01%3A2021-05-31&amp;poNumberPrefix=Law&amp;receiptStatus=Awaiting%20Receipt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2"/>
            <a:ext cx="6815669" cy="785572"/>
          </a:xfrm>
        </p:spPr>
        <p:txBody>
          <a:bodyPr/>
          <a:lstStyle/>
          <a:p>
            <a:r>
              <a:rPr lang="en-US" sz="3600" b="1" dirty="0" smtClean="0"/>
              <a:t>Acquisitions Odds and Ends</a:t>
            </a:r>
            <a:endParaRPr lang="en-US" sz="36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Presented by</a:t>
            </a:r>
          </a:p>
          <a:p>
            <a:r>
              <a:rPr lang="en-US" dirty="0" smtClean="0"/>
              <a:t>Joanna Cerro and Jean Pajerek</a:t>
            </a:r>
          </a:p>
          <a:p>
            <a:r>
              <a:rPr lang="en-US" dirty="0" smtClean="0"/>
              <a:t>June 2021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629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3"/>
            <a:ext cx="9601196" cy="68603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/>
              <a:t>These are the expense classes Ann Crowley has set up so far: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93524" y="1927654"/>
            <a:ext cx="4584357" cy="4238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8719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747355"/>
            <a:ext cx="9601196" cy="1081446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/>
              <a:t>Diacritics and special characters can be entered into FOLIO records in more than one way.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33384" y="1964725"/>
            <a:ext cx="9329351" cy="4300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668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u="sng" dirty="0">
                <a:hlinkClick r:id="rId2"/>
              </a:rPr>
              <a:t>https://tools.oratory.com/altcodes.html#:~:text=Press%20the%20Alt%20key%2C%20and,and%20the%20character%20will%20appear</a:t>
            </a:r>
            <a:r>
              <a:rPr lang="en-US" dirty="0"/>
              <a:t/>
            </a:r>
            <a:br>
              <a:rPr lang="en-US" dirty="0"/>
            </a:b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 smtClean="0"/>
              <a:t>The document linked to above describes how to enter diacritics and special characters using particular sequences of keys.</a:t>
            </a:r>
          </a:p>
          <a:p>
            <a:pPr marL="0" indent="0">
              <a:buNone/>
            </a:pPr>
            <a:r>
              <a:rPr lang="en-US" sz="3200" dirty="0" smtClean="0"/>
              <a:t>For example, this e-umlaut combination can be produced by holding down the “alt” key and entering 137 using the numeric keypad on your keyboard.</a:t>
            </a:r>
            <a:endParaRPr lang="en-US" sz="32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61189" y="5263979"/>
            <a:ext cx="2380220" cy="8828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2317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747354"/>
            <a:ext cx="9601196" cy="1303867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/>
              <a:t>If you use Microsoft Windows, you can use the emoji keyboard to enter diacritics.</a:t>
            </a:r>
            <a:endParaRPr lang="en-US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09319" y="2051221"/>
            <a:ext cx="4979773" cy="4065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561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743565"/>
            <a:ext cx="9601196" cy="1303867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Using the emoji keyboard to enter special characters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2544576"/>
            <a:ext cx="9601196" cy="3318936"/>
          </a:xfrm>
        </p:spPr>
        <p:txBody>
          <a:bodyPr/>
          <a:lstStyle/>
          <a:p>
            <a:r>
              <a:rPr lang="en-US" dirty="0" smtClean="0"/>
              <a:t>Position your cursor within the text where you need the diacritic or special character.</a:t>
            </a:r>
          </a:p>
          <a:p>
            <a:r>
              <a:rPr lang="en-US" dirty="0" smtClean="0"/>
              <a:t>While holding down the “Windows” key, press the period key. The emoji keyboard should appear on your screen.</a:t>
            </a:r>
          </a:p>
          <a:p>
            <a:r>
              <a:rPr lang="en-US" dirty="0" smtClean="0"/>
              <a:t>Click on the “symbols” character to bring up the symbols keyboard.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38368" y="4879799"/>
            <a:ext cx="3534031" cy="1267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6754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772068"/>
            <a:ext cx="9601196" cy="1303867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Click on the desired character to enter it into FOLIO.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101546" y="1890585"/>
            <a:ext cx="5807675" cy="42507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3225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b="1" dirty="0" smtClean="0"/>
              <a:t>Monographs in need of claiming in FOLIO can be identified using the “Expected receipt date” in the POL as a search filter, if that information is present in the record.</a:t>
            </a:r>
            <a:endParaRPr lang="en-US" sz="2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036805" y="2607276"/>
            <a:ext cx="8118389" cy="3336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68147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2800" b="1" dirty="0" smtClean="0"/>
              <a:t>The “Date created” associated with a POL can also serve as a reference point for identifying material to claim and is a more reliable data point because it is system-supplied.</a:t>
            </a:r>
            <a:endParaRPr lang="en-US" sz="28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957383" y="2669059"/>
            <a:ext cx="6277233" cy="331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736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1" dirty="0" smtClean="0"/>
              <a:t>In the Orders app, with the “Order lines” segment selected in the search pane, search for </a:t>
            </a:r>
            <a:r>
              <a:rPr lang="en-US" sz="2400" b="1" dirty="0" err="1" smtClean="0"/>
              <a:t>unreceived</a:t>
            </a:r>
            <a:r>
              <a:rPr lang="en-US" sz="2400" b="1" dirty="0" smtClean="0"/>
              <a:t> monographs by applying additional search parameters (besides a date range).</a:t>
            </a:r>
            <a:endParaRPr lang="en-US" sz="24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Receipt status=“Awaiting receipt”</a:t>
            </a:r>
          </a:p>
          <a:p>
            <a:r>
              <a:rPr lang="en-US" sz="4000" dirty="0" smtClean="0"/>
              <a:t>Location, Fund code, Vendor, Rush status, and Order format are among the possibilities for narrowing your search.</a:t>
            </a:r>
            <a:endParaRPr lang="en-US" sz="4000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5321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5401" y="840259"/>
            <a:ext cx="9601196" cy="5035609"/>
          </a:xfrm>
        </p:spPr>
        <p:txBody>
          <a:bodyPr/>
          <a:lstStyle/>
          <a:p>
            <a:r>
              <a:rPr lang="en-US" dirty="0">
                <a:hlinkClick r:id="rId2"/>
              </a:rPr>
              <a:t>https://</a:t>
            </a:r>
            <a:r>
              <a:rPr lang="en-US" dirty="0" smtClean="0">
                <a:hlinkClick r:id="rId2"/>
              </a:rPr>
              <a:t>cornell-training.folio.ebsco.com/orders/lines?createdDate=2021-01-01%3A2021-05-31&amp;poNumberPrefix=Law&amp;receiptStatus=Awaiting%20Receipt</a:t>
            </a:r>
            <a:endParaRPr lang="en-US" dirty="0" smtClean="0"/>
          </a:p>
          <a:p>
            <a:endParaRPr lang="en-US" dirty="0"/>
          </a:p>
          <a:p>
            <a:r>
              <a:rPr lang="en-US" sz="4000" dirty="0" smtClean="0"/>
              <a:t>This search combines Receipt status= “Awaiting receipt” with purchase order number prefix=“Law” and a date range for “Date created.”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9441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/>
              <a:t>This session covers: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Creating and using order templates</a:t>
            </a:r>
          </a:p>
          <a:p>
            <a:r>
              <a:rPr lang="en-US" dirty="0" smtClean="0"/>
              <a:t>Processing cancellations in FOLIO</a:t>
            </a:r>
          </a:p>
          <a:p>
            <a:r>
              <a:rPr lang="en-US" dirty="0" smtClean="0"/>
              <a:t>Expense classes in FOLIO</a:t>
            </a:r>
          </a:p>
          <a:p>
            <a:r>
              <a:rPr lang="en-US" dirty="0" smtClean="0"/>
              <a:t>Entering diacritics in FOLIO</a:t>
            </a:r>
          </a:p>
          <a:p>
            <a:r>
              <a:rPr lang="en-US" dirty="0"/>
              <a:t>Processing </a:t>
            </a:r>
            <a:r>
              <a:rPr lang="en-US" dirty="0" smtClean="0"/>
              <a:t>monograph claims </a:t>
            </a:r>
            <a:r>
              <a:rPr lang="en-US" dirty="0"/>
              <a:t>in FOLIO</a:t>
            </a:r>
          </a:p>
          <a:p>
            <a:r>
              <a:rPr lang="en-US" dirty="0" smtClean="0"/>
              <a:t>Creating a spreadsheet from a search result in the Orders app</a:t>
            </a:r>
          </a:p>
        </p:txBody>
      </p:sp>
    </p:spTree>
    <p:extLst>
      <p:ext uri="{BB962C8B-B14F-4D97-AF65-F5344CB8AC3E}">
        <p14:creationId xmlns:p14="http://schemas.microsoft.com/office/powerpoint/2010/main" val="2056081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b="1" dirty="0" smtClean="0"/>
              <a:t>With the search pane closed, the numeral “3” displays in the upper left corner to remind you that 3 filters have been applied to this search.</a:t>
            </a:r>
            <a:endParaRPr lang="en-US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70454" y="2557849"/>
            <a:ext cx="9316995" cy="3669956"/>
          </a:xfrm>
          <a:prstGeom prst="rect">
            <a:avLst/>
          </a:prstGeom>
        </p:spPr>
      </p:pic>
      <p:sp>
        <p:nvSpPr>
          <p:cNvPr id="7" name="Left Arrow 6"/>
          <p:cNvSpPr/>
          <p:nvPr/>
        </p:nvSpPr>
        <p:spPr>
          <a:xfrm>
            <a:off x="2224215" y="2557849"/>
            <a:ext cx="978408" cy="484632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9205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200" b="1" dirty="0" smtClean="0"/>
              <a:t>To create a spreadsheet of the search results, click on the blue “Actions” button and select “Export results (CSV).”</a:t>
            </a:r>
            <a:endParaRPr lang="en-US" sz="32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86249" y="2644346"/>
            <a:ext cx="9984259" cy="3534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78268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The export tool will ask you which fields you want to include in your report.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33135" y="2557463"/>
            <a:ext cx="6882713" cy="3608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6294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Select your desired fields and click the blue “Export” button to generate your report.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096000" y="3353534"/>
            <a:ext cx="5078626" cy="25454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0585" y="3967843"/>
            <a:ext cx="437017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If you are using Chrome as your browser,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an alert icon like this should appear in the </a:t>
            </a:r>
          </a:p>
          <a:p>
            <a:r>
              <a:rPr lang="en-US" b="1" dirty="0">
                <a:solidFill>
                  <a:srgbClr val="FF0000"/>
                </a:solidFill>
              </a:rPr>
              <a:t>b</a:t>
            </a:r>
            <a:r>
              <a:rPr lang="en-US" b="1" dirty="0" smtClean="0">
                <a:solidFill>
                  <a:srgbClr val="FF0000"/>
                </a:solidFill>
              </a:rPr>
              <a:t>ottom left corner of your screen once the </a:t>
            </a:r>
          </a:p>
          <a:p>
            <a:r>
              <a:rPr lang="en-US" b="1" dirty="0">
                <a:solidFill>
                  <a:srgbClr val="FF0000"/>
                </a:solidFill>
              </a:rPr>
              <a:t>s</a:t>
            </a:r>
            <a:r>
              <a:rPr lang="en-US" b="1" dirty="0" smtClean="0">
                <a:solidFill>
                  <a:srgbClr val="FF0000"/>
                </a:solidFill>
              </a:rPr>
              <a:t>preadsheet has been generated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1270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A spreadsheet with the fields you selected should be downloaded to your computer.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10343" y="2694215"/>
            <a:ext cx="10009413" cy="3167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8498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28353" y="524933"/>
            <a:ext cx="9601196" cy="1303867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/>
              <a:t>To create a new order template, start in the Settings app. Select “Orders,” then “Order templates,” then “New.”</a:t>
            </a:r>
            <a:endParaRPr lang="en-US" sz="3200" b="1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897" y="1952368"/>
            <a:ext cx="10256108" cy="43742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363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896095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/>
              <a:t>There are quite a few accordions you can fill out in an order template, but nearly all are optional.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890584" y="2001795"/>
            <a:ext cx="8167816" cy="4201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20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sz="3600" b="1" dirty="0" smtClean="0"/>
              <a:t>Order templates that have been created are listed in a drop-down list under “Template name” when you create a new purchase order in the Orders app.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35178" y="2384855"/>
            <a:ext cx="5189838" cy="39047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1522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833851"/>
            <a:ext cx="9601196" cy="1303867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 smtClean="0"/>
              <a:t>After selecting a template from the drop-down list, fields in the purchase order are populated with the values supplied in the selected template.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58995" y="2434281"/>
            <a:ext cx="7117491" cy="37317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229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/>
              <a:t>New with FOLIO Iris – Expense classes</a:t>
            </a:r>
            <a:endParaRPr lang="en-US" sz="40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95403" y="2829697"/>
            <a:ext cx="9726824" cy="3311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3501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When there are expense classes associated with a fund, it becomes a required field in a POL.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95168" y="2619633"/>
            <a:ext cx="9401430" cy="3311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537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/>
              <a:t>Expense classes are useful for tracking certain kinds of expenditures within a fund.</a:t>
            </a:r>
            <a:endParaRPr lang="en-US" sz="3600" b="1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816443" y="2743200"/>
            <a:ext cx="8748583" cy="3274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2852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ganic">
  <a:themeElements>
    <a:clrScheme name="Organic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83992A"/>
      </a:accent1>
      <a:accent2>
        <a:srgbClr val="3C9770"/>
      </a:accent2>
      <a:accent3>
        <a:srgbClr val="44709D"/>
      </a:accent3>
      <a:accent4>
        <a:srgbClr val="A23C33"/>
      </a:accent4>
      <a:accent5>
        <a:srgbClr val="D97828"/>
      </a:accent5>
      <a:accent6>
        <a:srgbClr val="DEB340"/>
      </a:accent6>
      <a:hlink>
        <a:srgbClr val="A8BF4D"/>
      </a:hlink>
      <a:folHlink>
        <a:srgbClr val="B4CA80"/>
      </a:folHlink>
    </a:clrScheme>
    <a:fontScheme name="Organic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rganic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7DAC20F1-423D-49E2-BD0B-50532748BAD0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853</TotalTime>
  <Words>731</Words>
  <Application>Microsoft Office PowerPoint</Application>
  <PresentationFormat>Widescreen</PresentationFormat>
  <Paragraphs>55</Paragraphs>
  <Slides>24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28" baseType="lpstr">
      <vt:lpstr>Arial</vt:lpstr>
      <vt:lpstr>Calibri</vt:lpstr>
      <vt:lpstr>Garamond</vt:lpstr>
      <vt:lpstr>Organic</vt:lpstr>
      <vt:lpstr>Acquisitions Odds and Ends</vt:lpstr>
      <vt:lpstr>This session covers:</vt:lpstr>
      <vt:lpstr>To create a new order template, start in the Settings app. Select “Orders,” then “Order templates,” then “New.”</vt:lpstr>
      <vt:lpstr>There are quite a few accordions you can fill out in an order template, but nearly all are optional.</vt:lpstr>
      <vt:lpstr>Order templates that have been created are listed in a drop-down list under “Template name” when you create a new purchase order in the Orders app.</vt:lpstr>
      <vt:lpstr>After selecting a template from the drop-down list, fields in the purchase order are populated with the values supplied in the selected template.</vt:lpstr>
      <vt:lpstr>New with FOLIO Iris – Expense classes</vt:lpstr>
      <vt:lpstr>When there are expense classes associated with a fund, it becomes a required field in a POL.</vt:lpstr>
      <vt:lpstr>Expense classes are useful for tracking certain kinds of expenditures within a fund.</vt:lpstr>
      <vt:lpstr>These are the expense classes Ann Crowley has set up so far:</vt:lpstr>
      <vt:lpstr>Diacritics and special characters can be entered into FOLIO records in more than one way.</vt:lpstr>
      <vt:lpstr>https://tools.oratory.com/altcodes.html#:~:text=Press%20the%20Alt%20key%2C%20and,and%20the%20character%20will%20appear </vt:lpstr>
      <vt:lpstr>If you use Microsoft Windows, you can use the emoji keyboard to enter diacritics.</vt:lpstr>
      <vt:lpstr>Using the emoji keyboard to enter special characters</vt:lpstr>
      <vt:lpstr>Click on the desired character to enter it into FOLIO.</vt:lpstr>
      <vt:lpstr>Monographs in need of claiming in FOLIO can be identified using the “Expected receipt date” in the POL as a search filter, if that information is present in the record.</vt:lpstr>
      <vt:lpstr>The “Date created” associated with a POL can also serve as a reference point for identifying material to claim and is a more reliable data point because it is system-supplied.</vt:lpstr>
      <vt:lpstr>In the Orders app, with the “Order lines” segment selected in the search pane, search for unreceived monographs by applying additional search parameters (besides a date range).</vt:lpstr>
      <vt:lpstr>PowerPoint Presentation</vt:lpstr>
      <vt:lpstr>With the search pane closed, the numeral “3” displays in the upper left corner to remind you that 3 filters have been applied to this search.</vt:lpstr>
      <vt:lpstr>To create a spreadsheet of the search results, click on the blue “Actions” button and select “Export results (CSV).”</vt:lpstr>
      <vt:lpstr>The export tool will ask you which fields you want to include in your report.</vt:lpstr>
      <vt:lpstr>Select your desired fields and click the blue “Export” button to generate your report.</vt:lpstr>
      <vt:lpstr>A spreadsheet with the fields you selected should be downloaded to your computer.</vt:lpstr>
    </vt:vector>
  </TitlesOfParts>
  <Company>Cornell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Acquisitions Odds and Ends</dc:title>
  <dc:creator>Jean M. Pajerek</dc:creator>
  <cp:lastModifiedBy>Joanna Elizabeth Cerro</cp:lastModifiedBy>
  <cp:revision>52</cp:revision>
  <dcterms:created xsi:type="dcterms:W3CDTF">2021-06-21T18:19:03Z</dcterms:created>
  <dcterms:modified xsi:type="dcterms:W3CDTF">2021-06-23T20:15:19Z</dcterms:modified>
</cp:coreProperties>
</file>