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68"/>
  </p:notesMasterIdLst>
  <p:sldIdLst>
    <p:sldId id="256" r:id="rId2"/>
    <p:sldId id="257" r:id="rId3"/>
    <p:sldId id="258" r:id="rId4"/>
    <p:sldId id="259" r:id="rId5"/>
    <p:sldId id="261" r:id="rId6"/>
    <p:sldId id="260" r:id="rId7"/>
    <p:sldId id="262" r:id="rId8"/>
    <p:sldId id="263" r:id="rId9"/>
    <p:sldId id="264" r:id="rId10"/>
    <p:sldId id="274" r:id="rId11"/>
    <p:sldId id="271" r:id="rId12"/>
    <p:sldId id="265" r:id="rId13"/>
    <p:sldId id="266" r:id="rId14"/>
    <p:sldId id="267" r:id="rId15"/>
    <p:sldId id="268" r:id="rId16"/>
    <p:sldId id="328" r:id="rId17"/>
    <p:sldId id="273" r:id="rId18"/>
    <p:sldId id="272" r:id="rId19"/>
    <p:sldId id="275" r:id="rId20"/>
    <p:sldId id="276" r:id="rId21"/>
    <p:sldId id="277" r:id="rId22"/>
    <p:sldId id="278" r:id="rId23"/>
    <p:sldId id="326" r:id="rId24"/>
    <p:sldId id="279" r:id="rId25"/>
    <p:sldId id="281" r:id="rId26"/>
    <p:sldId id="282" r:id="rId27"/>
    <p:sldId id="283" r:id="rId28"/>
    <p:sldId id="284" r:id="rId29"/>
    <p:sldId id="285" r:id="rId30"/>
    <p:sldId id="286" r:id="rId31"/>
    <p:sldId id="288" r:id="rId32"/>
    <p:sldId id="289" r:id="rId33"/>
    <p:sldId id="290" r:id="rId34"/>
    <p:sldId id="291" r:id="rId35"/>
    <p:sldId id="292" r:id="rId36"/>
    <p:sldId id="294" r:id="rId37"/>
    <p:sldId id="295" r:id="rId38"/>
    <p:sldId id="296" r:id="rId39"/>
    <p:sldId id="297" r:id="rId40"/>
    <p:sldId id="293" r:id="rId41"/>
    <p:sldId id="300" r:id="rId42"/>
    <p:sldId id="298" r:id="rId43"/>
    <p:sldId id="299" r:id="rId44"/>
    <p:sldId id="301" r:id="rId45"/>
    <p:sldId id="302" r:id="rId46"/>
    <p:sldId id="303" r:id="rId47"/>
    <p:sldId id="304" r:id="rId48"/>
    <p:sldId id="305" r:id="rId49"/>
    <p:sldId id="309" r:id="rId50"/>
    <p:sldId id="307" r:id="rId51"/>
    <p:sldId id="312" r:id="rId52"/>
    <p:sldId id="306" r:id="rId53"/>
    <p:sldId id="308" r:id="rId54"/>
    <p:sldId id="310" r:id="rId55"/>
    <p:sldId id="311" r:id="rId56"/>
    <p:sldId id="313" r:id="rId57"/>
    <p:sldId id="316" r:id="rId58"/>
    <p:sldId id="319" r:id="rId59"/>
    <p:sldId id="317" r:id="rId60"/>
    <p:sldId id="318" r:id="rId61"/>
    <p:sldId id="324" r:id="rId62"/>
    <p:sldId id="327" r:id="rId63"/>
    <p:sldId id="323" r:id="rId64"/>
    <p:sldId id="325" r:id="rId65"/>
    <p:sldId id="314" r:id="rId66"/>
    <p:sldId id="321" r:id="rId6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8" d="100"/>
          <a:sy n="68" d="100"/>
        </p:scale>
        <p:origin x="81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8BB25E-5B45-4405-9435-9E536B12A963}"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D898F975-C2AF-4DF0-87E3-B906B63940B2}">
      <dgm:prSet/>
      <dgm:spPr/>
      <dgm:t>
        <a:bodyPr/>
        <a:lstStyle/>
        <a:p>
          <a:r>
            <a:rPr lang="en-US"/>
            <a:t>Virus detectable 2 wks post infection  </a:t>
          </a:r>
        </a:p>
      </dgm:t>
    </dgm:pt>
    <dgm:pt modelId="{D33E54BB-2FCC-4E24-8A45-96939D371C05}" type="parTrans" cxnId="{20B6B09F-FFC4-4B18-977D-212EBED8C3FC}">
      <dgm:prSet/>
      <dgm:spPr/>
      <dgm:t>
        <a:bodyPr/>
        <a:lstStyle/>
        <a:p>
          <a:endParaRPr lang="en-US"/>
        </a:p>
      </dgm:t>
    </dgm:pt>
    <dgm:pt modelId="{403BC66D-522A-4BD1-BAC5-0A28AF4343D9}" type="sibTrans" cxnId="{20B6B09F-FFC4-4B18-977D-212EBED8C3FC}">
      <dgm:prSet/>
      <dgm:spPr/>
      <dgm:t>
        <a:bodyPr/>
        <a:lstStyle/>
        <a:p>
          <a:endParaRPr lang="en-US"/>
        </a:p>
      </dgm:t>
    </dgm:pt>
    <dgm:pt modelId="{E0674ECD-5670-4C3F-BB0B-8DF4F5AC339F}">
      <dgm:prSet/>
      <dgm:spPr/>
      <dgm:t>
        <a:bodyPr/>
        <a:lstStyle/>
        <a:p>
          <a:r>
            <a:rPr lang="en-US"/>
            <a:t>Virus infects lymph nodes and invades cells via the primary receptor CD-134 which is expressed on CD4 and CD8 T lymphocytes, B cells and activated macrophages. </a:t>
          </a:r>
        </a:p>
      </dgm:t>
    </dgm:pt>
    <dgm:pt modelId="{E0641DAA-C853-4D89-A587-23AF73AC3246}" type="parTrans" cxnId="{5F6A2226-D231-45C7-B536-3B095C192C39}">
      <dgm:prSet/>
      <dgm:spPr/>
      <dgm:t>
        <a:bodyPr/>
        <a:lstStyle/>
        <a:p>
          <a:endParaRPr lang="en-US"/>
        </a:p>
      </dgm:t>
    </dgm:pt>
    <dgm:pt modelId="{C3D71CF7-D283-47E1-A7F4-05BD97A5375C}" type="sibTrans" cxnId="{5F6A2226-D231-45C7-B536-3B095C192C39}">
      <dgm:prSet/>
      <dgm:spPr/>
      <dgm:t>
        <a:bodyPr/>
        <a:lstStyle/>
        <a:p>
          <a:endParaRPr lang="en-US"/>
        </a:p>
      </dgm:t>
    </dgm:pt>
    <dgm:pt modelId="{B6CB2CD7-57E0-4C63-8A11-A67FD31A9720}">
      <dgm:prSet/>
      <dgm:spPr/>
      <dgm:t>
        <a:bodyPr/>
        <a:lstStyle/>
        <a:p>
          <a:r>
            <a:rPr lang="en-US"/>
            <a:t>Disseminates to CNS and lymphoid tissue </a:t>
          </a:r>
        </a:p>
      </dgm:t>
    </dgm:pt>
    <dgm:pt modelId="{0717F963-BD4D-4B51-9105-B0F5545CF093}" type="parTrans" cxnId="{52298926-2CE2-480B-BD93-4A1AEBAC43F0}">
      <dgm:prSet/>
      <dgm:spPr/>
      <dgm:t>
        <a:bodyPr/>
        <a:lstStyle/>
        <a:p>
          <a:endParaRPr lang="en-US"/>
        </a:p>
      </dgm:t>
    </dgm:pt>
    <dgm:pt modelId="{5C512F0A-F589-4CB1-8BD9-9856A4D10283}" type="sibTrans" cxnId="{52298926-2CE2-480B-BD93-4A1AEBAC43F0}">
      <dgm:prSet/>
      <dgm:spPr/>
      <dgm:t>
        <a:bodyPr/>
        <a:lstStyle/>
        <a:p>
          <a:endParaRPr lang="en-US"/>
        </a:p>
      </dgm:t>
    </dgm:pt>
    <dgm:pt modelId="{6803CEAA-3168-49CD-84CA-1BDCA3AEF804}">
      <dgm:prSet/>
      <dgm:spPr/>
      <dgm:t>
        <a:bodyPr/>
        <a:lstStyle/>
        <a:p>
          <a:r>
            <a:rPr lang="en-US"/>
            <a:t>Inversion of the CD4: CD8 ratio </a:t>
          </a:r>
        </a:p>
      </dgm:t>
    </dgm:pt>
    <dgm:pt modelId="{8F6A0667-9616-40FC-8FE0-4FB8E0B938F6}" type="parTrans" cxnId="{7E27177D-22A5-41BF-9455-A4E19375DA72}">
      <dgm:prSet/>
      <dgm:spPr/>
      <dgm:t>
        <a:bodyPr/>
        <a:lstStyle/>
        <a:p>
          <a:endParaRPr lang="en-US"/>
        </a:p>
      </dgm:t>
    </dgm:pt>
    <dgm:pt modelId="{9A683290-70B3-46CB-92A0-F792F6990854}" type="sibTrans" cxnId="{7E27177D-22A5-41BF-9455-A4E19375DA72}">
      <dgm:prSet/>
      <dgm:spPr/>
      <dgm:t>
        <a:bodyPr/>
        <a:lstStyle/>
        <a:p>
          <a:endParaRPr lang="en-US"/>
        </a:p>
      </dgm:t>
    </dgm:pt>
    <dgm:pt modelId="{F7AAB1D3-0570-4763-B39D-A8CFE75340B4}">
      <dgm:prSet/>
      <dgm:spPr/>
      <dgm:t>
        <a:bodyPr/>
        <a:lstStyle/>
        <a:p>
          <a:r>
            <a:rPr lang="en-US"/>
            <a:t>Rebound of the CD8 T lymphocytes occurs, over time both CD4 and CD8 decline </a:t>
          </a:r>
        </a:p>
      </dgm:t>
    </dgm:pt>
    <dgm:pt modelId="{8E09BD65-CA50-4A05-A752-6055599DA0D7}" type="parTrans" cxnId="{EB11DA8C-D851-45D9-85DB-386B255F44FE}">
      <dgm:prSet/>
      <dgm:spPr/>
      <dgm:t>
        <a:bodyPr/>
        <a:lstStyle/>
        <a:p>
          <a:endParaRPr lang="en-US"/>
        </a:p>
      </dgm:t>
    </dgm:pt>
    <dgm:pt modelId="{A4778311-54B2-4005-97FC-2354627C924A}" type="sibTrans" cxnId="{EB11DA8C-D851-45D9-85DB-386B255F44FE}">
      <dgm:prSet/>
      <dgm:spPr/>
      <dgm:t>
        <a:bodyPr/>
        <a:lstStyle/>
        <a:p>
          <a:endParaRPr lang="en-US"/>
        </a:p>
      </dgm:t>
    </dgm:pt>
    <dgm:pt modelId="{97253C9E-5A8B-41E1-B4AB-4E7216838D68}" type="pres">
      <dgm:prSet presAssocID="{828BB25E-5B45-4405-9435-9E536B12A963}" presName="linear" presStyleCnt="0">
        <dgm:presLayoutVars>
          <dgm:animLvl val="lvl"/>
          <dgm:resizeHandles val="exact"/>
        </dgm:presLayoutVars>
      </dgm:prSet>
      <dgm:spPr/>
    </dgm:pt>
    <dgm:pt modelId="{30A4C505-00C6-4120-B7E3-07B44936B86B}" type="pres">
      <dgm:prSet presAssocID="{D898F975-C2AF-4DF0-87E3-B906B63940B2}" presName="parentText" presStyleLbl="node1" presStyleIdx="0" presStyleCnt="5">
        <dgm:presLayoutVars>
          <dgm:chMax val="0"/>
          <dgm:bulletEnabled val="1"/>
        </dgm:presLayoutVars>
      </dgm:prSet>
      <dgm:spPr/>
    </dgm:pt>
    <dgm:pt modelId="{BAB2F654-D0A2-4EE3-B14D-41B32C4F8BCE}" type="pres">
      <dgm:prSet presAssocID="{403BC66D-522A-4BD1-BAC5-0A28AF4343D9}" presName="spacer" presStyleCnt="0"/>
      <dgm:spPr/>
    </dgm:pt>
    <dgm:pt modelId="{961826E6-A3AA-4512-A2A1-1F5BEEBC1E01}" type="pres">
      <dgm:prSet presAssocID="{E0674ECD-5670-4C3F-BB0B-8DF4F5AC339F}" presName="parentText" presStyleLbl="node1" presStyleIdx="1" presStyleCnt="5">
        <dgm:presLayoutVars>
          <dgm:chMax val="0"/>
          <dgm:bulletEnabled val="1"/>
        </dgm:presLayoutVars>
      </dgm:prSet>
      <dgm:spPr/>
    </dgm:pt>
    <dgm:pt modelId="{B6109100-8A5A-456F-B530-BCCD6C46F687}" type="pres">
      <dgm:prSet presAssocID="{C3D71CF7-D283-47E1-A7F4-05BD97A5375C}" presName="spacer" presStyleCnt="0"/>
      <dgm:spPr/>
    </dgm:pt>
    <dgm:pt modelId="{11EB2687-533B-46DB-8D5A-91BA7AEC4244}" type="pres">
      <dgm:prSet presAssocID="{B6CB2CD7-57E0-4C63-8A11-A67FD31A9720}" presName="parentText" presStyleLbl="node1" presStyleIdx="2" presStyleCnt="5">
        <dgm:presLayoutVars>
          <dgm:chMax val="0"/>
          <dgm:bulletEnabled val="1"/>
        </dgm:presLayoutVars>
      </dgm:prSet>
      <dgm:spPr/>
    </dgm:pt>
    <dgm:pt modelId="{8DD4D7C6-9238-4683-8B35-1F3BDCD3A0C4}" type="pres">
      <dgm:prSet presAssocID="{5C512F0A-F589-4CB1-8BD9-9856A4D10283}" presName="spacer" presStyleCnt="0"/>
      <dgm:spPr/>
    </dgm:pt>
    <dgm:pt modelId="{AA221644-DF1C-471B-8E1D-961A7B56C6B0}" type="pres">
      <dgm:prSet presAssocID="{6803CEAA-3168-49CD-84CA-1BDCA3AEF804}" presName="parentText" presStyleLbl="node1" presStyleIdx="3" presStyleCnt="5">
        <dgm:presLayoutVars>
          <dgm:chMax val="0"/>
          <dgm:bulletEnabled val="1"/>
        </dgm:presLayoutVars>
      </dgm:prSet>
      <dgm:spPr/>
    </dgm:pt>
    <dgm:pt modelId="{17281C6A-73C1-41B2-8CCD-AE241E129F67}" type="pres">
      <dgm:prSet presAssocID="{9A683290-70B3-46CB-92A0-F792F6990854}" presName="spacer" presStyleCnt="0"/>
      <dgm:spPr/>
    </dgm:pt>
    <dgm:pt modelId="{A49746DC-C653-44C0-A2B9-6D9485D19C31}" type="pres">
      <dgm:prSet presAssocID="{F7AAB1D3-0570-4763-B39D-A8CFE75340B4}" presName="parentText" presStyleLbl="node1" presStyleIdx="4" presStyleCnt="5">
        <dgm:presLayoutVars>
          <dgm:chMax val="0"/>
          <dgm:bulletEnabled val="1"/>
        </dgm:presLayoutVars>
      </dgm:prSet>
      <dgm:spPr/>
    </dgm:pt>
  </dgm:ptLst>
  <dgm:cxnLst>
    <dgm:cxn modelId="{DBC0241C-90F5-48B9-94F3-19FB6B12A80E}" type="presOf" srcId="{F7AAB1D3-0570-4763-B39D-A8CFE75340B4}" destId="{A49746DC-C653-44C0-A2B9-6D9485D19C31}" srcOrd="0" destOrd="0" presId="urn:microsoft.com/office/officeart/2005/8/layout/vList2"/>
    <dgm:cxn modelId="{5F6A2226-D231-45C7-B536-3B095C192C39}" srcId="{828BB25E-5B45-4405-9435-9E536B12A963}" destId="{E0674ECD-5670-4C3F-BB0B-8DF4F5AC339F}" srcOrd="1" destOrd="0" parTransId="{E0641DAA-C853-4D89-A587-23AF73AC3246}" sibTransId="{C3D71CF7-D283-47E1-A7F4-05BD97A5375C}"/>
    <dgm:cxn modelId="{52298926-2CE2-480B-BD93-4A1AEBAC43F0}" srcId="{828BB25E-5B45-4405-9435-9E536B12A963}" destId="{B6CB2CD7-57E0-4C63-8A11-A67FD31A9720}" srcOrd="2" destOrd="0" parTransId="{0717F963-BD4D-4B51-9105-B0F5545CF093}" sibTransId="{5C512F0A-F589-4CB1-8BD9-9856A4D10283}"/>
    <dgm:cxn modelId="{2129B77A-224F-48E2-8878-613BB754E831}" type="presOf" srcId="{6803CEAA-3168-49CD-84CA-1BDCA3AEF804}" destId="{AA221644-DF1C-471B-8E1D-961A7B56C6B0}" srcOrd="0" destOrd="0" presId="urn:microsoft.com/office/officeart/2005/8/layout/vList2"/>
    <dgm:cxn modelId="{7E27177D-22A5-41BF-9455-A4E19375DA72}" srcId="{828BB25E-5B45-4405-9435-9E536B12A963}" destId="{6803CEAA-3168-49CD-84CA-1BDCA3AEF804}" srcOrd="3" destOrd="0" parTransId="{8F6A0667-9616-40FC-8FE0-4FB8E0B938F6}" sibTransId="{9A683290-70B3-46CB-92A0-F792F6990854}"/>
    <dgm:cxn modelId="{EB11DA8C-D851-45D9-85DB-386B255F44FE}" srcId="{828BB25E-5B45-4405-9435-9E536B12A963}" destId="{F7AAB1D3-0570-4763-B39D-A8CFE75340B4}" srcOrd="4" destOrd="0" parTransId="{8E09BD65-CA50-4A05-A752-6055599DA0D7}" sibTransId="{A4778311-54B2-4005-97FC-2354627C924A}"/>
    <dgm:cxn modelId="{F4BF1E96-7DDA-41E0-8FA4-D5F5A1E8D53E}" type="presOf" srcId="{E0674ECD-5670-4C3F-BB0B-8DF4F5AC339F}" destId="{961826E6-A3AA-4512-A2A1-1F5BEEBC1E01}" srcOrd="0" destOrd="0" presId="urn:microsoft.com/office/officeart/2005/8/layout/vList2"/>
    <dgm:cxn modelId="{20B6B09F-FFC4-4B18-977D-212EBED8C3FC}" srcId="{828BB25E-5B45-4405-9435-9E536B12A963}" destId="{D898F975-C2AF-4DF0-87E3-B906B63940B2}" srcOrd="0" destOrd="0" parTransId="{D33E54BB-2FCC-4E24-8A45-96939D371C05}" sibTransId="{403BC66D-522A-4BD1-BAC5-0A28AF4343D9}"/>
    <dgm:cxn modelId="{FCB686A7-AD8E-4C49-90AF-9053DB628121}" type="presOf" srcId="{D898F975-C2AF-4DF0-87E3-B906B63940B2}" destId="{30A4C505-00C6-4120-B7E3-07B44936B86B}" srcOrd="0" destOrd="0" presId="urn:microsoft.com/office/officeart/2005/8/layout/vList2"/>
    <dgm:cxn modelId="{BF38ABBF-561E-4526-B1CE-AF83C3BE77A9}" type="presOf" srcId="{B6CB2CD7-57E0-4C63-8A11-A67FD31A9720}" destId="{11EB2687-533B-46DB-8D5A-91BA7AEC4244}" srcOrd="0" destOrd="0" presId="urn:microsoft.com/office/officeart/2005/8/layout/vList2"/>
    <dgm:cxn modelId="{A47AA5D3-C6D0-479E-9BA3-A152C15F9176}" type="presOf" srcId="{828BB25E-5B45-4405-9435-9E536B12A963}" destId="{97253C9E-5A8B-41E1-B4AB-4E7216838D68}" srcOrd="0" destOrd="0" presId="urn:microsoft.com/office/officeart/2005/8/layout/vList2"/>
    <dgm:cxn modelId="{0E439A89-345D-412D-897A-3CB13E23573C}" type="presParOf" srcId="{97253C9E-5A8B-41E1-B4AB-4E7216838D68}" destId="{30A4C505-00C6-4120-B7E3-07B44936B86B}" srcOrd="0" destOrd="0" presId="urn:microsoft.com/office/officeart/2005/8/layout/vList2"/>
    <dgm:cxn modelId="{DF883573-8B77-4E59-9ECA-90002B01F335}" type="presParOf" srcId="{97253C9E-5A8B-41E1-B4AB-4E7216838D68}" destId="{BAB2F654-D0A2-4EE3-B14D-41B32C4F8BCE}" srcOrd="1" destOrd="0" presId="urn:microsoft.com/office/officeart/2005/8/layout/vList2"/>
    <dgm:cxn modelId="{05A4E2EA-8334-47F0-BDEB-6177A977069B}" type="presParOf" srcId="{97253C9E-5A8B-41E1-B4AB-4E7216838D68}" destId="{961826E6-A3AA-4512-A2A1-1F5BEEBC1E01}" srcOrd="2" destOrd="0" presId="urn:microsoft.com/office/officeart/2005/8/layout/vList2"/>
    <dgm:cxn modelId="{B157C2CE-5650-46D6-98BB-EE18DD387489}" type="presParOf" srcId="{97253C9E-5A8B-41E1-B4AB-4E7216838D68}" destId="{B6109100-8A5A-456F-B530-BCCD6C46F687}" srcOrd="3" destOrd="0" presId="urn:microsoft.com/office/officeart/2005/8/layout/vList2"/>
    <dgm:cxn modelId="{E891F1BD-5744-4211-BE78-2F24E0ACB3D3}" type="presParOf" srcId="{97253C9E-5A8B-41E1-B4AB-4E7216838D68}" destId="{11EB2687-533B-46DB-8D5A-91BA7AEC4244}" srcOrd="4" destOrd="0" presId="urn:microsoft.com/office/officeart/2005/8/layout/vList2"/>
    <dgm:cxn modelId="{DAA37568-A9E7-41B8-84B0-9D1E50CAB822}" type="presParOf" srcId="{97253C9E-5A8B-41E1-B4AB-4E7216838D68}" destId="{8DD4D7C6-9238-4683-8B35-1F3BDCD3A0C4}" srcOrd="5" destOrd="0" presId="urn:microsoft.com/office/officeart/2005/8/layout/vList2"/>
    <dgm:cxn modelId="{7C07BFEE-7658-4627-B78B-E4A03DE06C80}" type="presParOf" srcId="{97253C9E-5A8B-41E1-B4AB-4E7216838D68}" destId="{AA221644-DF1C-471B-8E1D-961A7B56C6B0}" srcOrd="6" destOrd="0" presId="urn:microsoft.com/office/officeart/2005/8/layout/vList2"/>
    <dgm:cxn modelId="{379D22C6-98A8-460B-AB0E-D501D53CCEFC}" type="presParOf" srcId="{97253C9E-5A8B-41E1-B4AB-4E7216838D68}" destId="{17281C6A-73C1-41B2-8CCD-AE241E129F67}" srcOrd="7" destOrd="0" presId="urn:microsoft.com/office/officeart/2005/8/layout/vList2"/>
    <dgm:cxn modelId="{8F7C44C3-0634-473F-B34D-4EDB88246FF7}" type="presParOf" srcId="{97253C9E-5A8B-41E1-B4AB-4E7216838D68}" destId="{A49746DC-C653-44C0-A2B9-6D9485D19C3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A4C505-00C6-4120-B7E3-07B44936B86B}">
      <dsp:nvSpPr>
        <dsp:cNvPr id="0" name=""/>
        <dsp:cNvSpPr/>
      </dsp:nvSpPr>
      <dsp:spPr>
        <a:xfrm>
          <a:off x="0" y="141836"/>
          <a:ext cx="5816600" cy="776514"/>
        </a:xfrm>
        <a:prstGeom prst="roundRect">
          <a:avLst/>
        </a:prstGeom>
        <a:blipFill rotWithShape="1">
          <a:blip xmlns:r="http://schemas.openxmlformats.org/officeDocument/2006/relationships" r:embed="rId1">
            <a:duotone>
              <a:schemeClr val="accent5">
                <a:hueOff val="0"/>
                <a:satOff val="0"/>
                <a:lumOff val="0"/>
                <a:alphaOff val="0"/>
                <a:tint val="98000"/>
                <a:lumMod val="102000"/>
              </a:schemeClr>
              <a:schemeClr val="accent5">
                <a:hueOff val="0"/>
                <a:satOff val="0"/>
                <a:lumOff val="0"/>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Virus detectable 2 wks post infection  </a:t>
          </a:r>
        </a:p>
      </dsp:txBody>
      <dsp:txXfrm>
        <a:off x="37906" y="179742"/>
        <a:ext cx="5740788" cy="700702"/>
      </dsp:txXfrm>
    </dsp:sp>
    <dsp:sp modelId="{961826E6-A3AA-4512-A2A1-1F5BEEBC1E01}">
      <dsp:nvSpPr>
        <dsp:cNvPr id="0" name=""/>
        <dsp:cNvSpPr/>
      </dsp:nvSpPr>
      <dsp:spPr>
        <a:xfrm>
          <a:off x="0" y="958670"/>
          <a:ext cx="5816600" cy="776514"/>
        </a:xfrm>
        <a:prstGeom prst="roundRect">
          <a:avLst/>
        </a:prstGeom>
        <a:blipFill rotWithShape="1">
          <a:blip xmlns:r="http://schemas.openxmlformats.org/officeDocument/2006/relationships" r:embed="rId1">
            <a:duotone>
              <a:schemeClr val="accent5">
                <a:hueOff val="5199046"/>
                <a:satOff val="-142"/>
                <a:lumOff val="-785"/>
                <a:alphaOff val="0"/>
                <a:tint val="98000"/>
                <a:lumMod val="102000"/>
              </a:schemeClr>
              <a:schemeClr val="accent5">
                <a:hueOff val="5199046"/>
                <a:satOff val="-142"/>
                <a:lumOff val="-785"/>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Virus infects lymph nodes and invades cells via the primary receptor CD-134 which is expressed on CD4 and CD8 T lymphocytes, B cells and activated macrophages. </a:t>
          </a:r>
        </a:p>
      </dsp:txBody>
      <dsp:txXfrm>
        <a:off x="37906" y="996576"/>
        <a:ext cx="5740788" cy="700702"/>
      </dsp:txXfrm>
    </dsp:sp>
    <dsp:sp modelId="{11EB2687-533B-46DB-8D5A-91BA7AEC4244}">
      <dsp:nvSpPr>
        <dsp:cNvPr id="0" name=""/>
        <dsp:cNvSpPr/>
      </dsp:nvSpPr>
      <dsp:spPr>
        <a:xfrm>
          <a:off x="0" y="1775505"/>
          <a:ext cx="5816600" cy="776514"/>
        </a:xfrm>
        <a:prstGeom prst="roundRect">
          <a:avLst/>
        </a:prstGeom>
        <a:blipFill rotWithShape="1">
          <a:blip xmlns:r="http://schemas.openxmlformats.org/officeDocument/2006/relationships" r:embed="rId1">
            <a:duotone>
              <a:schemeClr val="accent5">
                <a:hueOff val="10398092"/>
                <a:satOff val="-284"/>
                <a:lumOff val="-1569"/>
                <a:alphaOff val="0"/>
                <a:tint val="98000"/>
                <a:lumMod val="102000"/>
              </a:schemeClr>
              <a:schemeClr val="accent5">
                <a:hueOff val="10398092"/>
                <a:satOff val="-284"/>
                <a:lumOff val="-1569"/>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Disseminates to CNS and lymphoid tissue </a:t>
          </a:r>
        </a:p>
      </dsp:txBody>
      <dsp:txXfrm>
        <a:off x="37906" y="1813411"/>
        <a:ext cx="5740788" cy="700702"/>
      </dsp:txXfrm>
    </dsp:sp>
    <dsp:sp modelId="{AA221644-DF1C-471B-8E1D-961A7B56C6B0}">
      <dsp:nvSpPr>
        <dsp:cNvPr id="0" name=""/>
        <dsp:cNvSpPr/>
      </dsp:nvSpPr>
      <dsp:spPr>
        <a:xfrm>
          <a:off x="0" y="2592339"/>
          <a:ext cx="5816600" cy="776514"/>
        </a:xfrm>
        <a:prstGeom prst="roundRect">
          <a:avLst/>
        </a:prstGeom>
        <a:blipFill rotWithShape="1">
          <a:blip xmlns:r="http://schemas.openxmlformats.org/officeDocument/2006/relationships" r:embed="rId1">
            <a:duotone>
              <a:schemeClr val="accent5">
                <a:hueOff val="15597138"/>
                <a:satOff val="-426"/>
                <a:lumOff val="-2354"/>
                <a:alphaOff val="0"/>
                <a:tint val="98000"/>
                <a:lumMod val="102000"/>
              </a:schemeClr>
              <a:schemeClr val="accent5">
                <a:hueOff val="15597138"/>
                <a:satOff val="-426"/>
                <a:lumOff val="-2354"/>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Inversion of the CD4: CD8 ratio </a:t>
          </a:r>
        </a:p>
      </dsp:txBody>
      <dsp:txXfrm>
        <a:off x="37906" y="2630245"/>
        <a:ext cx="5740788" cy="700702"/>
      </dsp:txXfrm>
    </dsp:sp>
    <dsp:sp modelId="{A49746DC-C653-44C0-A2B9-6D9485D19C31}">
      <dsp:nvSpPr>
        <dsp:cNvPr id="0" name=""/>
        <dsp:cNvSpPr/>
      </dsp:nvSpPr>
      <dsp:spPr>
        <a:xfrm>
          <a:off x="0" y="3409174"/>
          <a:ext cx="5816600" cy="776514"/>
        </a:xfrm>
        <a:prstGeom prst="roundRect">
          <a:avLst/>
        </a:prstGeom>
        <a:blipFill rotWithShape="1">
          <a:blip xmlns:r="http://schemas.openxmlformats.org/officeDocument/2006/relationships" r:embed="rId1">
            <a:duotone>
              <a:schemeClr val="accent5">
                <a:hueOff val="20796183"/>
                <a:satOff val="-568"/>
                <a:lumOff val="-3138"/>
                <a:alphaOff val="0"/>
                <a:tint val="98000"/>
                <a:lumMod val="102000"/>
              </a:schemeClr>
              <a:schemeClr val="accent5">
                <a:hueOff val="20796183"/>
                <a:satOff val="-568"/>
                <a:lumOff val="-3138"/>
                <a:alphaOff val="0"/>
                <a:shade val="98000"/>
                <a:lumMod val="98000"/>
              </a:schemeClr>
            </a:duotone>
          </a:blip>
          <a:tile tx="0" ty="0" sx="100000" sy="100000" flip="none" algn="tl"/>
        </a:blip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en-US" sz="1400" kern="1200"/>
            <a:t>Rebound of the CD8 T lymphocytes occurs, over time both CD4 and CD8 decline </a:t>
          </a:r>
        </a:p>
      </dsp:txBody>
      <dsp:txXfrm>
        <a:off x="37906" y="3447080"/>
        <a:ext cx="5740788" cy="7007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3ECE38-07BE-4B65-9591-815D26F8E05D}" type="datetimeFigureOut">
              <a:rPr lang="en-US" smtClean="0"/>
              <a:t>11/20/2020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81976E-F44E-49DA-ACAD-59F63E4B9472}" type="slidenum">
              <a:rPr lang="en-US" smtClean="0"/>
              <a:t>‹#›</a:t>
            </a:fld>
            <a:endParaRPr lang="en-US"/>
          </a:p>
        </p:txBody>
      </p:sp>
    </p:spTree>
    <p:extLst>
      <p:ext uri="{BB962C8B-B14F-4D97-AF65-F5344CB8AC3E}">
        <p14:creationId xmlns:p14="http://schemas.microsoft.com/office/powerpoint/2010/main" val="783478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described in the 1960’s, prevalence has decreased since effective vaccine was created and understanding of risk factors, vaccine may prevent against progressive infection only </a:t>
            </a:r>
          </a:p>
          <a:p>
            <a:r>
              <a:rPr lang="en-US" dirty="0"/>
              <a:t>Acute stage is rarely detected, fever/lethargy</a:t>
            </a:r>
          </a:p>
        </p:txBody>
      </p:sp>
      <p:sp>
        <p:nvSpPr>
          <p:cNvPr id="4" name="Slide Number Placeholder 3"/>
          <p:cNvSpPr>
            <a:spLocks noGrp="1"/>
          </p:cNvSpPr>
          <p:nvPr>
            <p:ph type="sldNum" sz="quarter" idx="5"/>
          </p:nvPr>
        </p:nvSpPr>
        <p:spPr/>
        <p:txBody>
          <a:bodyPr/>
          <a:lstStyle/>
          <a:p>
            <a:fld id="{3981976E-F44E-49DA-ACAD-59F63E4B9472}" type="slidenum">
              <a:rPr lang="en-US" smtClean="0"/>
              <a:t>3</a:t>
            </a:fld>
            <a:endParaRPr lang="en-US"/>
          </a:p>
        </p:txBody>
      </p:sp>
    </p:spTree>
    <p:extLst>
      <p:ext uri="{BB962C8B-B14F-4D97-AF65-F5344CB8AC3E}">
        <p14:creationId xmlns:p14="http://schemas.microsoft.com/office/powerpoint/2010/main" val="1907168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Signs are very variable and depend on phase</a:t>
            </a:r>
          </a:p>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14</a:t>
            </a:fld>
            <a:endParaRPr lang="en-US"/>
          </a:p>
        </p:txBody>
      </p:sp>
    </p:spTree>
    <p:extLst>
      <p:ext uri="{BB962C8B-B14F-4D97-AF65-F5344CB8AC3E}">
        <p14:creationId xmlns:p14="http://schemas.microsoft.com/office/powerpoint/2010/main" val="1813414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Cannot test for antigen b/c low viral loads after acute stage </a:t>
            </a:r>
          </a:p>
        </p:txBody>
      </p:sp>
      <p:sp>
        <p:nvSpPr>
          <p:cNvPr id="4" name="Slide Number Placeholder 3"/>
          <p:cNvSpPr>
            <a:spLocks noGrp="1"/>
          </p:cNvSpPr>
          <p:nvPr>
            <p:ph type="sldNum" sz="quarter" idx="5"/>
          </p:nvPr>
        </p:nvSpPr>
        <p:spPr/>
        <p:txBody>
          <a:bodyPr/>
          <a:lstStyle/>
          <a:p>
            <a:fld id="{3981976E-F44E-49DA-ACAD-59F63E4B9472}" type="slidenum">
              <a:rPr lang="en-US" smtClean="0"/>
              <a:t>15</a:t>
            </a:fld>
            <a:endParaRPr lang="en-US"/>
          </a:p>
        </p:txBody>
      </p:sp>
    </p:spTree>
    <p:extLst>
      <p:ext uri="{BB962C8B-B14F-4D97-AF65-F5344CB8AC3E}">
        <p14:creationId xmlns:p14="http://schemas.microsoft.com/office/powerpoint/2010/main" val="365716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ZDV- reverse transcriptase inhibitor, ZDV, ZDV with interferon, ZDV with 3TC, ZDV with valproic acid on cats in asymptomatic stage</a:t>
            </a:r>
          </a:p>
          <a:p>
            <a:r>
              <a:rPr lang="en-US" dirty="0"/>
              <a:t>ZDV alone and with 3TC improved the CD4:CD8 ratio, ZDV with 3TC greater decrease in viral load</a:t>
            </a:r>
          </a:p>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16</a:t>
            </a:fld>
            <a:endParaRPr lang="en-US"/>
          </a:p>
        </p:txBody>
      </p:sp>
    </p:spTree>
    <p:extLst>
      <p:ext uri="{BB962C8B-B14F-4D97-AF65-F5344CB8AC3E}">
        <p14:creationId xmlns:p14="http://schemas.microsoft.com/office/powerpoint/2010/main" val="1082413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ZDV showed a marked improvement of neuro signs in FIV</a:t>
            </a:r>
          </a:p>
        </p:txBody>
      </p:sp>
      <p:sp>
        <p:nvSpPr>
          <p:cNvPr id="4" name="Slide Number Placeholder 3"/>
          <p:cNvSpPr>
            <a:spLocks noGrp="1"/>
          </p:cNvSpPr>
          <p:nvPr>
            <p:ph type="sldNum" sz="quarter" idx="5"/>
          </p:nvPr>
        </p:nvSpPr>
        <p:spPr/>
        <p:txBody>
          <a:bodyPr/>
          <a:lstStyle/>
          <a:p>
            <a:fld id="{3981976E-F44E-49DA-ACAD-59F63E4B9472}" type="slidenum">
              <a:rPr lang="en-US" smtClean="0"/>
              <a:t>17</a:t>
            </a:fld>
            <a:endParaRPr lang="en-US"/>
          </a:p>
        </p:txBody>
      </p:sp>
    </p:spTree>
    <p:extLst>
      <p:ext uri="{BB962C8B-B14F-4D97-AF65-F5344CB8AC3E}">
        <p14:creationId xmlns:p14="http://schemas.microsoft.com/office/powerpoint/2010/main" val="1027939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Feline enteric coronavirus which is a common and causes transient GI </a:t>
            </a:r>
            <a:r>
              <a:rPr lang="en-US" dirty="0" err="1"/>
              <a:t>dz</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19</a:t>
            </a:fld>
            <a:endParaRPr lang="en-US"/>
          </a:p>
        </p:txBody>
      </p:sp>
    </p:spTree>
    <p:extLst>
      <p:ext uri="{BB962C8B-B14F-4D97-AF65-F5344CB8AC3E}">
        <p14:creationId xmlns:p14="http://schemas.microsoft.com/office/powerpoint/2010/main" val="158545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Immune response breed and genetics</a:t>
            </a:r>
          </a:p>
          <a:p>
            <a:r>
              <a:rPr lang="en-US" dirty="0"/>
              <a:t>Stress and overcrowding </a:t>
            </a:r>
          </a:p>
        </p:txBody>
      </p:sp>
      <p:sp>
        <p:nvSpPr>
          <p:cNvPr id="4" name="Slide Number Placeholder 3"/>
          <p:cNvSpPr>
            <a:spLocks noGrp="1"/>
          </p:cNvSpPr>
          <p:nvPr>
            <p:ph type="sldNum" sz="quarter" idx="5"/>
          </p:nvPr>
        </p:nvSpPr>
        <p:spPr/>
        <p:txBody>
          <a:bodyPr/>
          <a:lstStyle/>
          <a:p>
            <a:fld id="{3981976E-F44E-49DA-ACAD-59F63E4B9472}" type="slidenum">
              <a:rPr lang="en-US" smtClean="0"/>
              <a:t>20</a:t>
            </a:fld>
            <a:endParaRPr lang="en-US"/>
          </a:p>
        </p:txBody>
      </p:sp>
    </p:spTree>
    <p:extLst>
      <p:ext uri="{BB962C8B-B14F-4D97-AF65-F5344CB8AC3E}">
        <p14:creationId xmlns:p14="http://schemas.microsoft.com/office/powerpoint/2010/main" val="793760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22</a:t>
            </a:fld>
            <a:endParaRPr lang="en-US"/>
          </a:p>
        </p:txBody>
      </p:sp>
    </p:spTree>
    <p:extLst>
      <p:ext uri="{BB962C8B-B14F-4D97-AF65-F5344CB8AC3E}">
        <p14:creationId xmlns:p14="http://schemas.microsoft.com/office/powerpoint/2010/main" val="1431392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specific, positive in other diseases </a:t>
            </a:r>
            <a:r>
              <a:rPr lang="en-US" sz="1200" b="0" i="0" kern="1200" dirty="0">
                <a:solidFill>
                  <a:schemeClr val="tx1"/>
                </a:solidFill>
                <a:effectLst/>
                <a:latin typeface="+mn-lt"/>
                <a:ea typeface="+mn-ea"/>
                <a:cs typeface="+mn-cs"/>
              </a:rPr>
              <a:t> bacterial/septic peritonitis and lymphoma</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24</a:t>
            </a:fld>
            <a:endParaRPr lang="en-US"/>
          </a:p>
        </p:txBody>
      </p:sp>
    </p:spTree>
    <p:extLst>
      <p:ext uri="{BB962C8B-B14F-4D97-AF65-F5344CB8AC3E}">
        <p14:creationId xmlns:p14="http://schemas.microsoft.com/office/powerpoint/2010/main" val="25891642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Anti viral activity against RNA viruses – tissue- not cytotoxic and decreased RNA expression, then12 exp infected cats- treated with 2 or 5 mg/kg X 2 </a:t>
            </a:r>
            <a:r>
              <a:rPr lang="en-US" dirty="0" err="1"/>
              <a:t>wks</a:t>
            </a:r>
            <a:r>
              <a:rPr lang="en-US" dirty="0"/>
              <a:t>, 10 developed severe signs, 10/10 signs better in 24-48 </a:t>
            </a:r>
            <a:r>
              <a:rPr lang="en-US" dirty="0" err="1"/>
              <a:t>hrs</a:t>
            </a:r>
            <a:r>
              <a:rPr lang="en-US" dirty="0"/>
              <a:t> recovered after 2 </a:t>
            </a:r>
            <a:r>
              <a:rPr lang="en-US" dirty="0" err="1"/>
              <a:t>wks</a:t>
            </a:r>
            <a:r>
              <a:rPr lang="en-US" dirty="0"/>
              <a:t> </a:t>
            </a:r>
            <a:r>
              <a:rPr lang="en-US" dirty="0" err="1"/>
              <a:t>tx</a:t>
            </a:r>
            <a:r>
              <a:rPr lang="en-US" dirty="0"/>
              <a:t>, 2 cats relapsed but were treated successfully, all doing well 8 months later </a:t>
            </a:r>
          </a:p>
          <a:p>
            <a:r>
              <a:rPr lang="en-US" dirty="0"/>
              <a:t>Study 2- 26 cats mostly with wet form-12 </a:t>
            </a:r>
            <a:r>
              <a:rPr lang="en-US" dirty="0" err="1"/>
              <a:t>wks</a:t>
            </a:r>
            <a:r>
              <a:rPr lang="en-US" dirty="0"/>
              <a:t> of </a:t>
            </a:r>
            <a:r>
              <a:rPr lang="en-US" dirty="0" err="1"/>
              <a:t>tx</a:t>
            </a:r>
            <a:r>
              <a:rPr lang="en-US" dirty="0"/>
              <a:t>, 18 cats healthy 2 </a:t>
            </a:r>
            <a:r>
              <a:rPr lang="en-US" dirty="0" err="1"/>
              <a:t>yrs</a:t>
            </a:r>
            <a:r>
              <a:rPr lang="en-US" dirty="0"/>
              <a:t> out?, 8 relapsed </a:t>
            </a:r>
            <a:r>
              <a:rPr lang="en-US" dirty="0" err="1"/>
              <a:t>tx</a:t>
            </a:r>
            <a:r>
              <a:rPr lang="en-US" dirty="0"/>
              <a:t> with same dose or higher dose, 5 did well, 2 relapsed had third </a:t>
            </a:r>
            <a:r>
              <a:rPr lang="en-US" dirty="0" err="1"/>
              <a:t>tx</a:t>
            </a:r>
            <a:r>
              <a:rPr lang="en-US" dirty="0"/>
              <a:t> </a:t>
            </a:r>
          </a:p>
          <a:p>
            <a:r>
              <a:rPr lang="en-US" dirty="0"/>
              <a:t>NOT available </a:t>
            </a:r>
          </a:p>
        </p:txBody>
      </p:sp>
      <p:sp>
        <p:nvSpPr>
          <p:cNvPr id="4" name="Slide Number Placeholder 3"/>
          <p:cNvSpPr>
            <a:spLocks noGrp="1"/>
          </p:cNvSpPr>
          <p:nvPr>
            <p:ph type="sldNum" sz="quarter" idx="5"/>
          </p:nvPr>
        </p:nvSpPr>
        <p:spPr/>
        <p:txBody>
          <a:bodyPr/>
          <a:lstStyle/>
          <a:p>
            <a:fld id="{3981976E-F44E-49DA-ACAD-59F63E4B9472}" type="slidenum">
              <a:rPr lang="en-US" smtClean="0"/>
              <a:t>25</a:t>
            </a:fld>
            <a:endParaRPr lang="en-US"/>
          </a:p>
        </p:txBody>
      </p:sp>
    </p:spTree>
    <p:extLst>
      <p:ext uri="{BB962C8B-B14F-4D97-AF65-F5344CB8AC3E}">
        <p14:creationId xmlns:p14="http://schemas.microsoft.com/office/powerpoint/2010/main" val="27689661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2009 Study- 97 cats with suspect FPV based on clinical signs, 55 snap positive, 54/55 confirmed with PCR</a:t>
            </a:r>
          </a:p>
        </p:txBody>
      </p:sp>
      <p:sp>
        <p:nvSpPr>
          <p:cNvPr id="4" name="Slide Number Placeholder 3"/>
          <p:cNvSpPr>
            <a:spLocks noGrp="1"/>
          </p:cNvSpPr>
          <p:nvPr>
            <p:ph type="sldNum" sz="quarter" idx="5"/>
          </p:nvPr>
        </p:nvSpPr>
        <p:spPr/>
        <p:txBody>
          <a:bodyPr/>
          <a:lstStyle/>
          <a:p>
            <a:fld id="{3981976E-F44E-49DA-ACAD-59F63E4B9472}" type="slidenum">
              <a:rPr lang="en-US" smtClean="0"/>
              <a:t>30</a:t>
            </a:fld>
            <a:endParaRPr lang="en-US"/>
          </a:p>
        </p:txBody>
      </p:sp>
    </p:spTree>
    <p:extLst>
      <p:ext uri="{BB962C8B-B14F-4D97-AF65-F5344CB8AC3E}">
        <p14:creationId xmlns:p14="http://schemas.microsoft.com/office/powerpoint/2010/main" val="1924833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Point 4- RNA is reverse transcribed to DNA which integrates into the host genome, can make the host more or less susceptible to ex </a:t>
            </a:r>
            <a:r>
              <a:rPr lang="en-US" dirty="0" err="1"/>
              <a:t>FeLV</a:t>
            </a:r>
            <a:endParaRPr lang="en-US" dirty="0"/>
          </a:p>
          <a:p>
            <a:r>
              <a:rPr lang="en-US" dirty="0"/>
              <a:t>Point 5- A- mutations B – neoplasia, C- severe anemia T- depletes T lymphocytes </a:t>
            </a:r>
          </a:p>
        </p:txBody>
      </p:sp>
      <p:sp>
        <p:nvSpPr>
          <p:cNvPr id="4" name="Slide Number Placeholder 3"/>
          <p:cNvSpPr>
            <a:spLocks noGrp="1"/>
          </p:cNvSpPr>
          <p:nvPr>
            <p:ph type="sldNum" sz="quarter" idx="5"/>
          </p:nvPr>
        </p:nvSpPr>
        <p:spPr/>
        <p:txBody>
          <a:bodyPr/>
          <a:lstStyle/>
          <a:p>
            <a:fld id="{3981976E-F44E-49DA-ACAD-59F63E4B9472}" type="slidenum">
              <a:rPr lang="en-US" smtClean="0"/>
              <a:t>4</a:t>
            </a:fld>
            <a:endParaRPr lang="en-US"/>
          </a:p>
        </p:txBody>
      </p:sp>
    </p:spTree>
    <p:extLst>
      <p:ext uri="{BB962C8B-B14F-4D97-AF65-F5344CB8AC3E}">
        <p14:creationId xmlns:p14="http://schemas.microsoft.com/office/powerpoint/2010/main" val="26111667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23 kittens X3 day SQ, 17 control, those kittens were not confirmed FPV positive</a:t>
            </a:r>
          </a:p>
        </p:txBody>
      </p:sp>
      <p:sp>
        <p:nvSpPr>
          <p:cNvPr id="4" name="Slide Number Placeholder 3"/>
          <p:cNvSpPr>
            <a:spLocks noGrp="1"/>
          </p:cNvSpPr>
          <p:nvPr>
            <p:ph type="sldNum" sz="quarter" idx="5"/>
          </p:nvPr>
        </p:nvSpPr>
        <p:spPr/>
        <p:txBody>
          <a:bodyPr/>
          <a:lstStyle/>
          <a:p>
            <a:fld id="{3981976E-F44E-49DA-ACAD-59F63E4B9472}" type="slidenum">
              <a:rPr lang="en-US" smtClean="0"/>
              <a:t>31</a:t>
            </a:fld>
            <a:endParaRPr lang="en-US"/>
          </a:p>
        </p:txBody>
      </p:sp>
    </p:spTree>
    <p:extLst>
      <p:ext uri="{BB962C8B-B14F-4D97-AF65-F5344CB8AC3E}">
        <p14:creationId xmlns:p14="http://schemas.microsoft.com/office/powerpoint/2010/main" val="40247275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Shelter had a large outbreak for many years- admitted if from the shelter, ELISA positive, clinical or lab findings compatible </a:t>
            </a:r>
          </a:p>
          <a:p>
            <a:r>
              <a:rPr lang="en-US" dirty="0"/>
              <a:t>Majority of cats were 3 months but ranged to 3 </a:t>
            </a:r>
            <a:r>
              <a:rPr lang="en-US" dirty="0" err="1"/>
              <a:t>yrs</a:t>
            </a:r>
            <a:r>
              <a:rPr lang="en-US" dirty="0"/>
              <a:t> </a:t>
            </a:r>
          </a:p>
          <a:p>
            <a:r>
              <a:rPr lang="en-US" dirty="0"/>
              <a:t>Only 2 had been vaccinated </a:t>
            </a:r>
          </a:p>
          <a:p>
            <a:r>
              <a:rPr lang="en-US" dirty="0"/>
              <a:t>Earlier study showed a 50% survival rate and poor prognosis with leukopenia at admission, however it makes sense as evidenced here that prolonged leukopenia would be a </a:t>
            </a:r>
            <a:r>
              <a:rPr lang="en-US" dirty="0" err="1"/>
              <a:t>ppi</a:t>
            </a:r>
            <a:r>
              <a:rPr lang="en-US" dirty="0"/>
              <a:t>, that study also showed low </a:t>
            </a:r>
            <a:r>
              <a:rPr lang="en-US" dirty="0" err="1"/>
              <a:t>plts</a:t>
            </a:r>
            <a:r>
              <a:rPr lang="en-US" dirty="0"/>
              <a:t>, low K and low </a:t>
            </a:r>
            <a:r>
              <a:rPr lang="en-US" dirty="0" err="1"/>
              <a:t>alb</a:t>
            </a:r>
            <a:r>
              <a:rPr lang="en-US" dirty="0"/>
              <a:t> were </a:t>
            </a:r>
            <a:r>
              <a:rPr lang="en-US" dirty="0" err="1"/>
              <a:t>ppi</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32</a:t>
            </a:fld>
            <a:endParaRPr lang="en-US"/>
          </a:p>
        </p:txBody>
      </p:sp>
    </p:spTree>
    <p:extLst>
      <p:ext uri="{BB962C8B-B14F-4D97-AF65-F5344CB8AC3E}">
        <p14:creationId xmlns:p14="http://schemas.microsoft.com/office/powerpoint/2010/main" val="2709947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39</a:t>
            </a:fld>
            <a:endParaRPr lang="en-US"/>
          </a:p>
        </p:txBody>
      </p:sp>
    </p:spTree>
    <p:extLst>
      <p:ext uri="{BB962C8B-B14F-4D97-AF65-F5344CB8AC3E}">
        <p14:creationId xmlns:p14="http://schemas.microsoft.com/office/powerpoint/2010/main" val="477692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PCR is faster and more sensitive so better option for practitioners </a:t>
            </a:r>
          </a:p>
          <a:p>
            <a:r>
              <a:rPr lang="en-US" dirty="0"/>
              <a:t>Some </a:t>
            </a:r>
            <a:r>
              <a:rPr lang="en-US" dirty="0" err="1"/>
              <a:t>pcr</a:t>
            </a:r>
            <a:r>
              <a:rPr lang="en-US" dirty="0"/>
              <a:t> positive but VI/BC neg most likely due to sample </a:t>
            </a:r>
            <a:r>
              <a:rPr lang="en-US" dirty="0" err="1"/>
              <a:t>procressing</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42</a:t>
            </a:fld>
            <a:endParaRPr lang="en-US"/>
          </a:p>
        </p:txBody>
      </p:sp>
    </p:spTree>
    <p:extLst>
      <p:ext uri="{BB962C8B-B14F-4D97-AF65-F5344CB8AC3E}">
        <p14:creationId xmlns:p14="http://schemas.microsoft.com/office/powerpoint/2010/main" val="2308282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Study 2: Oculonasal discharge, sneezing, coughing, dyspnea, demeanor, and food intake were scored twice daily for 14 days (0-3), Mm and Bb most common isolates, doxy and </a:t>
            </a:r>
            <a:r>
              <a:rPr lang="en-US" dirty="0" err="1"/>
              <a:t>clav</a:t>
            </a:r>
            <a:r>
              <a:rPr lang="en-US" dirty="0"/>
              <a:t> had increased weight by day 14 and lower sneezing, doxy lower overall </a:t>
            </a:r>
            <a:r>
              <a:rPr lang="en-US" dirty="0" err="1"/>
              <a:t>oculonasal</a:t>
            </a:r>
            <a:r>
              <a:rPr lang="en-US" dirty="0"/>
              <a:t> discharge, </a:t>
            </a:r>
            <a:r>
              <a:rPr lang="en-US" dirty="0" err="1"/>
              <a:t>clav</a:t>
            </a:r>
            <a:r>
              <a:rPr lang="en-US" dirty="0"/>
              <a:t> better food intake and demeanor earlier </a:t>
            </a:r>
          </a:p>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43</a:t>
            </a:fld>
            <a:endParaRPr lang="en-US"/>
          </a:p>
        </p:txBody>
      </p:sp>
    </p:spTree>
    <p:extLst>
      <p:ext uri="{BB962C8B-B14F-4D97-AF65-F5344CB8AC3E}">
        <p14:creationId xmlns:p14="http://schemas.microsoft.com/office/powerpoint/2010/main" val="32217191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CAV-1: canine infectious hepatitis, coinfection with CDV or coronavirus can increase mortality, corneal edema and interstitial nephritis can also be seen </a:t>
            </a:r>
          </a:p>
        </p:txBody>
      </p:sp>
      <p:sp>
        <p:nvSpPr>
          <p:cNvPr id="4" name="Slide Number Placeholder 3"/>
          <p:cNvSpPr>
            <a:spLocks noGrp="1"/>
          </p:cNvSpPr>
          <p:nvPr>
            <p:ph type="sldNum" sz="quarter" idx="5"/>
          </p:nvPr>
        </p:nvSpPr>
        <p:spPr/>
        <p:txBody>
          <a:bodyPr/>
          <a:lstStyle/>
          <a:p>
            <a:fld id="{3981976E-F44E-49DA-ACAD-59F63E4B9472}" type="slidenum">
              <a:rPr lang="en-US" smtClean="0"/>
              <a:t>48</a:t>
            </a:fld>
            <a:endParaRPr lang="en-US"/>
          </a:p>
        </p:txBody>
      </p:sp>
    </p:spTree>
    <p:extLst>
      <p:ext uri="{BB962C8B-B14F-4D97-AF65-F5344CB8AC3E}">
        <p14:creationId xmlns:p14="http://schemas.microsoft.com/office/powerpoint/2010/main" val="249441187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525 serum samples, shelter dogs and pet dogs </a:t>
            </a:r>
          </a:p>
          <a:p>
            <a:r>
              <a:rPr lang="en-US" sz="1200" kern="1200" dirty="0" err="1">
                <a:solidFill>
                  <a:schemeClr val="tx1"/>
                </a:solidFill>
                <a:effectLst/>
                <a:latin typeface="+mn-lt"/>
                <a:ea typeface="+mn-ea"/>
                <a:cs typeface="+mn-cs"/>
              </a:rPr>
              <a:t>CRCoV</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CnPnV</a:t>
            </a:r>
            <a:r>
              <a:rPr lang="en-US" sz="1200" kern="1200" dirty="0">
                <a:solidFill>
                  <a:schemeClr val="tx1"/>
                </a:solidFill>
                <a:effectLst/>
                <a:latin typeface="+mn-lt"/>
                <a:ea typeface="+mn-ea"/>
                <a:cs typeface="+mn-cs"/>
              </a:rPr>
              <a:t> were highly prevalent across the different dog populations studied and their presence was positively associated with an increased occurrence and severity of clinical disease</a:t>
            </a:r>
          </a:p>
          <a:p>
            <a:r>
              <a:rPr lang="en-US" sz="1200" kern="1200" dirty="0">
                <a:solidFill>
                  <a:schemeClr val="tx1"/>
                </a:solidFill>
                <a:effectLst/>
                <a:latin typeface="+mn-lt"/>
                <a:ea typeface="+mn-ea"/>
                <a:cs typeface="+mn-cs"/>
              </a:rPr>
              <a:t>Dogs were significantly more likely to be </a:t>
            </a:r>
            <a:r>
              <a:rPr lang="en-US" sz="1200" kern="1200" dirty="0" err="1">
                <a:solidFill>
                  <a:schemeClr val="tx1"/>
                </a:solidFill>
                <a:effectLst/>
                <a:latin typeface="+mn-lt"/>
                <a:ea typeface="+mn-ea"/>
                <a:cs typeface="+mn-cs"/>
              </a:rPr>
              <a:t>CnPnV</a:t>
            </a:r>
            <a:r>
              <a:rPr lang="en-US" sz="1200" kern="1200" dirty="0">
                <a:solidFill>
                  <a:schemeClr val="tx1"/>
                </a:solidFill>
                <a:effectLst/>
                <a:latin typeface="+mn-lt"/>
                <a:ea typeface="+mn-ea"/>
                <a:cs typeface="+mn-cs"/>
              </a:rPr>
              <a:t> seropositive if they were also seropositive for </a:t>
            </a:r>
            <a:r>
              <a:rPr lang="en-US" sz="1200" kern="1200" dirty="0" err="1">
                <a:solidFill>
                  <a:schemeClr val="tx1"/>
                </a:solidFill>
                <a:effectLst/>
                <a:latin typeface="+mn-lt"/>
                <a:ea typeface="+mn-ea"/>
                <a:cs typeface="+mn-cs"/>
              </a:rPr>
              <a:t>CRCoV</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Few positive for M </a:t>
            </a:r>
            <a:r>
              <a:rPr lang="en-US" sz="1200" kern="1200" dirty="0" err="1">
                <a:solidFill>
                  <a:schemeClr val="tx1"/>
                </a:solidFill>
                <a:effectLst/>
                <a:latin typeface="+mn-lt"/>
                <a:ea typeface="+mn-ea"/>
                <a:cs typeface="+mn-cs"/>
              </a:rPr>
              <a:t>cynos</a:t>
            </a:r>
            <a:r>
              <a:rPr lang="en-US" sz="1200" kern="1200" dirty="0">
                <a:solidFill>
                  <a:schemeClr val="tx1"/>
                </a:solidFill>
                <a:effectLst/>
                <a:latin typeface="+mn-lt"/>
                <a:ea typeface="+mn-ea"/>
                <a:cs typeface="+mn-cs"/>
              </a:rPr>
              <a:t> and flu A overall </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50</a:t>
            </a:fld>
            <a:endParaRPr lang="en-US"/>
          </a:p>
        </p:txBody>
      </p:sp>
    </p:spTree>
    <p:extLst>
      <p:ext uri="{BB962C8B-B14F-4D97-AF65-F5344CB8AC3E}">
        <p14:creationId xmlns:p14="http://schemas.microsoft.com/office/powerpoint/2010/main" val="32668074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Symptomatic- requested PCR panel, non- necropsy swabs </a:t>
            </a:r>
          </a:p>
          <a:p>
            <a:r>
              <a:rPr lang="en-US" dirty="0"/>
              <a:t>PCR panel-</a:t>
            </a:r>
            <a:r>
              <a:rPr lang="pt-BR" sz="1200" b="0" i="1" kern="1200" dirty="0">
                <a:solidFill>
                  <a:schemeClr val="tx1"/>
                </a:solidFill>
                <a:effectLst/>
                <a:latin typeface="+mn-lt"/>
                <a:ea typeface="+mn-ea"/>
                <a:cs typeface="+mn-cs"/>
              </a:rPr>
              <a:t>Mycoplasma</a:t>
            </a:r>
            <a:r>
              <a:rPr lang="pt-BR" sz="1200" b="0" i="0" kern="1200" dirty="0">
                <a:solidFill>
                  <a:schemeClr val="tx1"/>
                </a:solidFill>
                <a:effectLst/>
                <a:latin typeface="+mn-lt"/>
                <a:ea typeface="+mn-ea"/>
                <a:cs typeface="+mn-cs"/>
              </a:rPr>
              <a:t> spp., </a:t>
            </a:r>
            <a:r>
              <a:rPr lang="pt-BR" sz="1200" b="0" i="1" kern="1200" dirty="0">
                <a:solidFill>
                  <a:schemeClr val="tx1"/>
                </a:solidFill>
                <a:effectLst/>
                <a:latin typeface="+mn-lt"/>
                <a:ea typeface="+mn-ea"/>
                <a:cs typeface="+mn-cs"/>
              </a:rPr>
              <a:t>B</a:t>
            </a:r>
            <a:r>
              <a:rPr lang="pt-BR" sz="1200" b="0" i="0" kern="1200" dirty="0">
                <a:solidFill>
                  <a:schemeClr val="tx1"/>
                </a:solidFill>
                <a:effectLst/>
                <a:latin typeface="+mn-lt"/>
                <a:ea typeface="+mn-ea"/>
                <a:cs typeface="+mn-cs"/>
              </a:rPr>
              <a:t>. </a:t>
            </a:r>
            <a:r>
              <a:rPr lang="pt-BR" sz="1200" b="0" i="1" kern="1200" dirty="0">
                <a:solidFill>
                  <a:schemeClr val="tx1"/>
                </a:solidFill>
                <a:effectLst/>
                <a:latin typeface="+mn-lt"/>
                <a:ea typeface="+mn-ea"/>
                <a:cs typeface="+mn-cs"/>
              </a:rPr>
              <a:t>bronchiseptica</a:t>
            </a:r>
            <a:r>
              <a:rPr lang="pt-BR" sz="1200" b="0" i="0" kern="1200" dirty="0">
                <a:solidFill>
                  <a:schemeClr val="tx1"/>
                </a:solidFill>
                <a:effectLst/>
                <a:latin typeface="+mn-lt"/>
                <a:ea typeface="+mn-ea"/>
                <a:cs typeface="+mn-cs"/>
              </a:rPr>
              <a:t>, CAV, CDV, coronavirus (CoV) and influenza A Matrix (H3N2 and H3N8).</a:t>
            </a:r>
          </a:p>
          <a:p>
            <a:r>
              <a:rPr lang="pt-BR" sz="1200" b="0" i="0" kern="1200" dirty="0">
                <a:solidFill>
                  <a:schemeClr val="tx1"/>
                </a:solidFill>
                <a:effectLst/>
                <a:latin typeface="+mn-lt"/>
                <a:ea typeface="+mn-ea"/>
                <a:cs typeface="+mn-cs"/>
              </a:rPr>
              <a:t>Added M canis and M cynos, S equi</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51</a:t>
            </a:fld>
            <a:endParaRPr lang="en-US"/>
          </a:p>
        </p:txBody>
      </p:sp>
    </p:spTree>
    <p:extLst>
      <p:ext uri="{BB962C8B-B14F-4D97-AF65-F5344CB8AC3E}">
        <p14:creationId xmlns:p14="http://schemas.microsoft.com/office/powerpoint/2010/main" val="9670733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 pathogens show similar signs and are hard to distinguish from one another </a:t>
            </a:r>
          </a:p>
          <a:p>
            <a:r>
              <a:rPr lang="en-US" dirty="0"/>
              <a:t>Usually mild to moderate illness</a:t>
            </a:r>
          </a:p>
        </p:txBody>
      </p:sp>
      <p:sp>
        <p:nvSpPr>
          <p:cNvPr id="4" name="Slide Number Placeholder 3"/>
          <p:cNvSpPr>
            <a:spLocks noGrp="1"/>
          </p:cNvSpPr>
          <p:nvPr>
            <p:ph type="sldNum" sz="quarter" idx="5"/>
          </p:nvPr>
        </p:nvSpPr>
        <p:spPr/>
        <p:txBody>
          <a:bodyPr/>
          <a:lstStyle/>
          <a:p>
            <a:fld id="{3981976E-F44E-49DA-ACAD-59F63E4B9472}" type="slidenum">
              <a:rPr lang="en-US" smtClean="0"/>
              <a:t>52</a:t>
            </a:fld>
            <a:endParaRPr lang="en-US"/>
          </a:p>
        </p:txBody>
      </p:sp>
    </p:spTree>
    <p:extLst>
      <p:ext uri="{BB962C8B-B14F-4D97-AF65-F5344CB8AC3E}">
        <p14:creationId xmlns:p14="http://schemas.microsoft.com/office/powerpoint/2010/main" val="91268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Hard to interpret results since can be seen in healthy in sick and dogs </a:t>
            </a:r>
          </a:p>
        </p:txBody>
      </p:sp>
      <p:sp>
        <p:nvSpPr>
          <p:cNvPr id="4" name="Slide Number Placeholder 3"/>
          <p:cNvSpPr>
            <a:spLocks noGrp="1"/>
          </p:cNvSpPr>
          <p:nvPr>
            <p:ph type="sldNum" sz="quarter" idx="5"/>
          </p:nvPr>
        </p:nvSpPr>
        <p:spPr/>
        <p:txBody>
          <a:bodyPr/>
          <a:lstStyle/>
          <a:p>
            <a:fld id="{3981976E-F44E-49DA-ACAD-59F63E4B9472}" type="slidenum">
              <a:rPr lang="en-US" smtClean="0"/>
              <a:t>53</a:t>
            </a:fld>
            <a:endParaRPr lang="en-US"/>
          </a:p>
        </p:txBody>
      </p:sp>
    </p:spTree>
    <p:extLst>
      <p:ext uri="{BB962C8B-B14F-4D97-AF65-F5344CB8AC3E}">
        <p14:creationId xmlns:p14="http://schemas.microsoft.com/office/powerpoint/2010/main" val="4068385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Disease progression in progressive infection is variable, host and viral factors, worse disease states if infected young</a:t>
            </a:r>
          </a:p>
          <a:p>
            <a:r>
              <a:rPr lang="en-US" dirty="0"/>
              <a:t>Focal infections can occur where the virus replicates in specific tissues but are</a:t>
            </a:r>
          </a:p>
        </p:txBody>
      </p:sp>
      <p:sp>
        <p:nvSpPr>
          <p:cNvPr id="4" name="Slide Number Placeholder 3"/>
          <p:cNvSpPr>
            <a:spLocks noGrp="1"/>
          </p:cNvSpPr>
          <p:nvPr>
            <p:ph type="sldNum" sz="quarter" idx="5"/>
          </p:nvPr>
        </p:nvSpPr>
        <p:spPr/>
        <p:txBody>
          <a:bodyPr/>
          <a:lstStyle/>
          <a:p>
            <a:fld id="{3981976E-F44E-49DA-ACAD-59F63E4B9472}" type="slidenum">
              <a:rPr lang="en-US" smtClean="0"/>
              <a:t>5</a:t>
            </a:fld>
            <a:endParaRPr lang="en-US"/>
          </a:p>
        </p:txBody>
      </p:sp>
    </p:spTree>
    <p:extLst>
      <p:ext uri="{BB962C8B-B14F-4D97-AF65-F5344CB8AC3E}">
        <p14:creationId xmlns:p14="http://schemas.microsoft.com/office/powerpoint/2010/main" val="24341830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#48 8 week old beagle lab puppies- IN vs oral vs IN placebo, 21 days later inoculated with Bb, oral more clinically ill than IN</a:t>
            </a:r>
          </a:p>
        </p:txBody>
      </p:sp>
      <p:sp>
        <p:nvSpPr>
          <p:cNvPr id="4" name="Slide Number Placeholder 3"/>
          <p:cNvSpPr>
            <a:spLocks noGrp="1"/>
          </p:cNvSpPr>
          <p:nvPr>
            <p:ph type="sldNum" sz="quarter" idx="5"/>
          </p:nvPr>
        </p:nvSpPr>
        <p:spPr/>
        <p:txBody>
          <a:bodyPr/>
          <a:lstStyle/>
          <a:p>
            <a:fld id="{3981976E-F44E-49DA-ACAD-59F63E4B9472}" type="slidenum">
              <a:rPr lang="en-US" smtClean="0"/>
              <a:t>55</a:t>
            </a:fld>
            <a:endParaRPr lang="en-US"/>
          </a:p>
        </p:txBody>
      </p:sp>
    </p:spTree>
    <p:extLst>
      <p:ext uri="{BB962C8B-B14F-4D97-AF65-F5344CB8AC3E}">
        <p14:creationId xmlns:p14="http://schemas.microsoft.com/office/powerpoint/2010/main" val="9687258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59</a:t>
            </a:fld>
            <a:endParaRPr lang="en-US"/>
          </a:p>
        </p:txBody>
      </p:sp>
    </p:spTree>
    <p:extLst>
      <p:ext uri="{BB962C8B-B14F-4D97-AF65-F5344CB8AC3E}">
        <p14:creationId xmlns:p14="http://schemas.microsoft.com/office/powerpoint/2010/main" val="27066440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60</a:t>
            </a:fld>
            <a:endParaRPr lang="en-US"/>
          </a:p>
        </p:txBody>
      </p:sp>
    </p:spTree>
    <p:extLst>
      <p:ext uri="{BB962C8B-B14F-4D97-AF65-F5344CB8AC3E}">
        <p14:creationId xmlns:p14="http://schemas.microsoft.com/office/powerpoint/2010/main" val="239446454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Transition to IP group of clinical disease was severe enough </a:t>
            </a:r>
          </a:p>
          <a:p>
            <a:r>
              <a:rPr lang="en-US" dirty="0"/>
              <a:t>2020- PA-SPCA : 95 dogs, 83% survival rate with OP</a:t>
            </a:r>
          </a:p>
        </p:txBody>
      </p:sp>
      <p:sp>
        <p:nvSpPr>
          <p:cNvPr id="4" name="Slide Number Placeholder 3"/>
          <p:cNvSpPr>
            <a:spLocks noGrp="1"/>
          </p:cNvSpPr>
          <p:nvPr>
            <p:ph type="sldNum" sz="quarter" idx="5"/>
          </p:nvPr>
        </p:nvSpPr>
        <p:spPr/>
        <p:txBody>
          <a:bodyPr/>
          <a:lstStyle/>
          <a:p>
            <a:fld id="{3981976E-F44E-49DA-ACAD-59F63E4B9472}" type="slidenum">
              <a:rPr lang="en-US" smtClean="0"/>
              <a:t>61</a:t>
            </a:fld>
            <a:endParaRPr lang="en-US"/>
          </a:p>
        </p:txBody>
      </p:sp>
    </p:spTree>
    <p:extLst>
      <p:ext uri="{BB962C8B-B14F-4D97-AF65-F5344CB8AC3E}">
        <p14:creationId xmlns:p14="http://schemas.microsoft.com/office/powerpoint/2010/main" val="17348716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63</a:t>
            </a:fld>
            <a:endParaRPr lang="en-US"/>
          </a:p>
        </p:txBody>
      </p:sp>
    </p:spTree>
    <p:extLst>
      <p:ext uri="{BB962C8B-B14F-4D97-AF65-F5344CB8AC3E}">
        <p14:creationId xmlns:p14="http://schemas.microsoft.com/office/powerpoint/2010/main" val="3394486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Fading kitten syndrome in neonates </a:t>
            </a:r>
          </a:p>
        </p:txBody>
      </p:sp>
      <p:sp>
        <p:nvSpPr>
          <p:cNvPr id="4" name="Slide Number Placeholder 3"/>
          <p:cNvSpPr>
            <a:spLocks noGrp="1"/>
          </p:cNvSpPr>
          <p:nvPr>
            <p:ph type="sldNum" sz="quarter" idx="5"/>
          </p:nvPr>
        </p:nvSpPr>
        <p:spPr/>
        <p:txBody>
          <a:bodyPr/>
          <a:lstStyle/>
          <a:p>
            <a:fld id="{3981976E-F44E-49DA-ACAD-59F63E4B9472}" type="slidenum">
              <a:rPr lang="en-US" smtClean="0"/>
              <a:t>6</a:t>
            </a:fld>
            <a:endParaRPr lang="en-US"/>
          </a:p>
        </p:txBody>
      </p:sp>
    </p:spTree>
    <p:extLst>
      <p:ext uri="{BB962C8B-B14F-4D97-AF65-F5344CB8AC3E}">
        <p14:creationId xmlns:p14="http://schemas.microsoft.com/office/powerpoint/2010/main" val="2551425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Discordant results between tests, often a positive initial ELISA followed by negative results on either repeat ELISA or IFA, may reflect the inconsistent antigen circulation during various stages of </a:t>
            </a:r>
            <a:r>
              <a:rPr lang="en-US" sz="1200" b="0" i="0" kern="1200" dirty="0" err="1">
                <a:solidFill>
                  <a:schemeClr val="tx1"/>
                </a:solidFill>
                <a:effectLst/>
                <a:latin typeface="+mn-lt"/>
                <a:ea typeface="+mn-ea"/>
                <a:cs typeface="+mn-cs"/>
              </a:rPr>
              <a:t>FeLV</a:t>
            </a:r>
            <a:r>
              <a:rPr lang="en-US" sz="1200" b="0" i="0" kern="1200" dirty="0">
                <a:solidFill>
                  <a:schemeClr val="tx1"/>
                </a:solidFill>
                <a:effectLst/>
                <a:latin typeface="+mn-lt"/>
                <a:ea typeface="+mn-ea"/>
                <a:cs typeface="+mn-cs"/>
              </a:rPr>
              <a:t> infection, technical error, or possibly regressive infection status. These cats are generally considered presumptively infected and potential sources of infection until further clarification is possible. Standard recommendations to resolve discordant testing dictate repeating both tests in 30–60 days using serum instead of whole blood. It is not uncommon for cats, especially kittens, to test negative on a subsequent test. This could indicate a false-positive on the first test, a false-negative on the second test, or development of a regressive or abortive infection status. Once a single positive test result has been obtained, it can be difficult to ever know the true status of the cat, even if subsequent tests are negative.</a:t>
            </a:r>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7</a:t>
            </a:fld>
            <a:endParaRPr lang="en-US"/>
          </a:p>
        </p:txBody>
      </p:sp>
    </p:spTree>
    <p:extLst>
      <p:ext uri="{BB962C8B-B14F-4D97-AF65-F5344CB8AC3E}">
        <p14:creationId xmlns:p14="http://schemas.microsoft.com/office/powerpoint/2010/main" val="2435252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Antigen neg and pos cats with lymphoma, PCR and IHC to see if any of the antigen neg cats were latently infected </a:t>
            </a:r>
          </a:p>
          <a:p>
            <a:r>
              <a:rPr lang="en-US" sz="1200" b="0" i="0" kern="1200" dirty="0">
                <a:solidFill>
                  <a:schemeClr val="tx1"/>
                </a:solidFill>
                <a:effectLst/>
                <a:latin typeface="+mn-lt"/>
                <a:ea typeface="+mn-ea"/>
                <a:cs typeface="+mn-cs"/>
              </a:rPr>
              <a:t>Progressive infection have a 60 fold increased risk of developing lymphoma </a:t>
            </a:r>
          </a:p>
        </p:txBody>
      </p:sp>
      <p:sp>
        <p:nvSpPr>
          <p:cNvPr id="4" name="Slide Number Placeholder 3"/>
          <p:cNvSpPr>
            <a:spLocks noGrp="1"/>
          </p:cNvSpPr>
          <p:nvPr>
            <p:ph type="sldNum" sz="quarter" idx="5"/>
          </p:nvPr>
        </p:nvSpPr>
        <p:spPr/>
        <p:txBody>
          <a:bodyPr/>
          <a:lstStyle/>
          <a:p>
            <a:fld id="{3981976E-F44E-49DA-ACAD-59F63E4B9472}" type="slidenum">
              <a:rPr lang="en-US" smtClean="0"/>
              <a:t>8</a:t>
            </a:fld>
            <a:endParaRPr lang="en-US"/>
          </a:p>
        </p:txBody>
      </p:sp>
    </p:spTree>
    <p:extLst>
      <p:ext uri="{BB962C8B-B14F-4D97-AF65-F5344CB8AC3E}">
        <p14:creationId xmlns:p14="http://schemas.microsoft.com/office/powerpoint/2010/main" val="3790521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Reduced plasma viral RNA loads, but rebounded after cessation of </a:t>
            </a:r>
            <a:r>
              <a:rPr lang="en-US" sz="1200" b="0" i="0" kern="1200" dirty="0" err="1">
                <a:solidFill>
                  <a:schemeClr val="tx1"/>
                </a:solidFill>
                <a:effectLst/>
                <a:latin typeface="+mn-lt"/>
                <a:ea typeface="+mn-ea"/>
                <a:cs typeface="+mn-cs"/>
              </a:rPr>
              <a:t>tx</a:t>
            </a:r>
            <a:r>
              <a:rPr lang="en-US" sz="1200" b="0" i="0" kern="1200" dirty="0">
                <a:solidFill>
                  <a:schemeClr val="tx1"/>
                </a:solidFill>
                <a:effectLst/>
                <a:latin typeface="+mn-lt"/>
                <a:ea typeface="+mn-ea"/>
                <a:cs typeface="+mn-cs"/>
              </a:rPr>
              <a:t>, well tolerated no side effects </a:t>
            </a:r>
          </a:p>
          <a:p>
            <a:r>
              <a:rPr lang="en-US" sz="1200" b="0" i="0" kern="1200" dirty="0">
                <a:solidFill>
                  <a:schemeClr val="tx1"/>
                </a:solidFill>
                <a:effectLst/>
                <a:latin typeface="+mn-lt"/>
                <a:ea typeface="+mn-ea"/>
                <a:cs typeface="+mn-cs"/>
              </a:rPr>
              <a:t>Improved survival vs placebo </a:t>
            </a:r>
          </a:p>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9</a:t>
            </a:fld>
            <a:endParaRPr lang="en-US"/>
          </a:p>
        </p:txBody>
      </p:sp>
    </p:spTree>
    <p:extLst>
      <p:ext uri="{BB962C8B-B14F-4D97-AF65-F5344CB8AC3E}">
        <p14:creationId xmlns:p14="http://schemas.microsoft.com/office/powerpoint/2010/main" val="1389502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10</a:t>
            </a:fld>
            <a:endParaRPr lang="en-US"/>
          </a:p>
        </p:txBody>
      </p:sp>
    </p:spTree>
    <p:extLst>
      <p:ext uri="{BB962C8B-B14F-4D97-AF65-F5344CB8AC3E}">
        <p14:creationId xmlns:p14="http://schemas.microsoft.com/office/powerpoint/2010/main" val="25590192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Sexual contact and queen to kitten are though to be unlikely routes of infection </a:t>
            </a:r>
          </a:p>
          <a:p>
            <a:endParaRPr lang="en-US" dirty="0"/>
          </a:p>
        </p:txBody>
      </p:sp>
      <p:sp>
        <p:nvSpPr>
          <p:cNvPr id="4" name="Slide Number Placeholder 3"/>
          <p:cNvSpPr>
            <a:spLocks noGrp="1"/>
          </p:cNvSpPr>
          <p:nvPr>
            <p:ph type="sldNum" sz="quarter" idx="5"/>
          </p:nvPr>
        </p:nvSpPr>
        <p:spPr/>
        <p:txBody>
          <a:bodyPr/>
          <a:lstStyle/>
          <a:p>
            <a:fld id="{3981976E-F44E-49DA-ACAD-59F63E4B9472}" type="slidenum">
              <a:rPr lang="en-US" smtClean="0"/>
              <a:t>12</a:t>
            </a:fld>
            <a:endParaRPr lang="en-US"/>
          </a:p>
        </p:txBody>
      </p:sp>
    </p:spTree>
    <p:extLst>
      <p:ext uri="{BB962C8B-B14F-4D97-AF65-F5344CB8AC3E}">
        <p14:creationId xmlns:p14="http://schemas.microsoft.com/office/powerpoint/2010/main" val="3491570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10001" y="1449147"/>
            <a:ext cx="10572000"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10001" y="5280847"/>
            <a:ext cx="10572000"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8B9EBBA-996F-894A-B54A-D6246ED52CEA}"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0000" y="4800600"/>
            <a:ext cx="10561418"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12192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10000" y="5367338"/>
            <a:ext cx="10561418"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8C79C5D-2A6F-F04D-97DA-BEF2467B64E4}" type="datetimeFigureOut">
              <a:rPr lang="en-US" dirty="0"/>
              <a:pPr/>
              <a:t>11/20/2020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631697" y="1081456"/>
            <a:ext cx="6332416"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50985" y="1238502"/>
            <a:ext cx="589384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853190" y="4443680"/>
            <a:ext cx="5891636"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7574642" y="1081456"/>
            <a:ext cx="3810001" cy="4075465"/>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1140884" y="2286585"/>
            <a:ext cx="4895115"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357089" y="2435957"/>
            <a:ext cx="438252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6156000" y="2286000"/>
            <a:ext cx="4880300" cy="2295525"/>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FBF54567-0DE4-3F47-BF90-CB84690072F9}" type="datetimeFigureOut">
              <a:rPr lang="en-US" dirty="0"/>
              <a:pPr/>
              <a:t>11/20/2020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6C52C72-DE31-F449-A4ED-4C594FD91407}"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7669651" y="446089"/>
            <a:ext cx="4522349"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183540" y="586171"/>
            <a:ext cx="2494791"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10001" y="446089"/>
            <a:ext cx="6611540"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D62726E-379B-B349-9EED-81ED093FA806}"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447188"/>
            <a:ext cx="10571998" cy="970450"/>
          </a:xfrm>
        </p:spPr>
        <p:txBody>
          <a:bodyPr/>
          <a:lstStyle/>
          <a:p>
            <a:r>
              <a:rPr lang="en-US"/>
              <a:t>Click to edit Master title style</a:t>
            </a:r>
            <a:endParaRPr lang="en-US" dirty="0"/>
          </a:p>
        </p:txBody>
      </p:sp>
      <p:sp>
        <p:nvSpPr>
          <p:cNvPr id="3" name="Content Placeholder 2"/>
          <p:cNvSpPr>
            <a:spLocks noGrp="1"/>
          </p:cNvSpPr>
          <p:nvPr>
            <p:ph idx="1"/>
          </p:nvPr>
        </p:nvSpPr>
        <p:spPr>
          <a:xfrm>
            <a:off x="818712" y="2222287"/>
            <a:ext cx="10554574" cy="363651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3A1323-8D79-1946-B0D7-40001CF92E9D}"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1"/>
            <a:ext cx="12192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10000" y="2951396"/>
            <a:ext cx="10561418"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10000" y="5281201"/>
            <a:ext cx="10561418"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DFA1846-DA80-1C48-A609-854EA85C59AD}" type="datetimeFigureOut">
              <a:rPr lang="en-US" dirty="0"/>
              <a:pPr/>
              <a:t>11/20/2020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18712" y="2222287"/>
            <a:ext cx="518587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7415" y="2222287"/>
            <a:ext cx="5194583" cy="363876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302355-E14B-8545-A8F8-0FE83CC9D524}" type="datetimeFigureOut">
              <a:rPr lang="en-US" dirty="0"/>
              <a:pPr/>
              <a:t>11/20/2020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14728" y="2174875"/>
            <a:ext cx="5189857"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14729" y="2751138"/>
            <a:ext cx="5189856"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7415" y="2174875"/>
            <a:ext cx="519458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7415" y="2751138"/>
            <a:ext cx="5194583"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40F58-564D-2B4F-AE67-E407BA4FCF45}" type="datetimeFigureOut">
              <a:rPr lang="en-US" dirty="0"/>
              <a:pPr/>
              <a:t>11/20/2020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12192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13A34C8-038E-2045-AF43-DF7DBB8E0E9E}" type="datetimeFigureOut">
              <a:rPr lang="en-US" dirty="0"/>
              <a:pPr/>
              <a:t>11/20/2020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18C68F-D26B-8F47-958C-23B49CF8A634}" type="datetimeFigureOut">
              <a:rPr lang="en-US" dirty="0"/>
              <a:pPr/>
              <a:t>11/20/2020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1073151" y="446087"/>
            <a:ext cx="3547533"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073151" y="446088"/>
            <a:ext cx="3547533"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855633" y="446088"/>
            <a:ext cx="6252633"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3151" y="2260738"/>
            <a:ext cx="3547533"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0DF5E60-9974-AC48-9591-99C2BB44B7CF}" type="datetimeFigureOut">
              <a:rPr lang="en-US" dirty="0"/>
              <a:pPr/>
              <a:t>11/20/2020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4728" y="727522"/>
            <a:ext cx="485298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6098117" y="0"/>
            <a:ext cx="6093883"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14728" y="2344684"/>
            <a:ext cx="485298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885810" y="6041362"/>
            <a:ext cx="976879" cy="365125"/>
          </a:xfrm>
        </p:spPr>
        <p:txBody>
          <a:bodyPr/>
          <a:lstStyle/>
          <a:p>
            <a:fld id="{18C79C5D-2A6F-F04D-97DA-BEF2467B64E4}" type="datetimeFigureOut">
              <a:rPr lang="en-US" dirty="0"/>
              <a:pPr/>
              <a:t>11/20/2020</a:t>
            </a:fld>
            <a:endParaRPr lang="en-US" dirty="0"/>
          </a:p>
        </p:txBody>
      </p:sp>
      <p:sp>
        <p:nvSpPr>
          <p:cNvPr id="6" name="Footer Placeholder 5"/>
          <p:cNvSpPr>
            <a:spLocks noGrp="1"/>
          </p:cNvSpPr>
          <p:nvPr>
            <p:ph type="ftr" sz="quarter" idx="11"/>
          </p:nvPr>
        </p:nvSpPr>
        <p:spPr>
          <a:xfrm>
            <a:off x="590396" y="6041362"/>
            <a:ext cx="3295413" cy="365125"/>
          </a:xfrm>
        </p:spPr>
        <p:txBody>
          <a:bodyPr/>
          <a:lstStyle/>
          <a:p>
            <a:endParaRPr lang="en-US" dirty="0"/>
          </a:p>
        </p:txBody>
      </p:sp>
      <p:sp>
        <p:nvSpPr>
          <p:cNvPr id="7" name="Slide Number Placeholder 6"/>
          <p:cNvSpPr>
            <a:spLocks noGrp="1"/>
          </p:cNvSpPr>
          <p:nvPr>
            <p:ph type="sldNum" sz="quarter" idx="12"/>
          </p:nvPr>
        </p:nvSpPr>
        <p:spPr>
          <a:xfrm>
            <a:off x="4862689" y="5915888"/>
            <a:ext cx="1062155" cy="490599"/>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0000" y="447188"/>
            <a:ext cx="10571998"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10000" y="2184401"/>
            <a:ext cx="10563285"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51514" y="6041362"/>
            <a:ext cx="8644320" cy="365125"/>
          </a:xfrm>
          <a:prstGeom prst="rect">
            <a:avLst/>
          </a:prstGeom>
        </p:spPr>
        <p:txBody>
          <a:bodyPr vert="horz" lIns="91440" tIns="45720" rIns="91440" bIns="45720" rtlCol="0" anchor="b"/>
          <a:lstStyle>
            <a:lvl1pPr algn="l">
              <a:defRPr sz="900">
                <a:solidFill>
                  <a:schemeClr val="tx1"/>
                </a:solidFill>
              </a:defRPr>
            </a:lvl1pPr>
          </a:lstStyle>
          <a:p>
            <a:endParaRPr lang="en-US" dirty="0"/>
          </a:p>
        </p:txBody>
      </p:sp>
      <p:sp>
        <p:nvSpPr>
          <p:cNvPr id="4" name="Date Placeholder 3"/>
          <p:cNvSpPr>
            <a:spLocks noGrp="1"/>
          </p:cNvSpPr>
          <p:nvPr>
            <p:ph type="dt" sz="half" idx="2"/>
          </p:nvPr>
        </p:nvSpPr>
        <p:spPr>
          <a:xfrm>
            <a:off x="9334626" y="6041362"/>
            <a:ext cx="1343706" cy="365125"/>
          </a:xfrm>
          <a:prstGeom prst="rect">
            <a:avLst/>
          </a:prstGeom>
        </p:spPr>
        <p:txBody>
          <a:bodyPr vert="horz" lIns="91440" tIns="45720" rIns="91440" bIns="45720" rtlCol="0" anchor="b"/>
          <a:lstStyle>
            <a:lvl1pPr algn="r">
              <a:defRPr sz="900">
                <a:solidFill>
                  <a:schemeClr val="tx1"/>
                </a:solidFill>
              </a:defRPr>
            </a:lvl1pPr>
          </a:lstStyle>
          <a:p>
            <a:fld id="{09B482E8-6E0E-1B4F-B1FD-C69DB9E858D9}" type="datetimeFigureOut">
              <a:rPr lang="en-US" dirty="0"/>
              <a:pPr/>
              <a:t>11/20/2020</a:t>
            </a:fld>
            <a:endParaRPr lang="en-US" dirty="0"/>
          </a:p>
        </p:txBody>
      </p:sp>
      <p:sp>
        <p:nvSpPr>
          <p:cNvPr id="6" name="Slide Number Placeholder 5"/>
          <p:cNvSpPr>
            <a:spLocks noGrp="1"/>
          </p:cNvSpPr>
          <p:nvPr>
            <p:ph type="sldNum" sz="quarter" idx="4"/>
          </p:nvPr>
        </p:nvSpPr>
        <p:spPr>
          <a:xfrm>
            <a:off x="10678331" y="5915888"/>
            <a:ext cx="1062155" cy="490599"/>
          </a:xfrm>
          <a:prstGeom prst="rect">
            <a:avLst/>
          </a:prstGeom>
        </p:spPr>
        <p:txBody>
          <a:bodyPr vert="horz" lIns="91440" tIns="45720" rIns="91440" bIns="10800" rtlCol="0" anchor="b"/>
          <a:lstStyle>
            <a:lvl1pPr algn="r">
              <a:defRPr sz="2000">
                <a:solidFill>
                  <a:schemeClr val="accent1"/>
                </a:solidFill>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3" r:id="rId9"/>
    <p:sldLayoutId id="2147483657" r:id="rId10"/>
    <p:sldLayoutId id="2147483666" r:id="rId11"/>
    <p:sldLayoutId id="2147483661" r:id="rId12"/>
    <p:sldLayoutId id="2147483658" r:id="rId13"/>
    <p:sldLayoutId id="2147483659" r:id="rId14"/>
  </p:sldLayoutIdLst>
  <p:hf sldNum="0" hdr="0" ftr="0" dt="0"/>
  <p:txStyles>
    <p:titleStyle>
      <a:lvl1pPr algn="l" defTabSz="457200" rtl="0" eaLnBrk="1" latinLnBrk="0" hangingPunct="1">
        <a:spcBef>
          <a:spcPct val="0"/>
        </a:spcBef>
        <a:buNone/>
        <a:defRPr sz="4000" b="1" kern="1200">
          <a:solidFill>
            <a:srgbClr val="FEFEF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1DCC7BA-3740-47E1-91B9-6269381397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84CEFA49-6B2F-4FE6-B6AF-31D49E68C2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40086" y="40084"/>
            <a:ext cx="6858002" cy="6777832"/>
          </a:xfrm>
          <a:custGeom>
            <a:avLst/>
            <a:gdLst>
              <a:gd name="connsiteX0" fmla="*/ 6858001 w 6858002"/>
              <a:gd name="connsiteY0" fmla="*/ 4666984 h 6777832"/>
              <a:gd name="connsiteX1" fmla="*/ 3829243 w 6858002"/>
              <a:gd name="connsiteY1" fmla="*/ 6654602 h 6777832"/>
              <a:gd name="connsiteX2" fmla="*/ 3827370 w 6858002"/>
              <a:gd name="connsiteY2" fmla="*/ 6656146 h 6777832"/>
              <a:gd name="connsiteX3" fmla="*/ 3824584 w 6858002"/>
              <a:gd name="connsiteY3" fmla="*/ 6657658 h 6777832"/>
              <a:gd name="connsiteX4" fmla="*/ 3798694 w 6858002"/>
              <a:gd name="connsiteY4" fmla="*/ 6674649 h 6777832"/>
              <a:gd name="connsiteX5" fmla="*/ 3785012 w 6858002"/>
              <a:gd name="connsiteY5" fmla="*/ 6679138 h 6777832"/>
              <a:gd name="connsiteX6" fmla="*/ 3706340 w 6858002"/>
              <a:gd name="connsiteY6" fmla="*/ 6721839 h 6777832"/>
              <a:gd name="connsiteX7" fmla="*/ 3428999 w 6858002"/>
              <a:gd name="connsiteY7" fmla="*/ 6777832 h 6777832"/>
              <a:gd name="connsiteX8" fmla="*/ 3151659 w 6858002"/>
              <a:gd name="connsiteY8" fmla="*/ 6721839 h 6777832"/>
              <a:gd name="connsiteX9" fmla="*/ 3072997 w 6858002"/>
              <a:gd name="connsiteY9" fmla="*/ 6679143 h 6777832"/>
              <a:gd name="connsiteX10" fmla="*/ 3059299 w 6858002"/>
              <a:gd name="connsiteY10" fmla="*/ 6674649 h 6777832"/>
              <a:gd name="connsiteX11" fmla="*/ 3033384 w 6858002"/>
              <a:gd name="connsiteY11" fmla="*/ 6657642 h 6777832"/>
              <a:gd name="connsiteX12" fmla="*/ 3030628 w 6858002"/>
              <a:gd name="connsiteY12" fmla="*/ 6656146 h 6777832"/>
              <a:gd name="connsiteX13" fmla="*/ 3028776 w 6858002"/>
              <a:gd name="connsiteY13" fmla="*/ 6654618 h 6777832"/>
              <a:gd name="connsiteX14" fmla="*/ 1 w 6858002"/>
              <a:gd name="connsiteY14" fmla="*/ 4666984 h 6777832"/>
              <a:gd name="connsiteX15" fmla="*/ 6858002 w 6858002"/>
              <a:gd name="connsiteY15" fmla="*/ 0 h 6777832"/>
              <a:gd name="connsiteX16" fmla="*/ 6858002 w 6858002"/>
              <a:gd name="connsiteY16" fmla="*/ 1570616 h 6777832"/>
              <a:gd name="connsiteX17" fmla="*/ 6858001 w 6858002"/>
              <a:gd name="connsiteY17" fmla="*/ 1570616 h 6777832"/>
              <a:gd name="connsiteX18" fmla="*/ 6858001 w 6858002"/>
              <a:gd name="connsiteY18" fmla="*/ 4666983 h 6777832"/>
              <a:gd name="connsiteX19" fmla="*/ 0 w 6858002"/>
              <a:gd name="connsiteY19" fmla="*/ 4666983 h 6777832"/>
              <a:gd name="connsiteX20" fmla="*/ 0 w 6858002"/>
              <a:gd name="connsiteY20" fmla="*/ 595217 h 6777832"/>
              <a:gd name="connsiteX21" fmla="*/ 1 w 6858002"/>
              <a:gd name="connsiteY21" fmla="*/ 595217 h 6777832"/>
              <a:gd name="connsiteX22" fmla="*/ 1 w 6858002"/>
              <a:gd name="connsiteY22" fmla="*/ 0 h 677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858002" h="6777832">
                <a:moveTo>
                  <a:pt x="6858001" y="4666984"/>
                </a:moveTo>
                <a:lnTo>
                  <a:pt x="3829243" y="6654602"/>
                </a:lnTo>
                <a:lnTo>
                  <a:pt x="3827370" y="6656146"/>
                </a:lnTo>
                <a:lnTo>
                  <a:pt x="3824584" y="6657658"/>
                </a:lnTo>
                <a:lnTo>
                  <a:pt x="3798694" y="6674649"/>
                </a:lnTo>
                <a:lnTo>
                  <a:pt x="3785012" y="6679138"/>
                </a:lnTo>
                <a:lnTo>
                  <a:pt x="3706340" y="6721839"/>
                </a:lnTo>
                <a:cubicBezTo>
                  <a:pt x="3621097" y="6757894"/>
                  <a:pt x="3527376" y="6777832"/>
                  <a:pt x="3428999" y="6777832"/>
                </a:cubicBezTo>
                <a:cubicBezTo>
                  <a:pt x="3330622" y="6777832"/>
                  <a:pt x="3236902" y="6757894"/>
                  <a:pt x="3151659" y="6721839"/>
                </a:cubicBezTo>
                <a:lnTo>
                  <a:pt x="3072997" y="6679143"/>
                </a:lnTo>
                <a:lnTo>
                  <a:pt x="3059299" y="6674649"/>
                </a:lnTo>
                <a:lnTo>
                  <a:pt x="3033384" y="6657642"/>
                </a:lnTo>
                <a:lnTo>
                  <a:pt x="3030628" y="6656146"/>
                </a:lnTo>
                <a:lnTo>
                  <a:pt x="3028776" y="6654618"/>
                </a:lnTo>
                <a:lnTo>
                  <a:pt x="1" y="4666984"/>
                </a:lnTo>
                <a:close/>
                <a:moveTo>
                  <a:pt x="6858002" y="0"/>
                </a:moveTo>
                <a:lnTo>
                  <a:pt x="6858002" y="1570616"/>
                </a:lnTo>
                <a:lnTo>
                  <a:pt x="6858001" y="1570616"/>
                </a:lnTo>
                <a:lnTo>
                  <a:pt x="6858001" y="4666983"/>
                </a:lnTo>
                <a:lnTo>
                  <a:pt x="0" y="4666983"/>
                </a:lnTo>
                <a:lnTo>
                  <a:pt x="0" y="595217"/>
                </a:lnTo>
                <a:lnTo>
                  <a:pt x="1" y="595217"/>
                </a:lnTo>
                <a:lnTo>
                  <a:pt x="1" y="0"/>
                </a:lnTo>
                <a:close/>
              </a:path>
            </a:pathLst>
          </a:custGeom>
          <a:ln>
            <a:noFill/>
          </a:ln>
          <a:effectLst/>
          <a:extLst>
            <a:ext uri="{91240B29-F687-4f45-9708-019B960494DF}">
              <a14:hiddenLine xmlns="" xmlns:a14="http://schemas.microsoft.com/office/drawing/2010/main" xmlns:p14="http://schemas.microsoft.com/office/powerpoint/2010/main" xmlns:a16="http://schemas.microsoft.com/office/drawing/2014/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D01FE6D-06F0-4318-95FE-57DACD396D9D}"/>
              </a:ext>
            </a:extLst>
          </p:cNvPr>
          <p:cNvSpPr>
            <a:spLocks noGrp="1"/>
          </p:cNvSpPr>
          <p:nvPr>
            <p:ph type="ctrTitle"/>
          </p:nvPr>
        </p:nvSpPr>
        <p:spPr>
          <a:xfrm>
            <a:off x="451514" y="947607"/>
            <a:ext cx="4389427" cy="4962786"/>
          </a:xfrm>
        </p:spPr>
        <p:txBody>
          <a:bodyPr anchor="ctr">
            <a:normAutofit/>
          </a:bodyPr>
          <a:lstStyle/>
          <a:p>
            <a:r>
              <a:rPr lang="en-US" dirty="0"/>
              <a:t>Viral infectious diseases of dogs and cats</a:t>
            </a:r>
          </a:p>
        </p:txBody>
      </p:sp>
      <p:sp>
        <p:nvSpPr>
          <p:cNvPr id="3" name="Subtitle 2">
            <a:extLst>
              <a:ext uri="{FF2B5EF4-FFF2-40B4-BE49-F238E27FC236}">
                <a16:creationId xmlns:a16="http://schemas.microsoft.com/office/drawing/2014/main" id="{934C9719-2AEB-48CF-B336-35EF54E48751}"/>
              </a:ext>
            </a:extLst>
          </p:cNvPr>
          <p:cNvSpPr>
            <a:spLocks noGrp="1"/>
          </p:cNvSpPr>
          <p:nvPr>
            <p:ph type="subTitle" idx="1"/>
          </p:nvPr>
        </p:nvSpPr>
        <p:spPr>
          <a:xfrm>
            <a:off x="7229345" y="947607"/>
            <a:ext cx="4152655" cy="4962785"/>
          </a:xfrm>
          <a:effectLst/>
        </p:spPr>
        <p:txBody>
          <a:bodyPr anchor="ctr">
            <a:normAutofit/>
          </a:bodyPr>
          <a:lstStyle/>
          <a:p>
            <a:r>
              <a:rPr lang="en-US" sz="2800"/>
              <a:t>Samantha Davis, DVM</a:t>
            </a:r>
          </a:p>
        </p:txBody>
      </p:sp>
    </p:spTree>
    <p:extLst>
      <p:ext uri="{BB962C8B-B14F-4D97-AF65-F5344CB8AC3E}">
        <p14:creationId xmlns:p14="http://schemas.microsoft.com/office/powerpoint/2010/main" val="718722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Freeform 6">
            <a:extLst>
              <a:ext uri="{FF2B5EF4-FFF2-40B4-BE49-F238E27FC236}">
                <a16:creationId xmlns:a16="http://schemas.microsoft.com/office/drawing/2014/main" id="{11114F18-D12D-43C6-895F-5BA92C290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12" name="Rounded Rectangle 16">
            <a:extLst>
              <a:ext uri="{FF2B5EF4-FFF2-40B4-BE49-F238E27FC236}">
                <a16:creationId xmlns:a16="http://schemas.microsoft.com/office/drawing/2014/main" id="{27C8FC7F-7C7F-491C-9FCA-6BCC885DA7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4306" y="643464"/>
            <a:ext cx="10927614" cy="3599352"/>
          </a:xfrm>
          <a:prstGeom prst="roundRect">
            <a:avLst>
              <a:gd name="adj" fmla="val 3513"/>
            </a:avLst>
          </a:prstGeom>
          <a:solidFill>
            <a:schemeClr val="tx1"/>
          </a:solidFill>
          <a:ln>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69B70B65-7AC7-4119-A404-399617955B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bwMode="white">
          <a:xfrm>
            <a:off x="0" y="4525094"/>
            <a:ext cx="12203151" cy="2344057"/>
            <a:chOff x="0" y="4525094"/>
            <a:chExt cx="12203151" cy="2344057"/>
          </a:xfrm>
        </p:grpSpPr>
        <p:sp>
          <p:nvSpPr>
            <p:cNvPr id="15" name="Freeform 9">
              <a:extLst>
                <a:ext uri="{FF2B5EF4-FFF2-40B4-BE49-F238E27FC236}">
                  <a16:creationId xmlns:a16="http://schemas.microsoft.com/office/drawing/2014/main" id="{9E640CB9-C074-4CF1-8C84-2FF0618920B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0" y="4525094"/>
              <a:ext cx="12192000" cy="2332906"/>
            </a:xfrm>
            <a:custGeom>
              <a:avLst/>
              <a:gdLst>
                <a:gd name="connsiteX0" fmla="*/ 0 w 12192000"/>
                <a:gd name="connsiteY0" fmla="*/ 0 h 2332906"/>
                <a:gd name="connsiteX1" fmla="*/ 1996017 w 12192000"/>
                <a:gd name="connsiteY1" fmla="*/ 0 h 2332906"/>
                <a:gd name="connsiteX2" fmla="*/ 2377017 w 12192000"/>
                <a:gd name="connsiteY2" fmla="*/ 263783 h 2332906"/>
                <a:gd name="connsiteX3" fmla="*/ 2385484 w 12192000"/>
                <a:gd name="connsiteY3" fmla="*/ 266713 h 2332906"/>
                <a:gd name="connsiteX4" fmla="*/ 2398184 w 12192000"/>
                <a:gd name="connsiteY4" fmla="*/ 271110 h 2332906"/>
                <a:gd name="connsiteX5" fmla="*/ 2410883 w 12192000"/>
                <a:gd name="connsiteY5" fmla="*/ 275506 h 2332906"/>
                <a:gd name="connsiteX6" fmla="*/ 2421467 w 12192000"/>
                <a:gd name="connsiteY6" fmla="*/ 275506 h 2332906"/>
                <a:gd name="connsiteX7" fmla="*/ 2434167 w 12192000"/>
                <a:gd name="connsiteY7" fmla="*/ 275506 h 2332906"/>
                <a:gd name="connsiteX8" fmla="*/ 2444750 w 12192000"/>
                <a:gd name="connsiteY8" fmla="*/ 271110 h 2332906"/>
                <a:gd name="connsiteX9" fmla="*/ 2457450 w 12192000"/>
                <a:gd name="connsiteY9" fmla="*/ 266713 h 2332906"/>
                <a:gd name="connsiteX10" fmla="*/ 2465917 w 12192000"/>
                <a:gd name="connsiteY10" fmla="*/ 263783 h 2332906"/>
                <a:gd name="connsiteX11" fmla="*/ 2846917 w 12192000"/>
                <a:gd name="connsiteY11" fmla="*/ 0 h 2332906"/>
                <a:gd name="connsiteX12" fmla="*/ 12192000 w 12192000"/>
                <a:gd name="connsiteY12" fmla="*/ 0 h 2332906"/>
                <a:gd name="connsiteX13" fmla="*/ 12192000 w 12192000"/>
                <a:gd name="connsiteY13" fmla="*/ 2332906 h 2332906"/>
                <a:gd name="connsiteX14" fmla="*/ 0 w 12192000"/>
                <a:gd name="connsiteY14" fmla="*/ 2332906 h 233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2192000" h="2332906">
                  <a:moveTo>
                    <a:pt x="0" y="0"/>
                  </a:moveTo>
                  <a:lnTo>
                    <a:pt x="1996017" y="0"/>
                  </a:lnTo>
                  <a:lnTo>
                    <a:pt x="2377017" y="263783"/>
                  </a:lnTo>
                  <a:lnTo>
                    <a:pt x="2385484" y="266713"/>
                  </a:lnTo>
                  <a:lnTo>
                    <a:pt x="2398184" y="271110"/>
                  </a:lnTo>
                  <a:lnTo>
                    <a:pt x="2410883" y="275506"/>
                  </a:lnTo>
                  <a:lnTo>
                    <a:pt x="2421467" y="275506"/>
                  </a:lnTo>
                  <a:lnTo>
                    <a:pt x="2434167" y="275506"/>
                  </a:lnTo>
                  <a:lnTo>
                    <a:pt x="2444750" y="271110"/>
                  </a:lnTo>
                  <a:lnTo>
                    <a:pt x="2457450" y="266713"/>
                  </a:lnTo>
                  <a:lnTo>
                    <a:pt x="2465917" y="263783"/>
                  </a:lnTo>
                  <a:lnTo>
                    <a:pt x="2846917" y="0"/>
                  </a:lnTo>
                  <a:lnTo>
                    <a:pt x="12192000" y="0"/>
                  </a:lnTo>
                  <a:lnTo>
                    <a:pt x="12192000" y="2332906"/>
                  </a:lnTo>
                  <a:lnTo>
                    <a:pt x="0" y="2332906"/>
                  </a:lnTo>
                  <a:close/>
                </a:path>
              </a:pathLst>
            </a:custGeom>
            <a:solidFill>
              <a:schemeClr val="bg1">
                <a:lumMod val="85000"/>
                <a:lumOff val="1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a:extLst>
                <a:ext uri="{FF2B5EF4-FFF2-40B4-BE49-F238E27FC236}">
                  <a16:creationId xmlns:a16="http://schemas.microsoft.com/office/drawing/2014/main" id="{F830C1C5-9405-4A50-936E-51636AF68A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flipH="1">
              <a:off x="3820" y="4536245"/>
              <a:ext cx="5660999" cy="2332906"/>
            </a:xfrm>
            <a:prstGeom prst="triangle">
              <a:avLst>
                <a:gd name="adj" fmla="val 100000"/>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20769181-A18E-4E2F-AD82-752B9A03DB8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white">
            <a:xfrm>
              <a:off x="4813714" y="4536245"/>
              <a:ext cx="7389437" cy="2332906"/>
            </a:xfrm>
            <a:prstGeom prst="triangle">
              <a:avLst>
                <a:gd name="adj" fmla="val 100000"/>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4D58AA9A-960D-4799-A68F-728182770EFB}"/>
              </a:ext>
            </a:extLst>
          </p:cNvPr>
          <p:cNvSpPr>
            <a:spLocks noGrp="1"/>
          </p:cNvSpPr>
          <p:nvPr>
            <p:ph type="title"/>
          </p:nvPr>
        </p:nvSpPr>
        <p:spPr>
          <a:xfrm>
            <a:off x="810001" y="4817533"/>
            <a:ext cx="10572000" cy="779529"/>
          </a:xfrm>
        </p:spPr>
        <p:txBody>
          <a:bodyPr vert="horz" lIns="91440" tIns="45720" rIns="91440" bIns="45720" rtlCol="0" anchor="b">
            <a:normAutofit/>
          </a:bodyPr>
          <a:lstStyle/>
          <a:p>
            <a:r>
              <a:rPr lang="en-US"/>
              <a:t>FeLV</a:t>
            </a:r>
            <a:r>
              <a:rPr lang="en-US" dirty="0"/>
              <a:t>: therapy</a:t>
            </a:r>
          </a:p>
        </p:txBody>
      </p:sp>
      <p:pic>
        <p:nvPicPr>
          <p:cNvPr id="5" name="Picture 4">
            <a:extLst>
              <a:ext uri="{FF2B5EF4-FFF2-40B4-BE49-F238E27FC236}">
                <a16:creationId xmlns:a16="http://schemas.microsoft.com/office/drawing/2014/main" id="{4437974E-16D7-4550-8B93-6F93A1A0F207}"/>
              </a:ext>
            </a:extLst>
          </p:cNvPr>
          <p:cNvPicPr>
            <a:picLocks noChangeAspect="1"/>
          </p:cNvPicPr>
          <p:nvPr/>
        </p:nvPicPr>
        <p:blipFill>
          <a:blip r:embed="rId3"/>
          <a:stretch>
            <a:fillRect/>
          </a:stretch>
        </p:blipFill>
        <p:spPr>
          <a:xfrm>
            <a:off x="876891" y="1161245"/>
            <a:ext cx="5124174" cy="2562087"/>
          </a:xfrm>
          <a:prstGeom prst="rect">
            <a:avLst/>
          </a:prstGeom>
        </p:spPr>
      </p:pic>
      <p:pic>
        <p:nvPicPr>
          <p:cNvPr id="4" name="Content Placeholder 3">
            <a:extLst>
              <a:ext uri="{FF2B5EF4-FFF2-40B4-BE49-F238E27FC236}">
                <a16:creationId xmlns:a16="http://schemas.microsoft.com/office/drawing/2014/main" id="{E750DBC9-E824-43B4-9B8F-BC89FA099889}"/>
              </a:ext>
            </a:extLst>
          </p:cNvPr>
          <p:cNvPicPr>
            <a:picLocks noGrp="1" noChangeAspect="1"/>
          </p:cNvPicPr>
          <p:nvPr>
            <p:ph idx="1"/>
          </p:nvPr>
        </p:nvPicPr>
        <p:blipFill>
          <a:blip r:embed="rId4"/>
          <a:stretch>
            <a:fillRect/>
          </a:stretch>
        </p:blipFill>
        <p:spPr>
          <a:xfrm>
            <a:off x="6164790" y="2014129"/>
            <a:ext cx="5129359" cy="859167"/>
          </a:xfrm>
          <a:prstGeom prst="rect">
            <a:avLst/>
          </a:prstGeom>
        </p:spPr>
      </p:pic>
    </p:spTree>
    <p:extLst>
      <p:ext uri="{BB962C8B-B14F-4D97-AF65-F5344CB8AC3E}">
        <p14:creationId xmlns:p14="http://schemas.microsoft.com/office/powerpoint/2010/main" val="3739153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4E7D80-3A2B-412F-AC84-B79D02771D38}"/>
              </a:ext>
            </a:extLst>
          </p:cNvPr>
          <p:cNvSpPr>
            <a:spLocks noGrp="1"/>
          </p:cNvSpPr>
          <p:nvPr>
            <p:ph type="title"/>
          </p:nvPr>
        </p:nvSpPr>
        <p:spPr/>
        <p:txBody>
          <a:bodyPr/>
          <a:lstStyle/>
          <a:p>
            <a:r>
              <a:rPr lang="en-US" dirty="0" err="1"/>
              <a:t>FeLV</a:t>
            </a:r>
            <a:r>
              <a:rPr lang="en-US" dirty="0"/>
              <a:t>: prevention </a:t>
            </a:r>
          </a:p>
        </p:txBody>
      </p:sp>
      <p:sp>
        <p:nvSpPr>
          <p:cNvPr id="3" name="Content Placeholder 2">
            <a:extLst>
              <a:ext uri="{FF2B5EF4-FFF2-40B4-BE49-F238E27FC236}">
                <a16:creationId xmlns:a16="http://schemas.microsoft.com/office/drawing/2014/main" id="{98F70419-FF1A-40DD-9913-F484C197D257}"/>
              </a:ext>
            </a:extLst>
          </p:cNvPr>
          <p:cNvSpPr>
            <a:spLocks noGrp="1"/>
          </p:cNvSpPr>
          <p:nvPr>
            <p:ph idx="1"/>
          </p:nvPr>
        </p:nvSpPr>
        <p:spPr/>
        <p:txBody>
          <a:bodyPr/>
          <a:lstStyle/>
          <a:p>
            <a:r>
              <a:rPr lang="en-US" dirty="0"/>
              <a:t>Vaccination </a:t>
            </a:r>
          </a:p>
          <a:p>
            <a:r>
              <a:rPr lang="en-US" dirty="0"/>
              <a:t>Disinfectants</a:t>
            </a:r>
          </a:p>
          <a:p>
            <a:r>
              <a:rPr lang="en-US" dirty="0"/>
              <a:t>Limit outdoor access</a:t>
            </a:r>
          </a:p>
          <a:p>
            <a:r>
              <a:rPr lang="en-US" dirty="0"/>
              <a:t>Testing </a:t>
            </a:r>
          </a:p>
        </p:txBody>
      </p:sp>
    </p:spTree>
    <p:extLst>
      <p:ext uri="{BB962C8B-B14F-4D97-AF65-F5344CB8AC3E}">
        <p14:creationId xmlns:p14="http://schemas.microsoft.com/office/powerpoint/2010/main" val="244846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498F1-686E-4560-837C-9381816B6BE7}"/>
              </a:ext>
            </a:extLst>
          </p:cNvPr>
          <p:cNvSpPr>
            <a:spLocks noGrp="1"/>
          </p:cNvSpPr>
          <p:nvPr>
            <p:ph type="title"/>
          </p:nvPr>
        </p:nvSpPr>
        <p:spPr/>
        <p:txBody>
          <a:bodyPr/>
          <a:lstStyle/>
          <a:p>
            <a:r>
              <a:rPr lang="en-US" dirty="0"/>
              <a:t>FIV: the basics </a:t>
            </a:r>
          </a:p>
        </p:txBody>
      </p:sp>
      <p:sp>
        <p:nvSpPr>
          <p:cNvPr id="3" name="Content Placeholder 2">
            <a:extLst>
              <a:ext uri="{FF2B5EF4-FFF2-40B4-BE49-F238E27FC236}">
                <a16:creationId xmlns:a16="http://schemas.microsoft.com/office/drawing/2014/main" id="{ABF8B30B-9ACA-44B5-82C3-2E55691F0BF3}"/>
              </a:ext>
            </a:extLst>
          </p:cNvPr>
          <p:cNvSpPr>
            <a:spLocks noGrp="1"/>
          </p:cNvSpPr>
          <p:nvPr>
            <p:ph idx="1"/>
          </p:nvPr>
        </p:nvSpPr>
        <p:spPr/>
        <p:txBody>
          <a:bodyPr/>
          <a:lstStyle/>
          <a:p>
            <a:r>
              <a:rPr lang="en-US" dirty="0"/>
              <a:t>Enveloped RNA lentivirus, retrovirus </a:t>
            </a:r>
          </a:p>
          <a:p>
            <a:r>
              <a:rPr lang="en-US" dirty="0"/>
              <a:t>Affects 1.5-3% healthy cats, higher rates in sick/high risk cats</a:t>
            </a:r>
          </a:p>
          <a:p>
            <a:r>
              <a:rPr lang="en-US" dirty="0"/>
              <a:t>Shed primarily in saliva, so bites wounds are the most common mode of transmission</a:t>
            </a:r>
          </a:p>
          <a:p>
            <a:r>
              <a:rPr lang="en-US" dirty="0"/>
              <a:t>More common in older male cats with outdoor access</a:t>
            </a:r>
          </a:p>
          <a:p>
            <a:endParaRPr lang="en-US" dirty="0"/>
          </a:p>
          <a:p>
            <a:endParaRPr lang="en-US" dirty="0"/>
          </a:p>
        </p:txBody>
      </p:sp>
    </p:spTree>
    <p:extLst>
      <p:ext uri="{BB962C8B-B14F-4D97-AF65-F5344CB8AC3E}">
        <p14:creationId xmlns:p14="http://schemas.microsoft.com/office/powerpoint/2010/main" val="3071997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3322B77-FA16-4D4E-BAA6-811C61DB3E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CA6EF34F-3BAD-4CD8-B05E-03BA773AE8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rot="16200000">
            <a:off x="-1050631" y="1050634"/>
            <a:ext cx="6857997" cy="4756735"/>
          </a:xfrm>
          <a:custGeom>
            <a:avLst/>
            <a:gdLst>
              <a:gd name="connsiteX0" fmla="*/ 6857997 w 6857997"/>
              <a:gd name="connsiteY0" fmla="*/ 0 h 4756735"/>
              <a:gd name="connsiteX1" fmla="*/ 6857997 w 6857997"/>
              <a:gd name="connsiteY1" fmla="*/ 4458285 h 4756735"/>
              <a:gd name="connsiteX2" fmla="*/ 4861980 w 6857997"/>
              <a:gd name="connsiteY2" fmla="*/ 4458285 h 4756735"/>
              <a:gd name="connsiteX3" fmla="*/ 4480980 w 6857997"/>
              <a:gd name="connsiteY3" fmla="*/ 4744036 h 4756735"/>
              <a:gd name="connsiteX4" fmla="*/ 4472514 w 6857997"/>
              <a:gd name="connsiteY4" fmla="*/ 4747210 h 4756735"/>
              <a:gd name="connsiteX5" fmla="*/ 4459814 w 6857997"/>
              <a:gd name="connsiteY5" fmla="*/ 4751973 h 4756735"/>
              <a:gd name="connsiteX6" fmla="*/ 4447114 w 6857997"/>
              <a:gd name="connsiteY6" fmla="*/ 4756735 h 4756735"/>
              <a:gd name="connsiteX7" fmla="*/ 4436530 w 6857997"/>
              <a:gd name="connsiteY7" fmla="*/ 4756735 h 4756735"/>
              <a:gd name="connsiteX8" fmla="*/ 4423830 w 6857997"/>
              <a:gd name="connsiteY8" fmla="*/ 4756735 h 4756735"/>
              <a:gd name="connsiteX9" fmla="*/ 4413247 w 6857997"/>
              <a:gd name="connsiteY9" fmla="*/ 4751973 h 4756735"/>
              <a:gd name="connsiteX10" fmla="*/ 4400547 w 6857997"/>
              <a:gd name="connsiteY10" fmla="*/ 4747210 h 4756735"/>
              <a:gd name="connsiteX11" fmla="*/ 4392080 w 6857997"/>
              <a:gd name="connsiteY11" fmla="*/ 4744036 h 4756735"/>
              <a:gd name="connsiteX12" fmla="*/ 4011080 w 6857997"/>
              <a:gd name="connsiteY12" fmla="*/ 4458285 h 4756735"/>
              <a:gd name="connsiteX13" fmla="*/ 0 w 6857997"/>
              <a:gd name="connsiteY13" fmla="*/ 4458285 h 4756735"/>
              <a:gd name="connsiteX14" fmla="*/ 1 w 6857997"/>
              <a:gd name="connsiteY14" fmla="*/ 0 h 4756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857997" h="4756735">
                <a:moveTo>
                  <a:pt x="6857997" y="0"/>
                </a:moveTo>
                <a:lnTo>
                  <a:pt x="6857997" y="4458285"/>
                </a:lnTo>
                <a:lnTo>
                  <a:pt x="4861980" y="4458285"/>
                </a:lnTo>
                <a:lnTo>
                  <a:pt x="4480980" y="4744036"/>
                </a:lnTo>
                <a:lnTo>
                  <a:pt x="4472514" y="4747210"/>
                </a:lnTo>
                <a:lnTo>
                  <a:pt x="4459814" y="4751973"/>
                </a:lnTo>
                <a:lnTo>
                  <a:pt x="4447114" y="4756735"/>
                </a:lnTo>
                <a:lnTo>
                  <a:pt x="4436530" y="4756735"/>
                </a:lnTo>
                <a:lnTo>
                  <a:pt x="4423830" y="4756735"/>
                </a:lnTo>
                <a:lnTo>
                  <a:pt x="4413247" y="4751973"/>
                </a:lnTo>
                <a:lnTo>
                  <a:pt x="4400547" y="4747210"/>
                </a:lnTo>
                <a:lnTo>
                  <a:pt x="4392080" y="4744036"/>
                </a:lnTo>
                <a:lnTo>
                  <a:pt x="4011080" y="4458285"/>
                </a:lnTo>
                <a:lnTo>
                  <a:pt x="0" y="4458285"/>
                </a:lnTo>
                <a:lnTo>
                  <a:pt x="1" y="0"/>
                </a:lnTo>
                <a:close/>
              </a:path>
            </a:pathLst>
          </a:custGeom>
          <a:solidFill>
            <a:schemeClr val="accent1"/>
          </a:solidFill>
          <a:ln>
            <a:headEnd/>
            <a:tailEnd/>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A7D30457-B9A6-4BA9-BD72-AAC9E46F56F5}"/>
              </a:ext>
            </a:extLst>
          </p:cNvPr>
          <p:cNvSpPr>
            <a:spLocks noGrp="1"/>
          </p:cNvSpPr>
          <p:nvPr>
            <p:ph type="title"/>
          </p:nvPr>
        </p:nvSpPr>
        <p:spPr>
          <a:xfrm>
            <a:off x="641754" y="1918252"/>
            <a:ext cx="3365439" cy="3997635"/>
          </a:xfrm>
        </p:spPr>
        <p:txBody>
          <a:bodyPr anchor="t">
            <a:normAutofit/>
          </a:bodyPr>
          <a:lstStyle/>
          <a:p>
            <a:r>
              <a:rPr lang="en-US" sz="3700"/>
              <a:t>FIV: pathogenesis</a:t>
            </a:r>
          </a:p>
        </p:txBody>
      </p:sp>
      <p:graphicFrame>
        <p:nvGraphicFramePr>
          <p:cNvPr id="7" name="Content Placeholder 2">
            <a:extLst>
              <a:ext uri="{FF2B5EF4-FFF2-40B4-BE49-F238E27FC236}">
                <a16:creationId xmlns:a16="http://schemas.microsoft.com/office/drawing/2014/main" id="{2F8F41FB-2618-465E-8768-EDD02B4B7371}"/>
              </a:ext>
            </a:extLst>
          </p:cNvPr>
          <p:cNvGraphicFramePr>
            <a:graphicFrameLocks noGrp="1"/>
          </p:cNvGraphicFramePr>
          <p:nvPr>
            <p:ph idx="1"/>
            <p:extLst>
              <p:ext uri="{D42A27DB-BD31-4B8C-83A1-F6EECF244321}">
                <p14:modId xmlns:p14="http://schemas.microsoft.com/office/powerpoint/2010/main" val="2578875959"/>
              </p:ext>
            </p:extLst>
          </p:nvPr>
        </p:nvGraphicFramePr>
        <p:xfrm>
          <a:off x="5556250" y="1262063"/>
          <a:ext cx="5816600" cy="4327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1463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A004CF-7082-4720-9066-8E853E113F96}"/>
              </a:ext>
            </a:extLst>
          </p:cNvPr>
          <p:cNvSpPr>
            <a:spLocks noGrp="1"/>
          </p:cNvSpPr>
          <p:nvPr>
            <p:ph type="title"/>
          </p:nvPr>
        </p:nvSpPr>
        <p:spPr/>
        <p:txBody>
          <a:bodyPr/>
          <a:lstStyle/>
          <a:p>
            <a:r>
              <a:rPr lang="en-US" dirty="0"/>
              <a:t>FIV: stages of infection </a:t>
            </a:r>
          </a:p>
        </p:txBody>
      </p:sp>
      <p:sp>
        <p:nvSpPr>
          <p:cNvPr id="3" name="Content Placeholder 2">
            <a:extLst>
              <a:ext uri="{FF2B5EF4-FFF2-40B4-BE49-F238E27FC236}">
                <a16:creationId xmlns:a16="http://schemas.microsoft.com/office/drawing/2014/main" id="{EA8CE661-2C7C-4B63-AACC-F9067DDDC1B0}"/>
              </a:ext>
            </a:extLst>
          </p:cNvPr>
          <p:cNvSpPr>
            <a:spLocks noGrp="1"/>
          </p:cNvSpPr>
          <p:nvPr>
            <p:ph idx="1"/>
          </p:nvPr>
        </p:nvSpPr>
        <p:spPr/>
        <p:txBody>
          <a:bodyPr/>
          <a:lstStyle/>
          <a:p>
            <a:r>
              <a:rPr lang="en-US" dirty="0"/>
              <a:t>Three phases:</a:t>
            </a:r>
          </a:p>
          <a:p>
            <a:r>
              <a:rPr lang="en-US" dirty="0"/>
              <a:t>Acute- virus replicates in the lymphoid tissues, transient illness often with a fever, lasts for days to weeks </a:t>
            </a:r>
          </a:p>
          <a:p>
            <a:r>
              <a:rPr lang="en-US" dirty="0"/>
              <a:t>Subclinical- CD8 cells rebound and plasma viral load decreases, not considered latent since viral production continues, can occur for years </a:t>
            </a:r>
          </a:p>
          <a:p>
            <a:r>
              <a:rPr lang="en-US" dirty="0"/>
              <a:t>Terminal- severe compromise of the immune system, opportunistic infections, inflammatory and neoplastic conditions seen  </a:t>
            </a:r>
          </a:p>
        </p:txBody>
      </p:sp>
    </p:spTree>
    <p:extLst>
      <p:ext uri="{BB962C8B-B14F-4D97-AF65-F5344CB8AC3E}">
        <p14:creationId xmlns:p14="http://schemas.microsoft.com/office/powerpoint/2010/main" val="3402067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8BC81-8E72-4830-91A7-0D40D199E553}"/>
              </a:ext>
            </a:extLst>
          </p:cNvPr>
          <p:cNvSpPr>
            <a:spLocks noGrp="1"/>
          </p:cNvSpPr>
          <p:nvPr>
            <p:ph type="title"/>
          </p:nvPr>
        </p:nvSpPr>
        <p:spPr/>
        <p:txBody>
          <a:bodyPr/>
          <a:lstStyle/>
          <a:p>
            <a:r>
              <a:rPr lang="en-US" dirty="0"/>
              <a:t>FIV: diagnostics </a:t>
            </a:r>
          </a:p>
        </p:txBody>
      </p:sp>
      <p:sp>
        <p:nvSpPr>
          <p:cNvPr id="3" name="Content Placeholder 2">
            <a:extLst>
              <a:ext uri="{FF2B5EF4-FFF2-40B4-BE49-F238E27FC236}">
                <a16:creationId xmlns:a16="http://schemas.microsoft.com/office/drawing/2014/main" id="{F018D83B-2FFC-41CB-B622-BD46AFAFE6DE}"/>
              </a:ext>
            </a:extLst>
          </p:cNvPr>
          <p:cNvSpPr>
            <a:spLocks noGrp="1"/>
          </p:cNvSpPr>
          <p:nvPr>
            <p:ph idx="1"/>
          </p:nvPr>
        </p:nvSpPr>
        <p:spPr>
          <a:xfrm>
            <a:off x="281354" y="2517708"/>
            <a:ext cx="11465169" cy="3636511"/>
          </a:xfrm>
        </p:spPr>
        <p:txBody>
          <a:bodyPr/>
          <a:lstStyle/>
          <a:p>
            <a:r>
              <a:rPr lang="en-US" dirty="0"/>
              <a:t>CBC: mild anemia, lymphopenia, neutropenia</a:t>
            </a:r>
          </a:p>
          <a:p>
            <a:r>
              <a:rPr lang="en-US" dirty="0"/>
              <a:t>Chemistry: hyperproteinemia</a:t>
            </a:r>
          </a:p>
          <a:p>
            <a:r>
              <a:rPr lang="en-US" dirty="0"/>
              <a:t>ELISA: detects antibodies to p24 antigen (Sn:93.5%, </a:t>
            </a:r>
            <a:r>
              <a:rPr lang="en-US" dirty="0" err="1"/>
              <a:t>Sp</a:t>
            </a:r>
            <a:r>
              <a:rPr lang="en-US" dirty="0"/>
              <a:t>: 100%), positive test in kittens &lt;6 months could be due to persistent maternal antibodies</a:t>
            </a:r>
          </a:p>
          <a:p>
            <a:r>
              <a:rPr lang="en-US" dirty="0"/>
              <a:t>Western blot or IFA for confirmatory testing</a:t>
            </a:r>
          </a:p>
          <a:p>
            <a:r>
              <a:rPr lang="en-US" dirty="0"/>
              <a:t>PCR </a:t>
            </a:r>
          </a:p>
          <a:p>
            <a:endParaRPr lang="en-US" dirty="0"/>
          </a:p>
        </p:txBody>
      </p:sp>
    </p:spTree>
    <p:extLst>
      <p:ext uri="{BB962C8B-B14F-4D97-AF65-F5344CB8AC3E}">
        <p14:creationId xmlns:p14="http://schemas.microsoft.com/office/powerpoint/2010/main" val="3771545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6AC6F-E612-4D71-9A77-7FED862FFE31}"/>
              </a:ext>
            </a:extLst>
          </p:cNvPr>
          <p:cNvSpPr>
            <a:spLocks noGrp="1"/>
          </p:cNvSpPr>
          <p:nvPr>
            <p:ph type="title"/>
          </p:nvPr>
        </p:nvSpPr>
        <p:spPr/>
        <p:txBody>
          <a:bodyPr/>
          <a:lstStyle/>
          <a:p>
            <a:r>
              <a:rPr lang="en-US" dirty="0"/>
              <a:t>FIV: therapy </a:t>
            </a:r>
          </a:p>
        </p:txBody>
      </p:sp>
      <p:pic>
        <p:nvPicPr>
          <p:cNvPr id="4" name="Content Placeholder 3">
            <a:extLst>
              <a:ext uri="{FF2B5EF4-FFF2-40B4-BE49-F238E27FC236}">
                <a16:creationId xmlns:a16="http://schemas.microsoft.com/office/drawing/2014/main" id="{105F9AC0-2C81-443E-8B66-B13DE3882AF5}"/>
              </a:ext>
            </a:extLst>
          </p:cNvPr>
          <p:cNvPicPr>
            <a:picLocks noGrp="1" noChangeAspect="1"/>
          </p:cNvPicPr>
          <p:nvPr>
            <p:ph idx="1"/>
          </p:nvPr>
        </p:nvPicPr>
        <p:blipFill>
          <a:blip r:embed="rId3"/>
          <a:stretch>
            <a:fillRect/>
          </a:stretch>
        </p:blipFill>
        <p:spPr>
          <a:xfrm>
            <a:off x="2481262" y="2702719"/>
            <a:ext cx="7229475" cy="2676525"/>
          </a:xfrm>
          <a:prstGeom prst="rect">
            <a:avLst/>
          </a:prstGeom>
        </p:spPr>
      </p:pic>
    </p:spTree>
    <p:extLst>
      <p:ext uri="{BB962C8B-B14F-4D97-AF65-F5344CB8AC3E}">
        <p14:creationId xmlns:p14="http://schemas.microsoft.com/office/powerpoint/2010/main" val="35710350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6AF81-1D66-4DA4-A7AE-A9C1D093F1A6}"/>
              </a:ext>
            </a:extLst>
          </p:cNvPr>
          <p:cNvSpPr>
            <a:spLocks noGrp="1"/>
          </p:cNvSpPr>
          <p:nvPr>
            <p:ph type="title"/>
          </p:nvPr>
        </p:nvSpPr>
        <p:spPr/>
        <p:txBody>
          <a:bodyPr/>
          <a:lstStyle/>
          <a:p>
            <a:r>
              <a:rPr lang="en-US" dirty="0"/>
              <a:t>FIV: therapy</a:t>
            </a:r>
          </a:p>
        </p:txBody>
      </p:sp>
      <p:pic>
        <p:nvPicPr>
          <p:cNvPr id="4" name="Content Placeholder 3">
            <a:extLst>
              <a:ext uri="{FF2B5EF4-FFF2-40B4-BE49-F238E27FC236}">
                <a16:creationId xmlns:a16="http://schemas.microsoft.com/office/drawing/2014/main" id="{CF2B229B-248D-45C9-803A-AAB39AEA9C86}"/>
              </a:ext>
            </a:extLst>
          </p:cNvPr>
          <p:cNvPicPr>
            <a:picLocks noGrp="1" noChangeAspect="1"/>
          </p:cNvPicPr>
          <p:nvPr>
            <p:ph idx="1"/>
          </p:nvPr>
        </p:nvPicPr>
        <p:blipFill>
          <a:blip r:embed="rId3"/>
          <a:stretch>
            <a:fillRect/>
          </a:stretch>
        </p:blipFill>
        <p:spPr>
          <a:xfrm>
            <a:off x="228600" y="2356649"/>
            <a:ext cx="3907301" cy="1072351"/>
          </a:xfrm>
          <a:prstGeom prst="rect">
            <a:avLst/>
          </a:prstGeom>
        </p:spPr>
      </p:pic>
      <p:pic>
        <p:nvPicPr>
          <p:cNvPr id="5" name="Picture 4">
            <a:extLst>
              <a:ext uri="{FF2B5EF4-FFF2-40B4-BE49-F238E27FC236}">
                <a16:creationId xmlns:a16="http://schemas.microsoft.com/office/drawing/2014/main" id="{7F36F3BE-574A-4043-B22E-69CCFB2D2250}"/>
              </a:ext>
            </a:extLst>
          </p:cNvPr>
          <p:cNvPicPr>
            <a:picLocks noChangeAspect="1"/>
          </p:cNvPicPr>
          <p:nvPr/>
        </p:nvPicPr>
        <p:blipFill>
          <a:blip r:embed="rId4"/>
          <a:stretch>
            <a:fillRect/>
          </a:stretch>
        </p:blipFill>
        <p:spPr>
          <a:xfrm>
            <a:off x="4372184" y="2892824"/>
            <a:ext cx="7009814" cy="3259649"/>
          </a:xfrm>
          <a:prstGeom prst="rect">
            <a:avLst/>
          </a:prstGeom>
        </p:spPr>
      </p:pic>
    </p:spTree>
    <p:extLst>
      <p:ext uri="{BB962C8B-B14F-4D97-AF65-F5344CB8AC3E}">
        <p14:creationId xmlns:p14="http://schemas.microsoft.com/office/powerpoint/2010/main" val="916627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6104E-201C-4832-9818-3C998B51FCB1}"/>
              </a:ext>
            </a:extLst>
          </p:cNvPr>
          <p:cNvSpPr>
            <a:spLocks noGrp="1"/>
          </p:cNvSpPr>
          <p:nvPr>
            <p:ph type="title"/>
          </p:nvPr>
        </p:nvSpPr>
        <p:spPr/>
        <p:txBody>
          <a:bodyPr/>
          <a:lstStyle/>
          <a:p>
            <a:r>
              <a:rPr lang="en-US" dirty="0"/>
              <a:t>FIV: prevention</a:t>
            </a:r>
          </a:p>
        </p:txBody>
      </p:sp>
      <p:sp>
        <p:nvSpPr>
          <p:cNvPr id="3" name="Content Placeholder 2">
            <a:extLst>
              <a:ext uri="{FF2B5EF4-FFF2-40B4-BE49-F238E27FC236}">
                <a16:creationId xmlns:a16="http://schemas.microsoft.com/office/drawing/2014/main" id="{6EDD5ADF-2747-4DF3-925C-85A0885386EC}"/>
              </a:ext>
            </a:extLst>
          </p:cNvPr>
          <p:cNvSpPr>
            <a:spLocks noGrp="1"/>
          </p:cNvSpPr>
          <p:nvPr>
            <p:ph idx="1"/>
          </p:nvPr>
        </p:nvSpPr>
        <p:spPr/>
        <p:txBody>
          <a:bodyPr/>
          <a:lstStyle/>
          <a:p>
            <a:r>
              <a:rPr lang="en-US" dirty="0"/>
              <a:t>Vaccine- not available in US</a:t>
            </a:r>
          </a:p>
          <a:p>
            <a:r>
              <a:rPr lang="en-US" dirty="0"/>
              <a:t>Neuter</a:t>
            </a:r>
          </a:p>
          <a:p>
            <a:r>
              <a:rPr lang="en-US" dirty="0"/>
              <a:t>Limit outdoor access</a:t>
            </a:r>
          </a:p>
          <a:p>
            <a:r>
              <a:rPr lang="en-US" dirty="0"/>
              <a:t>Disinfectants </a:t>
            </a:r>
          </a:p>
          <a:p>
            <a:r>
              <a:rPr lang="en-US" dirty="0"/>
              <a:t>Testing </a:t>
            </a:r>
          </a:p>
          <a:p>
            <a:endParaRPr lang="en-US" dirty="0"/>
          </a:p>
          <a:p>
            <a:endParaRPr lang="en-US" dirty="0"/>
          </a:p>
        </p:txBody>
      </p:sp>
    </p:spTree>
    <p:extLst>
      <p:ext uri="{BB962C8B-B14F-4D97-AF65-F5344CB8AC3E}">
        <p14:creationId xmlns:p14="http://schemas.microsoft.com/office/powerpoint/2010/main" val="3085248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8A3B4-EEC7-4E26-B9F0-204E83F21899}"/>
              </a:ext>
            </a:extLst>
          </p:cNvPr>
          <p:cNvSpPr>
            <a:spLocks noGrp="1"/>
          </p:cNvSpPr>
          <p:nvPr>
            <p:ph type="title"/>
          </p:nvPr>
        </p:nvSpPr>
        <p:spPr/>
        <p:txBody>
          <a:bodyPr/>
          <a:lstStyle/>
          <a:p>
            <a:r>
              <a:rPr lang="en-US" dirty="0"/>
              <a:t>FIP: the basics </a:t>
            </a:r>
          </a:p>
        </p:txBody>
      </p:sp>
      <p:sp>
        <p:nvSpPr>
          <p:cNvPr id="3" name="Content Placeholder 2">
            <a:extLst>
              <a:ext uri="{FF2B5EF4-FFF2-40B4-BE49-F238E27FC236}">
                <a16:creationId xmlns:a16="http://schemas.microsoft.com/office/drawing/2014/main" id="{5A23D12F-3DA3-4D6F-B15E-2B9E2289D71A}"/>
              </a:ext>
            </a:extLst>
          </p:cNvPr>
          <p:cNvSpPr>
            <a:spLocks noGrp="1"/>
          </p:cNvSpPr>
          <p:nvPr>
            <p:ph idx="1"/>
          </p:nvPr>
        </p:nvSpPr>
        <p:spPr/>
        <p:txBody>
          <a:bodyPr/>
          <a:lstStyle/>
          <a:p>
            <a:r>
              <a:rPr lang="en-US" dirty="0"/>
              <a:t>Coronavirus- enveloped SS RNA virus </a:t>
            </a:r>
          </a:p>
          <a:p>
            <a:r>
              <a:rPr lang="en-US" dirty="0"/>
              <a:t>Fecal oral route of transmission  </a:t>
            </a:r>
          </a:p>
          <a:p>
            <a:r>
              <a:rPr lang="en-US" dirty="0"/>
              <a:t>Viral disease caused by mutated strains of </a:t>
            </a:r>
            <a:r>
              <a:rPr lang="en-US" dirty="0" err="1"/>
              <a:t>FeCV</a:t>
            </a:r>
            <a:r>
              <a:rPr lang="en-US" dirty="0"/>
              <a:t> ----</a:t>
            </a:r>
            <a:r>
              <a:rPr lang="en-US" dirty="0">
                <a:sym typeface="Wingdings" panose="05000000000000000000" pitchFamily="2" charset="2"/>
              </a:rPr>
              <a:t> FIPV</a:t>
            </a:r>
          </a:p>
          <a:p>
            <a:r>
              <a:rPr lang="en-US" dirty="0">
                <a:sym typeface="Wingdings" panose="05000000000000000000" pitchFamily="2" charset="2"/>
              </a:rPr>
              <a:t>FIPV occurs in about 10% of cats infected with </a:t>
            </a:r>
            <a:r>
              <a:rPr lang="en-US" dirty="0" err="1">
                <a:sym typeface="Wingdings" panose="05000000000000000000" pitchFamily="2" charset="2"/>
              </a:rPr>
              <a:t>FeCV</a:t>
            </a:r>
            <a:r>
              <a:rPr lang="en-US" dirty="0">
                <a:sym typeface="Wingdings" panose="05000000000000000000" pitchFamily="2" charset="2"/>
              </a:rPr>
              <a:t> </a:t>
            </a:r>
            <a:endParaRPr lang="en-US" dirty="0"/>
          </a:p>
          <a:p>
            <a:r>
              <a:rPr lang="en-US" dirty="0"/>
              <a:t>Mostly seen in kittens (70% less than 1.5 </a:t>
            </a:r>
            <a:r>
              <a:rPr lang="en-US" dirty="0" err="1"/>
              <a:t>yrs</a:t>
            </a:r>
            <a:r>
              <a:rPr lang="en-US" dirty="0"/>
              <a:t> old), geriatric cats, males and pure bred cats</a:t>
            </a:r>
          </a:p>
          <a:p>
            <a:endParaRPr lang="en-US" dirty="0"/>
          </a:p>
          <a:p>
            <a:endParaRPr lang="en-US" dirty="0"/>
          </a:p>
          <a:p>
            <a:endParaRPr lang="en-US" dirty="0"/>
          </a:p>
        </p:txBody>
      </p:sp>
    </p:spTree>
    <p:extLst>
      <p:ext uri="{BB962C8B-B14F-4D97-AF65-F5344CB8AC3E}">
        <p14:creationId xmlns:p14="http://schemas.microsoft.com/office/powerpoint/2010/main" val="323545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B3133-6D2E-4A15-84C4-E2F0DBB2AA68}"/>
              </a:ext>
            </a:extLst>
          </p:cNvPr>
          <p:cNvSpPr>
            <a:spLocks noGrp="1"/>
          </p:cNvSpPr>
          <p:nvPr>
            <p:ph type="title"/>
          </p:nvPr>
        </p:nvSpPr>
        <p:spPr>
          <a:xfrm>
            <a:off x="810000" y="447188"/>
            <a:ext cx="5359921" cy="970450"/>
          </a:xfrm>
        </p:spPr>
        <p:txBody>
          <a:bodyPr>
            <a:normAutofit/>
          </a:bodyPr>
          <a:lstStyle/>
          <a:p>
            <a:r>
              <a:rPr lang="en-US" dirty="0"/>
              <a:t>Feline viruses</a:t>
            </a:r>
          </a:p>
        </p:txBody>
      </p:sp>
      <p:sp>
        <p:nvSpPr>
          <p:cNvPr id="3" name="Content Placeholder 2">
            <a:extLst>
              <a:ext uri="{FF2B5EF4-FFF2-40B4-BE49-F238E27FC236}">
                <a16:creationId xmlns:a16="http://schemas.microsoft.com/office/drawing/2014/main" id="{4A1D6673-20AF-4DBD-9B67-985189CA3AD6}"/>
              </a:ext>
            </a:extLst>
          </p:cNvPr>
          <p:cNvSpPr>
            <a:spLocks noGrp="1"/>
          </p:cNvSpPr>
          <p:nvPr>
            <p:ph idx="1"/>
          </p:nvPr>
        </p:nvSpPr>
        <p:spPr>
          <a:xfrm>
            <a:off x="818712" y="2222287"/>
            <a:ext cx="5351209" cy="3636511"/>
          </a:xfrm>
        </p:spPr>
        <p:txBody>
          <a:bodyPr>
            <a:normAutofit/>
          </a:bodyPr>
          <a:lstStyle/>
          <a:p>
            <a:r>
              <a:rPr lang="en-US" dirty="0"/>
              <a:t>Feline- feline leukemia, feline immunodeficiency virus, feline infectious peritonitis, panleukopenia, feline upper respiratory disease </a:t>
            </a:r>
          </a:p>
        </p:txBody>
      </p:sp>
      <p:sp>
        <p:nvSpPr>
          <p:cNvPr id="71" name="Rectangle 70">
            <a:extLst>
              <a:ext uri="{FF2B5EF4-FFF2-40B4-BE49-F238E27FC236}">
                <a16:creationId xmlns:a16="http://schemas.microsoft.com/office/drawing/2014/main" id="{1C524A27-B6C0-41EA-ABCB-AA2E61FC0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75898" y="0"/>
            <a:ext cx="5713054"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ounded Rectangle 17">
            <a:extLst>
              <a:ext uri="{FF2B5EF4-FFF2-40B4-BE49-F238E27FC236}">
                <a16:creationId xmlns:a16="http://schemas.microsoft.com/office/drawing/2014/main" id="{F3FCE8DC-E7A6-4A8F-BB57-A87EC4B846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BB9ED0AF-4936-4197-A76F-906C81E5928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493" r="20875" b="1"/>
          <a:stretch/>
        </p:blipFill>
        <p:spPr bwMode="auto">
          <a:xfrm>
            <a:off x="7410517" y="1258529"/>
            <a:ext cx="3832042" cy="4330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81859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8FA84-4D97-454A-AFE8-C029F968C1CD}"/>
              </a:ext>
            </a:extLst>
          </p:cNvPr>
          <p:cNvSpPr>
            <a:spLocks noGrp="1"/>
          </p:cNvSpPr>
          <p:nvPr>
            <p:ph type="title"/>
          </p:nvPr>
        </p:nvSpPr>
        <p:spPr/>
        <p:txBody>
          <a:bodyPr/>
          <a:lstStyle/>
          <a:p>
            <a:r>
              <a:rPr lang="en-US" dirty="0"/>
              <a:t>FIP: pathogenesis </a:t>
            </a:r>
          </a:p>
        </p:txBody>
      </p:sp>
      <p:sp>
        <p:nvSpPr>
          <p:cNvPr id="3" name="Content Placeholder 2">
            <a:extLst>
              <a:ext uri="{FF2B5EF4-FFF2-40B4-BE49-F238E27FC236}">
                <a16:creationId xmlns:a16="http://schemas.microsoft.com/office/drawing/2014/main" id="{CE68C962-E1F7-44DC-9287-F0BA659567C9}"/>
              </a:ext>
            </a:extLst>
          </p:cNvPr>
          <p:cNvSpPr>
            <a:spLocks noGrp="1"/>
          </p:cNvSpPr>
          <p:nvPr>
            <p:ph idx="1"/>
          </p:nvPr>
        </p:nvSpPr>
        <p:spPr/>
        <p:txBody>
          <a:bodyPr/>
          <a:lstStyle/>
          <a:p>
            <a:r>
              <a:rPr lang="en-US" dirty="0"/>
              <a:t>Two serotypes- type I (most common) type II (recombinant) </a:t>
            </a:r>
          </a:p>
          <a:p>
            <a:r>
              <a:rPr lang="en-US" dirty="0"/>
              <a:t>S protein binds to receptor on host cell mediating cell entry</a:t>
            </a:r>
          </a:p>
          <a:p>
            <a:r>
              <a:rPr lang="en-US" dirty="0"/>
              <a:t>Type I- unknown receptor</a:t>
            </a:r>
          </a:p>
          <a:p>
            <a:r>
              <a:rPr lang="en-US" dirty="0"/>
              <a:t>Type II- aminopeptidase N receptor </a:t>
            </a:r>
          </a:p>
          <a:p>
            <a:r>
              <a:rPr lang="en-US" dirty="0"/>
              <a:t>Viral factors, host factors and environmental factors </a:t>
            </a:r>
          </a:p>
        </p:txBody>
      </p:sp>
    </p:spTree>
    <p:extLst>
      <p:ext uri="{BB962C8B-B14F-4D97-AF65-F5344CB8AC3E}">
        <p14:creationId xmlns:p14="http://schemas.microsoft.com/office/powerpoint/2010/main" val="4414430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DA260A-2E24-4A1F-8CA3-95C0F35458F1}"/>
              </a:ext>
            </a:extLst>
          </p:cNvPr>
          <p:cNvSpPr>
            <a:spLocks noGrp="1"/>
          </p:cNvSpPr>
          <p:nvPr>
            <p:ph type="title"/>
          </p:nvPr>
        </p:nvSpPr>
        <p:spPr/>
        <p:txBody>
          <a:bodyPr/>
          <a:lstStyle/>
          <a:p>
            <a:r>
              <a:rPr lang="en-US" dirty="0"/>
              <a:t>FIP: signs  </a:t>
            </a:r>
          </a:p>
        </p:txBody>
      </p:sp>
      <p:sp>
        <p:nvSpPr>
          <p:cNvPr id="3" name="Content Placeholder 2">
            <a:extLst>
              <a:ext uri="{FF2B5EF4-FFF2-40B4-BE49-F238E27FC236}">
                <a16:creationId xmlns:a16="http://schemas.microsoft.com/office/drawing/2014/main" id="{B61B0F26-E7B7-4631-91B5-EE9E67019005}"/>
              </a:ext>
            </a:extLst>
          </p:cNvPr>
          <p:cNvSpPr>
            <a:spLocks noGrp="1"/>
          </p:cNvSpPr>
          <p:nvPr>
            <p:ph idx="1"/>
          </p:nvPr>
        </p:nvSpPr>
        <p:spPr/>
        <p:txBody>
          <a:bodyPr/>
          <a:lstStyle/>
          <a:p>
            <a:r>
              <a:rPr lang="en-US" dirty="0"/>
              <a:t>General signs: lethargy, anorexia, fever (often fluctuates), weight loss, icterus, lymphadenopathy </a:t>
            </a:r>
          </a:p>
          <a:p>
            <a:r>
              <a:rPr lang="en-US" dirty="0"/>
              <a:t>Wet form(more common): abdominal, pleural and pericardial effusion</a:t>
            </a:r>
          </a:p>
          <a:p>
            <a:r>
              <a:rPr lang="en-US" dirty="0"/>
              <a:t>Dry form: neurologic changes (seizures, ataxia, vestibular signs, behavior change), ocular changes (commonly anterior uveitis), dermatologic (papules, nodules)</a:t>
            </a:r>
          </a:p>
        </p:txBody>
      </p:sp>
    </p:spTree>
    <p:extLst>
      <p:ext uri="{BB962C8B-B14F-4D97-AF65-F5344CB8AC3E}">
        <p14:creationId xmlns:p14="http://schemas.microsoft.com/office/powerpoint/2010/main" val="33905881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5F5BB7-A853-47A2-B2E2-808AF520BB0B}"/>
              </a:ext>
            </a:extLst>
          </p:cNvPr>
          <p:cNvSpPr>
            <a:spLocks noGrp="1"/>
          </p:cNvSpPr>
          <p:nvPr>
            <p:ph type="title"/>
          </p:nvPr>
        </p:nvSpPr>
        <p:spPr/>
        <p:txBody>
          <a:bodyPr/>
          <a:lstStyle/>
          <a:p>
            <a:r>
              <a:rPr lang="en-US" dirty="0"/>
              <a:t>FIP: diagnostics </a:t>
            </a:r>
          </a:p>
        </p:txBody>
      </p:sp>
      <p:sp>
        <p:nvSpPr>
          <p:cNvPr id="3" name="Content Placeholder 2">
            <a:extLst>
              <a:ext uri="{FF2B5EF4-FFF2-40B4-BE49-F238E27FC236}">
                <a16:creationId xmlns:a16="http://schemas.microsoft.com/office/drawing/2014/main" id="{D1371C4E-3404-4A21-9751-7DCCC9E773C4}"/>
              </a:ext>
            </a:extLst>
          </p:cNvPr>
          <p:cNvSpPr>
            <a:spLocks noGrp="1"/>
          </p:cNvSpPr>
          <p:nvPr>
            <p:ph idx="1"/>
          </p:nvPr>
        </p:nvSpPr>
        <p:spPr/>
        <p:txBody>
          <a:bodyPr/>
          <a:lstStyle/>
          <a:p>
            <a:r>
              <a:rPr lang="en-US" dirty="0"/>
              <a:t>CBC: non specific- lymphopenia, neutrophilia with LS, NR anemia</a:t>
            </a:r>
          </a:p>
          <a:p>
            <a:r>
              <a:rPr lang="en-US" dirty="0"/>
              <a:t>Chemistry: hyperglobulinemia in 89%, often with low or normal albumin (low A:G ratio), hyperbilirubinemia without ELE</a:t>
            </a:r>
          </a:p>
          <a:p>
            <a:r>
              <a:rPr lang="en-US" dirty="0"/>
              <a:t>Polyclonal elevations in gamma and alpha-2 globulins reported most commonly </a:t>
            </a:r>
          </a:p>
          <a:p>
            <a:r>
              <a:rPr lang="en-US" dirty="0"/>
              <a:t>Antibody titers: titers &gt; 1:3200 are highly suggestive, can be used to rule out</a:t>
            </a:r>
          </a:p>
          <a:p>
            <a:r>
              <a:rPr lang="en-US" dirty="0"/>
              <a:t>Effusion analysis: straw yellow, proteinaceous, low A:G ratio, poorly cellular </a:t>
            </a:r>
          </a:p>
          <a:p>
            <a:r>
              <a:rPr lang="en-US" dirty="0"/>
              <a:t>RT-PCR, spike gene RT-PCR</a:t>
            </a:r>
          </a:p>
        </p:txBody>
      </p:sp>
    </p:spTree>
    <p:extLst>
      <p:ext uri="{BB962C8B-B14F-4D97-AF65-F5344CB8AC3E}">
        <p14:creationId xmlns:p14="http://schemas.microsoft.com/office/powerpoint/2010/main" val="469670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133F8CB7-795C-4272-9073-64D8CF97F2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11" name="Rectangle 10">
            <a:extLst>
              <a:ext uri="{FF2B5EF4-FFF2-40B4-BE49-F238E27FC236}">
                <a16:creationId xmlns:a16="http://schemas.microsoft.com/office/drawing/2014/main" id="{B7743172-17A8-4FA4-8434-B813E03B7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3">
            <a:extLst>
              <a:ext uri="{FF2B5EF4-FFF2-40B4-BE49-F238E27FC236}">
                <a16:creationId xmlns:a16="http://schemas.microsoft.com/office/drawing/2014/main" id="{4CE1233C-FD2F-489E-BFDE-086F5FED64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blipFill>
            <a:blip r:embed="rId2">
              <a:duotone>
                <a:schemeClr val="accent1">
                  <a:tint val="98000"/>
                  <a:lumMod val="102000"/>
                </a:schemeClr>
                <a:schemeClr val="accent1">
                  <a:shade val="98000"/>
                  <a:lumMod val="98000"/>
                </a:schemeClr>
              </a:duotone>
            </a:blip>
            <a:tile tx="0" ty="0" sx="100000" sy="100000" flip="none" algn="tl"/>
          </a:blipFill>
          <a:ln>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97C8173-0248-4E78-8A52-C3428E406ABB}"/>
              </a:ext>
            </a:extLst>
          </p:cNvPr>
          <p:cNvSpPr>
            <a:spLocks noGrp="1"/>
          </p:cNvSpPr>
          <p:nvPr>
            <p:ph type="title"/>
          </p:nvPr>
        </p:nvSpPr>
        <p:spPr>
          <a:xfrm>
            <a:off x="451514" y="1800225"/>
            <a:ext cx="3444211" cy="4241136"/>
          </a:xfrm>
        </p:spPr>
        <p:txBody>
          <a:bodyPr vert="horz" lIns="91440" tIns="45720" rIns="91440" bIns="45720" rtlCol="0" anchor="t">
            <a:normAutofit/>
          </a:bodyPr>
          <a:lstStyle/>
          <a:p>
            <a:r>
              <a:rPr lang="en-US" sz="4400"/>
              <a:t>FIP:</a:t>
            </a:r>
          </a:p>
        </p:txBody>
      </p:sp>
      <p:pic>
        <p:nvPicPr>
          <p:cNvPr id="4" name="Content Placeholder 3">
            <a:extLst>
              <a:ext uri="{FF2B5EF4-FFF2-40B4-BE49-F238E27FC236}">
                <a16:creationId xmlns:a16="http://schemas.microsoft.com/office/drawing/2014/main" id="{6BDF6CCD-79A6-4370-A7DA-12292DD7078E}"/>
              </a:ext>
            </a:extLst>
          </p:cNvPr>
          <p:cNvPicPr>
            <a:picLocks noGrp="1"/>
          </p:cNvPicPr>
          <p:nvPr>
            <p:ph idx="1"/>
          </p:nvPr>
        </p:nvPicPr>
        <p:blipFill>
          <a:blip r:embed="rId3">
            <a:extLst>
              <a:ext uri="{28A0092B-C50C-407E-A947-70E740481C1C}">
                <a14:useLocalDpi xmlns:a14="http://schemas.microsoft.com/office/drawing/2010/main" val="0"/>
              </a:ext>
            </a:extLst>
          </a:blip>
          <a:stretch>
            <a:fillRect/>
          </a:stretch>
        </p:blipFill>
        <p:spPr bwMode="auto">
          <a:xfrm>
            <a:off x="6154134" y="643465"/>
            <a:ext cx="4520738" cy="5397897"/>
          </a:xfrm>
          <a:prstGeom prst="roundRect">
            <a:avLst>
              <a:gd name="adj" fmla="val 3876"/>
            </a:avLst>
          </a:prstGeom>
          <a:noFill/>
          <a:ln>
            <a:solidFill>
              <a:schemeClr val="accent1"/>
            </a:solidFill>
          </a:ln>
          <a:effectLst/>
        </p:spPr>
      </p:pic>
    </p:spTree>
    <p:extLst>
      <p:ext uri="{BB962C8B-B14F-4D97-AF65-F5344CB8AC3E}">
        <p14:creationId xmlns:p14="http://schemas.microsoft.com/office/powerpoint/2010/main" val="2092538270"/>
      </p:ext>
    </p:extLst>
  </p:cSld>
  <p:clrMapOvr>
    <a:overrideClrMapping bg1="lt1" tx1="dk1" bg2="lt2" tx2="dk2" accent1="accent1" accent2="accent2" accent3="accent3" accent4="accent4" accent5="accent5" accent6="accent6" hlink="hlink" folHlink="folHlink"/>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7AE9A-BBCE-4EE1-AF4B-5BC92A919927}"/>
              </a:ext>
            </a:extLst>
          </p:cNvPr>
          <p:cNvSpPr>
            <a:spLocks noGrp="1"/>
          </p:cNvSpPr>
          <p:nvPr>
            <p:ph type="title"/>
          </p:nvPr>
        </p:nvSpPr>
        <p:spPr/>
        <p:txBody>
          <a:bodyPr/>
          <a:lstStyle/>
          <a:p>
            <a:r>
              <a:rPr lang="en-US" dirty="0"/>
              <a:t>Rivalta’s test </a:t>
            </a:r>
          </a:p>
        </p:txBody>
      </p:sp>
      <p:pic>
        <p:nvPicPr>
          <p:cNvPr id="4" name="Content Placeholder 3">
            <a:extLst>
              <a:ext uri="{FF2B5EF4-FFF2-40B4-BE49-F238E27FC236}">
                <a16:creationId xmlns:a16="http://schemas.microsoft.com/office/drawing/2014/main" id="{86D23117-386E-4F8F-B466-D705247CD270}"/>
              </a:ext>
            </a:extLst>
          </p:cNvPr>
          <p:cNvPicPr>
            <a:picLocks noGrp="1" noChangeAspect="1"/>
          </p:cNvPicPr>
          <p:nvPr>
            <p:ph idx="1"/>
          </p:nvPr>
        </p:nvPicPr>
        <p:blipFill>
          <a:blip r:embed="rId3"/>
          <a:stretch>
            <a:fillRect/>
          </a:stretch>
        </p:blipFill>
        <p:spPr>
          <a:xfrm>
            <a:off x="3624262" y="2321169"/>
            <a:ext cx="6335664" cy="3404382"/>
          </a:xfrm>
          <a:prstGeom prst="rect">
            <a:avLst/>
          </a:prstGeom>
        </p:spPr>
      </p:pic>
    </p:spTree>
    <p:extLst>
      <p:ext uri="{BB962C8B-B14F-4D97-AF65-F5344CB8AC3E}">
        <p14:creationId xmlns:p14="http://schemas.microsoft.com/office/powerpoint/2010/main" val="1356081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B3D5D-2A21-42B2-8ADB-E3F81F90B792}"/>
              </a:ext>
            </a:extLst>
          </p:cNvPr>
          <p:cNvSpPr>
            <a:spLocks noGrp="1"/>
          </p:cNvSpPr>
          <p:nvPr>
            <p:ph type="title"/>
          </p:nvPr>
        </p:nvSpPr>
        <p:spPr/>
        <p:txBody>
          <a:bodyPr/>
          <a:lstStyle/>
          <a:p>
            <a:r>
              <a:rPr lang="en-US" dirty="0"/>
              <a:t>FIP: therapy </a:t>
            </a:r>
          </a:p>
        </p:txBody>
      </p:sp>
      <p:pic>
        <p:nvPicPr>
          <p:cNvPr id="4" name="Content Placeholder 3">
            <a:extLst>
              <a:ext uri="{FF2B5EF4-FFF2-40B4-BE49-F238E27FC236}">
                <a16:creationId xmlns:a16="http://schemas.microsoft.com/office/drawing/2014/main" id="{8CE04BEC-EA77-4371-BDF0-11160601FC16}"/>
              </a:ext>
            </a:extLst>
          </p:cNvPr>
          <p:cNvPicPr>
            <a:picLocks noGrp="1"/>
          </p:cNvPicPr>
          <p:nvPr>
            <p:ph idx="1"/>
          </p:nvPr>
        </p:nvPicPr>
        <p:blipFill>
          <a:blip r:embed="rId3"/>
          <a:stretch>
            <a:fillRect/>
          </a:stretch>
        </p:blipFill>
        <p:spPr>
          <a:xfrm>
            <a:off x="534207" y="2405062"/>
            <a:ext cx="5416428" cy="1773043"/>
          </a:xfrm>
          <a:prstGeom prst="rect">
            <a:avLst/>
          </a:prstGeom>
        </p:spPr>
      </p:pic>
      <p:pic>
        <p:nvPicPr>
          <p:cNvPr id="5" name="Picture 4">
            <a:extLst>
              <a:ext uri="{FF2B5EF4-FFF2-40B4-BE49-F238E27FC236}">
                <a16:creationId xmlns:a16="http://schemas.microsoft.com/office/drawing/2014/main" id="{1248940B-13C8-4335-B9B2-3B600ED1D510}"/>
              </a:ext>
            </a:extLst>
          </p:cNvPr>
          <p:cNvPicPr/>
          <p:nvPr/>
        </p:nvPicPr>
        <p:blipFill>
          <a:blip r:embed="rId4"/>
          <a:stretch>
            <a:fillRect/>
          </a:stretch>
        </p:blipFill>
        <p:spPr>
          <a:xfrm>
            <a:off x="5571978" y="4276993"/>
            <a:ext cx="5943600" cy="1773043"/>
          </a:xfrm>
          <a:prstGeom prst="rect">
            <a:avLst/>
          </a:prstGeom>
        </p:spPr>
      </p:pic>
    </p:spTree>
    <p:extLst>
      <p:ext uri="{BB962C8B-B14F-4D97-AF65-F5344CB8AC3E}">
        <p14:creationId xmlns:p14="http://schemas.microsoft.com/office/powerpoint/2010/main" val="2302728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1" name="Freeform 6">
            <a:extLst>
              <a:ext uri="{FF2B5EF4-FFF2-40B4-BE49-F238E27FC236}">
                <a16:creationId xmlns:a16="http://schemas.microsoft.com/office/drawing/2014/main" id="{E446B7E6-8568-417F-959E-DB3D1E70F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3175"/>
            <a:ext cx="12192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 xmlns:a16="http://schemas.microsoft.com/office/drawing/2014/main" xmlns:p14="http://schemas.microsoft.com/office/powerpoint/2010/main"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useBgFill="1">
        <p:nvSpPr>
          <p:cNvPr id="73" name="Rectangle 72">
            <a:extLst>
              <a:ext uri="{FF2B5EF4-FFF2-40B4-BE49-F238E27FC236}">
                <a16:creationId xmlns:a16="http://schemas.microsoft.com/office/drawing/2014/main" id="{54047A07-72EC-41BC-A55F-C264F639FB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68C88F22-B3FF-451D-A431-289AAE743F73}"/>
              </a:ext>
            </a:extLst>
          </p:cNvPr>
          <p:cNvPicPr>
            <a:picLocks noChangeAspect="1" noChangeArrowheads="1"/>
          </p:cNvPicPr>
          <p:nvPr/>
        </p:nvPicPr>
        <p:blipFill rotWithShape="1">
          <a:blip r:embed="rId2">
            <a:alphaModFix amt="40000"/>
            <a:extLst>
              <a:ext uri="{28A0092B-C50C-407E-A947-70E740481C1C}">
                <a14:useLocalDpi xmlns:a14="http://schemas.microsoft.com/office/drawing/2010/main" val="0"/>
              </a:ext>
            </a:extLst>
          </a:blip>
          <a:srcRect t="9339" b="1566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9C169195-DC4C-4FA0-B723-FB17910DB41E}"/>
              </a:ext>
            </a:extLst>
          </p:cNvPr>
          <p:cNvSpPr>
            <a:spLocks noGrp="1"/>
          </p:cNvSpPr>
          <p:nvPr>
            <p:ph type="title"/>
          </p:nvPr>
        </p:nvSpPr>
        <p:spPr>
          <a:xfrm>
            <a:off x="810001" y="1449147"/>
            <a:ext cx="10572000" cy="3732453"/>
          </a:xfrm>
        </p:spPr>
        <p:txBody>
          <a:bodyPr vert="horz" lIns="91440" tIns="45720" rIns="91440" bIns="45720" rtlCol="0" anchor="b">
            <a:normAutofit/>
          </a:bodyPr>
          <a:lstStyle/>
          <a:p>
            <a:r>
              <a:rPr lang="en-US" sz="5400"/>
              <a:t>FIP</a:t>
            </a:r>
          </a:p>
        </p:txBody>
      </p:sp>
      <p:sp>
        <p:nvSpPr>
          <p:cNvPr id="3" name="Content Placeholder 2">
            <a:extLst>
              <a:ext uri="{FF2B5EF4-FFF2-40B4-BE49-F238E27FC236}">
                <a16:creationId xmlns:a16="http://schemas.microsoft.com/office/drawing/2014/main" id="{4E70EE28-53E1-4A6C-AF04-A5F5CEFFB6C4}"/>
              </a:ext>
            </a:extLst>
          </p:cNvPr>
          <p:cNvSpPr>
            <a:spLocks noGrp="1"/>
          </p:cNvSpPr>
          <p:nvPr>
            <p:ph idx="1"/>
          </p:nvPr>
        </p:nvSpPr>
        <p:spPr>
          <a:xfrm>
            <a:off x="810001" y="5280847"/>
            <a:ext cx="10572000" cy="434974"/>
          </a:xfrm>
        </p:spPr>
        <p:txBody>
          <a:bodyPr vert="horz" lIns="91440" tIns="45720" rIns="91440" bIns="45720" rtlCol="0" anchor="t">
            <a:normAutofit/>
          </a:bodyPr>
          <a:lstStyle/>
          <a:p>
            <a:pPr marL="0" indent="0">
              <a:buNone/>
            </a:pPr>
            <a:r>
              <a:rPr lang="en-US" dirty="0"/>
              <a:t>MST 9 days with 95% morality </a:t>
            </a:r>
            <a:endParaRPr lang="en-US"/>
          </a:p>
        </p:txBody>
      </p:sp>
    </p:spTree>
    <p:extLst>
      <p:ext uri="{BB962C8B-B14F-4D97-AF65-F5344CB8AC3E}">
        <p14:creationId xmlns:p14="http://schemas.microsoft.com/office/powerpoint/2010/main" val="2724222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C681C-ED19-4C6F-8A40-F739F874C95C}"/>
              </a:ext>
            </a:extLst>
          </p:cNvPr>
          <p:cNvSpPr>
            <a:spLocks noGrp="1"/>
          </p:cNvSpPr>
          <p:nvPr>
            <p:ph type="title"/>
          </p:nvPr>
        </p:nvSpPr>
        <p:spPr/>
        <p:txBody>
          <a:bodyPr/>
          <a:lstStyle/>
          <a:p>
            <a:r>
              <a:rPr lang="en-US" dirty="0"/>
              <a:t>Panleukopenia: the basics </a:t>
            </a:r>
          </a:p>
        </p:txBody>
      </p:sp>
      <p:sp>
        <p:nvSpPr>
          <p:cNvPr id="3" name="Content Placeholder 2">
            <a:extLst>
              <a:ext uri="{FF2B5EF4-FFF2-40B4-BE49-F238E27FC236}">
                <a16:creationId xmlns:a16="http://schemas.microsoft.com/office/drawing/2014/main" id="{FCA1A7E0-5FC1-4B38-B995-A243CCB6AFE2}"/>
              </a:ext>
            </a:extLst>
          </p:cNvPr>
          <p:cNvSpPr>
            <a:spLocks noGrp="1"/>
          </p:cNvSpPr>
          <p:nvPr>
            <p:ph idx="1"/>
          </p:nvPr>
        </p:nvSpPr>
        <p:spPr/>
        <p:txBody>
          <a:bodyPr/>
          <a:lstStyle/>
          <a:p>
            <a:r>
              <a:rPr lang="en-US" dirty="0"/>
              <a:t>SS non-enveloped DNA virus, parvo virus, genetically related to CPV (certain strains can also infect cats)</a:t>
            </a:r>
          </a:p>
          <a:p>
            <a:r>
              <a:rPr lang="en-US" dirty="0"/>
              <a:t>Very stable in the environment, can survive up to 1 </a:t>
            </a:r>
            <a:r>
              <a:rPr lang="en-US" dirty="0" err="1"/>
              <a:t>yr</a:t>
            </a:r>
            <a:r>
              <a:rPr lang="en-US" dirty="0"/>
              <a:t>! </a:t>
            </a:r>
          </a:p>
          <a:p>
            <a:r>
              <a:rPr lang="en-US" dirty="0"/>
              <a:t>Fecal oral route, infection in utero </a:t>
            </a:r>
          </a:p>
          <a:p>
            <a:r>
              <a:rPr lang="en-US" dirty="0"/>
              <a:t>Shed in saliva, nasal secretions, vomit, feces and urine </a:t>
            </a:r>
          </a:p>
          <a:p>
            <a:r>
              <a:rPr lang="en-US" dirty="0"/>
              <a:t>Usually cats &lt;1 </a:t>
            </a:r>
            <a:r>
              <a:rPr lang="en-US" dirty="0" err="1"/>
              <a:t>yr</a:t>
            </a:r>
            <a:r>
              <a:rPr lang="en-US" dirty="0"/>
              <a:t> old</a:t>
            </a:r>
          </a:p>
          <a:p>
            <a:endParaRPr lang="en-US" dirty="0"/>
          </a:p>
        </p:txBody>
      </p:sp>
    </p:spTree>
    <p:extLst>
      <p:ext uri="{BB962C8B-B14F-4D97-AF65-F5344CB8AC3E}">
        <p14:creationId xmlns:p14="http://schemas.microsoft.com/office/powerpoint/2010/main" val="5217069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1F923-513B-41C3-864C-62EC13A6C89B}"/>
              </a:ext>
            </a:extLst>
          </p:cNvPr>
          <p:cNvSpPr>
            <a:spLocks noGrp="1"/>
          </p:cNvSpPr>
          <p:nvPr>
            <p:ph type="title"/>
          </p:nvPr>
        </p:nvSpPr>
        <p:spPr/>
        <p:txBody>
          <a:bodyPr/>
          <a:lstStyle/>
          <a:p>
            <a:r>
              <a:rPr lang="en-US" dirty="0"/>
              <a:t>Panleukopenia: pathogenesis </a:t>
            </a:r>
          </a:p>
        </p:txBody>
      </p:sp>
      <p:sp>
        <p:nvSpPr>
          <p:cNvPr id="3" name="Content Placeholder 2">
            <a:extLst>
              <a:ext uri="{FF2B5EF4-FFF2-40B4-BE49-F238E27FC236}">
                <a16:creationId xmlns:a16="http://schemas.microsoft.com/office/drawing/2014/main" id="{FC950972-2028-4481-A963-7A02905F1465}"/>
              </a:ext>
            </a:extLst>
          </p:cNvPr>
          <p:cNvSpPr>
            <a:spLocks noGrp="1"/>
          </p:cNvSpPr>
          <p:nvPr>
            <p:ph idx="1"/>
          </p:nvPr>
        </p:nvSpPr>
        <p:spPr/>
        <p:txBody>
          <a:bodyPr/>
          <a:lstStyle/>
          <a:p>
            <a:r>
              <a:rPr lang="en-US" dirty="0"/>
              <a:t>First replicates in oropharyngeal lymphoid tissue</a:t>
            </a:r>
          </a:p>
          <a:p>
            <a:r>
              <a:rPr lang="en-US" dirty="0"/>
              <a:t>Enters cells using transferrin receptors (</a:t>
            </a:r>
            <a:r>
              <a:rPr lang="en-US" dirty="0" err="1"/>
              <a:t>TfR</a:t>
            </a:r>
            <a:r>
              <a:rPr lang="en-US" dirty="0"/>
              <a:t>) and viral DNA gains access to the nucleus, then replicates in cells that are in S phase of mitosis since it does not have its own DNA polymerase </a:t>
            </a:r>
          </a:p>
          <a:p>
            <a:r>
              <a:rPr lang="en-US" dirty="0"/>
              <a:t>Leads to lymphoid tissue necrosis, replication in the intestinal crypt cells, infection of the BM causing leukopenia and sequestration of neutrophils into the damaged gut</a:t>
            </a:r>
          </a:p>
          <a:p>
            <a:r>
              <a:rPr lang="en-US" dirty="0"/>
              <a:t>Predilection for rapidly dividing cells- crypt cells, myeloid progenitor cells, intestinal crypt epithelium and Purkinje cells in the external granular layer of the cerebellum in neonates </a:t>
            </a:r>
          </a:p>
          <a:p>
            <a:r>
              <a:rPr lang="en-US" dirty="0"/>
              <a:t>Transplacental infection can occur </a:t>
            </a:r>
          </a:p>
          <a:p>
            <a:endParaRPr lang="en-US" dirty="0"/>
          </a:p>
        </p:txBody>
      </p:sp>
    </p:spTree>
    <p:extLst>
      <p:ext uri="{BB962C8B-B14F-4D97-AF65-F5344CB8AC3E}">
        <p14:creationId xmlns:p14="http://schemas.microsoft.com/office/powerpoint/2010/main" val="37001332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33EDA-0568-45C3-A7FB-884A23086554}"/>
              </a:ext>
            </a:extLst>
          </p:cNvPr>
          <p:cNvSpPr>
            <a:spLocks noGrp="1"/>
          </p:cNvSpPr>
          <p:nvPr>
            <p:ph type="title"/>
          </p:nvPr>
        </p:nvSpPr>
        <p:spPr/>
        <p:txBody>
          <a:bodyPr/>
          <a:lstStyle/>
          <a:p>
            <a:r>
              <a:rPr lang="en-US" dirty="0"/>
              <a:t>Panleukopenia: signs </a:t>
            </a:r>
          </a:p>
        </p:txBody>
      </p:sp>
      <p:sp>
        <p:nvSpPr>
          <p:cNvPr id="3" name="Content Placeholder 2">
            <a:extLst>
              <a:ext uri="{FF2B5EF4-FFF2-40B4-BE49-F238E27FC236}">
                <a16:creationId xmlns:a16="http://schemas.microsoft.com/office/drawing/2014/main" id="{ECBFEC62-1B35-4417-B634-A7E537102452}"/>
              </a:ext>
            </a:extLst>
          </p:cNvPr>
          <p:cNvSpPr>
            <a:spLocks noGrp="1"/>
          </p:cNvSpPr>
          <p:nvPr>
            <p:ph idx="1"/>
          </p:nvPr>
        </p:nvSpPr>
        <p:spPr/>
        <p:txBody>
          <a:bodyPr/>
          <a:lstStyle/>
          <a:p>
            <a:r>
              <a:rPr lang="en-US" dirty="0"/>
              <a:t>Clinicals signs are usually seen 2-10 days post incubation period</a:t>
            </a:r>
          </a:p>
          <a:p>
            <a:r>
              <a:rPr lang="en-US" dirty="0"/>
              <a:t>Clinical signs: fever, lethargy, vocalization, dehydration, vomiting, diarrhea, weight loss, sometimes sudden death in kittens &lt;2 months old </a:t>
            </a:r>
          </a:p>
          <a:p>
            <a:r>
              <a:rPr lang="en-US" dirty="0"/>
              <a:t>Can progress to sepsis and DIC, co-infections common </a:t>
            </a:r>
          </a:p>
          <a:p>
            <a:r>
              <a:rPr lang="en-US" dirty="0"/>
              <a:t>In utero infections can cause abortions or kittens can be born with CNS and ocular defects- hydrocephalus, hydranencephaly, optic nerve hypoplasia, retinal dysplasia and cerebellar hypoplasia. Queens may or may not show signs </a:t>
            </a:r>
          </a:p>
        </p:txBody>
      </p:sp>
    </p:spTree>
    <p:extLst>
      <p:ext uri="{BB962C8B-B14F-4D97-AF65-F5344CB8AC3E}">
        <p14:creationId xmlns:p14="http://schemas.microsoft.com/office/powerpoint/2010/main" val="1636770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E7929-75DF-4EAC-8B3A-35BEA97BF62C}"/>
              </a:ext>
            </a:extLst>
          </p:cNvPr>
          <p:cNvSpPr>
            <a:spLocks noGrp="1"/>
          </p:cNvSpPr>
          <p:nvPr>
            <p:ph type="title"/>
          </p:nvPr>
        </p:nvSpPr>
        <p:spPr/>
        <p:txBody>
          <a:bodyPr/>
          <a:lstStyle/>
          <a:p>
            <a:r>
              <a:rPr lang="en-US" dirty="0"/>
              <a:t>Feline leukemia: the basics </a:t>
            </a:r>
          </a:p>
        </p:txBody>
      </p:sp>
      <p:sp>
        <p:nvSpPr>
          <p:cNvPr id="3" name="Content Placeholder 2">
            <a:extLst>
              <a:ext uri="{FF2B5EF4-FFF2-40B4-BE49-F238E27FC236}">
                <a16:creationId xmlns:a16="http://schemas.microsoft.com/office/drawing/2014/main" id="{3914A74D-30CB-45B0-AFB8-1B20D8F99262}"/>
              </a:ext>
            </a:extLst>
          </p:cNvPr>
          <p:cNvSpPr>
            <a:spLocks noGrp="1"/>
          </p:cNvSpPr>
          <p:nvPr>
            <p:ph idx="1"/>
          </p:nvPr>
        </p:nvSpPr>
        <p:spPr/>
        <p:txBody>
          <a:bodyPr/>
          <a:lstStyle/>
          <a:p>
            <a:r>
              <a:rPr lang="en-US" dirty="0"/>
              <a:t>Enveloped RNA virus, </a:t>
            </a:r>
            <a:r>
              <a:rPr lang="en-US" dirty="0" err="1"/>
              <a:t>gammaretrovirus</a:t>
            </a:r>
            <a:endParaRPr lang="en-US" dirty="0"/>
          </a:p>
          <a:p>
            <a:r>
              <a:rPr lang="en-US" dirty="0"/>
              <a:t>Affects 2-3% cats- US</a:t>
            </a:r>
          </a:p>
          <a:p>
            <a:r>
              <a:rPr lang="en-US" dirty="0"/>
              <a:t>Viremia occurs 2-4 </a:t>
            </a:r>
            <a:r>
              <a:rPr lang="en-US" dirty="0" err="1"/>
              <a:t>wks</a:t>
            </a:r>
            <a:r>
              <a:rPr lang="en-US" dirty="0"/>
              <a:t> after inoculation </a:t>
            </a:r>
          </a:p>
          <a:p>
            <a:r>
              <a:rPr lang="en-US" dirty="0"/>
              <a:t>Shed in saliva, nasal secretions, urine, feces and milk of infected cats- grooming and sharing dishes </a:t>
            </a:r>
          </a:p>
          <a:p>
            <a:r>
              <a:rPr lang="en-US" dirty="0"/>
              <a:t>Queens can infect kittens in utero or while nursing </a:t>
            </a:r>
          </a:p>
          <a:p>
            <a:r>
              <a:rPr lang="en-US" dirty="0"/>
              <a:t>Young cats, males and cats with outdoor access are most susceptible </a:t>
            </a:r>
          </a:p>
          <a:p>
            <a:pPr marL="0" indent="0">
              <a:buNone/>
            </a:pPr>
            <a:endParaRPr lang="en-US" dirty="0"/>
          </a:p>
        </p:txBody>
      </p:sp>
    </p:spTree>
    <p:extLst>
      <p:ext uri="{BB962C8B-B14F-4D97-AF65-F5344CB8AC3E}">
        <p14:creationId xmlns:p14="http://schemas.microsoft.com/office/powerpoint/2010/main" val="14553669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B51E9-6E22-4F04-93A5-FBEE998B4C6A}"/>
              </a:ext>
            </a:extLst>
          </p:cNvPr>
          <p:cNvSpPr>
            <a:spLocks noGrp="1"/>
          </p:cNvSpPr>
          <p:nvPr>
            <p:ph type="title"/>
          </p:nvPr>
        </p:nvSpPr>
        <p:spPr/>
        <p:txBody>
          <a:bodyPr/>
          <a:lstStyle/>
          <a:p>
            <a:r>
              <a:rPr lang="en-US" dirty="0"/>
              <a:t>Panleukopenia: diagnostics </a:t>
            </a:r>
          </a:p>
        </p:txBody>
      </p:sp>
      <p:sp>
        <p:nvSpPr>
          <p:cNvPr id="3" name="Content Placeholder 2">
            <a:extLst>
              <a:ext uri="{FF2B5EF4-FFF2-40B4-BE49-F238E27FC236}">
                <a16:creationId xmlns:a16="http://schemas.microsoft.com/office/drawing/2014/main" id="{2F360ED6-6E83-4AA0-B313-DAB53E0C64DA}"/>
              </a:ext>
            </a:extLst>
          </p:cNvPr>
          <p:cNvSpPr>
            <a:spLocks noGrp="1"/>
          </p:cNvSpPr>
          <p:nvPr>
            <p:ph idx="1"/>
          </p:nvPr>
        </p:nvSpPr>
        <p:spPr/>
        <p:txBody>
          <a:bodyPr/>
          <a:lstStyle/>
          <a:p>
            <a:r>
              <a:rPr lang="en-US" dirty="0"/>
              <a:t>CBC: severe leukopenia, characterized by a neutropenia and lymphopenia, thrombocytopenia and mild anemia (unless severe GI loss)</a:t>
            </a:r>
          </a:p>
          <a:p>
            <a:r>
              <a:rPr lang="en-US" dirty="0"/>
              <a:t>Chemistry: hypoalbuminemia, hyponatremia and hypochloridemia and elevated AST, sometimes azotemia and hypoglycemia </a:t>
            </a:r>
          </a:p>
          <a:p>
            <a:r>
              <a:rPr lang="en-US" dirty="0"/>
              <a:t>Parvo ELISA test: should not rule out disease if negative </a:t>
            </a:r>
          </a:p>
          <a:p>
            <a:r>
              <a:rPr lang="en-US" dirty="0"/>
              <a:t>PCR for confirmatory testing </a:t>
            </a:r>
          </a:p>
        </p:txBody>
      </p:sp>
    </p:spTree>
    <p:extLst>
      <p:ext uri="{BB962C8B-B14F-4D97-AF65-F5344CB8AC3E}">
        <p14:creationId xmlns:p14="http://schemas.microsoft.com/office/powerpoint/2010/main" val="39161515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6D7172-78DE-4862-B9B5-1F24143271A3}"/>
              </a:ext>
            </a:extLst>
          </p:cNvPr>
          <p:cNvSpPr>
            <a:spLocks noGrp="1"/>
          </p:cNvSpPr>
          <p:nvPr>
            <p:ph type="title"/>
          </p:nvPr>
        </p:nvSpPr>
        <p:spPr/>
        <p:txBody>
          <a:bodyPr/>
          <a:lstStyle/>
          <a:p>
            <a:r>
              <a:rPr lang="en-US" dirty="0"/>
              <a:t>Panleukopenia: therapy </a:t>
            </a:r>
          </a:p>
        </p:txBody>
      </p:sp>
      <p:sp>
        <p:nvSpPr>
          <p:cNvPr id="3" name="Content Placeholder 2">
            <a:extLst>
              <a:ext uri="{FF2B5EF4-FFF2-40B4-BE49-F238E27FC236}">
                <a16:creationId xmlns:a16="http://schemas.microsoft.com/office/drawing/2014/main" id="{F1718729-8EB8-498D-8717-33D8141042AF}"/>
              </a:ext>
            </a:extLst>
          </p:cNvPr>
          <p:cNvSpPr>
            <a:spLocks noGrp="1"/>
          </p:cNvSpPr>
          <p:nvPr>
            <p:ph idx="1"/>
          </p:nvPr>
        </p:nvSpPr>
        <p:spPr/>
        <p:txBody>
          <a:bodyPr/>
          <a:lstStyle/>
          <a:p>
            <a:r>
              <a:rPr lang="en-US" dirty="0"/>
              <a:t>Mainly consists of supportive care, IV fluids, anti-emetics, dextrose, active warming, antibiotics and anti </a:t>
            </a:r>
            <a:r>
              <a:rPr lang="en-US" dirty="0" err="1"/>
              <a:t>parasitics</a:t>
            </a:r>
            <a:r>
              <a:rPr lang="en-US" dirty="0"/>
              <a:t> </a:t>
            </a:r>
          </a:p>
          <a:p>
            <a:r>
              <a:rPr lang="en-US" dirty="0"/>
              <a:t>Interferon omega antiviral- inhibits replication of FPV in cell culture, was administered at the beginning of a shelter outbreak- no significant difference in survival between groups </a:t>
            </a:r>
          </a:p>
          <a:p>
            <a:r>
              <a:rPr lang="en-US" dirty="0"/>
              <a:t>Cats that survive 5 days usually recover </a:t>
            </a:r>
          </a:p>
        </p:txBody>
      </p:sp>
    </p:spTree>
    <p:extLst>
      <p:ext uri="{BB962C8B-B14F-4D97-AF65-F5344CB8AC3E}">
        <p14:creationId xmlns:p14="http://schemas.microsoft.com/office/powerpoint/2010/main" val="16188634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942A2-A435-4EAA-B164-9C2D77425B63}"/>
              </a:ext>
            </a:extLst>
          </p:cNvPr>
          <p:cNvSpPr>
            <a:spLocks noGrp="1"/>
          </p:cNvSpPr>
          <p:nvPr>
            <p:ph type="title"/>
          </p:nvPr>
        </p:nvSpPr>
        <p:spPr>
          <a:xfrm>
            <a:off x="810000" y="447188"/>
            <a:ext cx="10571998" cy="970450"/>
          </a:xfrm>
        </p:spPr>
        <p:txBody>
          <a:bodyPr>
            <a:normAutofit/>
          </a:bodyPr>
          <a:lstStyle/>
          <a:p>
            <a:r>
              <a:rPr lang="en-US" dirty="0"/>
              <a:t>Panleukopenia</a:t>
            </a:r>
          </a:p>
        </p:txBody>
      </p:sp>
      <p:sp>
        <p:nvSpPr>
          <p:cNvPr id="8" name="Content Placeholder 7">
            <a:extLst>
              <a:ext uri="{FF2B5EF4-FFF2-40B4-BE49-F238E27FC236}">
                <a16:creationId xmlns:a16="http://schemas.microsoft.com/office/drawing/2014/main" id="{A96BCB37-563A-4C3F-85E9-03C708D6C87F}"/>
              </a:ext>
            </a:extLst>
          </p:cNvPr>
          <p:cNvSpPr>
            <a:spLocks noGrp="1"/>
          </p:cNvSpPr>
          <p:nvPr>
            <p:ph idx="1"/>
          </p:nvPr>
        </p:nvSpPr>
        <p:spPr>
          <a:xfrm>
            <a:off x="818713" y="2413000"/>
            <a:ext cx="3835583" cy="3632200"/>
          </a:xfrm>
        </p:spPr>
        <p:txBody>
          <a:bodyPr>
            <a:normAutofit lnSpcReduction="10000"/>
          </a:bodyPr>
          <a:lstStyle/>
          <a:p>
            <a:r>
              <a:rPr lang="en-US" sz="1600" dirty="0"/>
              <a:t>Retrospective with 177 shelter cats</a:t>
            </a:r>
          </a:p>
          <a:p>
            <a:r>
              <a:rPr lang="en-US" sz="1600" dirty="0"/>
              <a:t>20% survived discharge </a:t>
            </a:r>
          </a:p>
          <a:p>
            <a:r>
              <a:rPr lang="en-US" sz="1600" dirty="0"/>
              <a:t>Poor prognostic indicators were lethargy, low body weight, hypothermia (&lt;100.2 F), lower WBC count at day 3,4 and 7</a:t>
            </a:r>
          </a:p>
          <a:p>
            <a:r>
              <a:rPr lang="en-US" sz="1600" dirty="0"/>
              <a:t>Glucose supplementation (when &lt;60 mg/dL) was associated with non survivors </a:t>
            </a:r>
          </a:p>
          <a:p>
            <a:r>
              <a:rPr lang="en-US" sz="1600" dirty="0" err="1"/>
              <a:t>Clavamox</a:t>
            </a:r>
            <a:r>
              <a:rPr lang="en-US" sz="1600" dirty="0"/>
              <a:t>, </a:t>
            </a:r>
            <a:r>
              <a:rPr lang="en-US" sz="1600" dirty="0" err="1"/>
              <a:t>cerenia</a:t>
            </a:r>
            <a:r>
              <a:rPr lang="en-US" sz="1600" dirty="0"/>
              <a:t> and anti-</a:t>
            </a:r>
            <a:r>
              <a:rPr lang="en-US" sz="1600" dirty="0" err="1"/>
              <a:t>parasitics</a:t>
            </a:r>
            <a:r>
              <a:rPr lang="en-US" sz="1600" dirty="0"/>
              <a:t> were associated with survival </a:t>
            </a:r>
          </a:p>
        </p:txBody>
      </p:sp>
      <p:pic>
        <p:nvPicPr>
          <p:cNvPr id="4" name="Content Placeholder 3">
            <a:extLst>
              <a:ext uri="{FF2B5EF4-FFF2-40B4-BE49-F238E27FC236}">
                <a16:creationId xmlns:a16="http://schemas.microsoft.com/office/drawing/2014/main" id="{B05C8EC8-3DDE-429E-ABEF-6DD0AE85DF19}"/>
              </a:ext>
            </a:extLst>
          </p:cNvPr>
          <p:cNvPicPr>
            <a:picLocks noChangeAspect="1"/>
          </p:cNvPicPr>
          <p:nvPr/>
        </p:nvPicPr>
        <p:blipFill>
          <a:blip r:embed="rId3"/>
          <a:stretch>
            <a:fillRect/>
          </a:stretch>
        </p:blipFill>
        <p:spPr>
          <a:xfrm>
            <a:off x="5101851" y="2982351"/>
            <a:ext cx="6277349" cy="1392701"/>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13859044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5A1174-E684-429A-984F-B94C907DF44B}"/>
              </a:ext>
            </a:extLst>
          </p:cNvPr>
          <p:cNvSpPr>
            <a:spLocks noGrp="1"/>
          </p:cNvSpPr>
          <p:nvPr>
            <p:ph type="title"/>
          </p:nvPr>
        </p:nvSpPr>
        <p:spPr/>
        <p:txBody>
          <a:bodyPr/>
          <a:lstStyle/>
          <a:p>
            <a:r>
              <a:rPr lang="en-US" dirty="0"/>
              <a:t>Panleukopenia: prevention</a:t>
            </a:r>
          </a:p>
        </p:txBody>
      </p:sp>
      <p:sp>
        <p:nvSpPr>
          <p:cNvPr id="3" name="Content Placeholder 2">
            <a:extLst>
              <a:ext uri="{FF2B5EF4-FFF2-40B4-BE49-F238E27FC236}">
                <a16:creationId xmlns:a16="http://schemas.microsoft.com/office/drawing/2014/main" id="{1EAD2FBD-27AC-444A-B19F-40942E0D6465}"/>
              </a:ext>
            </a:extLst>
          </p:cNvPr>
          <p:cNvSpPr>
            <a:spLocks noGrp="1"/>
          </p:cNvSpPr>
          <p:nvPr>
            <p:ph idx="1"/>
          </p:nvPr>
        </p:nvSpPr>
        <p:spPr/>
        <p:txBody>
          <a:bodyPr/>
          <a:lstStyle/>
          <a:p>
            <a:r>
              <a:rPr lang="en-US" dirty="0"/>
              <a:t>Vaccination – often MLV vaccine starting at 6-8 </a:t>
            </a:r>
            <a:r>
              <a:rPr lang="en-US" dirty="0" err="1"/>
              <a:t>wks</a:t>
            </a:r>
            <a:r>
              <a:rPr lang="en-US" dirty="0"/>
              <a:t> then every 2-4 </a:t>
            </a:r>
            <a:r>
              <a:rPr lang="en-US" dirty="0" err="1"/>
              <a:t>wks</a:t>
            </a:r>
            <a:r>
              <a:rPr lang="en-US" dirty="0"/>
              <a:t> until 16 </a:t>
            </a:r>
            <a:r>
              <a:rPr lang="en-US" dirty="0" err="1"/>
              <a:t>wks</a:t>
            </a:r>
            <a:r>
              <a:rPr lang="en-US" dirty="0"/>
              <a:t> of age</a:t>
            </a:r>
          </a:p>
          <a:p>
            <a:r>
              <a:rPr lang="en-US" dirty="0"/>
              <a:t>Shelter management strategies – vaccination and quarantine </a:t>
            </a:r>
          </a:p>
        </p:txBody>
      </p:sp>
    </p:spTree>
    <p:extLst>
      <p:ext uri="{BB962C8B-B14F-4D97-AF65-F5344CB8AC3E}">
        <p14:creationId xmlns:p14="http://schemas.microsoft.com/office/powerpoint/2010/main" val="398557230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E095B-2A84-4ED7-A640-88FB764B9EE4}"/>
              </a:ext>
            </a:extLst>
          </p:cNvPr>
          <p:cNvSpPr>
            <a:spLocks noGrp="1"/>
          </p:cNvSpPr>
          <p:nvPr>
            <p:ph type="title"/>
          </p:nvPr>
        </p:nvSpPr>
        <p:spPr/>
        <p:txBody>
          <a:bodyPr/>
          <a:lstStyle/>
          <a:p>
            <a:r>
              <a:rPr lang="en-US" dirty="0"/>
              <a:t>Feline respiratory disease complex: the basics </a:t>
            </a:r>
          </a:p>
        </p:txBody>
      </p:sp>
      <p:sp>
        <p:nvSpPr>
          <p:cNvPr id="3" name="Content Placeholder 2">
            <a:extLst>
              <a:ext uri="{FF2B5EF4-FFF2-40B4-BE49-F238E27FC236}">
                <a16:creationId xmlns:a16="http://schemas.microsoft.com/office/drawing/2014/main" id="{826AFFE7-922F-466A-A52B-E753BA91A7A0}"/>
              </a:ext>
            </a:extLst>
          </p:cNvPr>
          <p:cNvSpPr>
            <a:spLocks noGrp="1"/>
          </p:cNvSpPr>
          <p:nvPr>
            <p:ph idx="1"/>
          </p:nvPr>
        </p:nvSpPr>
        <p:spPr/>
        <p:txBody>
          <a:bodyPr/>
          <a:lstStyle/>
          <a:p>
            <a:r>
              <a:rPr lang="en-US" dirty="0"/>
              <a:t>Most commonly secondary to herpes virus (FHV-1), </a:t>
            </a:r>
            <a:r>
              <a:rPr lang="en-US" dirty="0" err="1"/>
              <a:t>calici</a:t>
            </a:r>
            <a:r>
              <a:rPr lang="en-US" dirty="0"/>
              <a:t> virus (FCV), Mycoplasma, Chlamydophila or Bordetella </a:t>
            </a:r>
          </a:p>
          <a:p>
            <a:r>
              <a:rPr lang="en-US" dirty="0"/>
              <a:t>Co-infections common </a:t>
            </a:r>
          </a:p>
          <a:p>
            <a:r>
              <a:rPr lang="en-US" dirty="0"/>
              <a:t>Most commonly found in shelter populations, outdoor cat colonies</a:t>
            </a:r>
          </a:p>
          <a:p>
            <a:r>
              <a:rPr lang="en-US" dirty="0"/>
              <a:t>High morbidity, low mortality  </a:t>
            </a:r>
          </a:p>
          <a:p>
            <a:endParaRPr lang="en-US" dirty="0"/>
          </a:p>
        </p:txBody>
      </p:sp>
    </p:spTree>
    <p:extLst>
      <p:ext uri="{BB962C8B-B14F-4D97-AF65-F5344CB8AC3E}">
        <p14:creationId xmlns:p14="http://schemas.microsoft.com/office/powerpoint/2010/main" val="3404226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A7C007-9DC1-4FAB-A09F-647C0D7FEFBC}"/>
              </a:ext>
            </a:extLst>
          </p:cNvPr>
          <p:cNvSpPr>
            <a:spLocks noGrp="1"/>
          </p:cNvSpPr>
          <p:nvPr>
            <p:ph type="title"/>
          </p:nvPr>
        </p:nvSpPr>
        <p:spPr/>
        <p:txBody>
          <a:bodyPr/>
          <a:lstStyle/>
          <a:p>
            <a:r>
              <a:rPr lang="en-US" dirty="0"/>
              <a:t>FRDC: </a:t>
            </a:r>
            <a:r>
              <a:rPr lang="en-US" dirty="0" err="1"/>
              <a:t>calici</a:t>
            </a:r>
            <a:r>
              <a:rPr lang="en-US" dirty="0"/>
              <a:t> virus (FCV)</a:t>
            </a:r>
          </a:p>
        </p:txBody>
      </p:sp>
      <p:sp>
        <p:nvSpPr>
          <p:cNvPr id="3" name="Content Placeholder 2">
            <a:extLst>
              <a:ext uri="{FF2B5EF4-FFF2-40B4-BE49-F238E27FC236}">
                <a16:creationId xmlns:a16="http://schemas.microsoft.com/office/drawing/2014/main" id="{585486C3-554F-4567-BA1B-FC7B297CF000}"/>
              </a:ext>
            </a:extLst>
          </p:cNvPr>
          <p:cNvSpPr>
            <a:spLocks noGrp="1"/>
          </p:cNvSpPr>
          <p:nvPr>
            <p:ph idx="1"/>
          </p:nvPr>
        </p:nvSpPr>
        <p:spPr/>
        <p:txBody>
          <a:bodyPr/>
          <a:lstStyle/>
          <a:p>
            <a:r>
              <a:rPr lang="en-US" dirty="0"/>
              <a:t>SS non enveloped RNA virus </a:t>
            </a:r>
          </a:p>
          <a:p>
            <a:r>
              <a:rPr lang="en-US" dirty="0"/>
              <a:t>Stable in the environment, contaminated surfaces are the most common mode of transmission </a:t>
            </a:r>
          </a:p>
          <a:p>
            <a:r>
              <a:rPr lang="en-US" dirty="0"/>
              <a:t>Viral replication primarily in the oropharynx </a:t>
            </a:r>
          </a:p>
          <a:p>
            <a:r>
              <a:rPr lang="en-US" dirty="0"/>
              <a:t>Shed in respiratory, ocular and oral secretions, less likely aerosol</a:t>
            </a:r>
          </a:p>
          <a:p>
            <a:r>
              <a:rPr lang="en-US" dirty="0"/>
              <a:t>Chronic infection possible, associated with stomatitis </a:t>
            </a:r>
          </a:p>
          <a:p>
            <a:r>
              <a:rPr lang="en-US" dirty="0"/>
              <a:t>Virulent/systemic form is worse in adults and can cause vasculitis, hepatocellular necrosis </a:t>
            </a:r>
          </a:p>
          <a:p>
            <a:endParaRPr lang="en-US" dirty="0"/>
          </a:p>
        </p:txBody>
      </p:sp>
    </p:spTree>
    <p:extLst>
      <p:ext uri="{BB962C8B-B14F-4D97-AF65-F5344CB8AC3E}">
        <p14:creationId xmlns:p14="http://schemas.microsoft.com/office/powerpoint/2010/main" val="10727675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DF641-D66E-4524-9490-308ACB4B13C5}"/>
              </a:ext>
            </a:extLst>
          </p:cNvPr>
          <p:cNvSpPr>
            <a:spLocks noGrp="1"/>
          </p:cNvSpPr>
          <p:nvPr>
            <p:ph type="title"/>
          </p:nvPr>
        </p:nvSpPr>
        <p:spPr/>
        <p:txBody>
          <a:bodyPr/>
          <a:lstStyle/>
          <a:p>
            <a:r>
              <a:rPr lang="en-US" dirty="0"/>
              <a:t>FRDC: herpes virus (FHV-1)</a:t>
            </a:r>
          </a:p>
        </p:txBody>
      </p:sp>
      <p:sp>
        <p:nvSpPr>
          <p:cNvPr id="3" name="Content Placeholder 2">
            <a:extLst>
              <a:ext uri="{FF2B5EF4-FFF2-40B4-BE49-F238E27FC236}">
                <a16:creationId xmlns:a16="http://schemas.microsoft.com/office/drawing/2014/main" id="{1CE03FD6-F116-4D5D-A0F0-EF2C5CB4BF62}"/>
              </a:ext>
            </a:extLst>
          </p:cNvPr>
          <p:cNvSpPr>
            <a:spLocks noGrp="1"/>
          </p:cNvSpPr>
          <p:nvPr>
            <p:ph idx="1"/>
          </p:nvPr>
        </p:nvSpPr>
        <p:spPr/>
        <p:txBody>
          <a:bodyPr/>
          <a:lstStyle/>
          <a:p>
            <a:r>
              <a:rPr lang="en-US" dirty="0"/>
              <a:t>Double stranded enveloped DNA virus </a:t>
            </a:r>
          </a:p>
          <a:p>
            <a:r>
              <a:rPr lang="en-US" dirty="0"/>
              <a:t>Replicates in upper respiratory epithelium, ocular </a:t>
            </a:r>
            <a:r>
              <a:rPr lang="en-US" dirty="0" err="1"/>
              <a:t>epithelieum</a:t>
            </a:r>
            <a:r>
              <a:rPr lang="en-US" dirty="0"/>
              <a:t> and neurons (trigeminal ganglia)- shed in nasal, oral ocular secretions</a:t>
            </a:r>
          </a:p>
          <a:p>
            <a:r>
              <a:rPr lang="en-US" dirty="0"/>
              <a:t>Most cats recover from acute infection in 2-3 weeks, typically infected for life, stress can cause recrudescence</a:t>
            </a:r>
          </a:p>
          <a:p>
            <a:r>
              <a:rPr lang="en-US" dirty="0"/>
              <a:t>Chronic ocular pathology- corneal ulcers and stromal keratitis </a:t>
            </a:r>
          </a:p>
          <a:p>
            <a:endParaRPr lang="en-US" dirty="0"/>
          </a:p>
        </p:txBody>
      </p:sp>
    </p:spTree>
    <p:extLst>
      <p:ext uri="{BB962C8B-B14F-4D97-AF65-F5344CB8AC3E}">
        <p14:creationId xmlns:p14="http://schemas.microsoft.com/office/powerpoint/2010/main" val="40132851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3D2AE-42B9-469B-A675-DEF16C3848EB}"/>
              </a:ext>
            </a:extLst>
          </p:cNvPr>
          <p:cNvSpPr>
            <a:spLocks noGrp="1"/>
          </p:cNvSpPr>
          <p:nvPr>
            <p:ph type="title"/>
          </p:nvPr>
        </p:nvSpPr>
        <p:spPr/>
        <p:txBody>
          <a:bodyPr/>
          <a:lstStyle/>
          <a:p>
            <a:r>
              <a:rPr lang="en-US" dirty="0"/>
              <a:t>FRDC: Chlamydophila </a:t>
            </a:r>
            <a:r>
              <a:rPr lang="en-US" dirty="0" err="1"/>
              <a:t>felis</a:t>
            </a:r>
            <a:endParaRPr lang="en-US" dirty="0"/>
          </a:p>
        </p:txBody>
      </p:sp>
      <p:sp>
        <p:nvSpPr>
          <p:cNvPr id="3" name="Content Placeholder 2">
            <a:extLst>
              <a:ext uri="{FF2B5EF4-FFF2-40B4-BE49-F238E27FC236}">
                <a16:creationId xmlns:a16="http://schemas.microsoft.com/office/drawing/2014/main" id="{BB9466B8-4A63-4148-A0EF-84FC69B91017}"/>
              </a:ext>
            </a:extLst>
          </p:cNvPr>
          <p:cNvSpPr>
            <a:spLocks noGrp="1"/>
          </p:cNvSpPr>
          <p:nvPr>
            <p:ph idx="1"/>
          </p:nvPr>
        </p:nvSpPr>
        <p:spPr/>
        <p:txBody>
          <a:bodyPr/>
          <a:lstStyle/>
          <a:p>
            <a:r>
              <a:rPr lang="en-US" dirty="0"/>
              <a:t>Obligate intracellular gram negative bacterium</a:t>
            </a:r>
          </a:p>
          <a:p>
            <a:r>
              <a:rPr lang="en-US" dirty="0"/>
              <a:t>Mostly causes conjunctivitis and is shed in ocular secretions </a:t>
            </a:r>
          </a:p>
          <a:p>
            <a:r>
              <a:rPr lang="en-US" dirty="0"/>
              <a:t>+/- Mild respiratory signs </a:t>
            </a:r>
          </a:p>
        </p:txBody>
      </p:sp>
    </p:spTree>
    <p:extLst>
      <p:ext uri="{BB962C8B-B14F-4D97-AF65-F5344CB8AC3E}">
        <p14:creationId xmlns:p14="http://schemas.microsoft.com/office/powerpoint/2010/main" val="12347945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9FFF3-39D2-4B07-A9BF-857133482560}"/>
              </a:ext>
            </a:extLst>
          </p:cNvPr>
          <p:cNvSpPr>
            <a:spLocks noGrp="1"/>
          </p:cNvSpPr>
          <p:nvPr>
            <p:ph type="title"/>
          </p:nvPr>
        </p:nvSpPr>
        <p:spPr/>
        <p:txBody>
          <a:bodyPr/>
          <a:lstStyle/>
          <a:p>
            <a:r>
              <a:rPr lang="en-US" dirty="0"/>
              <a:t>FRDC: Mycoplasma </a:t>
            </a:r>
            <a:r>
              <a:rPr lang="en-US" dirty="0" err="1"/>
              <a:t>spp</a:t>
            </a:r>
            <a:r>
              <a:rPr lang="en-US" dirty="0"/>
              <a:t> </a:t>
            </a:r>
          </a:p>
        </p:txBody>
      </p:sp>
      <p:sp>
        <p:nvSpPr>
          <p:cNvPr id="3" name="Content Placeholder 2">
            <a:extLst>
              <a:ext uri="{FF2B5EF4-FFF2-40B4-BE49-F238E27FC236}">
                <a16:creationId xmlns:a16="http://schemas.microsoft.com/office/drawing/2014/main" id="{B0F1761A-958D-4858-BA5D-8FDBC160AB95}"/>
              </a:ext>
            </a:extLst>
          </p:cNvPr>
          <p:cNvSpPr>
            <a:spLocks noGrp="1"/>
          </p:cNvSpPr>
          <p:nvPr>
            <p:ph idx="1"/>
          </p:nvPr>
        </p:nvSpPr>
        <p:spPr/>
        <p:txBody>
          <a:bodyPr/>
          <a:lstStyle/>
          <a:p>
            <a:r>
              <a:rPr lang="en-US" dirty="0"/>
              <a:t>Gram negative bacterium that lack a cell wall</a:t>
            </a:r>
          </a:p>
          <a:p>
            <a:r>
              <a:rPr lang="en-US" dirty="0"/>
              <a:t>Some species are commensal in the respiratory tract, may play a primary or secondary role in FRDC</a:t>
            </a:r>
          </a:p>
        </p:txBody>
      </p:sp>
    </p:spTree>
    <p:extLst>
      <p:ext uri="{BB962C8B-B14F-4D97-AF65-F5344CB8AC3E}">
        <p14:creationId xmlns:p14="http://schemas.microsoft.com/office/powerpoint/2010/main" val="763686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844DE-F7AA-453F-8658-1B246B320509}"/>
              </a:ext>
            </a:extLst>
          </p:cNvPr>
          <p:cNvSpPr>
            <a:spLocks noGrp="1"/>
          </p:cNvSpPr>
          <p:nvPr>
            <p:ph type="title"/>
          </p:nvPr>
        </p:nvSpPr>
        <p:spPr/>
        <p:txBody>
          <a:bodyPr/>
          <a:lstStyle/>
          <a:p>
            <a:r>
              <a:rPr lang="en-US" dirty="0"/>
              <a:t>FRDC: Bordetella </a:t>
            </a:r>
            <a:r>
              <a:rPr lang="en-US" dirty="0" err="1"/>
              <a:t>brochiseptica</a:t>
            </a:r>
            <a:endParaRPr lang="en-US" dirty="0"/>
          </a:p>
        </p:txBody>
      </p:sp>
      <p:sp>
        <p:nvSpPr>
          <p:cNvPr id="3" name="Content Placeholder 2">
            <a:extLst>
              <a:ext uri="{FF2B5EF4-FFF2-40B4-BE49-F238E27FC236}">
                <a16:creationId xmlns:a16="http://schemas.microsoft.com/office/drawing/2014/main" id="{8EF996A8-027D-4CBB-ACC3-4A855038318E}"/>
              </a:ext>
            </a:extLst>
          </p:cNvPr>
          <p:cNvSpPr>
            <a:spLocks noGrp="1"/>
          </p:cNvSpPr>
          <p:nvPr>
            <p:ph idx="1"/>
          </p:nvPr>
        </p:nvSpPr>
        <p:spPr/>
        <p:txBody>
          <a:bodyPr/>
          <a:lstStyle/>
          <a:p>
            <a:r>
              <a:rPr lang="en-US" dirty="0"/>
              <a:t>Gram negative coccobacillus </a:t>
            </a:r>
          </a:p>
          <a:p>
            <a:r>
              <a:rPr lang="en-US" dirty="0"/>
              <a:t>Shed in oral and nasal secretions</a:t>
            </a:r>
          </a:p>
          <a:p>
            <a:r>
              <a:rPr lang="en-US" dirty="0"/>
              <a:t>Can cause primary disease in cats but is usually a co- infection </a:t>
            </a:r>
          </a:p>
          <a:p>
            <a:r>
              <a:rPr lang="en-US" dirty="0"/>
              <a:t>May see coughing </a:t>
            </a:r>
          </a:p>
        </p:txBody>
      </p:sp>
    </p:spTree>
    <p:extLst>
      <p:ext uri="{BB962C8B-B14F-4D97-AF65-F5344CB8AC3E}">
        <p14:creationId xmlns:p14="http://schemas.microsoft.com/office/powerpoint/2010/main" val="2218545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C1D84-6A20-44A1-9EFE-BA68E12DC0E8}"/>
              </a:ext>
            </a:extLst>
          </p:cNvPr>
          <p:cNvSpPr>
            <a:spLocks noGrp="1"/>
          </p:cNvSpPr>
          <p:nvPr>
            <p:ph type="title"/>
          </p:nvPr>
        </p:nvSpPr>
        <p:spPr/>
        <p:txBody>
          <a:bodyPr/>
          <a:lstStyle/>
          <a:p>
            <a:r>
              <a:rPr lang="en-US" dirty="0"/>
              <a:t>Feline leukemia: pathogenesis</a:t>
            </a:r>
          </a:p>
        </p:txBody>
      </p:sp>
      <p:sp>
        <p:nvSpPr>
          <p:cNvPr id="3" name="Content Placeholder 2">
            <a:extLst>
              <a:ext uri="{FF2B5EF4-FFF2-40B4-BE49-F238E27FC236}">
                <a16:creationId xmlns:a16="http://schemas.microsoft.com/office/drawing/2014/main" id="{F91E402A-6EBB-4F97-8AC6-6CB51D2C63E4}"/>
              </a:ext>
            </a:extLst>
          </p:cNvPr>
          <p:cNvSpPr>
            <a:spLocks noGrp="1"/>
          </p:cNvSpPr>
          <p:nvPr>
            <p:ph idx="1"/>
          </p:nvPr>
        </p:nvSpPr>
        <p:spPr/>
        <p:txBody>
          <a:bodyPr/>
          <a:lstStyle/>
          <a:p>
            <a:r>
              <a:rPr lang="en-US" dirty="0"/>
              <a:t>The virus replicates in oral lymphoid tissues then circulates in monocytes and lymphocytes in the peripheral blood. Infected cells can travel to sites like spleen, LN, BM and replicate. </a:t>
            </a:r>
          </a:p>
          <a:p>
            <a:r>
              <a:rPr lang="en-US" dirty="0"/>
              <a:t>Activates proto </a:t>
            </a:r>
            <a:r>
              <a:rPr lang="en-US" dirty="0" err="1"/>
              <a:t>onco</a:t>
            </a:r>
            <a:r>
              <a:rPr lang="en-US" dirty="0"/>
              <a:t> genes or disrupt tumor suppressor gene </a:t>
            </a:r>
          </a:p>
          <a:p>
            <a:r>
              <a:rPr lang="en-US" dirty="0"/>
              <a:t>Endogenous (</a:t>
            </a:r>
            <a:r>
              <a:rPr lang="en-US" dirty="0" err="1"/>
              <a:t>enFeLV</a:t>
            </a:r>
            <a:r>
              <a:rPr lang="en-US" dirty="0"/>
              <a:t>)- naturally occurring </a:t>
            </a:r>
            <a:r>
              <a:rPr lang="en-US" dirty="0" err="1"/>
              <a:t>FeLV</a:t>
            </a:r>
            <a:r>
              <a:rPr lang="en-US" dirty="0"/>
              <a:t> infection, invaded the genome prior to domestic cats, uncommon  </a:t>
            </a:r>
          </a:p>
          <a:p>
            <a:r>
              <a:rPr lang="en-US" dirty="0"/>
              <a:t>Exogenous (</a:t>
            </a:r>
            <a:r>
              <a:rPr lang="en-US" dirty="0" err="1"/>
              <a:t>exFeLV</a:t>
            </a:r>
            <a:r>
              <a:rPr lang="en-US" dirty="0"/>
              <a:t>)- subgroups A,B,C,T – different disease progression and prognosis</a:t>
            </a:r>
          </a:p>
        </p:txBody>
      </p:sp>
    </p:spTree>
    <p:extLst>
      <p:ext uri="{BB962C8B-B14F-4D97-AF65-F5344CB8AC3E}">
        <p14:creationId xmlns:p14="http://schemas.microsoft.com/office/powerpoint/2010/main" val="39512058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AF7E4-BCF9-4395-867A-A74DD9FB92DF}"/>
              </a:ext>
            </a:extLst>
          </p:cNvPr>
          <p:cNvSpPr>
            <a:spLocks noGrp="1"/>
          </p:cNvSpPr>
          <p:nvPr>
            <p:ph type="title"/>
          </p:nvPr>
        </p:nvSpPr>
        <p:spPr/>
        <p:txBody>
          <a:bodyPr/>
          <a:lstStyle/>
          <a:p>
            <a:r>
              <a:rPr lang="en-US" dirty="0"/>
              <a:t>FRDC: signs </a:t>
            </a:r>
          </a:p>
        </p:txBody>
      </p:sp>
      <p:sp>
        <p:nvSpPr>
          <p:cNvPr id="3" name="Content Placeholder 2">
            <a:extLst>
              <a:ext uri="{FF2B5EF4-FFF2-40B4-BE49-F238E27FC236}">
                <a16:creationId xmlns:a16="http://schemas.microsoft.com/office/drawing/2014/main" id="{E381788E-7355-4144-88BE-430F0B672632}"/>
              </a:ext>
            </a:extLst>
          </p:cNvPr>
          <p:cNvSpPr>
            <a:spLocks noGrp="1"/>
          </p:cNvSpPr>
          <p:nvPr>
            <p:ph idx="1"/>
          </p:nvPr>
        </p:nvSpPr>
        <p:spPr/>
        <p:txBody>
          <a:bodyPr/>
          <a:lstStyle/>
          <a:p>
            <a:r>
              <a:rPr lang="en-US" dirty="0"/>
              <a:t>Mucoid nasal discharge</a:t>
            </a:r>
          </a:p>
          <a:p>
            <a:r>
              <a:rPr lang="en-US" dirty="0"/>
              <a:t>Sneezing</a:t>
            </a:r>
          </a:p>
          <a:p>
            <a:r>
              <a:rPr lang="en-US" dirty="0"/>
              <a:t>Decreased appetite</a:t>
            </a:r>
          </a:p>
          <a:p>
            <a:r>
              <a:rPr lang="en-US" dirty="0"/>
              <a:t>Conjunctivitis</a:t>
            </a:r>
          </a:p>
          <a:p>
            <a:r>
              <a:rPr lang="en-US" dirty="0"/>
              <a:t>Fever</a:t>
            </a:r>
          </a:p>
          <a:p>
            <a:r>
              <a:rPr lang="en-US" dirty="0"/>
              <a:t>Lethargy</a:t>
            </a:r>
          </a:p>
          <a:p>
            <a:r>
              <a:rPr lang="en-US" dirty="0"/>
              <a:t>Oral ulceration</a:t>
            </a:r>
          </a:p>
          <a:p>
            <a:r>
              <a:rPr lang="en-US" dirty="0"/>
              <a:t>Pneumonia </a:t>
            </a:r>
          </a:p>
          <a:p>
            <a:endParaRPr lang="en-US" dirty="0"/>
          </a:p>
        </p:txBody>
      </p:sp>
    </p:spTree>
    <p:extLst>
      <p:ext uri="{BB962C8B-B14F-4D97-AF65-F5344CB8AC3E}">
        <p14:creationId xmlns:p14="http://schemas.microsoft.com/office/powerpoint/2010/main" val="8197539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105B8-55E7-4762-8030-874552D0ACF6}"/>
              </a:ext>
            </a:extLst>
          </p:cNvPr>
          <p:cNvSpPr>
            <a:spLocks noGrp="1"/>
          </p:cNvSpPr>
          <p:nvPr>
            <p:ph type="title"/>
          </p:nvPr>
        </p:nvSpPr>
        <p:spPr>
          <a:xfrm>
            <a:off x="810000" y="447188"/>
            <a:ext cx="10571998" cy="970450"/>
          </a:xfrm>
        </p:spPr>
        <p:txBody>
          <a:bodyPr>
            <a:normAutofit/>
          </a:bodyPr>
          <a:lstStyle/>
          <a:p>
            <a:r>
              <a:rPr lang="en-US" dirty="0"/>
              <a:t>FRDC: shelter cats</a:t>
            </a:r>
          </a:p>
        </p:txBody>
      </p:sp>
      <p:sp>
        <p:nvSpPr>
          <p:cNvPr id="8" name="Content Placeholder 7">
            <a:extLst>
              <a:ext uri="{FF2B5EF4-FFF2-40B4-BE49-F238E27FC236}">
                <a16:creationId xmlns:a16="http://schemas.microsoft.com/office/drawing/2014/main" id="{B166599D-E118-45EB-9859-F7A83EB5B2C1}"/>
              </a:ext>
            </a:extLst>
          </p:cNvPr>
          <p:cNvSpPr>
            <a:spLocks noGrp="1"/>
          </p:cNvSpPr>
          <p:nvPr>
            <p:ph idx="1"/>
          </p:nvPr>
        </p:nvSpPr>
        <p:spPr>
          <a:xfrm>
            <a:off x="818713" y="2413000"/>
            <a:ext cx="3835583" cy="3632200"/>
          </a:xfrm>
        </p:spPr>
        <p:txBody>
          <a:bodyPr>
            <a:normAutofit/>
          </a:bodyPr>
          <a:lstStyle/>
          <a:p>
            <a:r>
              <a:rPr lang="en-US" sz="1600" dirty="0"/>
              <a:t>60 cats admitted to the animal shelter </a:t>
            </a:r>
          </a:p>
          <a:p>
            <a:r>
              <a:rPr lang="en-US" sz="1600" dirty="0"/>
              <a:t>Measured body weight, food intake and stress scores, clinical signs</a:t>
            </a:r>
          </a:p>
          <a:p>
            <a:r>
              <a:rPr lang="en-US" sz="1600" dirty="0"/>
              <a:t>82% lost weight during the first week</a:t>
            </a:r>
          </a:p>
          <a:p>
            <a:r>
              <a:rPr lang="en-US" sz="1600" dirty="0"/>
              <a:t>Cats with high stress scores were 5X more likely to develop URI</a:t>
            </a:r>
          </a:p>
          <a:p>
            <a:r>
              <a:rPr lang="en-US" sz="1600" dirty="0"/>
              <a:t>Food intake and stress were negatively correlated </a:t>
            </a:r>
          </a:p>
          <a:p>
            <a:endParaRPr lang="en-US" sz="1600" dirty="0"/>
          </a:p>
        </p:txBody>
      </p:sp>
      <p:pic>
        <p:nvPicPr>
          <p:cNvPr id="4" name="Content Placeholder 3">
            <a:extLst>
              <a:ext uri="{FF2B5EF4-FFF2-40B4-BE49-F238E27FC236}">
                <a16:creationId xmlns:a16="http://schemas.microsoft.com/office/drawing/2014/main" id="{2C2F5F46-DFE7-4A4B-A417-34D90AAC2315}"/>
              </a:ext>
            </a:extLst>
          </p:cNvPr>
          <p:cNvPicPr>
            <a:picLocks noChangeAspect="1"/>
          </p:cNvPicPr>
          <p:nvPr/>
        </p:nvPicPr>
        <p:blipFill>
          <a:blip r:embed="rId2"/>
          <a:stretch>
            <a:fillRect/>
          </a:stretch>
        </p:blipFill>
        <p:spPr>
          <a:xfrm>
            <a:off x="5101851" y="3635587"/>
            <a:ext cx="6277349" cy="1271163"/>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29301523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F671FA-5E4E-4ABC-9F7A-E6C77DEC9384}"/>
              </a:ext>
            </a:extLst>
          </p:cNvPr>
          <p:cNvSpPr>
            <a:spLocks noGrp="1"/>
          </p:cNvSpPr>
          <p:nvPr>
            <p:ph type="title"/>
          </p:nvPr>
        </p:nvSpPr>
        <p:spPr>
          <a:xfrm>
            <a:off x="810000" y="447188"/>
            <a:ext cx="10571998" cy="970450"/>
          </a:xfrm>
        </p:spPr>
        <p:txBody>
          <a:bodyPr>
            <a:normAutofit/>
          </a:bodyPr>
          <a:lstStyle/>
          <a:p>
            <a:r>
              <a:rPr lang="en-US" dirty="0"/>
              <a:t>FRDC: Diagnostics</a:t>
            </a:r>
          </a:p>
        </p:txBody>
      </p:sp>
      <p:sp>
        <p:nvSpPr>
          <p:cNvPr id="8" name="Content Placeholder 7">
            <a:extLst>
              <a:ext uri="{FF2B5EF4-FFF2-40B4-BE49-F238E27FC236}">
                <a16:creationId xmlns:a16="http://schemas.microsoft.com/office/drawing/2014/main" id="{8FB64B39-CE6E-49EB-BF4B-2B1B93616638}"/>
              </a:ext>
            </a:extLst>
          </p:cNvPr>
          <p:cNvSpPr>
            <a:spLocks noGrp="1"/>
          </p:cNvSpPr>
          <p:nvPr>
            <p:ph idx="1"/>
          </p:nvPr>
        </p:nvSpPr>
        <p:spPr>
          <a:xfrm>
            <a:off x="818713" y="2413000"/>
            <a:ext cx="3835583" cy="3632200"/>
          </a:xfrm>
        </p:spPr>
        <p:txBody>
          <a:bodyPr>
            <a:normAutofit/>
          </a:bodyPr>
          <a:lstStyle/>
          <a:p>
            <a:r>
              <a:rPr lang="en-US" sz="1600" dirty="0"/>
              <a:t>PCR vs VI and bacterial culture in 18 clinically affected shelter cats</a:t>
            </a:r>
          </a:p>
          <a:p>
            <a:r>
              <a:rPr lang="en-US" sz="1600" dirty="0"/>
              <a:t>Best anatomic site to sample</a:t>
            </a:r>
          </a:p>
          <a:p>
            <a:r>
              <a:rPr lang="en-US" sz="1600" dirty="0"/>
              <a:t>FHV-1 was the most common pathogen detected</a:t>
            </a:r>
          </a:p>
          <a:p>
            <a:r>
              <a:rPr lang="en-US" sz="1600" dirty="0"/>
              <a:t>FHV, </a:t>
            </a:r>
            <a:r>
              <a:rPr lang="en-US" sz="1600" dirty="0" err="1"/>
              <a:t>Mf</a:t>
            </a:r>
            <a:r>
              <a:rPr lang="en-US" sz="1600" dirty="0"/>
              <a:t>, Bb were detected by PCR more than VI/C</a:t>
            </a:r>
          </a:p>
          <a:p>
            <a:r>
              <a:rPr lang="en-US" sz="1600" dirty="0"/>
              <a:t>Best site was oropharyngeal +/- nasal or conjunctival  </a:t>
            </a:r>
          </a:p>
          <a:p>
            <a:endParaRPr lang="en-US" sz="1600" dirty="0"/>
          </a:p>
          <a:p>
            <a:endParaRPr lang="en-US" sz="1600" dirty="0"/>
          </a:p>
          <a:p>
            <a:endParaRPr lang="en-US" sz="1600" dirty="0"/>
          </a:p>
        </p:txBody>
      </p:sp>
      <p:pic>
        <p:nvPicPr>
          <p:cNvPr id="4" name="Content Placeholder 3">
            <a:extLst>
              <a:ext uri="{FF2B5EF4-FFF2-40B4-BE49-F238E27FC236}">
                <a16:creationId xmlns:a16="http://schemas.microsoft.com/office/drawing/2014/main" id="{C09FEAEA-1208-41B8-810C-949ED886CC0A}"/>
              </a:ext>
            </a:extLst>
          </p:cNvPr>
          <p:cNvPicPr>
            <a:picLocks noChangeAspect="1"/>
          </p:cNvPicPr>
          <p:nvPr/>
        </p:nvPicPr>
        <p:blipFill>
          <a:blip r:embed="rId3"/>
          <a:stretch>
            <a:fillRect/>
          </a:stretch>
        </p:blipFill>
        <p:spPr>
          <a:xfrm>
            <a:off x="5101851" y="3384494"/>
            <a:ext cx="6277349" cy="1773350"/>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672778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27E4CA8E-5CC0-4B96-8E67-040FB5673F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9">
            <a:extLst>
              <a:ext uri="{FF2B5EF4-FFF2-40B4-BE49-F238E27FC236}">
                <a16:creationId xmlns:a16="http://schemas.microsoft.com/office/drawing/2014/main" id="{E9E16A42-F4F8-425E-9DA6-3237A0CBD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D1291E-2C55-4077-96CB-83C0A9F85BEA}"/>
              </a:ext>
            </a:extLst>
          </p:cNvPr>
          <p:cNvSpPr>
            <a:spLocks noGrp="1"/>
          </p:cNvSpPr>
          <p:nvPr>
            <p:ph type="title"/>
          </p:nvPr>
        </p:nvSpPr>
        <p:spPr>
          <a:xfrm>
            <a:off x="810000" y="447188"/>
            <a:ext cx="5039035" cy="1559412"/>
          </a:xfrm>
        </p:spPr>
        <p:txBody>
          <a:bodyPr>
            <a:normAutofit/>
          </a:bodyPr>
          <a:lstStyle/>
          <a:p>
            <a:r>
              <a:rPr lang="en-US" dirty="0"/>
              <a:t>FRDC: </a:t>
            </a:r>
            <a:r>
              <a:rPr lang="en-US" dirty="0" err="1"/>
              <a:t>abx</a:t>
            </a:r>
            <a:r>
              <a:rPr lang="en-US" dirty="0"/>
              <a:t> therapy</a:t>
            </a:r>
          </a:p>
        </p:txBody>
      </p:sp>
      <p:sp>
        <p:nvSpPr>
          <p:cNvPr id="9" name="Content Placeholder 8">
            <a:extLst>
              <a:ext uri="{FF2B5EF4-FFF2-40B4-BE49-F238E27FC236}">
                <a16:creationId xmlns:a16="http://schemas.microsoft.com/office/drawing/2014/main" id="{7E2B109E-75C5-4BEF-88A9-599FC4E695C4}"/>
              </a:ext>
            </a:extLst>
          </p:cNvPr>
          <p:cNvSpPr>
            <a:spLocks noGrp="1"/>
          </p:cNvSpPr>
          <p:nvPr>
            <p:ph idx="1"/>
          </p:nvPr>
        </p:nvSpPr>
        <p:spPr>
          <a:xfrm>
            <a:off x="818712" y="2413000"/>
            <a:ext cx="5016259" cy="3632200"/>
          </a:xfrm>
        </p:spPr>
        <p:txBody>
          <a:bodyPr>
            <a:normAutofit/>
          </a:bodyPr>
          <a:lstStyle/>
          <a:p>
            <a:r>
              <a:rPr lang="en-US" dirty="0"/>
              <a:t>31 cats with URI- clinical score</a:t>
            </a:r>
          </a:p>
          <a:p>
            <a:r>
              <a:rPr lang="en-US" dirty="0"/>
              <a:t>No difference in response for either antibiotic</a:t>
            </a:r>
          </a:p>
          <a:p>
            <a:r>
              <a:rPr lang="en-US" dirty="0"/>
              <a:t>48 shelter cats with clinical signs, randomly assigned to treatment group</a:t>
            </a:r>
          </a:p>
          <a:p>
            <a:r>
              <a:rPr lang="en-US" dirty="0" err="1"/>
              <a:t>Clavamox</a:t>
            </a:r>
            <a:r>
              <a:rPr lang="en-US" dirty="0"/>
              <a:t> and doxycycline groups more effective than cefovecin </a:t>
            </a:r>
          </a:p>
        </p:txBody>
      </p:sp>
      <p:sp>
        <p:nvSpPr>
          <p:cNvPr id="25" name="Rounded Rectangle 17">
            <a:extLst>
              <a:ext uri="{FF2B5EF4-FFF2-40B4-BE49-F238E27FC236}">
                <a16:creationId xmlns:a16="http://schemas.microsoft.com/office/drawing/2014/main" id="{15285B77-8322-4381-BE3F-F6FE0271B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E40C18F1-4FE1-4B98-A348-82361A13F064}"/>
              </a:ext>
            </a:extLst>
          </p:cNvPr>
          <p:cNvPicPr>
            <a:picLocks noChangeAspect="1"/>
          </p:cNvPicPr>
          <p:nvPr/>
        </p:nvPicPr>
        <p:blipFill>
          <a:blip r:embed="rId3"/>
          <a:stretch>
            <a:fillRect/>
          </a:stretch>
        </p:blipFill>
        <p:spPr>
          <a:xfrm>
            <a:off x="7449581" y="1779169"/>
            <a:ext cx="3778306" cy="1048480"/>
          </a:xfrm>
          <a:prstGeom prst="rect">
            <a:avLst/>
          </a:prstGeom>
        </p:spPr>
      </p:pic>
      <p:pic>
        <p:nvPicPr>
          <p:cNvPr id="6" name="Picture 5">
            <a:extLst>
              <a:ext uri="{FF2B5EF4-FFF2-40B4-BE49-F238E27FC236}">
                <a16:creationId xmlns:a16="http://schemas.microsoft.com/office/drawing/2014/main" id="{26B64184-9D37-45BA-9C8E-B338B8E4D6F2}"/>
              </a:ext>
            </a:extLst>
          </p:cNvPr>
          <p:cNvPicPr>
            <a:picLocks noChangeAspect="1"/>
          </p:cNvPicPr>
          <p:nvPr/>
        </p:nvPicPr>
        <p:blipFill>
          <a:blip r:embed="rId4"/>
          <a:stretch>
            <a:fillRect/>
          </a:stretch>
        </p:blipFill>
        <p:spPr>
          <a:xfrm>
            <a:off x="7449581" y="3858327"/>
            <a:ext cx="3778306" cy="1369636"/>
          </a:xfrm>
          <a:prstGeom prst="rect">
            <a:avLst/>
          </a:prstGeom>
        </p:spPr>
      </p:pic>
    </p:spTree>
    <p:extLst>
      <p:ext uri="{BB962C8B-B14F-4D97-AF65-F5344CB8AC3E}">
        <p14:creationId xmlns:p14="http://schemas.microsoft.com/office/powerpoint/2010/main" val="23622524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9C6617-9739-4971-9E5D-821D00D3A477}"/>
              </a:ext>
            </a:extLst>
          </p:cNvPr>
          <p:cNvSpPr>
            <a:spLocks noGrp="1"/>
          </p:cNvSpPr>
          <p:nvPr>
            <p:ph type="title"/>
          </p:nvPr>
        </p:nvSpPr>
        <p:spPr>
          <a:xfrm>
            <a:off x="810000" y="447188"/>
            <a:ext cx="10571998" cy="970450"/>
          </a:xfrm>
        </p:spPr>
        <p:txBody>
          <a:bodyPr>
            <a:normAutofit/>
          </a:bodyPr>
          <a:lstStyle/>
          <a:p>
            <a:r>
              <a:rPr lang="en-US" dirty="0"/>
              <a:t>FRDC: anti-viral therapy </a:t>
            </a:r>
          </a:p>
        </p:txBody>
      </p:sp>
      <p:sp>
        <p:nvSpPr>
          <p:cNvPr id="10" name="Content Placeholder 9">
            <a:extLst>
              <a:ext uri="{FF2B5EF4-FFF2-40B4-BE49-F238E27FC236}">
                <a16:creationId xmlns:a16="http://schemas.microsoft.com/office/drawing/2014/main" id="{861B983F-AEF3-4E28-A563-CC2025BC62CB}"/>
              </a:ext>
            </a:extLst>
          </p:cNvPr>
          <p:cNvSpPr>
            <a:spLocks noGrp="1"/>
          </p:cNvSpPr>
          <p:nvPr>
            <p:ph idx="1"/>
          </p:nvPr>
        </p:nvSpPr>
        <p:spPr>
          <a:xfrm>
            <a:off x="818713" y="2413000"/>
            <a:ext cx="3835583" cy="3632200"/>
          </a:xfrm>
        </p:spPr>
        <p:txBody>
          <a:bodyPr>
            <a:normAutofit/>
          </a:bodyPr>
          <a:lstStyle/>
          <a:p>
            <a:r>
              <a:rPr lang="en-US" sz="1600" dirty="0"/>
              <a:t>24 kittens with clinical signs of URI, PCR testing </a:t>
            </a:r>
          </a:p>
          <a:p>
            <a:r>
              <a:rPr lang="en-US" sz="1600" dirty="0"/>
              <a:t>Randomly assigned to receive doxy +/- famciclovir</a:t>
            </a:r>
          </a:p>
          <a:p>
            <a:r>
              <a:rPr lang="en-US" sz="1600" dirty="0"/>
              <a:t>Clinical severity scores</a:t>
            </a:r>
          </a:p>
          <a:p>
            <a:r>
              <a:rPr lang="en-US" sz="1600" dirty="0"/>
              <a:t>Duration of and clinical signs were similar between groups</a:t>
            </a:r>
          </a:p>
          <a:p>
            <a:r>
              <a:rPr lang="en-US" sz="1600" dirty="0"/>
              <a:t>However only 29% were FHV positive </a:t>
            </a:r>
          </a:p>
          <a:p>
            <a:endParaRPr lang="en-US" sz="1600" dirty="0"/>
          </a:p>
          <a:p>
            <a:endParaRPr lang="en-US" sz="1600" dirty="0"/>
          </a:p>
        </p:txBody>
      </p:sp>
      <p:pic>
        <p:nvPicPr>
          <p:cNvPr id="6" name="Content Placeholder 5">
            <a:extLst>
              <a:ext uri="{FF2B5EF4-FFF2-40B4-BE49-F238E27FC236}">
                <a16:creationId xmlns:a16="http://schemas.microsoft.com/office/drawing/2014/main" id="{69383DE1-9B72-4510-A970-A6FE320C9778}"/>
              </a:ext>
            </a:extLst>
          </p:cNvPr>
          <p:cNvPicPr>
            <a:picLocks noChangeAspect="1"/>
          </p:cNvPicPr>
          <p:nvPr/>
        </p:nvPicPr>
        <p:blipFill>
          <a:blip r:embed="rId2"/>
          <a:stretch>
            <a:fillRect/>
          </a:stretch>
        </p:blipFill>
        <p:spPr>
          <a:xfrm>
            <a:off x="5101851" y="3573686"/>
            <a:ext cx="6277349" cy="1394966"/>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388300204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EB65DB-7D0D-4AF4-A49C-8AA098A597C2}"/>
              </a:ext>
            </a:extLst>
          </p:cNvPr>
          <p:cNvSpPr>
            <a:spLocks noGrp="1"/>
          </p:cNvSpPr>
          <p:nvPr>
            <p:ph type="title"/>
          </p:nvPr>
        </p:nvSpPr>
        <p:spPr>
          <a:xfrm>
            <a:off x="810000" y="447188"/>
            <a:ext cx="10571998" cy="970450"/>
          </a:xfrm>
        </p:spPr>
        <p:txBody>
          <a:bodyPr>
            <a:normAutofit/>
          </a:bodyPr>
          <a:lstStyle/>
          <a:p>
            <a:r>
              <a:rPr lang="en-US" dirty="0"/>
              <a:t>FRDC: antiviral therapy</a:t>
            </a:r>
          </a:p>
        </p:txBody>
      </p:sp>
      <p:sp>
        <p:nvSpPr>
          <p:cNvPr id="8" name="Content Placeholder 7">
            <a:extLst>
              <a:ext uri="{FF2B5EF4-FFF2-40B4-BE49-F238E27FC236}">
                <a16:creationId xmlns:a16="http://schemas.microsoft.com/office/drawing/2014/main" id="{649EC4CA-3961-495B-8AE8-3B127EF6AEF5}"/>
              </a:ext>
            </a:extLst>
          </p:cNvPr>
          <p:cNvSpPr>
            <a:spLocks noGrp="1"/>
          </p:cNvSpPr>
          <p:nvPr>
            <p:ph idx="1"/>
          </p:nvPr>
        </p:nvSpPr>
        <p:spPr>
          <a:xfrm>
            <a:off x="818713" y="2413000"/>
            <a:ext cx="3835583" cy="3632200"/>
          </a:xfrm>
        </p:spPr>
        <p:txBody>
          <a:bodyPr>
            <a:normAutofit/>
          </a:bodyPr>
          <a:lstStyle/>
          <a:p>
            <a:r>
              <a:rPr lang="en-US" sz="1600" dirty="0"/>
              <a:t>261 adult shelter cats, fed lysine for 4 weeks vs control</a:t>
            </a:r>
          </a:p>
          <a:p>
            <a:r>
              <a:rPr lang="en-US" sz="1600" dirty="0"/>
              <a:t>3X week clinical </a:t>
            </a:r>
            <a:r>
              <a:rPr lang="en-US" sz="1600" dirty="0" err="1"/>
              <a:t>scoe</a:t>
            </a:r>
            <a:endParaRPr lang="en-US" sz="1600" dirty="0"/>
          </a:p>
          <a:p>
            <a:r>
              <a:rPr lang="en-US" sz="1600" dirty="0"/>
              <a:t>1X week PCR for FHV and FCV</a:t>
            </a:r>
          </a:p>
          <a:p>
            <a:r>
              <a:rPr lang="en-US" sz="1600" dirty="0"/>
              <a:t>During week 2 FHV was found more in treated group</a:t>
            </a:r>
          </a:p>
          <a:p>
            <a:r>
              <a:rPr lang="en-US" sz="1600" dirty="0"/>
              <a:t>Cats in treated group were more likely to develop moderate –severe disease week 4</a:t>
            </a:r>
          </a:p>
        </p:txBody>
      </p:sp>
      <p:pic>
        <p:nvPicPr>
          <p:cNvPr id="4" name="Content Placeholder 3">
            <a:extLst>
              <a:ext uri="{FF2B5EF4-FFF2-40B4-BE49-F238E27FC236}">
                <a16:creationId xmlns:a16="http://schemas.microsoft.com/office/drawing/2014/main" id="{CC6E815E-757A-4C60-93F1-255C670CCEE6}"/>
              </a:ext>
            </a:extLst>
          </p:cNvPr>
          <p:cNvPicPr>
            <a:picLocks noChangeAspect="1"/>
          </p:cNvPicPr>
          <p:nvPr/>
        </p:nvPicPr>
        <p:blipFill>
          <a:blip r:embed="rId2"/>
          <a:stretch>
            <a:fillRect/>
          </a:stretch>
        </p:blipFill>
        <p:spPr>
          <a:xfrm>
            <a:off x="5101851" y="3706207"/>
            <a:ext cx="6277349" cy="1129923"/>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292897499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3F7D26C8-96ED-46E3-BD94-C1608C54C3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23">
            <a:extLst>
              <a:ext uri="{FF2B5EF4-FFF2-40B4-BE49-F238E27FC236}">
                <a16:creationId xmlns:a16="http://schemas.microsoft.com/office/drawing/2014/main" id="{13EEA0A9-F720-41ED-8EBA-2A10A664FD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D079CC8A-D506-4621-9FCC-EE9B456B0A3E}"/>
              </a:ext>
            </a:extLst>
          </p:cNvPr>
          <p:cNvSpPr>
            <a:spLocks noGrp="1"/>
          </p:cNvSpPr>
          <p:nvPr>
            <p:ph type="title"/>
          </p:nvPr>
        </p:nvSpPr>
        <p:spPr>
          <a:xfrm>
            <a:off x="810001" y="447188"/>
            <a:ext cx="3413084" cy="1559412"/>
          </a:xfrm>
        </p:spPr>
        <p:txBody>
          <a:bodyPr>
            <a:normAutofit/>
          </a:bodyPr>
          <a:lstStyle/>
          <a:p>
            <a:r>
              <a:rPr lang="en-US" sz="3200"/>
              <a:t>Canine viruses </a:t>
            </a:r>
          </a:p>
        </p:txBody>
      </p:sp>
      <p:sp>
        <p:nvSpPr>
          <p:cNvPr id="3" name="Content Placeholder 2">
            <a:extLst>
              <a:ext uri="{FF2B5EF4-FFF2-40B4-BE49-F238E27FC236}">
                <a16:creationId xmlns:a16="http://schemas.microsoft.com/office/drawing/2014/main" id="{0414A3DC-C81C-48B6-ABD3-2E4C239302A2}"/>
              </a:ext>
            </a:extLst>
          </p:cNvPr>
          <p:cNvSpPr>
            <a:spLocks noGrp="1"/>
          </p:cNvSpPr>
          <p:nvPr>
            <p:ph idx="1"/>
          </p:nvPr>
        </p:nvSpPr>
        <p:spPr>
          <a:xfrm>
            <a:off x="818713" y="2413000"/>
            <a:ext cx="3404372" cy="3632200"/>
          </a:xfrm>
        </p:spPr>
        <p:txBody>
          <a:bodyPr>
            <a:normAutofit/>
          </a:bodyPr>
          <a:lstStyle/>
          <a:p>
            <a:r>
              <a:rPr lang="en-US" sz="1600" dirty="0"/>
              <a:t>Canine viruses to cover: CIRDC, influenza and parvo</a:t>
            </a:r>
          </a:p>
        </p:txBody>
      </p:sp>
      <p:sp>
        <p:nvSpPr>
          <p:cNvPr id="75" name="Rounded Rectangle 17">
            <a:extLst>
              <a:ext uri="{FF2B5EF4-FFF2-40B4-BE49-F238E27FC236}">
                <a16:creationId xmlns:a16="http://schemas.microsoft.com/office/drawing/2014/main" id="{03B27569-6089-4DC0-93E0-F3F6E1E93C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8945" y="958640"/>
            <a:ext cx="6269591"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a:extLst>
              <a:ext uri="{FF2B5EF4-FFF2-40B4-BE49-F238E27FC236}">
                <a16:creationId xmlns:a16="http://schemas.microsoft.com/office/drawing/2014/main" id="{0DB11BAE-AB26-4E92-8D25-C72DD1874C4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896"/>
          <a:stretch/>
        </p:blipFill>
        <p:spPr bwMode="auto">
          <a:xfrm>
            <a:off x="5603706" y="1258529"/>
            <a:ext cx="5638853" cy="43302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2741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D2A92D-9CCD-4C4F-9C1C-78E5B040B5E3}"/>
              </a:ext>
            </a:extLst>
          </p:cNvPr>
          <p:cNvSpPr>
            <a:spLocks noGrp="1"/>
          </p:cNvSpPr>
          <p:nvPr>
            <p:ph type="title"/>
          </p:nvPr>
        </p:nvSpPr>
        <p:spPr/>
        <p:txBody>
          <a:bodyPr/>
          <a:lstStyle/>
          <a:p>
            <a:r>
              <a:rPr lang="en-US" dirty="0"/>
              <a:t>Canine infectious respiratory disease complex: the basics </a:t>
            </a:r>
          </a:p>
        </p:txBody>
      </p:sp>
      <p:sp>
        <p:nvSpPr>
          <p:cNvPr id="3" name="Content Placeholder 2">
            <a:extLst>
              <a:ext uri="{FF2B5EF4-FFF2-40B4-BE49-F238E27FC236}">
                <a16:creationId xmlns:a16="http://schemas.microsoft.com/office/drawing/2014/main" id="{3F846756-488F-4507-86E5-49D570AB3240}"/>
              </a:ext>
            </a:extLst>
          </p:cNvPr>
          <p:cNvSpPr>
            <a:spLocks noGrp="1"/>
          </p:cNvSpPr>
          <p:nvPr>
            <p:ph idx="1"/>
          </p:nvPr>
        </p:nvSpPr>
        <p:spPr/>
        <p:txBody>
          <a:bodyPr/>
          <a:lstStyle/>
          <a:p>
            <a:r>
              <a:rPr lang="en-US" dirty="0"/>
              <a:t>Single pathogen most likely alters host defense mechanisms and allows for opportunistic infections  </a:t>
            </a:r>
          </a:p>
          <a:p>
            <a:r>
              <a:rPr lang="en-US" dirty="0"/>
              <a:t>Co-infections common </a:t>
            </a:r>
          </a:p>
          <a:p>
            <a:r>
              <a:rPr lang="en-US" dirty="0"/>
              <a:t>Often shed via droplets from the respiratory tract</a:t>
            </a:r>
          </a:p>
          <a:p>
            <a:r>
              <a:rPr lang="en-US" dirty="0"/>
              <a:t>Morbidity is high, mortality is low</a:t>
            </a:r>
          </a:p>
          <a:p>
            <a:r>
              <a:rPr lang="en-US" dirty="0"/>
              <a:t>Often self- limiting disease</a:t>
            </a:r>
          </a:p>
          <a:p>
            <a:r>
              <a:rPr lang="en-US" dirty="0"/>
              <a:t>Commonly found in dog parks, shelters, grooming, boarding facilities</a:t>
            </a:r>
          </a:p>
          <a:p>
            <a:endParaRPr lang="en-US" dirty="0"/>
          </a:p>
        </p:txBody>
      </p:sp>
    </p:spTree>
    <p:extLst>
      <p:ext uri="{BB962C8B-B14F-4D97-AF65-F5344CB8AC3E}">
        <p14:creationId xmlns:p14="http://schemas.microsoft.com/office/powerpoint/2010/main" val="38116654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294A7A-954A-47B4-A8F5-B2A7F762CE54}"/>
              </a:ext>
            </a:extLst>
          </p:cNvPr>
          <p:cNvSpPr>
            <a:spLocks noGrp="1"/>
          </p:cNvSpPr>
          <p:nvPr>
            <p:ph type="title"/>
          </p:nvPr>
        </p:nvSpPr>
        <p:spPr/>
        <p:txBody>
          <a:bodyPr/>
          <a:lstStyle/>
          <a:p>
            <a:r>
              <a:rPr lang="en-US" dirty="0"/>
              <a:t>CIRDC: the bugs</a:t>
            </a:r>
          </a:p>
        </p:txBody>
      </p:sp>
      <p:sp>
        <p:nvSpPr>
          <p:cNvPr id="3" name="Content Placeholder 2">
            <a:extLst>
              <a:ext uri="{FF2B5EF4-FFF2-40B4-BE49-F238E27FC236}">
                <a16:creationId xmlns:a16="http://schemas.microsoft.com/office/drawing/2014/main" id="{A4F6337C-F593-42D8-88CF-7FC02EBE0722}"/>
              </a:ext>
            </a:extLst>
          </p:cNvPr>
          <p:cNvSpPr>
            <a:spLocks noGrp="1"/>
          </p:cNvSpPr>
          <p:nvPr>
            <p:ph idx="1"/>
          </p:nvPr>
        </p:nvSpPr>
        <p:spPr/>
        <p:txBody>
          <a:bodyPr>
            <a:normAutofit lnSpcReduction="10000"/>
          </a:bodyPr>
          <a:lstStyle/>
          <a:p>
            <a:r>
              <a:rPr lang="en-US" dirty="0"/>
              <a:t>B. </a:t>
            </a:r>
            <a:r>
              <a:rPr lang="en-US" dirty="0" err="1"/>
              <a:t>bronchiseptica</a:t>
            </a:r>
            <a:r>
              <a:rPr lang="en-US" dirty="0"/>
              <a:t>: gram negative aerobic </a:t>
            </a:r>
            <a:r>
              <a:rPr lang="en-US" dirty="0" err="1"/>
              <a:t>coccobaciilus</a:t>
            </a:r>
            <a:r>
              <a:rPr lang="en-US" dirty="0"/>
              <a:t>, filamentous </a:t>
            </a:r>
            <a:r>
              <a:rPr lang="en-US" dirty="0" err="1"/>
              <a:t>hameagglutinin</a:t>
            </a:r>
            <a:r>
              <a:rPr lang="en-US" dirty="0"/>
              <a:t> – virulence factor, infection in ciliated mucosa--</a:t>
            </a:r>
            <a:r>
              <a:rPr lang="en-US" dirty="0">
                <a:sym typeface="Wingdings" panose="05000000000000000000" pitchFamily="2" charset="2"/>
              </a:rPr>
              <a:t> ciliary stasis and poor </a:t>
            </a:r>
            <a:r>
              <a:rPr lang="en-US" dirty="0" err="1">
                <a:sym typeface="Wingdings" panose="05000000000000000000" pitchFamily="2" charset="2"/>
              </a:rPr>
              <a:t>mucociliary</a:t>
            </a:r>
            <a:r>
              <a:rPr lang="en-US" dirty="0">
                <a:sym typeface="Wingdings" panose="05000000000000000000" pitchFamily="2" charset="2"/>
              </a:rPr>
              <a:t> clearance</a:t>
            </a:r>
            <a:r>
              <a:rPr lang="en-US" dirty="0"/>
              <a:t> </a:t>
            </a:r>
          </a:p>
          <a:p>
            <a:r>
              <a:rPr lang="en-US" dirty="0"/>
              <a:t>CHV:  enveloped DNA virus, epithelial cells of the URT, latent in sensory ganglia </a:t>
            </a:r>
          </a:p>
          <a:p>
            <a:r>
              <a:rPr lang="en-US" dirty="0"/>
              <a:t>CDV: enveloped SS RNA virus, replicated in lymphoid cells in the RT, lymphopenia on CBC</a:t>
            </a:r>
          </a:p>
          <a:p>
            <a:r>
              <a:rPr lang="en-US" dirty="0"/>
              <a:t>CAV-2:  non enveloped DNA virus, replicates in non ciliated epithelial cells of URT, rarely results in clinical disease alone </a:t>
            </a:r>
          </a:p>
          <a:p>
            <a:r>
              <a:rPr lang="en-US" dirty="0"/>
              <a:t>CIV: (2004 racing greyhounds, Fl/2015 Chicago, US), enveloped SS RNA, H3N8, H3N2=predominant strains, inflammation and necrosis of the ciliated epithelium, shedding decreased after 1 week can be found up to 3 weeks after infection </a:t>
            </a:r>
          </a:p>
          <a:p>
            <a:r>
              <a:rPr lang="en-US" dirty="0" err="1"/>
              <a:t>CPiV</a:t>
            </a:r>
            <a:r>
              <a:rPr lang="en-US" dirty="0"/>
              <a:t>: enveloped RNA (1967, lab dogs), usually mild infection </a:t>
            </a:r>
          </a:p>
        </p:txBody>
      </p:sp>
    </p:spTree>
    <p:extLst>
      <p:ext uri="{BB962C8B-B14F-4D97-AF65-F5344CB8AC3E}">
        <p14:creationId xmlns:p14="http://schemas.microsoft.com/office/powerpoint/2010/main" val="411551940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45A57-AF2E-4E77-9732-8A2A0FC8C8AC}"/>
              </a:ext>
            </a:extLst>
          </p:cNvPr>
          <p:cNvSpPr>
            <a:spLocks noGrp="1"/>
          </p:cNvSpPr>
          <p:nvPr>
            <p:ph type="title"/>
          </p:nvPr>
        </p:nvSpPr>
        <p:spPr/>
        <p:txBody>
          <a:bodyPr/>
          <a:lstStyle/>
          <a:p>
            <a:r>
              <a:rPr lang="en-US" dirty="0"/>
              <a:t>CIRDC: the bugs</a:t>
            </a:r>
          </a:p>
        </p:txBody>
      </p:sp>
      <p:sp>
        <p:nvSpPr>
          <p:cNvPr id="3" name="Content Placeholder 2">
            <a:extLst>
              <a:ext uri="{FF2B5EF4-FFF2-40B4-BE49-F238E27FC236}">
                <a16:creationId xmlns:a16="http://schemas.microsoft.com/office/drawing/2014/main" id="{841C0782-ADA8-4DA7-A76A-81D42F9B58F1}"/>
              </a:ext>
            </a:extLst>
          </p:cNvPr>
          <p:cNvSpPr>
            <a:spLocks noGrp="1"/>
          </p:cNvSpPr>
          <p:nvPr>
            <p:ph idx="1"/>
          </p:nvPr>
        </p:nvSpPr>
        <p:spPr/>
        <p:txBody>
          <a:bodyPr/>
          <a:lstStyle/>
          <a:p>
            <a:r>
              <a:rPr lang="en-US" dirty="0"/>
              <a:t>**Canine respiratory coronavirus (</a:t>
            </a:r>
            <a:r>
              <a:rPr lang="en-US" dirty="0" err="1"/>
              <a:t>CRCoV</a:t>
            </a:r>
            <a:r>
              <a:rPr lang="en-US" dirty="0"/>
              <a:t>): (2003 rehoming center UK), ciliated epithelial cells in the trachea and tonsils</a:t>
            </a:r>
          </a:p>
          <a:p>
            <a:r>
              <a:rPr lang="en-US" dirty="0"/>
              <a:t>**</a:t>
            </a:r>
            <a:r>
              <a:rPr lang="en-US" dirty="0" err="1"/>
              <a:t>CnPnV</a:t>
            </a:r>
            <a:r>
              <a:rPr lang="en-US" dirty="0"/>
              <a:t>: (2010, shelter, US), related to human resp syncytial virus, glycoprotein mediated attachment to host cells</a:t>
            </a:r>
          </a:p>
          <a:p>
            <a:r>
              <a:rPr lang="en-US" dirty="0"/>
              <a:t>S. </a:t>
            </a:r>
            <a:r>
              <a:rPr lang="en-US" dirty="0" err="1"/>
              <a:t>zooepidemicus</a:t>
            </a:r>
            <a:r>
              <a:rPr lang="en-US" dirty="0"/>
              <a:t>: beta-hemolytic, Lancefield group C bacteria, acute hemorrhagic pneumonia, fever, exotoxins that exacerbate immune response </a:t>
            </a:r>
          </a:p>
          <a:p>
            <a:r>
              <a:rPr lang="en-US" dirty="0"/>
              <a:t>M. </a:t>
            </a:r>
            <a:r>
              <a:rPr lang="en-US" dirty="0" err="1"/>
              <a:t>cynos</a:t>
            </a:r>
            <a:r>
              <a:rPr lang="en-US" dirty="0"/>
              <a:t>: normal commensal bacteria, shed in nasal and ocular secretions and saliva, sialidase activity and enzyme that assists in microbial colonization- virulence factor, may be a primary pathogen   </a:t>
            </a:r>
          </a:p>
        </p:txBody>
      </p:sp>
    </p:spTree>
    <p:extLst>
      <p:ext uri="{BB962C8B-B14F-4D97-AF65-F5344CB8AC3E}">
        <p14:creationId xmlns:p14="http://schemas.microsoft.com/office/powerpoint/2010/main" val="1691224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D1B0A-874C-4993-AF52-4021F27D4783}"/>
              </a:ext>
            </a:extLst>
          </p:cNvPr>
          <p:cNvSpPr>
            <a:spLocks noGrp="1"/>
          </p:cNvSpPr>
          <p:nvPr>
            <p:ph type="title"/>
          </p:nvPr>
        </p:nvSpPr>
        <p:spPr/>
        <p:txBody>
          <a:bodyPr/>
          <a:lstStyle/>
          <a:p>
            <a:r>
              <a:rPr lang="en-US" dirty="0" err="1"/>
              <a:t>FeLV</a:t>
            </a:r>
            <a:r>
              <a:rPr lang="en-US" dirty="0"/>
              <a:t>: types of infection </a:t>
            </a:r>
          </a:p>
        </p:txBody>
      </p:sp>
      <p:sp>
        <p:nvSpPr>
          <p:cNvPr id="3" name="Content Placeholder 2">
            <a:extLst>
              <a:ext uri="{FF2B5EF4-FFF2-40B4-BE49-F238E27FC236}">
                <a16:creationId xmlns:a16="http://schemas.microsoft.com/office/drawing/2014/main" id="{DF3B0836-6142-4208-8E93-D557691D1C02}"/>
              </a:ext>
            </a:extLst>
          </p:cNvPr>
          <p:cNvSpPr>
            <a:spLocks noGrp="1"/>
          </p:cNvSpPr>
          <p:nvPr>
            <p:ph idx="1"/>
          </p:nvPr>
        </p:nvSpPr>
        <p:spPr/>
        <p:txBody>
          <a:bodyPr/>
          <a:lstStyle/>
          <a:p>
            <a:r>
              <a:rPr lang="en-US" dirty="0"/>
              <a:t>Abortive infections= sufficient immune response clears the virus  </a:t>
            </a:r>
          </a:p>
          <a:p>
            <a:r>
              <a:rPr lang="en-US" dirty="0"/>
              <a:t>Regressive infection= immune system can suppress the viral replication prior to infection of the bone marrow. Provirus positive, carrier. No shedding or disease occurs, but can become progressive with immunosuppression. </a:t>
            </a:r>
          </a:p>
          <a:p>
            <a:r>
              <a:rPr lang="en-US" dirty="0"/>
              <a:t>Progressive infection= host defense cannot suppress viral replication, persistent viremia occurs. Immunosuppression occurs, opportunistic infections and lymphoma are common. 80% will develop fatal disease within 3 years. </a:t>
            </a:r>
          </a:p>
        </p:txBody>
      </p:sp>
    </p:spTree>
    <p:extLst>
      <p:ext uri="{BB962C8B-B14F-4D97-AF65-F5344CB8AC3E}">
        <p14:creationId xmlns:p14="http://schemas.microsoft.com/office/powerpoint/2010/main" val="255533278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A416E3E5-5186-46A4-AFBD-337387D316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23">
            <a:extLst>
              <a:ext uri="{FF2B5EF4-FFF2-40B4-BE49-F238E27FC236}">
                <a16:creationId xmlns:a16="http://schemas.microsoft.com/office/drawing/2014/main" id="{7B8FAACC-353E-4F84-BA62-A5514185D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7554995"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44B8C15B-7C8E-4DB3-92E7-5976FC9EBDB8}"/>
              </a:ext>
            </a:extLst>
          </p:cNvPr>
          <p:cNvSpPr>
            <a:spLocks noGrp="1"/>
          </p:cNvSpPr>
          <p:nvPr>
            <p:ph type="title"/>
          </p:nvPr>
        </p:nvSpPr>
        <p:spPr>
          <a:xfrm>
            <a:off x="8164749" y="457201"/>
            <a:ext cx="3575737" cy="1332688"/>
          </a:xfrm>
        </p:spPr>
        <p:txBody>
          <a:bodyPr anchor="b">
            <a:normAutofit/>
          </a:bodyPr>
          <a:lstStyle/>
          <a:p>
            <a:pPr algn="ctr"/>
            <a:r>
              <a:rPr lang="en-US" sz="3200" dirty="0">
                <a:solidFill>
                  <a:srgbClr val="FFFFFF"/>
                </a:solidFill>
              </a:rPr>
              <a:t>CIRDC</a:t>
            </a:r>
          </a:p>
        </p:txBody>
      </p:sp>
      <p:pic>
        <p:nvPicPr>
          <p:cNvPr id="4" name="Content Placeholder 3">
            <a:extLst>
              <a:ext uri="{FF2B5EF4-FFF2-40B4-BE49-F238E27FC236}">
                <a16:creationId xmlns:a16="http://schemas.microsoft.com/office/drawing/2014/main" id="{9A3CCDC4-25A7-4094-B3A3-C389F4BB987D}"/>
              </a:ext>
            </a:extLst>
          </p:cNvPr>
          <p:cNvPicPr>
            <a:picLocks/>
          </p:cNvPicPr>
          <p:nvPr/>
        </p:nvPicPr>
        <p:blipFill>
          <a:blip r:embed="rId3"/>
          <a:stretch>
            <a:fillRect/>
          </a:stretch>
        </p:blipFill>
        <p:spPr>
          <a:xfrm>
            <a:off x="463961" y="2447473"/>
            <a:ext cx="6612856" cy="1603617"/>
          </a:xfrm>
          <a:prstGeom prst="roundRect">
            <a:avLst>
              <a:gd name="adj" fmla="val 3876"/>
            </a:avLst>
          </a:prstGeom>
          <a:ln>
            <a:solidFill>
              <a:schemeClr val="accent1"/>
            </a:solidFill>
          </a:ln>
          <a:effectLst/>
        </p:spPr>
      </p:pic>
      <p:sp>
        <p:nvSpPr>
          <p:cNvPr id="17" name="Content Placeholder 7">
            <a:extLst>
              <a:ext uri="{FF2B5EF4-FFF2-40B4-BE49-F238E27FC236}">
                <a16:creationId xmlns:a16="http://schemas.microsoft.com/office/drawing/2014/main" id="{33D96E96-1057-4041-A363-C33E8BC335D1}"/>
              </a:ext>
            </a:extLst>
          </p:cNvPr>
          <p:cNvSpPr>
            <a:spLocks noGrp="1"/>
          </p:cNvSpPr>
          <p:nvPr>
            <p:ph idx="1"/>
          </p:nvPr>
        </p:nvSpPr>
        <p:spPr>
          <a:xfrm>
            <a:off x="8164749" y="2024743"/>
            <a:ext cx="3575737" cy="4016619"/>
          </a:xfrm>
        </p:spPr>
        <p:txBody>
          <a:bodyPr>
            <a:normAutofit/>
          </a:bodyPr>
          <a:lstStyle/>
          <a:p>
            <a:r>
              <a:rPr lang="en-US" dirty="0">
                <a:solidFill>
                  <a:schemeClr val="bg1"/>
                </a:solidFill>
              </a:rPr>
              <a:t>In a large multi-</a:t>
            </a:r>
            <a:r>
              <a:rPr lang="en-US" dirty="0" err="1">
                <a:solidFill>
                  <a:schemeClr val="bg1"/>
                </a:solidFill>
              </a:rPr>
              <a:t>centre</a:t>
            </a:r>
            <a:r>
              <a:rPr lang="en-US" dirty="0">
                <a:solidFill>
                  <a:schemeClr val="bg1"/>
                </a:solidFill>
              </a:rPr>
              <a:t> European study the </a:t>
            </a:r>
            <a:r>
              <a:rPr lang="en-US" dirty="0" err="1">
                <a:solidFill>
                  <a:schemeClr val="bg1"/>
                </a:solidFill>
              </a:rPr>
              <a:t>prevalences</a:t>
            </a:r>
            <a:r>
              <a:rPr lang="en-US" dirty="0">
                <a:solidFill>
                  <a:schemeClr val="bg1"/>
                </a:solidFill>
              </a:rPr>
              <a:t> of four key emerging CIRD pathogens; canine respiratory coronavirus (</a:t>
            </a:r>
            <a:r>
              <a:rPr lang="en-US" dirty="0" err="1">
                <a:solidFill>
                  <a:schemeClr val="bg1"/>
                </a:solidFill>
              </a:rPr>
              <a:t>CRCoV</a:t>
            </a:r>
            <a:r>
              <a:rPr lang="en-US" dirty="0">
                <a:solidFill>
                  <a:schemeClr val="bg1"/>
                </a:solidFill>
              </a:rPr>
              <a:t>), canine </a:t>
            </a:r>
            <a:r>
              <a:rPr lang="en-US" dirty="0" err="1">
                <a:solidFill>
                  <a:schemeClr val="bg1"/>
                </a:solidFill>
              </a:rPr>
              <a:t>pneumovirus</a:t>
            </a:r>
            <a:r>
              <a:rPr lang="en-US" dirty="0">
                <a:solidFill>
                  <a:schemeClr val="bg1"/>
                </a:solidFill>
              </a:rPr>
              <a:t> (</a:t>
            </a:r>
            <a:r>
              <a:rPr lang="en-US" dirty="0" err="1">
                <a:solidFill>
                  <a:schemeClr val="bg1"/>
                </a:solidFill>
              </a:rPr>
              <a:t>CnPnV</a:t>
            </a:r>
            <a:r>
              <a:rPr lang="en-US" dirty="0">
                <a:solidFill>
                  <a:schemeClr val="bg1"/>
                </a:solidFill>
              </a:rPr>
              <a:t>), influenza A, and Mycoplasma </a:t>
            </a:r>
            <a:r>
              <a:rPr lang="en-US" dirty="0" err="1">
                <a:solidFill>
                  <a:schemeClr val="bg1"/>
                </a:solidFill>
              </a:rPr>
              <a:t>cynos</a:t>
            </a:r>
            <a:r>
              <a:rPr lang="en-US" dirty="0">
                <a:solidFill>
                  <a:schemeClr val="bg1"/>
                </a:solidFill>
              </a:rPr>
              <a:t> (M. </a:t>
            </a:r>
            <a:r>
              <a:rPr lang="en-US" dirty="0" err="1">
                <a:solidFill>
                  <a:schemeClr val="bg1"/>
                </a:solidFill>
              </a:rPr>
              <a:t>cynos</a:t>
            </a:r>
            <a:r>
              <a:rPr lang="en-US" dirty="0">
                <a:solidFill>
                  <a:schemeClr val="bg1"/>
                </a:solidFill>
              </a:rPr>
              <a:t>)</a:t>
            </a:r>
            <a:endParaRPr lang="en-US" sz="1600" dirty="0">
              <a:solidFill>
                <a:schemeClr val="bg1"/>
              </a:solidFill>
            </a:endParaRPr>
          </a:p>
        </p:txBody>
      </p:sp>
    </p:spTree>
    <p:extLst>
      <p:ext uri="{BB962C8B-B14F-4D97-AF65-F5344CB8AC3E}">
        <p14:creationId xmlns:p14="http://schemas.microsoft.com/office/powerpoint/2010/main" val="2808835600"/>
      </p:ext>
    </p:extLst>
  </p:cSld>
  <p:clrMapOvr>
    <a:overrideClrMapping bg1="lt1" tx1="dk1" bg2="lt2" tx2="dk2" accent1="accent1" accent2="accent2" accent3="accent3" accent4="accent4" accent5="accent5" accent6="accent6" hlink="hlink" folHlink="folHlink"/>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416E3E5-5186-46A4-AFBD-337387D316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3" y="0"/>
            <a:ext cx="1218742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3">
            <a:extLst>
              <a:ext uri="{FF2B5EF4-FFF2-40B4-BE49-F238E27FC236}">
                <a16:creationId xmlns:a16="http://schemas.microsoft.com/office/drawing/2014/main" id="{7B8FAACC-353E-4F84-BA62-A5514185D9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flipH="1">
            <a:off x="7554995"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12121"/>
          </a:solidFill>
          <a:ln>
            <a:noFill/>
            <a:headEnd/>
            <a:tailEnd/>
          </a:ln>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EF500219-9C68-400B-B0AD-8D746B4159E7}"/>
              </a:ext>
            </a:extLst>
          </p:cNvPr>
          <p:cNvSpPr>
            <a:spLocks noGrp="1"/>
          </p:cNvSpPr>
          <p:nvPr>
            <p:ph type="title"/>
          </p:nvPr>
        </p:nvSpPr>
        <p:spPr>
          <a:xfrm>
            <a:off x="8164749" y="457201"/>
            <a:ext cx="3575737" cy="1332688"/>
          </a:xfrm>
        </p:spPr>
        <p:txBody>
          <a:bodyPr anchor="b">
            <a:normAutofit/>
          </a:bodyPr>
          <a:lstStyle/>
          <a:p>
            <a:pPr algn="ctr"/>
            <a:r>
              <a:rPr lang="en-US" sz="3200" dirty="0">
                <a:solidFill>
                  <a:srgbClr val="FFFFFF"/>
                </a:solidFill>
              </a:rPr>
              <a:t>CIRDC</a:t>
            </a:r>
          </a:p>
        </p:txBody>
      </p:sp>
      <p:pic>
        <p:nvPicPr>
          <p:cNvPr id="4" name="Content Placeholder 3">
            <a:extLst>
              <a:ext uri="{FF2B5EF4-FFF2-40B4-BE49-F238E27FC236}">
                <a16:creationId xmlns:a16="http://schemas.microsoft.com/office/drawing/2014/main" id="{059ABF57-827E-48DB-825B-B06402F7F0ED}"/>
              </a:ext>
            </a:extLst>
          </p:cNvPr>
          <p:cNvPicPr>
            <a:picLocks noChangeAspect="1"/>
          </p:cNvPicPr>
          <p:nvPr/>
        </p:nvPicPr>
        <p:blipFill>
          <a:blip r:embed="rId3"/>
          <a:stretch>
            <a:fillRect/>
          </a:stretch>
        </p:blipFill>
        <p:spPr>
          <a:xfrm>
            <a:off x="463961" y="2182959"/>
            <a:ext cx="6612856" cy="2132645"/>
          </a:xfrm>
          <a:prstGeom prst="roundRect">
            <a:avLst>
              <a:gd name="adj" fmla="val 3876"/>
            </a:avLst>
          </a:prstGeom>
          <a:ln>
            <a:solidFill>
              <a:schemeClr val="accent1"/>
            </a:solidFill>
          </a:ln>
          <a:effectLst/>
        </p:spPr>
      </p:pic>
      <p:sp>
        <p:nvSpPr>
          <p:cNvPr id="8" name="Content Placeholder 7">
            <a:extLst>
              <a:ext uri="{FF2B5EF4-FFF2-40B4-BE49-F238E27FC236}">
                <a16:creationId xmlns:a16="http://schemas.microsoft.com/office/drawing/2014/main" id="{44D54A6E-D998-4C58-9905-898B8F7C1C4D}"/>
              </a:ext>
            </a:extLst>
          </p:cNvPr>
          <p:cNvSpPr>
            <a:spLocks noGrp="1"/>
          </p:cNvSpPr>
          <p:nvPr>
            <p:ph idx="1"/>
          </p:nvPr>
        </p:nvSpPr>
        <p:spPr>
          <a:xfrm>
            <a:off x="8164749" y="2024743"/>
            <a:ext cx="3575737" cy="4016619"/>
          </a:xfrm>
        </p:spPr>
        <p:txBody>
          <a:bodyPr>
            <a:normAutofit/>
          </a:bodyPr>
          <a:lstStyle/>
          <a:p>
            <a:r>
              <a:rPr lang="en-US" sz="1600" dirty="0">
                <a:solidFill>
                  <a:srgbClr val="FFFFFF"/>
                </a:solidFill>
              </a:rPr>
              <a:t>Disease surveillance from 2011-2017 at a diagnostic lab for symptomatic and asymptomatic dogs</a:t>
            </a:r>
          </a:p>
          <a:p>
            <a:r>
              <a:rPr lang="en-US" sz="1600" dirty="0">
                <a:solidFill>
                  <a:srgbClr val="FFFFFF"/>
                </a:solidFill>
              </a:rPr>
              <a:t> Pathogens were found more commonly in symptomatic dogs </a:t>
            </a:r>
          </a:p>
          <a:p>
            <a:r>
              <a:rPr lang="en-US" sz="1600" dirty="0">
                <a:solidFill>
                  <a:srgbClr val="FFFFFF"/>
                </a:solidFill>
              </a:rPr>
              <a:t>Co- infections and young age were associated with increased severity of disease </a:t>
            </a:r>
          </a:p>
          <a:p>
            <a:r>
              <a:rPr lang="en-US" sz="1600" dirty="0">
                <a:solidFill>
                  <a:srgbClr val="FFFFFF"/>
                </a:solidFill>
              </a:rPr>
              <a:t>Low detection rate of classic pathogens </a:t>
            </a:r>
          </a:p>
          <a:p>
            <a:r>
              <a:rPr lang="en-US" sz="1600" dirty="0" err="1">
                <a:solidFill>
                  <a:srgbClr val="FFFFFF"/>
                </a:solidFill>
              </a:rPr>
              <a:t>CPiV</a:t>
            </a:r>
            <a:r>
              <a:rPr lang="en-US" sz="1600" dirty="0">
                <a:solidFill>
                  <a:srgbClr val="FFFFFF"/>
                </a:solidFill>
              </a:rPr>
              <a:t> and M </a:t>
            </a:r>
            <a:r>
              <a:rPr lang="en-US" sz="1600" dirty="0" err="1">
                <a:solidFill>
                  <a:srgbClr val="FFFFFF"/>
                </a:solidFill>
              </a:rPr>
              <a:t>cynos</a:t>
            </a:r>
            <a:r>
              <a:rPr lang="en-US" sz="1600" dirty="0">
                <a:solidFill>
                  <a:srgbClr val="FFFFFF"/>
                </a:solidFill>
              </a:rPr>
              <a:t> most common</a:t>
            </a:r>
          </a:p>
        </p:txBody>
      </p:sp>
    </p:spTree>
    <p:extLst>
      <p:ext uri="{BB962C8B-B14F-4D97-AF65-F5344CB8AC3E}">
        <p14:creationId xmlns:p14="http://schemas.microsoft.com/office/powerpoint/2010/main" val="2824880644"/>
      </p:ext>
    </p:extLst>
  </p:cSld>
  <p:clrMapOvr>
    <a:overrideClrMapping bg1="lt1" tx1="dk1" bg2="lt2" tx2="dk2" accent1="accent1" accent2="accent2" accent3="accent3" accent4="accent4" accent5="accent5" accent6="accent6" hlink="hlink" folHlink="folHlink"/>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E27A4-FB1C-4F85-BA03-EB77EC0E98A8}"/>
              </a:ext>
            </a:extLst>
          </p:cNvPr>
          <p:cNvSpPr>
            <a:spLocks noGrp="1"/>
          </p:cNvSpPr>
          <p:nvPr>
            <p:ph type="title"/>
          </p:nvPr>
        </p:nvSpPr>
        <p:spPr/>
        <p:txBody>
          <a:bodyPr/>
          <a:lstStyle/>
          <a:p>
            <a:r>
              <a:rPr lang="en-US" dirty="0"/>
              <a:t>CIRDC: signs</a:t>
            </a:r>
          </a:p>
        </p:txBody>
      </p:sp>
      <p:sp>
        <p:nvSpPr>
          <p:cNvPr id="3" name="Content Placeholder 2">
            <a:extLst>
              <a:ext uri="{FF2B5EF4-FFF2-40B4-BE49-F238E27FC236}">
                <a16:creationId xmlns:a16="http://schemas.microsoft.com/office/drawing/2014/main" id="{2270BD81-3585-4409-AF6A-472A3214E91C}"/>
              </a:ext>
            </a:extLst>
          </p:cNvPr>
          <p:cNvSpPr>
            <a:spLocks noGrp="1"/>
          </p:cNvSpPr>
          <p:nvPr>
            <p:ph idx="1"/>
          </p:nvPr>
        </p:nvSpPr>
        <p:spPr/>
        <p:txBody>
          <a:bodyPr/>
          <a:lstStyle/>
          <a:p>
            <a:r>
              <a:rPr lang="en-US" dirty="0"/>
              <a:t>Coughing, “honking”, variably productive </a:t>
            </a:r>
          </a:p>
          <a:p>
            <a:r>
              <a:rPr lang="en-US" dirty="0"/>
              <a:t>Sneezing</a:t>
            </a:r>
          </a:p>
          <a:p>
            <a:r>
              <a:rPr lang="en-US" dirty="0"/>
              <a:t>Nasal discharge</a:t>
            </a:r>
          </a:p>
          <a:p>
            <a:r>
              <a:rPr lang="en-US" dirty="0"/>
              <a:t>Decreased appetite</a:t>
            </a:r>
          </a:p>
          <a:p>
            <a:r>
              <a:rPr lang="en-US" dirty="0"/>
              <a:t>Lethargy</a:t>
            </a:r>
          </a:p>
          <a:p>
            <a:r>
              <a:rPr lang="en-US" dirty="0"/>
              <a:t>Increased respiratory rate and effort</a:t>
            </a:r>
          </a:p>
        </p:txBody>
      </p:sp>
    </p:spTree>
    <p:extLst>
      <p:ext uri="{BB962C8B-B14F-4D97-AF65-F5344CB8AC3E}">
        <p14:creationId xmlns:p14="http://schemas.microsoft.com/office/powerpoint/2010/main" val="1763882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B25D54-C764-4431-9370-23703F2B5CF0}"/>
              </a:ext>
            </a:extLst>
          </p:cNvPr>
          <p:cNvSpPr>
            <a:spLocks noGrp="1"/>
          </p:cNvSpPr>
          <p:nvPr>
            <p:ph type="title"/>
          </p:nvPr>
        </p:nvSpPr>
        <p:spPr/>
        <p:txBody>
          <a:bodyPr/>
          <a:lstStyle/>
          <a:p>
            <a:r>
              <a:rPr lang="en-US" dirty="0"/>
              <a:t>CIRDC: diagnostics </a:t>
            </a:r>
          </a:p>
        </p:txBody>
      </p:sp>
      <p:sp>
        <p:nvSpPr>
          <p:cNvPr id="3" name="Content Placeholder 2">
            <a:extLst>
              <a:ext uri="{FF2B5EF4-FFF2-40B4-BE49-F238E27FC236}">
                <a16:creationId xmlns:a16="http://schemas.microsoft.com/office/drawing/2014/main" id="{DDEE5B26-E717-494C-B770-554B2C2D47BA}"/>
              </a:ext>
            </a:extLst>
          </p:cNvPr>
          <p:cNvSpPr>
            <a:spLocks noGrp="1"/>
          </p:cNvSpPr>
          <p:nvPr>
            <p:ph idx="1"/>
          </p:nvPr>
        </p:nvSpPr>
        <p:spPr/>
        <p:txBody>
          <a:bodyPr/>
          <a:lstStyle/>
          <a:p>
            <a:r>
              <a:rPr lang="en-US" dirty="0"/>
              <a:t>CBC/chemistry/urinalysis: non -specific, +/- neutrophilia, bands, lymphopenia</a:t>
            </a:r>
          </a:p>
          <a:p>
            <a:r>
              <a:rPr lang="en-US" dirty="0"/>
              <a:t>CXR: normal, mild unstructured interstitial pattern or show evidence of pneumonia </a:t>
            </a:r>
          </a:p>
          <a:p>
            <a:r>
              <a:rPr lang="en-US" dirty="0"/>
              <a:t>TTW/BAL, nasal or oropharyngeal swab </a:t>
            </a:r>
          </a:p>
          <a:p>
            <a:r>
              <a:rPr lang="en-US" dirty="0"/>
              <a:t>Viral pathogens: RT PCR, VI</a:t>
            </a:r>
          </a:p>
          <a:p>
            <a:r>
              <a:rPr lang="en-US" dirty="0"/>
              <a:t>Bacterial pathogens: culture </a:t>
            </a:r>
          </a:p>
        </p:txBody>
      </p:sp>
    </p:spTree>
    <p:extLst>
      <p:ext uri="{BB962C8B-B14F-4D97-AF65-F5344CB8AC3E}">
        <p14:creationId xmlns:p14="http://schemas.microsoft.com/office/powerpoint/2010/main" val="25854721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2C8154-F457-4EE4-8557-B149B4F7C057}"/>
              </a:ext>
            </a:extLst>
          </p:cNvPr>
          <p:cNvSpPr>
            <a:spLocks noGrp="1"/>
          </p:cNvSpPr>
          <p:nvPr>
            <p:ph type="title"/>
          </p:nvPr>
        </p:nvSpPr>
        <p:spPr/>
        <p:txBody>
          <a:bodyPr/>
          <a:lstStyle/>
          <a:p>
            <a:r>
              <a:rPr lang="en-US" dirty="0"/>
              <a:t>CIRDC: therapy </a:t>
            </a:r>
          </a:p>
        </p:txBody>
      </p:sp>
      <p:sp>
        <p:nvSpPr>
          <p:cNvPr id="3" name="Content Placeholder 2">
            <a:extLst>
              <a:ext uri="{FF2B5EF4-FFF2-40B4-BE49-F238E27FC236}">
                <a16:creationId xmlns:a16="http://schemas.microsoft.com/office/drawing/2014/main" id="{5A8C1AC1-15E6-4719-AA9D-B81F0A507401}"/>
              </a:ext>
            </a:extLst>
          </p:cNvPr>
          <p:cNvSpPr>
            <a:spLocks noGrp="1"/>
          </p:cNvSpPr>
          <p:nvPr>
            <p:ph idx="1"/>
          </p:nvPr>
        </p:nvSpPr>
        <p:spPr/>
        <p:txBody>
          <a:bodyPr/>
          <a:lstStyle/>
          <a:p>
            <a:r>
              <a:rPr lang="en-US" dirty="0"/>
              <a:t>Often self limiting</a:t>
            </a:r>
          </a:p>
          <a:p>
            <a:r>
              <a:rPr lang="en-US" dirty="0"/>
              <a:t>If clinical signs &gt; 7-10 days, severe signs or known outbreak then therapy is indicated</a:t>
            </a:r>
          </a:p>
          <a:p>
            <a:r>
              <a:rPr lang="en-US" dirty="0"/>
              <a:t>If severe supportive care with IVF, oxygen and nebulization </a:t>
            </a:r>
          </a:p>
          <a:p>
            <a:r>
              <a:rPr lang="en-US" dirty="0"/>
              <a:t>Outpatient – doxycycline effective against Bb or Mc</a:t>
            </a:r>
          </a:p>
        </p:txBody>
      </p:sp>
    </p:spTree>
    <p:extLst>
      <p:ext uri="{BB962C8B-B14F-4D97-AF65-F5344CB8AC3E}">
        <p14:creationId xmlns:p14="http://schemas.microsoft.com/office/powerpoint/2010/main" val="24192744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E3C41-409C-47CB-9036-B341E0763778}"/>
              </a:ext>
            </a:extLst>
          </p:cNvPr>
          <p:cNvSpPr>
            <a:spLocks noGrp="1"/>
          </p:cNvSpPr>
          <p:nvPr>
            <p:ph type="title"/>
          </p:nvPr>
        </p:nvSpPr>
        <p:spPr>
          <a:xfrm>
            <a:off x="810000" y="447188"/>
            <a:ext cx="10571998" cy="970450"/>
          </a:xfrm>
        </p:spPr>
        <p:txBody>
          <a:bodyPr>
            <a:normAutofit/>
          </a:bodyPr>
          <a:lstStyle/>
          <a:p>
            <a:r>
              <a:rPr lang="en-US" dirty="0"/>
              <a:t>CIRDC: prevention </a:t>
            </a:r>
          </a:p>
        </p:txBody>
      </p:sp>
      <p:pic>
        <p:nvPicPr>
          <p:cNvPr id="4" name="Picture 3">
            <a:extLst>
              <a:ext uri="{FF2B5EF4-FFF2-40B4-BE49-F238E27FC236}">
                <a16:creationId xmlns:a16="http://schemas.microsoft.com/office/drawing/2014/main" id="{7C6A9F5D-8DE5-4904-A92F-A82F77AA33D8}"/>
              </a:ext>
            </a:extLst>
          </p:cNvPr>
          <p:cNvPicPr>
            <a:picLocks noChangeAspect="1"/>
          </p:cNvPicPr>
          <p:nvPr/>
        </p:nvPicPr>
        <p:blipFill>
          <a:blip r:embed="rId3"/>
          <a:stretch>
            <a:fillRect/>
          </a:stretch>
        </p:blipFill>
        <p:spPr>
          <a:xfrm>
            <a:off x="506437" y="3429001"/>
            <a:ext cx="3367063" cy="1253638"/>
          </a:xfrm>
          <a:prstGeom prst="roundRect">
            <a:avLst>
              <a:gd name="adj" fmla="val 3876"/>
            </a:avLst>
          </a:prstGeom>
          <a:ln>
            <a:solidFill>
              <a:schemeClr val="accent1"/>
            </a:solidFill>
          </a:ln>
          <a:effectLst/>
        </p:spPr>
      </p:pic>
      <p:sp>
        <p:nvSpPr>
          <p:cNvPr id="3" name="Content Placeholder 2">
            <a:extLst>
              <a:ext uri="{FF2B5EF4-FFF2-40B4-BE49-F238E27FC236}">
                <a16:creationId xmlns:a16="http://schemas.microsoft.com/office/drawing/2014/main" id="{09F15B82-ADA1-4184-89E2-491E248C5997}"/>
              </a:ext>
            </a:extLst>
          </p:cNvPr>
          <p:cNvSpPr>
            <a:spLocks noGrp="1"/>
          </p:cNvSpPr>
          <p:nvPr>
            <p:ph idx="1"/>
          </p:nvPr>
        </p:nvSpPr>
        <p:spPr>
          <a:xfrm>
            <a:off x="4330699" y="2413000"/>
            <a:ext cx="7052733" cy="3632200"/>
          </a:xfrm>
        </p:spPr>
        <p:txBody>
          <a:bodyPr>
            <a:normAutofit/>
          </a:bodyPr>
          <a:lstStyle/>
          <a:p>
            <a:r>
              <a:rPr lang="en-US" dirty="0"/>
              <a:t>Vaccines against CDV, </a:t>
            </a:r>
            <a:r>
              <a:rPr lang="en-US" dirty="0" err="1"/>
              <a:t>CPiV</a:t>
            </a:r>
            <a:r>
              <a:rPr lang="en-US" dirty="0"/>
              <a:t>, CAV, Bb and H3N8 and H3N2</a:t>
            </a:r>
          </a:p>
          <a:p>
            <a:r>
              <a:rPr lang="en-US" dirty="0"/>
              <a:t>100% protective against CDV, all other decrease morbidity and shedding</a:t>
            </a:r>
          </a:p>
          <a:p>
            <a:r>
              <a:rPr lang="en-US" dirty="0"/>
              <a:t>Shed attenuated vaccine strains which can help confer immunity to naïve dogs </a:t>
            </a:r>
          </a:p>
          <a:p>
            <a:r>
              <a:rPr lang="en-US" dirty="0"/>
              <a:t>Bb: intranasal vaccine confers better immunity than oral</a:t>
            </a:r>
          </a:p>
        </p:txBody>
      </p:sp>
    </p:spTree>
    <p:extLst>
      <p:ext uri="{BB962C8B-B14F-4D97-AF65-F5344CB8AC3E}">
        <p14:creationId xmlns:p14="http://schemas.microsoft.com/office/powerpoint/2010/main" val="27690792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11C58-6C03-424B-B0DF-E29346D86632}"/>
              </a:ext>
            </a:extLst>
          </p:cNvPr>
          <p:cNvSpPr>
            <a:spLocks noGrp="1"/>
          </p:cNvSpPr>
          <p:nvPr>
            <p:ph type="title"/>
          </p:nvPr>
        </p:nvSpPr>
        <p:spPr/>
        <p:txBody>
          <a:bodyPr/>
          <a:lstStyle/>
          <a:p>
            <a:r>
              <a:rPr lang="en-US" dirty="0"/>
              <a:t>Parvo: the basics </a:t>
            </a:r>
          </a:p>
        </p:txBody>
      </p:sp>
      <p:sp>
        <p:nvSpPr>
          <p:cNvPr id="3" name="Content Placeholder 2">
            <a:extLst>
              <a:ext uri="{FF2B5EF4-FFF2-40B4-BE49-F238E27FC236}">
                <a16:creationId xmlns:a16="http://schemas.microsoft.com/office/drawing/2014/main" id="{57D01A98-A586-4486-84F8-4DAEC70F0DA4}"/>
              </a:ext>
            </a:extLst>
          </p:cNvPr>
          <p:cNvSpPr>
            <a:spLocks noGrp="1"/>
          </p:cNvSpPr>
          <p:nvPr>
            <p:ph idx="1"/>
          </p:nvPr>
        </p:nvSpPr>
        <p:spPr/>
        <p:txBody>
          <a:bodyPr/>
          <a:lstStyle/>
          <a:p>
            <a:r>
              <a:rPr lang="en-US" dirty="0"/>
              <a:t>Small non enveloped SS DNA virus</a:t>
            </a:r>
          </a:p>
          <a:p>
            <a:r>
              <a:rPr lang="en-US" dirty="0"/>
              <a:t>May be a variant of feline panleukopenia virus, CPV-2 strains </a:t>
            </a:r>
            <a:r>
              <a:rPr lang="en-US" dirty="0" err="1"/>
              <a:t>a,</a:t>
            </a:r>
            <a:r>
              <a:rPr lang="en-US" err="1"/>
              <a:t>b</a:t>
            </a:r>
            <a:r>
              <a:rPr lang="en-US"/>
              <a:t>,</a:t>
            </a:r>
            <a:r>
              <a:rPr lang="en-US" dirty="0"/>
              <a:t>c</a:t>
            </a:r>
          </a:p>
          <a:p>
            <a:r>
              <a:rPr lang="en-US" dirty="0"/>
              <a:t>Highly contagious, can persist in the environment for up to 1 </a:t>
            </a:r>
            <a:r>
              <a:rPr lang="en-US" dirty="0" err="1"/>
              <a:t>yr</a:t>
            </a:r>
            <a:r>
              <a:rPr lang="en-US" dirty="0"/>
              <a:t>, resistant to common disinfectants </a:t>
            </a:r>
          </a:p>
          <a:p>
            <a:r>
              <a:rPr lang="en-US" dirty="0"/>
              <a:t>North American- Rottweilers, ESS, GSD, </a:t>
            </a:r>
            <a:r>
              <a:rPr lang="en-US" dirty="0" err="1"/>
              <a:t>Pitbulls</a:t>
            </a:r>
            <a:r>
              <a:rPr lang="en-US" dirty="0"/>
              <a:t> and Doberman are over-represented </a:t>
            </a:r>
          </a:p>
          <a:p>
            <a:r>
              <a:rPr lang="en-US" dirty="0"/>
              <a:t>Fecal oral route of transmission or infection in utero (can cause myocarditis) </a:t>
            </a:r>
          </a:p>
          <a:p>
            <a:endParaRPr lang="en-US" dirty="0"/>
          </a:p>
        </p:txBody>
      </p:sp>
    </p:spTree>
    <p:extLst>
      <p:ext uri="{BB962C8B-B14F-4D97-AF65-F5344CB8AC3E}">
        <p14:creationId xmlns:p14="http://schemas.microsoft.com/office/powerpoint/2010/main" val="3695057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A346B-0BB7-4E2F-A99A-0C040799521A}"/>
              </a:ext>
            </a:extLst>
          </p:cNvPr>
          <p:cNvSpPr>
            <a:spLocks noGrp="1"/>
          </p:cNvSpPr>
          <p:nvPr>
            <p:ph type="title"/>
          </p:nvPr>
        </p:nvSpPr>
        <p:spPr/>
        <p:txBody>
          <a:bodyPr/>
          <a:lstStyle/>
          <a:p>
            <a:r>
              <a:rPr lang="en-US" dirty="0"/>
              <a:t>Parvo: pathogenesis</a:t>
            </a:r>
          </a:p>
        </p:txBody>
      </p:sp>
      <p:sp>
        <p:nvSpPr>
          <p:cNvPr id="3" name="Content Placeholder 2">
            <a:extLst>
              <a:ext uri="{FF2B5EF4-FFF2-40B4-BE49-F238E27FC236}">
                <a16:creationId xmlns:a16="http://schemas.microsoft.com/office/drawing/2014/main" id="{FB5F0588-1F83-4D16-ACC3-3C6FEA44AA8B}"/>
              </a:ext>
            </a:extLst>
          </p:cNvPr>
          <p:cNvSpPr>
            <a:spLocks noGrp="1"/>
          </p:cNvSpPr>
          <p:nvPr>
            <p:ph idx="1"/>
          </p:nvPr>
        </p:nvSpPr>
        <p:spPr/>
        <p:txBody>
          <a:bodyPr/>
          <a:lstStyle/>
          <a:p>
            <a:r>
              <a:rPr lang="en-US" dirty="0"/>
              <a:t>Transferrin receptors are used to gain entry into host cells</a:t>
            </a:r>
          </a:p>
          <a:p>
            <a:r>
              <a:rPr lang="en-US" dirty="0"/>
              <a:t>Requires mitotically active cells to replicate</a:t>
            </a:r>
          </a:p>
          <a:p>
            <a:r>
              <a:rPr lang="en-US" dirty="0"/>
              <a:t>Replicates in the oropharyngeal lymphoid tissue and mesenteric lymph nodes, then viremia occurs with significant damage to GIT, bone marrow, thymus and lymphoid tissue</a:t>
            </a:r>
          </a:p>
          <a:p>
            <a:r>
              <a:rPr lang="en-US" dirty="0"/>
              <a:t>Denuded epithelial cells with blunting of villi</a:t>
            </a:r>
            <a:r>
              <a:rPr lang="en-US" dirty="0">
                <a:sym typeface="Wingdings" panose="05000000000000000000" pitchFamily="2" charset="2"/>
              </a:rPr>
              <a:t></a:t>
            </a:r>
            <a:r>
              <a:rPr lang="en-US" dirty="0"/>
              <a:t> GI signs, malabsorption, bacterial translocation </a:t>
            </a:r>
          </a:p>
          <a:p>
            <a:r>
              <a:rPr lang="en-US" dirty="0"/>
              <a:t>Peak shedding 4-7 days after infection </a:t>
            </a:r>
          </a:p>
          <a:p>
            <a:endParaRPr lang="en-US" dirty="0"/>
          </a:p>
        </p:txBody>
      </p:sp>
    </p:spTree>
    <p:extLst>
      <p:ext uri="{BB962C8B-B14F-4D97-AF65-F5344CB8AC3E}">
        <p14:creationId xmlns:p14="http://schemas.microsoft.com/office/powerpoint/2010/main" val="6467154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D7ACD-EBA8-4639-8D2C-39A65FFDB546}"/>
              </a:ext>
            </a:extLst>
          </p:cNvPr>
          <p:cNvSpPr>
            <a:spLocks noGrp="1"/>
          </p:cNvSpPr>
          <p:nvPr>
            <p:ph type="title"/>
          </p:nvPr>
        </p:nvSpPr>
        <p:spPr/>
        <p:txBody>
          <a:bodyPr/>
          <a:lstStyle/>
          <a:p>
            <a:r>
              <a:rPr lang="en-US" dirty="0"/>
              <a:t>Parvo: signs </a:t>
            </a:r>
          </a:p>
        </p:txBody>
      </p:sp>
      <p:sp>
        <p:nvSpPr>
          <p:cNvPr id="3" name="Content Placeholder 2">
            <a:extLst>
              <a:ext uri="{FF2B5EF4-FFF2-40B4-BE49-F238E27FC236}">
                <a16:creationId xmlns:a16="http://schemas.microsoft.com/office/drawing/2014/main" id="{CEEE5D28-E184-417D-9125-D0A4115B069A}"/>
              </a:ext>
            </a:extLst>
          </p:cNvPr>
          <p:cNvSpPr>
            <a:spLocks noGrp="1"/>
          </p:cNvSpPr>
          <p:nvPr>
            <p:ph idx="1"/>
          </p:nvPr>
        </p:nvSpPr>
        <p:spPr/>
        <p:txBody>
          <a:bodyPr/>
          <a:lstStyle/>
          <a:p>
            <a:r>
              <a:rPr lang="en-US" dirty="0"/>
              <a:t>Vomiting </a:t>
            </a:r>
          </a:p>
          <a:p>
            <a:r>
              <a:rPr lang="en-US" dirty="0"/>
              <a:t>Diarrhea</a:t>
            </a:r>
          </a:p>
          <a:p>
            <a:r>
              <a:rPr lang="en-US" dirty="0"/>
              <a:t>Lethargy</a:t>
            </a:r>
          </a:p>
          <a:p>
            <a:r>
              <a:rPr lang="en-US" dirty="0"/>
              <a:t>Anorexia</a:t>
            </a:r>
          </a:p>
          <a:p>
            <a:r>
              <a:rPr lang="en-US" dirty="0"/>
              <a:t>Abdominal </a:t>
            </a:r>
            <a:r>
              <a:rPr lang="en-US" dirty="0" err="1"/>
              <a:t>discofort</a:t>
            </a:r>
            <a:endParaRPr lang="en-US" dirty="0"/>
          </a:p>
          <a:p>
            <a:r>
              <a:rPr lang="en-US" dirty="0"/>
              <a:t>Intussusception </a:t>
            </a:r>
          </a:p>
          <a:p>
            <a:r>
              <a:rPr lang="en-US" dirty="0"/>
              <a:t>Can progress to hypovolemic shock, bacteremia, seizures </a:t>
            </a:r>
          </a:p>
        </p:txBody>
      </p:sp>
    </p:spTree>
    <p:extLst>
      <p:ext uri="{BB962C8B-B14F-4D97-AF65-F5344CB8AC3E}">
        <p14:creationId xmlns:p14="http://schemas.microsoft.com/office/powerpoint/2010/main" val="18556400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777FBD-1036-4D42-B30A-0D5C49080865}"/>
              </a:ext>
            </a:extLst>
          </p:cNvPr>
          <p:cNvSpPr>
            <a:spLocks noGrp="1"/>
          </p:cNvSpPr>
          <p:nvPr>
            <p:ph type="title"/>
          </p:nvPr>
        </p:nvSpPr>
        <p:spPr/>
        <p:txBody>
          <a:bodyPr/>
          <a:lstStyle/>
          <a:p>
            <a:r>
              <a:rPr lang="en-US" dirty="0"/>
              <a:t>Parvo: diagnostics</a:t>
            </a:r>
          </a:p>
        </p:txBody>
      </p:sp>
      <p:sp>
        <p:nvSpPr>
          <p:cNvPr id="3" name="Content Placeholder 2">
            <a:extLst>
              <a:ext uri="{FF2B5EF4-FFF2-40B4-BE49-F238E27FC236}">
                <a16:creationId xmlns:a16="http://schemas.microsoft.com/office/drawing/2014/main" id="{FC171D3A-1525-458A-A78F-A39D0D59FE8A}"/>
              </a:ext>
            </a:extLst>
          </p:cNvPr>
          <p:cNvSpPr>
            <a:spLocks noGrp="1"/>
          </p:cNvSpPr>
          <p:nvPr>
            <p:ph idx="1"/>
          </p:nvPr>
        </p:nvSpPr>
        <p:spPr/>
        <p:txBody>
          <a:bodyPr/>
          <a:lstStyle/>
          <a:p>
            <a:r>
              <a:rPr lang="en-US" dirty="0"/>
              <a:t>CBC: neutropenia, lymphopenia, toxic change  </a:t>
            </a:r>
          </a:p>
          <a:p>
            <a:r>
              <a:rPr lang="en-US" dirty="0"/>
              <a:t>Chemistry: hypoproteinemia, hypoglycemia, azotemia, ELE +/- hyperbilirubinemia, electrolyte changes</a:t>
            </a:r>
          </a:p>
          <a:p>
            <a:r>
              <a:rPr lang="en-US" dirty="0"/>
              <a:t>ELISA snap test: Sn (94-100%)  </a:t>
            </a:r>
            <a:r>
              <a:rPr lang="en-US" dirty="0" err="1"/>
              <a:t>Sp</a:t>
            </a:r>
            <a:r>
              <a:rPr lang="en-US" dirty="0"/>
              <a:t> (89-100%), FN- seen more likely in dogs with lower fecal virus load and higher serum antibody concentrations </a:t>
            </a:r>
          </a:p>
          <a:p>
            <a:r>
              <a:rPr lang="en-US" dirty="0"/>
              <a:t>PCR- almost 100% </a:t>
            </a:r>
            <a:r>
              <a:rPr lang="en-US" dirty="0" err="1"/>
              <a:t>sp</a:t>
            </a:r>
            <a:r>
              <a:rPr lang="en-US" dirty="0"/>
              <a:t>/</a:t>
            </a:r>
            <a:r>
              <a:rPr lang="en-US" dirty="0" err="1"/>
              <a:t>sn</a:t>
            </a:r>
            <a:endParaRPr lang="en-US" dirty="0"/>
          </a:p>
          <a:p>
            <a:r>
              <a:rPr lang="en-US" dirty="0"/>
              <a:t>Imaging: usually non –specific, ileus   </a:t>
            </a:r>
          </a:p>
          <a:p>
            <a:r>
              <a:rPr lang="en-US" dirty="0"/>
              <a:t>Serum cortisol and thyroxine concentrations: high cortisol and low T4 at 24 and 48 </a:t>
            </a:r>
            <a:r>
              <a:rPr lang="en-US" dirty="0" err="1"/>
              <a:t>hrs</a:t>
            </a:r>
            <a:r>
              <a:rPr lang="en-US" dirty="0"/>
              <a:t> were associated with mortality </a:t>
            </a:r>
          </a:p>
          <a:p>
            <a:endParaRPr lang="en-US" dirty="0"/>
          </a:p>
        </p:txBody>
      </p:sp>
    </p:spTree>
    <p:extLst>
      <p:ext uri="{BB962C8B-B14F-4D97-AF65-F5344CB8AC3E}">
        <p14:creationId xmlns:p14="http://schemas.microsoft.com/office/powerpoint/2010/main" val="36004604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57B9A-4B63-4D3C-95A2-6ABF51C54203}"/>
              </a:ext>
            </a:extLst>
          </p:cNvPr>
          <p:cNvSpPr>
            <a:spLocks noGrp="1"/>
          </p:cNvSpPr>
          <p:nvPr>
            <p:ph type="title"/>
          </p:nvPr>
        </p:nvSpPr>
        <p:spPr/>
        <p:txBody>
          <a:bodyPr/>
          <a:lstStyle/>
          <a:p>
            <a:r>
              <a:rPr lang="en-US" dirty="0"/>
              <a:t>Feline leukemia: signs </a:t>
            </a:r>
          </a:p>
        </p:txBody>
      </p:sp>
      <p:sp>
        <p:nvSpPr>
          <p:cNvPr id="3" name="Content Placeholder 2">
            <a:extLst>
              <a:ext uri="{FF2B5EF4-FFF2-40B4-BE49-F238E27FC236}">
                <a16:creationId xmlns:a16="http://schemas.microsoft.com/office/drawing/2014/main" id="{256B7D7C-B4C8-4777-B1B7-8A1A845AA110}"/>
              </a:ext>
            </a:extLst>
          </p:cNvPr>
          <p:cNvSpPr>
            <a:spLocks noGrp="1"/>
          </p:cNvSpPr>
          <p:nvPr>
            <p:ph idx="1"/>
          </p:nvPr>
        </p:nvSpPr>
        <p:spPr/>
        <p:txBody>
          <a:bodyPr/>
          <a:lstStyle/>
          <a:p>
            <a:r>
              <a:rPr lang="en-US" dirty="0"/>
              <a:t>Anorexia </a:t>
            </a:r>
          </a:p>
          <a:p>
            <a:r>
              <a:rPr lang="en-US" dirty="0"/>
              <a:t>Weight loss </a:t>
            </a:r>
          </a:p>
          <a:p>
            <a:r>
              <a:rPr lang="en-US" dirty="0"/>
              <a:t>Fever</a:t>
            </a:r>
          </a:p>
          <a:p>
            <a:r>
              <a:rPr lang="en-US" dirty="0"/>
              <a:t> Lymphadenopathy </a:t>
            </a:r>
          </a:p>
          <a:p>
            <a:r>
              <a:rPr lang="en-US" dirty="0"/>
              <a:t>URI signs </a:t>
            </a:r>
          </a:p>
          <a:p>
            <a:r>
              <a:rPr lang="en-US" dirty="0"/>
              <a:t>Stomatitis</a:t>
            </a:r>
          </a:p>
          <a:p>
            <a:r>
              <a:rPr lang="en-US" dirty="0"/>
              <a:t>Anterior uveitis</a:t>
            </a:r>
          </a:p>
          <a:p>
            <a:r>
              <a:rPr lang="en-US" dirty="0"/>
              <a:t> Seizure and other neurologic changes </a:t>
            </a:r>
          </a:p>
        </p:txBody>
      </p:sp>
    </p:spTree>
    <p:extLst>
      <p:ext uri="{BB962C8B-B14F-4D97-AF65-F5344CB8AC3E}">
        <p14:creationId xmlns:p14="http://schemas.microsoft.com/office/powerpoint/2010/main" val="10113641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1C74B-8009-4A1E-9F26-6A7B23413CF4}"/>
              </a:ext>
            </a:extLst>
          </p:cNvPr>
          <p:cNvSpPr>
            <a:spLocks noGrp="1"/>
          </p:cNvSpPr>
          <p:nvPr>
            <p:ph type="title"/>
          </p:nvPr>
        </p:nvSpPr>
        <p:spPr/>
        <p:txBody>
          <a:bodyPr/>
          <a:lstStyle/>
          <a:p>
            <a:r>
              <a:rPr lang="en-US" dirty="0"/>
              <a:t>Parvo: therapy</a:t>
            </a:r>
          </a:p>
        </p:txBody>
      </p:sp>
      <p:sp>
        <p:nvSpPr>
          <p:cNvPr id="3" name="Content Placeholder 2">
            <a:extLst>
              <a:ext uri="{FF2B5EF4-FFF2-40B4-BE49-F238E27FC236}">
                <a16:creationId xmlns:a16="http://schemas.microsoft.com/office/drawing/2014/main" id="{4369F22D-CF73-40D9-AF2A-1E0C755EA0B1}"/>
              </a:ext>
            </a:extLst>
          </p:cNvPr>
          <p:cNvSpPr>
            <a:spLocks noGrp="1"/>
          </p:cNvSpPr>
          <p:nvPr>
            <p:ph idx="1"/>
          </p:nvPr>
        </p:nvSpPr>
        <p:spPr/>
        <p:txBody>
          <a:bodyPr/>
          <a:lstStyle/>
          <a:p>
            <a:r>
              <a:rPr lang="en-US" dirty="0"/>
              <a:t>IVF, nutrition, antibiotics, pain medications</a:t>
            </a:r>
          </a:p>
          <a:p>
            <a:r>
              <a:rPr lang="en-US" dirty="0"/>
              <a:t>Maropitant vs ondansetron- no difference in duration of hospitalization, duration of vomiting, requirement of rescue doses or voluntary food intake.</a:t>
            </a:r>
          </a:p>
          <a:p>
            <a:r>
              <a:rPr lang="en-US" dirty="0"/>
              <a:t>Metoclopramide, ondansetron and maropitant- assessed frequency and severity of </a:t>
            </a:r>
            <a:r>
              <a:rPr lang="en-US" dirty="0" err="1"/>
              <a:t>vomting</a:t>
            </a:r>
            <a:r>
              <a:rPr lang="en-US" dirty="0"/>
              <a:t>, vomiting day 3-5 was decreased vs the control group, no difference between the </a:t>
            </a:r>
            <a:r>
              <a:rPr lang="en-US" dirty="0" err="1"/>
              <a:t>tx</a:t>
            </a:r>
            <a:r>
              <a:rPr lang="en-US" dirty="0"/>
              <a:t> groups</a:t>
            </a:r>
          </a:p>
          <a:p>
            <a:r>
              <a:rPr lang="en-US" dirty="0"/>
              <a:t>Fecal transplant- faster resolution of diarrhea and shorter hospitalization among survivors </a:t>
            </a:r>
          </a:p>
          <a:p>
            <a:r>
              <a:rPr lang="en-US" dirty="0"/>
              <a:t>Hyperimmune plasma: single infusion during first 6 </a:t>
            </a:r>
            <a:r>
              <a:rPr lang="en-US" dirty="0" err="1"/>
              <a:t>hrs</a:t>
            </a:r>
            <a:r>
              <a:rPr lang="en-US" dirty="0"/>
              <a:t>, lower shock index and lactate concentration at 24 </a:t>
            </a:r>
            <a:r>
              <a:rPr lang="en-US" dirty="0" err="1"/>
              <a:t>hrs</a:t>
            </a:r>
            <a:r>
              <a:rPr lang="en-US" dirty="0"/>
              <a:t>, no difference in duration of hospitalization or mortality </a:t>
            </a:r>
          </a:p>
        </p:txBody>
      </p:sp>
    </p:spTree>
    <p:extLst>
      <p:ext uri="{BB962C8B-B14F-4D97-AF65-F5344CB8AC3E}">
        <p14:creationId xmlns:p14="http://schemas.microsoft.com/office/powerpoint/2010/main" val="94423676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22AEB96-A3F8-4EC3-A246-8DAD9319AC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3">
            <a:extLst>
              <a:ext uri="{FF2B5EF4-FFF2-40B4-BE49-F238E27FC236}">
                <a16:creationId xmlns:a16="http://schemas.microsoft.com/office/drawing/2014/main" id="{14002556-A10E-479D-9B30-0C8B7938EF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9D456892-E9D0-4EE5-B50E-40FF777A46F0}"/>
              </a:ext>
            </a:extLst>
          </p:cNvPr>
          <p:cNvSpPr>
            <a:spLocks noGrp="1"/>
          </p:cNvSpPr>
          <p:nvPr>
            <p:ph type="title"/>
          </p:nvPr>
        </p:nvSpPr>
        <p:spPr>
          <a:xfrm>
            <a:off x="451515" y="447188"/>
            <a:ext cx="3675318" cy="5468700"/>
          </a:xfrm>
        </p:spPr>
        <p:txBody>
          <a:bodyPr anchor="ctr">
            <a:normAutofit/>
          </a:bodyPr>
          <a:lstStyle/>
          <a:p>
            <a:r>
              <a:rPr lang="en-US" sz="3200"/>
              <a:t>Parvo: outpatient </a:t>
            </a:r>
          </a:p>
        </p:txBody>
      </p:sp>
      <p:sp>
        <p:nvSpPr>
          <p:cNvPr id="8" name="Content Placeholder 7">
            <a:extLst>
              <a:ext uri="{FF2B5EF4-FFF2-40B4-BE49-F238E27FC236}">
                <a16:creationId xmlns:a16="http://schemas.microsoft.com/office/drawing/2014/main" id="{204EC22D-4D1D-4DC8-8F83-A73853205119}"/>
              </a:ext>
            </a:extLst>
          </p:cNvPr>
          <p:cNvSpPr>
            <a:spLocks noGrp="1"/>
          </p:cNvSpPr>
          <p:nvPr>
            <p:ph idx="1"/>
          </p:nvPr>
        </p:nvSpPr>
        <p:spPr>
          <a:xfrm>
            <a:off x="4989143" y="447188"/>
            <a:ext cx="6585235" cy="3395469"/>
          </a:xfrm>
          <a:effectLst/>
        </p:spPr>
        <p:txBody>
          <a:bodyPr>
            <a:normAutofit/>
          </a:bodyPr>
          <a:lstStyle/>
          <a:p>
            <a:r>
              <a:rPr lang="en-US" sz="1600" dirty="0"/>
              <a:t>All puppies had at least one IVF bolus and dextrose boluses until normoglycemia then split into inpatient vs outpatient</a:t>
            </a:r>
          </a:p>
          <a:p>
            <a:r>
              <a:rPr lang="en-US" sz="1600" dirty="0"/>
              <a:t>OP: 120 ml/kg/day SQ fluids split over q 6 </a:t>
            </a:r>
            <a:r>
              <a:rPr lang="en-US" sz="1600" dirty="0" err="1"/>
              <a:t>hrs</a:t>
            </a:r>
            <a:r>
              <a:rPr lang="en-US" sz="1600" dirty="0"/>
              <a:t> + heat support, </a:t>
            </a:r>
            <a:r>
              <a:rPr lang="en-US" sz="1600" dirty="0" err="1"/>
              <a:t>convenia</a:t>
            </a:r>
            <a:r>
              <a:rPr lang="en-US" sz="1600" dirty="0"/>
              <a:t>, </a:t>
            </a:r>
            <a:r>
              <a:rPr lang="en-US" sz="1600" dirty="0" err="1"/>
              <a:t>cerenia</a:t>
            </a:r>
            <a:r>
              <a:rPr lang="en-US" sz="1600" dirty="0"/>
              <a:t>, offered food q 6 </a:t>
            </a:r>
            <a:r>
              <a:rPr lang="en-US" sz="1600" dirty="0" err="1"/>
              <a:t>hrs</a:t>
            </a:r>
            <a:r>
              <a:rPr lang="en-US" sz="1600" dirty="0"/>
              <a:t>, </a:t>
            </a:r>
            <a:r>
              <a:rPr lang="en-US" sz="1600" dirty="0" err="1"/>
              <a:t>buprenex</a:t>
            </a:r>
            <a:r>
              <a:rPr lang="en-US" sz="1600" dirty="0"/>
              <a:t> prn, ondansetron prn, oral </a:t>
            </a:r>
            <a:r>
              <a:rPr lang="en-US" sz="1600" dirty="0" err="1"/>
              <a:t>karo</a:t>
            </a:r>
            <a:r>
              <a:rPr lang="en-US" sz="1600" dirty="0"/>
              <a:t> syrup and K supplementation </a:t>
            </a:r>
          </a:p>
          <a:p>
            <a:r>
              <a:rPr lang="en-US" sz="1600" dirty="0"/>
              <a:t>PE,CBC/Chem/PT/PTT daily and monitoring daily</a:t>
            </a:r>
          </a:p>
          <a:p>
            <a:r>
              <a:rPr lang="en-US" sz="1600" dirty="0"/>
              <a:t>D/C – cessation of V, rebound from N nadir, eating/drinking and </a:t>
            </a:r>
            <a:r>
              <a:rPr lang="en-US" sz="1600" dirty="0" err="1"/>
              <a:t>euhydrated</a:t>
            </a:r>
            <a:endParaRPr lang="en-US" sz="1600" dirty="0"/>
          </a:p>
          <a:p>
            <a:r>
              <a:rPr lang="en-US" sz="1600" dirty="0"/>
              <a:t>90% success rate IP vs 80% success rate OP</a:t>
            </a:r>
          </a:p>
          <a:p>
            <a:endParaRPr lang="en-US" sz="1600" dirty="0"/>
          </a:p>
          <a:p>
            <a:endParaRPr lang="en-US" sz="1600" dirty="0"/>
          </a:p>
          <a:p>
            <a:endParaRPr lang="en-US" sz="1600" dirty="0"/>
          </a:p>
        </p:txBody>
      </p:sp>
      <p:pic>
        <p:nvPicPr>
          <p:cNvPr id="4" name="Content Placeholder 3">
            <a:extLst>
              <a:ext uri="{FF2B5EF4-FFF2-40B4-BE49-F238E27FC236}">
                <a16:creationId xmlns:a16="http://schemas.microsoft.com/office/drawing/2014/main" id="{D6512756-4FAC-47E2-A0F9-96891F486965}"/>
              </a:ext>
            </a:extLst>
          </p:cNvPr>
          <p:cNvPicPr>
            <a:picLocks/>
          </p:cNvPicPr>
          <p:nvPr/>
        </p:nvPicPr>
        <p:blipFill>
          <a:blip r:embed="rId3"/>
          <a:stretch>
            <a:fillRect/>
          </a:stretch>
        </p:blipFill>
        <p:spPr>
          <a:xfrm>
            <a:off x="4989143" y="4461030"/>
            <a:ext cx="6585235" cy="1135953"/>
          </a:xfrm>
          <a:prstGeom prst="roundRect">
            <a:avLst>
              <a:gd name="adj" fmla="val 3876"/>
            </a:avLst>
          </a:prstGeom>
          <a:ln>
            <a:solidFill>
              <a:schemeClr val="accent1"/>
            </a:solidFill>
          </a:ln>
          <a:effectLst/>
        </p:spPr>
      </p:pic>
    </p:spTree>
    <p:extLst>
      <p:ext uri="{BB962C8B-B14F-4D97-AF65-F5344CB8AC3E}">
        <p14:creationId xmlns:p14="http://schemas.microsoft.com/office/powerpoint/2010/main" val="2828232574"/>
      </p:ext>
    </p:extLst>
  </p:cSld>
  <p:clrMapOvr>
    <a:overrideClrMapping bg1="lt1" tx1="dk1" bg2="lt2" tx2="dk2" accent1="accent1" accent2="accent2" accent3="accent3" accent4="accent4" accent5="accent5" accent6="accent6" hlink="hlink" folHlink="folHlink"/>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C1FC8BA-94E6-44F7-B346-6A2215E66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3">
            <a:extLst>
              <a:ext uri="{FF2B5EF4-FFF2-40B4-BE49-F238E27FC236}">
                <a16:creationId xmlns:a16="http://schemas.microsoft.com/office/drawing/2014/main" id="{A8329D92-4903-43FF-90F4-878F5D3F1D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5DFD3DC-9790-416C-9C6F-5698C7549CB6}"/>
              </a:ext>
            </a:extLst>
          </p:cNvPr>
          <p:cNvSpPr>
            <a:spLocks noGrp="1"/>
          </p:cNvSpPr>
          <p:nvPr>
            <p:ph type="title"/>
          </p:nvPr>
        </p:nvSpPr>
        <p:spPr>
          <a:xfrm>
            <a:off x="810001" y="447188"/>
            <a:ext cx="3413084" cy="1559412"/>
          </a:xfrm>
        </p:spPr>
        <p:txBody>
          <a:bodyPr>
            <a:normAutofit/>
          </a:bodyPr>
          <a:lstStyle/>
          <a:p>
            <a:r>
              <a:rPr lang="en-US" sz="3200"/>
              <a:t>Parvo outpatient </a:t>
            </a:r>
          </a:p>
        </p:txBody>
      </p:sp>
      <p:sp>
        <p:nvSpPr>
          <p:cNvPr id="8" name="Content Placeholder 7">
            <a:extLst>
              <a:ext uri="{FF2B5EF4-FFF2-40B4-BE49-F238E27FC236}">
                <a16:creationId xmlns:a16="http://schemas.microsoft.com/office/drawing/2014/main" id="{CA963855-29B1-4172-B2CC-C00E05C2F298}"/>
              </a:ext>
            </a:extLst>
          </p:cNvPr>
          <p:cNvSpPr>
            <a:spLocks noGrp="1"/>
          </p:cNvSpPr>
          <p:nvPr>
            <p:ph idx="1"/>
          </p:nvPr>
        </p:nvSpPr>
        <p:spPr>
          <a:xfrm>
            <a:off x="818713" y="2413000"/>
            <a:ext cx="3404372" cy="3632200"/>
          </a:xfrm>
        </p:spPr>
        <p:txBody>
          <a:bodyPr>
            <a:normAutofit/>
          </a:bodyPr>
          <a:lstStyle/>
          <a:p>
            <a:r>
              <a:rPr lang="en-US" sz="1600" dirty="0">
                <a:solidFill>
                  <a:srgbClr val="FFFFFF"/>
                </a:solidFill>
              </a:rPr>
              <a:t>95 dogs client owned dogs</a:t>
            </a:r>
          </a:p>
          <a:p>
            <a:r>
              <a:rPr lang="en-US" sz="1600" dirty="0">
                <a:solidFill>
                  <a:srgbClr val="FFFFFF"/>
                </a:solidFill>
              </a:rPr>
              <a:t>Only if dogs were evaluated as clinically stable</a:t>
            </a:r>
          </a:p>
          <a:p>
            <a:r>
              <a:rPr lang="en-US" sz="1600" dirty="0">
                <a:solidFill>
                  <a:srgbClr val="FFFFFF"/>
                </a:solidFill>
              </a:rPr>
              <a:t>Protocol: </a:t>
            </a:r>
          </a:p>
          <a:p>
            <a:r>
              <a:rPr lang="en-US" sz="1600" dirty="0">
                <a:solidFill>
                  <a:srgbClr val="FFFFFF"/>
                </a:solidFill>
              </a:rPr>
              <a:t>Increase in % BW and days ill prior to presentation were associated with survival</a:t>
            </a:r>
          </a:p>
          <a:p>
            <a:r>
              <a:rPr lang="en-US" sz="1600" dirty="0">
                <a:solidFill>
                  <a:srgbClr val="FFFFFF"/>
                </a:solidFill>
              </a:rPr>
              <a:t>Hypothermia was negatively associated with survival</a:t>
            </a:r>
          </a:p>
          <a:p>
            <a:r>
              <a:rPr lang="en-US" sz="1600" dirty="0">
                <a:solidFill>
                  <a:srgbClr val="FFFFFF"/>
                </a:solidFill>
              </a:rPr>
              <a:t>83% survival</a:t>
            </a:r>
          </a:p>
          <a:p>
            <a:endParaRPr lang="en-US" sz="1600" dirty="0">
              <a:solidFill>
                <a:srgbClr val="FFFFFF"/>
              </a:solidFill>
            </a:endParaRPr>
          </a:p>
          <a:p>
            <a:endParaRPr lang="en-US" sz="1600" dirty="0">
              <a:solidFill>
                <a:srgbClr val="FFFFFF"/>
              </a:solidFill>
            </a:endParaRPr>
          </a:p>
        </p:txBody>
      </p:sp>
      <p:sp>
        <p:nvSpPr>
          <p:cNvPr id="15" name="Rounded Rectangle 17">
            <a:extLst>
              <a:ext uri="{FF2B5EF4-FFF2-40B4-BE49-F238E27FC236}">
                <a16:creationId xmlns:a16="http://schemas.microsoft.com/office/drawing/2014/main" id="{567B1EEF-AB32-40F7-AD5F-41E0EA001E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8945" y="958640"/>
            <a:ext cx="6269591" cy="4945244"/>
          </a:xfrm>
          <a:prstGeom prst="roundRect">
            <a:avLst>
              <a:gd name="adj" fmla="val 3513"/>
            </a:avLst>
          </a:prstGeom>
          <a:solidFill>
            <a:schemeClr val="bg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78427971-CAAE-4D77-9B04-82CE28728B9E}"/>
              </a:ext>
            </a:extLst>
          </p:cNvPr>
          <p:cNvPicPr>
            <a:picLocks noChangeAspect="1"/>
          </p:cNvPicPr>
          <p:nvPr/>
        </p:nvPicPr>
        <p:blipFill>
          <a:blip r:embed="rId2"/>
          <a:stretch>
            <a:fillRect/>
          </a:stretch>
        </p:blipFill>
        <p:spPr>
          <a:xfrm>
            <a:off x="5603706" y="2450930"/>
            <a:ext cx="5638853" cy="1945403"/>
          </a:xfrm>
          <a:prstGeom prst="rect">
            <a:avLst/>
          </a:prstGeom>
        </p:spPr>
      </p:pic>
    </p:spTree>
    <p:extLst>
      <p:ext uri="{BB962C8B-B14F-4D97-AF65-F5344CB8AC3E}">
        <p14:creationId xmlns:p14="http://schemas.microsoft.com/office/powerpoint/2010/main" val="426949161"/>
      </p:ext>
    </p:extLst>
  </p:cSld>
  <p:clrMapOvr>
    <a:overrideClrMapping bg1="lt1" tx1="dk1" bg2="lt2" tx2="dk2" accent1="accent1" accent2="accent2" accent3="accent3" accent4="accent4" accent5="accent5" accent6="accent6" hlink="hlink" folHlink="folHlink"/>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20EA1-54F7-46FF-9DB7-9D796E5C892E}"/>
              </a:ext>
            </a:extLst>
          </p:cNvPr>
          <p:cNvSpPr>
            <a:spLocks noGrp="1"/>
          </p:cNvSpPr>
          <p:nvPr>
            <p:ph type="title"/>
          </p:nvPr>
        </p:nvSpPr>
        <p:spPr/>
        <p:txBody>
          <a:bodyPr/>
          <a:lstStyle/>
          <a:p>
            <a:r>
              <a:rPr lang="en-US" dirty="0"/>
              <a:t>Parvo: prognostic factors </a:t>
            </a:r>
          </a:p>
        </p:txBody>
      </p:sp>
      <p:sp>
        <p:nvSpPr>
          <p:cNvPr id="3" name="Content Placeholder 2">
            <a:extLst>
              <a:ext uri="{FF2B5EF4-FFF2-40B4-BE49-F238E27FC236}">
                <a16:creationId xmlns:a16="http://schemas.microsoft.com/office/drawing/2014/main" id="{1006BD55-C787-4887-9865-551E24D01417}"/>
              </a:ext>
            </a:extLst>
          </p:cNvPr>
          <p:cNvSpPr>
            <a:spLocks noGrp="1"/>
          </p:cNvSpPr>
          <p:nvPr>
            <p:ph idx="1"/>
          </p:nvPr>
        </p:nvSpPr>
        <p:spPr/>
        <p:txBody>
          <a:bodyPr/>
          <a:lstStyle/>
          <a:p>
            <a:r>
              <a:rPr lang="en-US" dirty="0"/>
              <a:t>Colorado study- non survivors were less than or equal to 4 </a:t>
            </a:r>
            <a:r>
              <a:rPr lang="en-US" dirty="0" err="1"/>
              <a:t>mos</a:t>
            </a:r>
            <a:r>
              <a:rPr lang="en-US" dirty="0"/>
              <a:t>, 4 kgs</a:t>
            </a:r>
          </a:p>
          <a:p>
            <a:r>
              <a:rPr lang="en-US" dirty="0"/>
              <a:t>Parvo as model for sepsis, evaluated SIRS criteria (1991,2001) using a PIRO scoring system to help determine patient risk/adverse outcome  </a:t>
            </a:r>
          </a:p>
          <a:p>
            <a:r>
              <a:rPr lang="en-US" dirty="0"/>
              <a:t>Predisposition(sig), Infection, Response (SIRS criteria -T,HR,RR,WBC counts, mm color/CRT), Organ dysfunction (biochemical markers)</a:t>
            </a:r>
          </a:p>
          <a:p>
            <a:r>
              <a:rPr lang="en-US" dirty="0"/>
              <a:t>No sig diff between PIRO score and outcome </a:t>
            </a:r>
          </a:p>
          <a:p>
            <a:r>
              <a:rPr lang="en-US" dirty="0"/>
              <a:t>Dogs that met SIRS 2001 criteria were 4X more likely to die </a:t>
            </a:r>
          </a:p>
        </p:txBody>
      </p:sp>
    </p:spTree>
    <p:extLst>
      <p:ext uri="{BB962C8B-B14F-4D97-AF65-F5344CB8AC3E}">
        <p14:creationId xmlns:p14="http://schemas.microsoft.com/office/powerpoint/2010/main" val="25523656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9EF01E-D755-4B38-BAFE-FD4C1E1F4814}"/>
              </a:ext>
            </a:extLst>
          </p:cNvPr>
          <p:cNvSpPr>
            <a:spLocks noGrp="1"/>
          </p:cNvSpPr>
          <p:nvPr>
            <p:ph type="title"/>
          </p:nvPr>
        </p:nvSpPr>
        <p:spPr/>
        <p:txBody>
          <a:bodyPr/>
          <a:lstStyle/>
          <a:p>
            <a:r>
              <a:rPr lang="en-US" dirty="0"/>
              <a:t>Rabies </a:t>
            </a:r>
          </a:p>
        </p:txBody>
      </p:sp>
      <p:sp>
        <p:nvSpPr>
          <p:cNvPr id="3" name="Content Placeholder 2">
            <a:extLst>
              <a:ext uri="{FF2B5EF4-FFF2-40B4-BE49-F238E27FC236}">
                <a16:creationId xmlns:a16="http://schemas.microsoft.com/office/drawing/2014/main" id="{A109B938-92B0-492C-BAF1-20C16C2B64F2}"/>
              </a:ext>
            </a:extLst>
          </p:cNvPr>
          <p:cNvSpPr>
            <a:spLocks noGrp="1"/>
          </p:cNvSpPr>
          <p:nvPr>
            <p:ph idx="1"/>
          </p:nvPr>
        </p:nvSpPr>
        <p:spPr/>
        <p:txBody>
          <a:bodyPr>
            <a:normAutofit/>
          </a:bodyPr>
          <a:lstStyle/>
          <a:p>
            <a:r>
              <a:rPr lang="en-US" dirty="0"/>
              <a:t>Enveloped RNA virus, lyssavirus</a:t>
            </a:r>
          </a:p>
          <a:p>
            <a:r>
              <a:rPr lang="en-US" dirty="0"/>
              <a:t>Inactivated easily, bite wound transmission</a:t>
            </a:r>
          </a:p>
          <a:p>
            <a:r>
              <a:rPr lang="en-US" dirty="0"/>
              <a:t>Patho: virus replicates in muscle cells then attaches to peripheral nerve endings, nicotinic receptor is the main one, then travels up nerve axons at 3 mm/</a:t>
            </a:r>
            <a:r>
              <a:rPr lang="en-US" dirty="0" err="1"/>
              <a:t>hr</a:t>
            </a:r>
            <a:r>
              <a:rPr lang="en-US" dirty="0"/>
              <a:t>, massive replication occurs in the CNS, out to cardiac, skeletal, eye, kidney, pancreas, salivary glands, nerves around hair follicles</a:t>
            </a:r>
          </a:p>
          <a:p>
            <a:r>
              <a:rPr lang="en-US" dirty="0"/>
              <a:t>Excitatory and paralytic vs furious manifestations, coma and death occur in 1 week after onset of signs </a:t>
            </a:r>
          </a:p>
          <a:p>
            <a:r>
              <a:rPr lang="en-US" dirty="0"/>
              <a:t>Direct FA testing of the </a:t>
            </a:r>
            <a:r>
              <a:rPr lang="en-US" dirty="0" err="1"/>
              <a:t>obex</a:t>
            </a:r>
            <a:r>
              <a:rPr lang="en-US" dirty="0"/>
              <a:t> of the brain</a:t>
            </a:r>
          </a:p>
        </p:txBody>
      </p:sp>
    </p:spTree>
    <p:extLst>
      <p:ext uri="{BB962C8B-B14F-4D97-AF65-F5344CB8AC3E}">
        <p14:creationId xmlns:p14="http://schemas.microsoft.com/office/powerpoint/2010/main" val="30044750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3689F-0829-4606-AD40-6F667B73F1EE}"/>
              </a:ext>
            </a:extLst>
          </p:cNvPr>
          <p:cNvSpPr>
            <a:spLocks noGrp="1"/>
          </p:cNvSpPr>
          <p:nvPr>
            <p:ph type="title"/>
          </p:nvPr>
        </p:nvSpPr>
        <p:spPr/>
        <p:txBody>
          <a:bodyPr/>
          <a:lstStyle/>
          <a:p>
            <a:r>
              <a:rPr lang="en-US" dirty="0"/>
              <a:t>Rabies: bonus</a:t>
            </a:r>
          </a:p>
        </p:txBody>
      </p:sp>
      <p:sp>
        <p:nvSpPr>
          <p:cNvPr id="3" name="Content Placeholder 2">
            <a:extLst>
              <a:ext uri="{FF2B5EF4-FFF2-40B4-BE49-F238E27FC236}">
                <a16:creationId xmlns:a16="http://schemas.microsoft.com/office/drawing/2014/main" id="{2E2BA1B5-9FF1-4ACF-8F9F-C04F06570775}"/>
              </a:ext>
            </a:extLst>
          </p:cNvPr>
          <p:cNvSpPr>
            <a:spLocks noGrp="1"/>
          </p:cNvSpPr>
          <p:nvPr>
            <p:ph idx="1"/>
          </p:nvPr>
        </p:nvSpPr>
        <p:spPr/>
        <p:txBody>
          <a:bodyPr/>
          <a:lstStyle/>
          <a:p>
            <a:r>
              <a:rPr lang="en-US" dirty="0"/>
              <a:t>Smaller dogs elicited higher antibody levels</a:t>
            </a:r>
          </a:p>
          <a:p>
            <a:r>
              <a:rPr lang="en-US" dirty="0"/>
              <a:t>Answer: BMD</a:t>
            </a:r>
          </a:p>
          <a:p>
            <a:r>
              <a:rPr lang="en-US" dirty="0"/>
              <a:t>Dogs vaccinated before 16 weeks had a lower titers, dogs 0-1 </a:t>
            </a:r>
            <a:r>
              <a:rPr lang="en-US" dirty="0" err="1"/>
              <a:t>yrs</a:t>
            </a:r>
            <a:r>
              <a:rPr lang="en-US" dirty="0"/>
              <a:t> most often had inadequate titers  </a:t>
            </a:r>
          </a:p>
        </p:txBody>
      </p:sp>
    </p:spTree>
    <p:extLst>
      <p:ext uri="{BB962C8B-B14F-4D97-AF65-F5344CB8AC3E}">
        <p14:creationId xmlns:p14="http://schemas.microsoft.com/office/powerpoint/2010/main" val="110930665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1633C0-836B-45DB-A04D-A3D591989D86}"/>
              </a:ext>
            </a:extLst>
          </p:cNvPr>
          <p:cNvSpPr>
            <a:spLocks noGrp="1"/>
          </p:cNvSpPr>
          <p:nvPr>
            <p:ph type="title"/>
          </p:nvPr>
        </p:nvSpPr>
        <p:spPr/>
        <p:txBody>
          <a:bodyPr/>
          <a:lstStyle/>
          <a:p>
            <a:r>
              <a:rPr lang="en-US" dirty="0"/>
              <a:t>CDV</a:t>
            </a:r>
          </a:p>
        </p:txBody>
      </p:sp>
      <p:sp>
        <p:nvSpPr>
          <p:cNvPr id="3" name="Content Placeholder 2">
            <a:extLst>
              <a:ext uri="{FF2B5EF4-FFF2-40B4-BE49-F238E27FC236}">
                <a16:creationId xmlns:a16="http://schemas.microsoft.com/office/drawing/2014/main" id="{FDD4F9C5-1582-44A6-8D60-91F8DF5498D6}"/>
              </a:ext>
            </a:extLst>
          </p:cNvPr>
          <p:cNvSpPr>
            <a:spLocks noGrp="1"/>
          </p:cNvSpPr>
          <p:nvPr>
            <p:ph idx="1"/>
          </p:nvPr>
        </p:nvSpPr>
        <p:spPr/>
        <p:txBody>
          <a:bodyPr/>
          <a:lstStyle/>
          <a:p>
            <a:r>
              <a:rPr lang="en-US" dirty="0"/>
              <a:t>Enveloped pleomorphic RNA morbillivirus, </a:t>
            </a:r>
            <a:r>
              <a:rPr lang="en-US" dirty="0" err="1"/>
              <a:t>paramyxoviridae</a:t>
            </a:r>
            <a:r>
              <a:rPr lang="en-US" dirty="0"/>
              <a:t>, readily inactivated </a:t>
            </a:r>
          </a:p>
          <a:p>
            <a:r>
              <a:rPr lang="en-US" dirty="0"/>
              <a:t>Aerosolized and droplet transmission </a:t>
            </a:r>
          </a:p>
          <a:p>
            <a:r>
              <a:rPr lang="en-US" dirty="0"/>
              <a:t>Primarily effects GI, respiratory and neurologic systems </a:t>
            </a:r>
          </a:p>
          <a:p>
            <a:r>
              <a:rPr lang="en-US" dirty="0"/>
              <a:t>Infects monocytes within lymphoid tissues in URT and tonsils, then goes through lymphatics and blood. Hemagglutinin binds to molecule on surface of host cells- signaling lymphocytic activation molecule (SLAM) which is a membrane glycoprotein of </a:t>
            </a:r>
            <a:r>
              <a:rPr lang="en-US" dirty="0" err="1"/>
              <a:t>IG,direct</a:t>
            </a:r>
            <a:r>
              <a:rPr lang="en-US" dirty="0"/>
              <a:t> destruction of lymphocytes especially CD4 T cells. </a:t>
            </a:r>
          </a:p>
          <a:p>
            <a:r>
              <a:rPr lang="en-US" dirty="0"/>
              <a:t>Common secondary infections </a:t>
            </a:r>
          </a:p>
          <a:p>
            <a:r>
              <a:rPr lang="en-US" dirty="0"/>
              <a:t>Recovery provides lifelong immunity </a:t>
            </a:r>
          </a:p>
          <a:p>
            <a:endParaRPr lang="en-US" dirty="0"/>
          </a:p>
        </p:txBody>
      </p:sp>
    </p:spTree>
    <p:extLst>
      <p:ext uri="{BB962C8B-B14F-4D97-AF65-F5344CB8AC3E}">
        <p14:creationId xmlns:p14="http://schemas.microsoft.com/office/powerpoint/2010/main" val="3736824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510BCB-DE7A-4C8A-A4FD-E11C8626E142}"/>
              </a:ext>
            </a:extLst>
          </p:cNvPr>
          <p:cNvSpPr>
            <a:spLocks noGrp="1"/>
          </p:cNvSpPr>
          <p:nvPr>
            <p:ph type="title"/>
          </p:nvPr>
        </p:nvSpPr>
        <p:spPr/>
        <p:txBody>
          <a:bodyPr/>
          <a:lstStyle/>
          <a:p>
            <a:r>
              <a:rPr lang="en-US" dirty="0" err="1"/>
              <a:t>FeLV</a:t>
            </a:r>
            <a:r>
              <a:rPr lang="en-US" dirty="0"/>
              <a:t>: diagnostics</a:t>
            </a:r>
          </a:p>
        </p:txBody>
      </p:sp>
      <p:sp>
        <p:nvSpPr>
          <p:cNvPr id="3" name="Content Placeholder 2">
            <a:extLst>
              <a:ext uri="{FF2B5EF4-FFF2-40B4-BE49-F238E27FC236}">
                <a16:creationId xmlns:a16="http://schemas.microsoft.com/office/drawing/2014/main" id="{D346F320-E244-468D-9B58-81C5440F0B1B}"/>
              </a:ext>
            </a:extLst>
          </p:cNvPr>
          <p:cNvSpPr>
            <a:spLocks noGrp="1"/>
          </p:cNvSpPr>
          <p:nvPr>
            <p:ph idx="1"/>
          </p:nvPr>
        </p:nvSpPr>
        <p:spPr/>
        <p:txBody>
          <a:bodyPr/>
          <a:lstStyle/>
          <a:p>
            <a:r>
              <a:rPr lang="en-US" dirty="0"/>
              <a:t>CBC: NR anemia, pancytopenia </a:t>
            </a:r>
          </a:p>
          <a:p>
            <a:r>
              <a:rPr lang="en-US" dirty="0"/>
              <a:t>Chemistry: azotemia, variable </a:t>
            </a:r>
          </a:p>
          <a:p>
            <a:r>
              <a:rPr lang="en-US" dirty="0"/>
              <a:t>ELISA: detects </a:t>
            </a:r>
            <a:r>
              <a:rPr lang="en-US" dirty="0" err="1"/>
              <a:t>FeLV</a:t>
            </a:r>
            <a:r>
              <a:rPr lang="en-US" dirty="0"/>
              <a:t> p27 antigen in blood (Sn: 98.6% and </a:t>
            </a:r>
            <a:r>
              <a:rPr lang="en-US" dirty="0" err="1"/>
              <a:t>Sp</a:t>
            </a:r>
            <a:r>
              <a:rPr lang="en-US" dirty="0"/>
              <a:t>: 98.2%)</a:t>
            </a:r>
          </a:p>
          <a:p>
            <a:r>
              <a:rPr lang="en-US" dirty="0"/>
              <a:t>IFA: detects the presence of p27 in infected cells (often neutrophils) once BM is affected  </a:t>
            </a:r>
          </a:p>
          <a:p>
            <a:r>
              <a:rPr lang="en-US" dirty="0"/>
              <a:t>PCR: detect viral RNA or provirus in blood or tissues  </a:t>
            </a:r>
          </a:p>
          <a:p>
            <a:endParaRPr lang="en-US" dirty="0"/>
          </a:p>
          <a:p>
            <a:endParaRPr lang="en-US" dirty="0"/>
          </a:p>
        </p:txBody>
      </p:sp>
    </p:spTree>
    <p:extLst>
      <p:ext uri="{BB962C8B-B14F-4D97-AF65-F5344CB8AC3E}">
        <p14:creationId xmlns:p14="http://schemas.microsoft.com/office/powerpoint/2010/main" val="19166374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7E4CA8E-5CC0-4B96-8E67-040FB5673F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9">
            <a:extLst>
              <a:ext uri="{FF2B5EF4-FFF2-40B4-BE49-F238E27FC236}">
                <a16:creationId xmlns:a16="http://schemas.microsoft.com/office/drawing/2014/main" id="{E9E16A42-F4F8-425E-9DA6-3237A0CBDC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6485467" cy="6858000"/>
          </a:xfrm>
          <a:custGeom>
            <a:avLst/>
            <a:gdLst>
              <a:gd name="connsiteX0" fmla="*/ 0 w 6485467"/>
              <a:gd name="connsiteY0" fmla="*/ 0 h 6858000"/>
              <a:gd name="connsiteX1" fmla="*/ 6485467 w 6485467"/>
              <a:gd name="connsiteY1" fmla="*/ 0 h 6858000"/>
              <a:gd name="connsiteX2" fmla="*/ 6485467 w 6485467"/>
              <a:gd name="connsiteY2" fmla="*/ 1900238 h 6858000"/>
              <a:gd name="connsiteX3" fmla="*/ 6115051 w 6485467"/>
              <a:gd name="connsiteY3" fmla="*/ 2178050 h 6858000"/>
              <a:gd name="connsiteX4" fmla="*/ 6110817 w 6485467"/>
              <a:gd name="connsiteY4" fmla="*/ 2184400 h 6858000"/>
              <a:gd name="connsiteX5" fmla="*/ 6104467 w 6485467"/>
              <a:gd name="connsiteY5" fmla="*/ 2193925 h 6858000"/>
              <a:gd name="connsiteX6" fmla="*/ 6098117 w 6485467"/>
              <a:gd name="connsiteY6" fmla="*/ 2201863 h 6858000"/>
              <a:gd name="connsiteX7" fmla="*/ 6098117 w 6485467"/>
              <a:gd name="connsiteY7" fmla="*/ 2211388 h 6858000"/>
              <a:gd name="connsiteX8" fmla="*/ 6098117 w 6485467"/>
              <a:gd name="connsiteY8" fmla="*/ 2220913 h 6858000"/>
              <a:gd name="connsiteX9" fmla="*/ 6104467 w 6485467"/>
              <a:gd name="connsiteY9" fmla="*/ 2228850 h 6858000"/>
              <a:gd name="connsiteX10" fmla="*/ 6110817 w 6485467"/>
              <a:gd name="connsiteY10" fmla="*/ 2238375 h 6858000"/>
              <a:gd name="connsiteX11" fmla="*/ 6115051 w 6485467"/>
              <a:gd name="connsiteY11" fmla="*/ 2244725 h 6858000"/>
              <a:gd name="connsiteX12" fmla="*/ 6485467 w 6485467"/>
              <a:gd name="connsiteY12" fmla="*/ 2522538 h 6858000"/>
              <a:gd name="connsiteX13" fmla="*/ 6485467 w 6485467"/>
              <a:gd name="connsiteY13" fmla="*/ 6858000 h 6858000"/>
              <a:gd name="connsiteX14" fmla="*/ 0 w 6485467"/>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85467" h="6858000">
                <a:moveTo>
                  <a:pt x="0" y="0"/>
                </a:moveTo>
                <a:lnTo>
                  <a:pt x="6485467" y="0"/>
                </a:lnTo>
                <a:lnTo>
                  <a:pt x="6485467" y="1900238"/>
                </a:lnTo>
                <a:lnTo>
                  <a:pt x="6115051" y="2178050"/>
                </a:lnTo>
                <a:lnTo>
                  <a:pt x="6110817" y="2184400"/>
                </a:lnTo>
                <a:lnTo>
                  <a:pt x="6104467" y="2193925"/>
                </a:lnTo>
                <a:lnTo>
                  <a:pt x="6098117" y="2201863"/>
                </a:lnTo>
                <a:lnTo>
                  <a:pt x="6098117" y="2211388"/>
                </a:lnTo>
                <a:lnTo>
                  <a:pt x="6098117" y="2220913"/>
                </a:lnTo>
                <a:lnTo>
                  <a:pt x="6104467" y="2228850"/>
                </a:lnTo>
                <a:lnTo>
                  <a:pt x="6110817" y="2238375"/>
                </a:lnTo>
                <a:lnTo>
                  <a:pt x="6115051" y="2244725"/>
                </a:lnTo>
                <a:lnTo>
                  <a:pt x="6485467" y="2522538"/>
                </a:lnTo>
                <a:lnTo>
                  <a:pt x="6485467" y="6858000"/>
                </a:lnTo>
                <a:lnTo>
                  <a:pt x="0" y="6858000"/>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F9C5064-D6D1-4620-9814-CB8E6664D5BA}"/>
              </a:ext>
            </a:extLst>
          </p:cNvPr>
          <p:cNvSpPr>
            <a:spLocks noGrp="1"/>
          </p:cNvSpPr>
          <p:nvPr>
            <p:ph type="title"/>
          </p:nvPr>
        </p:nvSpPr>
        <p:spPr>
          <a:xfrm>
            <a:off x="810000" y="447188"/>
            <a:ext cx="5039035" cy="1559412"/>
          </a:xfrm>
        </p:spPr>
        <p:txBody>
          <a:bodyPr>
            <a:normAutofit/>
          </a:bodyPr>
          <a:lstStyle/>
          <a:p>
            <a:r>
              <a:rPr lang="en-US" dirty="0" err="1"/>
              <a:t>FeLV</a:t>
            </a:r>
            <a:r>
              <a:rPr lang="en-US" dirty="0"/>
              <a:t>: neoplasia </a:t>
            </a:r>
          </a:p>
        </p:txBody>
      </p:sp>
      <p:sp>
        <p:nvSpPr>
          <p:cNvPr id="3" name="Content Placeholder 2">
            <a:extLst>
              <a:ext uri="{FF2B5EF4-FFF2-40B4-BE49-F238E27FC236}">
                <a16:creationId xmlns:a16="http://schemas.microsoft.com/office/drawing/2014/main" id="{BE4AFC8B-E328-42D5-8E47-FC59553416B3}"/>
              </a:ext>
            </a:extLst>
          </p:cNvPr>
          <p:cNvSpPr>
            <a:spLocks noGrp="1"/>
          </p:cNvSpPr>
          <p:nvPr>
            <p:ph idx="1"/>
          </p:nvPr>
        </p:nvSpPr>
        <p:spPr>
          <a:xfrm>
            <a:off x="818712" y="2413000"/>
            <a:ext cx="5016259" cy="3632200"/>
          </a:xfrm>
        </p:spPr>
        <p:txBody>
          <a:bodyPr>
            <a:normAutofit/>
          </a:bodyPr>
          <a:lstStyle/>
          <a:p>
            <a:r>
              <a:rPr lang="en-US" dirty="0"/>
              <a:t>Mediastinal and multicentric lymphoma, leukemia, fibrosarcoma  </a:t>
            </a:r>
          </a:p>
          <a:p>
            <a:r>
              <a:rPr lang="en-US" dirty="0"/>
              <a:t>None of the antigen-negative cats had latent infection with </a:t>
            </a:r>
            <a:r>
              <a:rPr lang="en-US" dirty="0" err="1"/>
              <a:t>FeLV</a:t>
            </a:r>
            <a:endParaRPr lang="en-US" dirty="0"/>
          </a:p>
          <a:p>
            <a:r>
              <a:rPr lang="en-US" dirty="0"/>
              <a:t>The prevalence of </a:t>
            </a:r>
            <a:r>
              <a:rPr lang="en-US" dirty="0" err="1"/>
              <a:t>FeLV</a:t>
            </a:r>
            <a:r>
              <a:rPr lang="en-US" dirty="0"/>
              <a:t> viremia in cats with lymphoma was 20.8%</a:t>
            </a:r>
          </a:p>
          <a:p>
            <a:r>
              <a:rPr lang="en-US" dirty="0"/>
              <a:t>Latent </a:t>
            </a:r>
            <a:r>
              <a:rPr lang="en-US" dirty="0" err="1"/>
              <a:t>FeLV</a:t>
            </a:r>
            <a:r>
              <a:rPr lang="en-US" dirty="0"/>
              <a:t> infection is unlikely to be responsible for most feline lymphomas </a:t>
            </a:r>
          </a:p>
          <a:p>
            <a:endParaRPr lang="en-US" dirty="0"/>
          </a:p>
          <a:p>
            <a:endParaRPr lang="en-US" dirty="0"/>
          </a:p>
          <a:p>
            <a:pPr marL="0" indent="0">
              <a:buNone/>
            </a:pPr>
            <a:endParaRPr lang="en-US" dirty="0"/>
          </a:p>
        </p:txBody>
      </p:sp>
      <p:sp>
        <p:nvSpPr>
          <p:cNvPr id="14" name="Rounded Rectangle 17">
            <a:extLst>
              <a:ext uri="{FF2B5EF4-FFF2-40B4-BE49-F238E27FC236}">
                <a16:creationId xmlns:a16="http://schemas.microsoft.com/office/drawing/2014/main" id="{15285B77-8322-4381-BE3F-F6FE0271B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28932" y="958640"/>
            <a:ext cx="4419604" cy="4945244"/>
          </a:xfrm>
          <a:prstGeom prst="roundRect">
            <a:avLst>
              <a:gd name="adj" fmla="val 3513"/>
            </a:avLst>
          </a:prstGeom>
          <a:solidFill>
            <a:schemeClr val="tx1"/>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76A685A-D0F8-4CCF-B103-E7E886E0C167}"/>
              </a:ext>
            </a:extLst>
          </p:cNvPr>
          <p:cNvPicPr>
            <a:picLocks noChangeAspect="1"/>
          </p:cNvPicPr>
          <p:nvPr/>
        </p:nvPicPr>
        <p:blipFill>
          <a:blip r:embed="rId3"/>
          <a:stretch>
            <a:fillRect/>
          </a:stretch>
        </p:blipFill>
        <p:spPr>
          <a:xfrm>
            <a:off x="7449581" y="2229948"/>
            <a:ext cx="3778306" cy="2088834"/>
          </a:xfrm>
          <a:prstGeom prst="rect">
            <a:avLst/>
          </a:prstGeom>
        </p:spPr>
      </p:pic>
    </p:spTree>
    <p:extLst>
      <p:ext uri="{BB962C8B-B14F-4D97-AF65-F5344CB8AC3E}">
        <p14:creationId xmlns:p14="http://schemas.microsoft.com/office/powerpoint/2010/main" val="4066744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CC7CA-BCF8-4669-BF96-C322095DCD43}"/>
              </a:ext>
            </a:extLst>
          </p:cNvPr>
          <p:cNvSpPr>
            <a:spLocks noGrp="1"/>
          </p:cNvSpPr>
          <p:nvPr>
            <p:ph type="title"/>
          </p:nvPr>
        </p:nvSpPr>
        <p:spPr>
          <a:xfrm>
            <a:off x="810000" y="447188"/>
            <a:ext cx="10571998" cy="970450"/>
          </a:xfrm>
        </p:spPr>
        <p:txBody>
          <a:bodyPr>
            <a:normAutofit/>
          </a:bodyPr>
          <a:lstStyle/>
          <a:p>
            <a:r>
              <a:rPr lang="en-US" dirty="0" err="1"/>
              <a:t>FeLV</a:t>
            </a:r>
            <a:r>
              <a:rPr lang="en-US" dirty="0"/>
              <a:t>: Therapy </a:t>
            </a:r>
          </a:p>
        </p:txBody>
      </p:sp>
      <p:sp>
        <p:nvSpPr>
          <p:cNvPr id="11" name="Content Placeholder 10">
            <a:extLst>
              <a:ext uri="{FF2B5EF4-FFF2-40B4-BE49-F238E27FC236}">
                <a16:creationId xmlns:a16="http://schemas.microsoft.com/office/drawing/2014/main" id="{F44473D3-285C-4D0C-92F6-501B75BD48F6}"/>
              </a:ext>
            </a:extLst>
          </p:cNvPr>
          <p:cNvSpPr>
            <a:spLocks noGrp="1"/>
          </p:cNvSpPr>
          <p:nvPr>
            <p:ph idx="1"/>
          </p:nvPr>
        </p:nvSpPr>
        <p:spPr>
          <a:xfrm>
            <a:off x="818713" y="2413000"/>
            <a:ext cx="3835583" cy="3632200"/>
          </a:xfrm>
        </p:spPr>
        <p:txBody>
          <a:bodyPr>
            <a:normAutofit/>
          </a:bodyPr>
          <a:lstStyle/>
          <a:p>
            <a:r>
              <a:rPr lang="en-US" sz="1600" dirty="0"/>
              <a:t>ZDV- reverse </a:t>
            </a:r>
            <a:r>
              <a:rPr lang="en-US" sz="1600" dirty="0" err="1"/>
              <a:t>transciptase</a:t>
            </a:r>
            <a:r>
              <a:rPr lang="en-US" sz="1600" dirty="0"/>
              <a:t> inhibitor, no significant improvement, but may help in cats with neurologic disease </a:t>
            </a:r>
          </a:p>
          <a:p>
            <a:r>
              <a:rPr lang="en-US" sz="1600" dirty="0"/>
              <a:t> </a:t>
            </a:r>
            <a:r>
              <a:rPr lang="en-US" sz="1600" dirty="0" err="1"/>
              <a:t>Raltegravir</a:t>
            </a:r>
            <a:r>
              <a:rPr lang="en-US" sz="1600" dirty="0"/>
              <a:t>- human anti HIV compound</a:t>
            </a:r>
          </a:p>
          <a:p>
            <a:endParaRPr lang="en-US" sz="1600" dirty="0"/>
          </a:p>
        </p:txBody>
      </p:sp>
      <p:pic>
        <p:nvPicPr>
          <p:cNvPr id="8" name="Picture 7">
            <a:extLst>
              <a:ext uri="{FF2B5EF4-FFF2-40B4-BE49-F238E27FC236}">
                <a16:creationId xmlns:a16="http://schemas.microsoft.com/office/drawing/2014/main" id="{88A716AF-1342-4164-BD7A-3AC595A465D7}"/>
              </a:ext>
            </a:extLst>
          </p:cNvPr>
          <p:cNvPicPr>
            <a:picLocks noChangeAspect="1"/>
          </p:cNvPicPr>
          <p:nvPr/>
        </p:nvPicPr>
        <p:blipFill>
          <a:blip r:embed="rId3"/>
          <a:stretch>
            <a:fillRect/>
          </a:stretch>
        </p:blipFill>
        <p:spPr>
          <a:xfrm>
            <a:off x="5394374" y="2139168"/>
            <a:ext cx="6423723" cy="2089932"/>
          </a:xfrm>
          <a:prstGeom prst="rect">
            <a:avLst/>
          </a:prstGeom>
        </p:spPr>
      </p:pic>
    </p:spTree>
    <p:extLst>
      <p:ext uri="{BB962C8B-B14F-4D97-AF65-F5344CB8AC3E}">
        <p14:creationId xmlns:p14="http://schemas.microsoft.com/office/powerpoint/2010/main" val="202346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2955</TotalTime>
  <Words>4231</Words>
  <Application>Microsoft Office PowerPoint</Application>
  <PresentationFormat>Widescreen</PresentationFormat>
  <Paragraphs>417</Paragraphs>
  <Slides>66</Slides>
  <Notes>34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66</vt:i4>
      </vt:variant>
    </vt:vector>
  </HeadingPairs>
  <TitlesOfParts>
    <vt:vector size="70" baseType="lpstr">
      <vt:lpstr>Calibri</vt:lpstr>
      <vt:lpstr>Century Gothic</vt:lpstr>
      <vt:lpstr>Wingdings 2</vt:lpstr>
      <vt:lpstr>Quotable</vt:lpstr>
      <vt:lpstr>Viral infectious diseases of dogs and cats</vt:lpstr>
      <vt:lpstr>Feline viruses</vt:lpstr>
      <vt:lpstr>Feline leukemia: the basics </vt:lpstr>
      <vt:lpstr>Feline leukemia: pathogenesis</vt:lpstr>
      <vt:lpstr>FeLV: types of infection </vt:lpstr>
      <vt:lpstr>Feline leukemia: signs </vt:lpstr>
      <vt:lpstr>FeLV: diagnostics</vt:lpstr>
      <vt:lpstr>FeLV: neoplasia </vt:lpstr>
      <vt:lpstr>FeLV: Therapy </vt:lpstr>
      <vt:lpstr>FeLV: therapy</vt:lpstr>
      <vt:lpstr>FeLV: prevention </vt:lpstr>
      <vt:lpstr>FIV: the basics </vt:lpstr>
      <vt:lpstr>FIV: pathogenesis</vt:lpstr>
      <vt:lpstr>FIV: stages of infection </vt:lpstr>
      <vt:lpstr>FIV: diagnostics </vt:lpstr>
      <vt:lpstr>FIV: therapy </vt:lpstr>
      <vt:lpstr>FIV: therapy</vt:lpstr>
      <vt:lpstr>FIV: prevention</vt:lpstr>
      <vt:lpstr>FIP: the basics </vt:lpstr>
      <vt:lpstr>FIP: pathogenesis </vt:lpstr>
      <vt:lpstr>FIP: signs  </vt:lpstr>
      <vt:lpstr>FIP: diagnostics </vt:lpstr>
      <vt:lpstr>FIP:</vt:lpstr>
      <vt:lpstr>Rivalta’s test </vt:lpstr>
      <vt:lpstr>FIP: therapy </vt:lpstr>
      <vt:lpstr>FIP</vt:lpstr>
      <vt:lpstr>Panleukopenia: the basics </vt:lpstr>
      <vt:lpstr>Panleukopenia: pathogenesis </vt:lpstr>
      <vt:lpstr>Panleukopenia: signs </vt:lpstr>
      <vt:lpstr>Panleukopenia: diagnostics </vt:lpstr>
      <vt:lpstr>Panleukopenia: therapy </vt:lpstr>
      <vt:lpstr>Panleukopenia</vt:lpstr>
      <vt:lpstr>Panleukopenia: prevention</vt:lpstr>
      <vt:lpstr>Feline respiratory disease complex: the basics </vt:lpstr>
      <vt:lpstr>FRDC: calici virus (FCV)</vt:lpstr>
      <vt:lpstr>FRDC: herpes virus (FHV-1)</vt:lpstr>
      <vt:lpstr>FRDC: Chlamydophila felis</vt:lpstr>
      <vt:lpstr>FRDC: Mycoplasma spp </vt:lpstr>
      <vt:lpstr>FRDC: Bordetella brochiseptica</vt:lpstr>
      <vt:lpstr>FRDC: signs </vt:lpstr>
      <vt:lpstr>FRDC: shelter cats</vt:lpstr>
      <vt:lpstr>FRDC: Diagnostics</vt:lpstr>
      <vt:lpstr>FRDC: abx therapy</vt:lpstr>
      <vt:lpstr>FRDC: anti-viral therapy </vt:lpstr>
      <vt:lpstr>FRDC: antiviral therapy</vt:lpstr>
      <vt:lpstr>Canine viruses </vt:lpstr>
      <vt:lpstr>Canine infectious respiratory disease complex: the basics </vt:lpstr>
      <vt:lpstr>CIRDC: the bugs</vt:lpstr>
      <vt:lpstr>CIRDC: the bugs</vt:lpstr>
      <vt:lpstr>CIRDC</vt:lpstr>
      <vt:lpstr>CIRDC</vt:lpstr>
      <vt:lpstr>CIRDC: signs</vt:lpstr>
      <vt:lpstr>CIRDC: diagnostics </vt:lpstr>
      <vt:lpstr>CIRDC: therapy </vt:lpstr>
      <vt:lpstr>CIRDC: prevention </vt:lpstr>
      <vt:lpstr>Parvo: the basics </vt:lpstr>
      <vt:lpstr>Parvo: pathogenesis</vt:lpstr>
      <vt:lpstr>Parvo: signs </vt:lpstr>
      <vt:lpstr>Parvo: diagnostics</vt:lpstr>
      <vt:lpstr>Parvo: therapy</vt:lpstr>
      <vt:lpstr>Parvo: outpatient </vt:lpstr>
      <vt:lpstr>Parvo outpatient </vt:lpstr>
      <vt:lpstr>Parvo: prognostic factors </vt:lpstr>
      <vt:lpstr>Rabies </vt:lpstr>
      <vt:lpstr>Rabies: bonus</vt:lpstr>
      <vt:lpstr>CDV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Viral infectious diseases of dogs and cats</dc:title>
  <dc:creator>Samantha</dc:creator>
  <cp:lastModifiedBy>Samantha</cp:lastModifiedBy>
  <cp:revision>25</cp:revision>
  <dcterms:created xsi:type="dcterms:W3CDTF">2020-10-25T17:38:15Z</dcterms:created>
  <dcterms:modified xsi:type="dcterms:W3CDTF">2020-11-20T17:47:16Z</dcterms:modified>
</cp:coreProperties>
</file>