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mp4" ContentType="video/mp4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34"/>
  </p:notesMasterIdLst>
  <p:sldIdLst>
    <p:sldId id="256" r:id="rId2"/>
    <p:sldId id="263" r:id="rId3"/>
    <p:sldId id="262" r:id="rId4"/>
    <p:sldId id="261" r:id="rId5"/>
    <p:sldId id="267" r:id="rId6"/>
    <p:sldId id="274" r:id="rId7"/>
    <p:sldId id="259" r:id="rId8"/>
    <p:sldId id="264" r:id="rId9"/>
    <p:sldId id="266" r:id="rId10"/>
    <p:sldId id="265" r:id="rId11"/>
    <p:sldId id="258" r:id="rId12"/>
    <p:sldId id="268" r:id="rId13"/>
    <p:sldId id="272" r:id="rId14"/>
    <p:sldId id="280" r:id="rId15"/>
    <p:sldId id="269" r:id="rId16"/>
    <p:sldId id="270" r:id="rId17"/>
    <p:sldId id="271" r:id="rId18"/>
    <p:sldId id="279" r:id="rId19"/>
    <p:sldId id="273" r:id="rId20"/>
    <p:sldId id="275" r:id="rId21"/>
    <p:sldId id="276" r:id="rId22"/>
    <p:sldId id="277" r:id="rId23"/>
    <p:sldId id="283" r:id="rId24"/>
    <p:sldId id="281" r:id="rId25"/>
    <p:sldId id="284" r:id="rId26"/>
    <p:sldId id="288" r:id="rId27"/>
    <p:sldId id="287" r:id="rId28"/>
    <p:sldId id="289" r:id="rId29"/>
    <p:sldId id="282" r:id="rId30"/>
    <p:sldId id="293" r:id="rId31"/>
    <p:sldId id="291" r:id="rId32"/>
    <p:sldId id="295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22"/>
    <p:restoredTop sz="89938"/>
  </p:normalViewPr>
  <p:slideViewPr>
    <p:cSldViewPr snapToGrid="0" snapToObjects="1">
      <p:cViewPr varScale="1">
        <p:scale>
          <a:sx n="93" d="100"/>
          <a:sy n="93" d="100"/>
        </p:scale>
        <p:origin x="224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B17C5E-1538-8546-8274-4217593431A3}" type="datetimeFigureOut">
              <a:rPr lang="en-US" smtClean="0"/>
              <a:t>10/29/19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A3F315-5D67-2149-B65C-F17C08887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803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3F315-5D67-2149-B65C-F17C08887D7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678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3F315-5D67-2149-B65C-F17C08887D7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7008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3F315-5D67-2149-B65C-F17C08887D7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270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3F315-5D67-2149-B65C-F17C08887D7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3040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3F315-5D67-2149-B65C-F17C08887D7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4627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3F315-5D67-2149-B65C-F17C08887D7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419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3F315-5D67-2149-B65C-F17C08887D7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8218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3F315-5D67-2149-B65C-F17C08887D7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541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3F315-5D67-2149-B65C-F17C08887D7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985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3F315-5D67-2149-B65C-F17C08887D7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36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3F315-5D67-2149-B65C-F17C08887D7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3377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3F315-5D67-2149-B65C-F17C08887D7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8293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3F315-5D67-2149-B65C-F17C08887D7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4603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3F315-5D67-2149-B65C-F17C08887D7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5918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3F315-5D67-2149-B65C-F17C08887D7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437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3F315-5D67-2149-B65C-F17C08887D7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360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10/29/19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61BEF0D-F0BB-DE4B-95CE-6DB70DBA9567}" type="datetimeFigureOut">
              <a:rPr lang="en-US" smtClean="0"/>
              <a:pPr/>
              <a:t>10/29/19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7622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5.xml"/><Relationship Id="rId5" Type="http://schemas.openxmlformats.org/officeDocument/2006/relationships/image" Target="../media/image10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2.png"/><Relationship Id="rId1" Type="http://schemas.microsoft.com/office/2007/relationships/media" Target="../media/media2.mp4"/><Relationship Id="rId2" Type="http://schemas.openxmlformats.org/officeDocument/2006/relationships/video" Target="../media/media2.mp4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2.png"/><Relationship Id="rId1" Type="http://schemas.microsoft.com/office/2007/relationships/media" Target="../media/media2.mp4"/><Relationship Id="rId2" Type="http://schemas.openxmlformats.org/officeDocument/2006/relationships/video" Target="../media/media2.mp4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7.xml"/><Relationship Id="rId5" Type="http://schemas.openxmlformats.org/officeDocument/2006/relationships/image" Target="../media/image13.png"/><Relationship Id="rId6" Type="http://schemas.openxmlformats.org/officeDocument/2006/relationships/image" Target="../media/image12.png"/><Relationship Id="rId1" Type="http://schemas.microsoft.com/office/2007/relationships/media" Target="../media/media2.mp4"/><Relationship Id="rId2" Type="http://schemas.openxmlformats.org/officeDocument/2006/relationships/video" Target="../media/media2.mp4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Neuromuscular Blockade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ECC Board Review</a:t>
            </a:r>
          </a:p>
          <a:p>
            <a:r>
              <a:rPr lang="en-US" sz="2000" dirty="0" smtClean="0"/>
              <a:t>October 2019</a:t>
            </a:r>
          </a:p>
          <a:p>
            <a:r>
              <a:rPr lang="en-US" sz="2000" dirty="0" smtClean="0"/>
              <a:t>Michelle Coady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5369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Depolarizing Agents (Succinylcholine)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86000"/>
            <a:ext cx="9720071" cy="746272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dirty="0"/>
              <a:t> Phase 1 block: initial muscle stimulation (seen as widespread transient muscle </a:t>
            </a:r>
            <a:r>
              <a:rPr lang="en-US" dirty="0" err="1"/>
              <a:t>fasciculations</a:t>
            </a:r>
            <a:r>
              <a:rPr lang="en-US" dirty="0"/>
              <a:t>), followed by flaccid </a:t>
            </a:r>
            <a:r>
              <a:rPr lang="en-US" dirty="0" smtClean="0"/>
              <a:t>paralysis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70760" y="3278227"/>
            <a:ext cx="10488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What is a phase 2 block?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0760" y="3967893"/>
            <a:ext cx="10795053" cy="211811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May occur with repeated or high doses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assumes some characteristics of a non-depolarizing block and becomes relatively long-acting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Fade occurs with TOF; mechanism by which this occurs in unclear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Can occur with even a single dose in dogs, so rarely used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902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276859"/>
              </p:ext>
            </p:extLst>
          </p:nvPr>
        </p:nvGraphicFramePr>
        <p:xfrm>
          <a:off x="325675" y="171856"/>
          <a:ext cx="11599102" cy="6348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3912"/>
                <a:gridCol w="1401097"/>
                <a:gridCol w="1224116"/>
                <a:gridCol w="899652"/>
                <a:gridCol w="1017638"/>
                <a:gridCol w="3111910"/>
                <a:gridCol w="1180024"/>
                <a:gridCol w="1600753"/>
              </a:tblGrid>
              <a:tr h="5873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Drug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Class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Metabolism</a:t>
                      </a:r>
                      <a:endParaRPr lang="en-US" sz="14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Time of onset</a:t>
                      </a:r>
                      <a:endParaRPr lang="en-US" sz="14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Duration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Side Effects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Reversal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Dose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</a:tr>
              <a:tr h="13704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Succinylcholine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Depolarizing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Plasma cholinesterase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Fast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30-60 s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Short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5 - 25 mins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 CV: </a:t>
                      </a:r>
                      <a:r>
                        <a:rPr lang="en-US" sz="1400" dirty="0" err="1">
                          <a:effectLst/>
                        </a:rPr>
                        <a:t>brady</a:t>
                      </a:r>
                      <a:r>
                        <a:rPr lang="en-US" sz="1400" dirty="0">
                          <a:effectLst/>
                        </a:rPr>
                        <a:t> or tachycardia, arrhythmias, hypertension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 muscle </a:t>
                      </a:r>
                      <a:r>
                        <a:rPr lang="en-US" sz="1400" dirty="0" err="1">
                          <a:effectLst/>
                        </a:rPr>
                        <a:t>fasciculations</a:t>
                      </a:r>
                      <a:r>
                        <a:rPr lang="en-US" sz="1400" dirty="0">
                          <a:effectLst/>
                        </a:rPr>
                        <a:t> -&gt; hyperkalemia, post-anesthetic pain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 increase in IOP (sustained contraction of extraocular muscles)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 may trigger malignant hyperthermia?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 reversal agent 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Dogs: 0.3 mg/kg IV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Cats: 0.2 mg/kg IV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</a:tr>
              <a:tr h="1019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Atracurium </a:t>
                      </a:r>
                      <a:endParaRPr lang="en-US" sz="14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Non-depolarizing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Benzylisoquinoline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Non-specific </a:t>
                      </a:r>
                      <a:r>
                        <a:rPr lang="en-US" sz="1400" dirty="0" err="1">
                          <a:effectLst/>
                        </a:rPr>
                        <a:t>esterases</a:t>
                      </a:r>
                      <a:r>
                        <a:rPr lang="en-US" sz="1400" dirty="0">
                          <a:effectLst/>
                        </a:rPr>
                        <a:t> &amp; Hofmann elimination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Slow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~5 mins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Intermediate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 – 40 mins</a:t>
                      </a:r>
                      <a:endParaRPr lang="en-US" sz="14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 Laudanosine production (byproduct of Hofman elimination) requiring hepatic metabolism -&gt; can cause seizures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 histamine release (high doses given rapidly)</a:t>
                      </a:r>
                      <a:endParaRPr lang="en-US" sz="14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Anti-cholinesterase</a:t>
                      </a:r>
                      <a:endParaRPr lang="en-US" sz="14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Dogs &amp; cats: 0.25 – 0.5 mg/kg IV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Or 0.25 mg/kg IV bolus then 0.4-0.5 mg/kg/hr</a:t>
                      </a:r>
                      <a:endParaRPr lang="en-US" sz="14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</a:tr>
              <a:tr h="10273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Cisatricurium</a:t>
                      </a:r>
                      <a:endParaRPr lang="en-US" sz="14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Non-depolarizing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Benzylisoquinoline</a:t>
                      </a:r>
                      <a:endParaRPr lang="en-US" sz="14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Hofmann elimination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Slow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~5mins</a:t>
                      </a:r>
                      <a:endParaRPr lang="en-US" sz="14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Intermediate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20 - 40 mins</a:t>
                      </a:r>
                      <a:endParaRPr lang="en-US" sz="14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 lower propensity to release histamine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 less </a:t>
                      </a:r>
                      <a:r>
                        <a:rPr lang="en-US" sz="1400" dirty="0" err="1">
                          <a:effectLst/>
                        </a:rPr>
                        <a:t>laudanosine</a:t>
                      </a:r>
                      <a:r>
                        <a:rPr lang="en-US" sz="1400" dirty="0">
                          <a:effectLst/>
                        </a:rPr>
                        <a:t> production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Anti-cholinesterase</a:t>
                      </a:r>
                      <a:endParaRPr lang="en-US" sz="14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Dogs: 0.15 mg/kg IV (+/- 0.2-0.45 mg/kg/hr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Cats: no clinical reports of use in cats</a:t>
                      </a:r>
                      <a:endParaRPr lang="en-US" sz="14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</a:tr>
              <a:tr h="9788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Vecuronium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Non-depolarizing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Aminosteroid</a:t>
                      </a:r>
                      <a:endParaRPr lang="en-US" sz="14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Hepatic metabolism; biliary &amp; urinary excretion</a:t>
                      </a:r>
                      <a:endParaRPr lang="en-US" sz="14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Slow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~5mins</a:t>
                      </a:r>
                      <a:endParaRPr lang="en-US" sz="14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Intermediate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~30 mins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 Negligible effect on CV system, even at high doses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Anti-cholinesterase</a:t>
                      </a:r>
                      <a:endParaRPr lang="en-US" sz="14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Dogs &amp; cats: 0.1 mg/kg IV +/- 0.1 mg/kg/hr</a:t>
                      </a:r>
                      <a:endParaRPr lang="en-US" sz="14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</a:tr>
              <a:tr h="9788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Roncuronium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Non-depolarizing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Aminosteroid</a:t>
                      </a:r>
                      <a:endParaRPr lang="en-US" sz="14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Mostly hepatic, some renal excretion</a:t>
                      </a:r>
                      <a:endParaRPr lang="en-US" sz="14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Fast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60s</a:t>
                      </a:r>
                      <a:endParaRPr lang="en-US" sz="14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Short to intermediate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~30 mins</a:t>
                      </a:r>
                      <a:endParaRPr lang="en-US" sz="14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 Minimal CV effects, mild tachycardia and hypertension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Anti-cholinesterase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Dogs: 0.5-0.6 mg/kg +/- 0.2 mg/kg/</a:t>
                      </a:r>
                      <a:r>
                        <a:rPr lang="en-US" sz="1400" dirty="0" err="1">
                          <a:effectLst/>
                        </a:rPr>
                        <a:t>hr</a:t>
                      </a:r>
                      <a:endParaRPr lang="en-US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Cats: 0.6 – 1.5 mg/kg </a:t>
                      </a:r>
                      <a:endParaRPr lang="en-US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8353" marR="48353" marT="0" marB="0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524000" y="770965"/>
            <a:ext cx="1290918" cy="13138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0" y="2270582"/>
            <a:ext cx="1290918" cy="8889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134657" y="770965"/>
            <a:ext cx="837317" cy="13138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043170" y="770965"/>
            <a:ext cx="956981" cy="13138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179259" y="770965"/>
            <a:ext cx="1112418" cy="13138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071347" y="770965"/>
            <a:ext cx="2983006" cy="14996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488141" y="3322759"/>
            <a:ext cx="1290918" cy="9617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506071" y="4389559"/>
            <a:ext cx="1290918" cy="9387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524000" y="5442375"/>
            <a:ext cx="1290918" cy="914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883077" y="770964"/>
            <a:ext cx="1126674" cy="13138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883077" y="3312017"/>
            <a:ext cx="1126674" cy="990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868640" y="4389559"/>
            <a:ext cx="1126674" cy="10528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868640" y="5442375"/>
            <a:ext cx="1126674" cy="914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910028" y="2270579"/>
            <a:ext cx="1126674" cy="9978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131812" y="2270579"/>
            <a:ext cx="837317" cy="10069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119410" y="3322759"/>
            <a:ext cx="837317" cy="10215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103570" y="4389559"/>
            <a:ext cx="837317" cy="9387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4124937" y="5442374"/>
            <a:ext cx="837317" cy="914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5043170" y="2230238"/>
            <a:ext cx="956981" cy="10069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043170" y="3322759"/>
            <a:ext cx="956981" cy="10069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5042050" y="4389559"/>
            <a:ext cx="956981" cy="10069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5053585" y="5459708"/>
            <a:ext cx="956981" cy="10069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040910" y="2270578"/>
            <a:ext cx="2983006" cy="10414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067861" y="3339754"/>
            <a:ext cx="2983006" cy="9447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067861" y="4383572"/>
            <a:ext cx="2983006" cy="9447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067861" y="5451744"/>
            <a:ext cx="2983006" cy="9447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9156404" y="2227244"/>
            <a:ext cx="1112418" cy="10069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9159348" y="3337379"/>
            <a:ext cx="1112418" cy="10069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9157685" y="4404179"/>
            <a:ext cx="1112418" cy="10069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9156404" y="5470979"/>
            <a:ext cx="1112418" cy="10069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18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of the NMJ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4266" y="1963711"/>
            <a:ext cx="9274114" cy="4542020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dirty="0" smtClean="0"/>
              <a:t> Peripheral nerve stimulator</a:t>
            </a:r>
          </a:p>
          <a:p>
            <a:pPr lvl="1">
              <a:buFont typeface="Arial" charset="0"/>
              <a:buChar char="•"/>
            </a:pPr>
            <a:r>
              <a:rPr lang="en-US" sz="2200" dirty="0"/>
              <a:t>D</a:t>
            </a:r>
            <a:r>
              <a:rPr lang="en-US" sz="2200" dirty="0" smtClean="0"/>
              <a:t>elivers a small current through a pair of electrodes attached to the skin</a:t>
            </a:r>
          </a:p>
          <a:p>
            <a:pPr lvl="1">
              <a:buFont typeface="Arial" charset="0"/>
              <a:buChar char="•"/>
            </a:pPr>
            <a:r>
              <a:rPr lang="en-US" sz="2200" dirty="0" smtClean="0"/>
              <a:t>Square-wave </a:t>
            </a:r>
            <a:r>
              <a:rPr lang="en-US" sz="2200" dirty="0"/>
              <a:t>pulse </a:t>
            </a:r>
            <a:r>
              <a:rPr lang="en-US" sz="2200" dirty="0" smtClean="0"/>
              <a:t>generation</a:t>
            </a:r>
            <a:r>
              <a:rPr lang="en-US" sz="2200" dirty="0"/>
              <a:t>	</a:t>
            </a:r>
          </a:p>
          <a:p>
            <a:pPr lvl="1">
              <a:buFont typeface="Arial" charset="0"/>
              <a:buChar char="•"/>
            </a:pPr>
            <a:r>
              <a:rPr lang="en-US" sz="2200" dirty="0" smtClean="0"/>
              <a:t>Locations: Ulnar </a:t>
            </a:r>
            <a:r>
              <a:rPr lang="en-US" sz="2200" dirty="0"/>
              <a:t>nerve on the medial aspect of the elbow, perineal nerve at the lateral head of the fibula, or dorsal buccal branch of the facial </a:t>
            </a:r>
            <a:r>
              <a:rPr lang="en-US" sz="2200" dirty="0" smtClean="0"/>
              <a:t>nerve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 Baseline nerve stimulation should be assess prior to administration of NMBAs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 Simulation patterns</a:t>
            </a:r>
          </a:p>
          <a:p>
            <a:pPr marL="470916" lvl="1" indent="-342900">
              <a:buFont typeface="+mj-lt"/>
              <a:buAutoNum type="arabicPeriod"/>
            </a:pPr>
            <a:r>
              <a:rPr lang="en-US" sz="2200" dirty="0" smtClean="0"/>
              <a:t>Single twitch</a:t>
            </a:r>
          </a:p>
          <a:p>
            <a:pPr marL="470916" lvl="1" indent="-342900">
              <a:buFont typeface="+mj-lt"/>
              <a:buAutoNum type="arabicPeriod"/>
            </a:pPr>
            <a:r>
              <a:rPr lang="en-US" sz="2200" dirty="0" smtClean="0"/>
              <a:t>Train of four </a:t>
            </a:r>
          </a:p>
          <a:p>
            <a:pPr marL="470916" lvl="1" indent="-342900">
              <a:buFont typeface="+mj-lt"/>
              <a:buAutoNum type="arabicPeriod"/>
            </a:pPr>
            <a:r>
              <a:rPr lang="en-US" sz="2200" dirty="0" smtClean="0"/>
              <a:t>Tetanic stimulation</a:t>
            </a:r>
          </a:p>
          <a:p>
            <a:pPr marL="470916" lvl="1" indent="-342900">
              <a:buFont typeface="+mj-lt"/>
              <a:buAutoNum type="arabicPeriod"/>
            </a:pPr>
            <a:r>
              <a:rPr lang="en-US" sz="2200" dirty="0" smtClean="0"/>
              <a:t>Double burst stimulation </a:t>
            </a:r>
            <a:endParaRPr lang="en-US" sz="2200" dirty="0"/>
          </a:p>
        </p:txBody>
      </p:sp>
      <p:pic>
        <p:nvPicPr>
          <p:cNvPr id="4" name="Picture 2" descr="mage result for peripheral nerve stimulator train of four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117" y="4234721"/>
            <a:ext cx="2860173" cy="2705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553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Twitch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dirty="0" smtClean="0"/>
              <a:t> single </a:t>
            </a:r>
            <a:r>
              <a:rPr lang="en-US" dirty="0"/>
              <a:t>electrical pulse delivered at a rate between one second (1 Hz) to one per 10 seconds (0.1 </a:t>
            </a:r>
            <a:r>
              <a:rPr lang="en-US" dirty="0" smtClean="0"/>
              <a:t>Hz)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usually </a:t>
            </a:r>
            <a:r>
              <a:rPr lang="en-US" dirty="0"/>
              <a:t>used to assess the onset of blockade, particularly during intubation in humans 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 not </a:t>
            </a:r>
            <a:r>
              <a:rPr lang="en-US" dirty="0"/>
              <a:t>that clinically applicable in animals</a:t>
            </a:r>
          </a:p>
        </p:txBody>
      </p:sp>
      <p:pic>
        <p:nvPicPr>
          <p:cNvPr id="7" name="Twitch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548418" y="4039737"/>
            <a:ext cx="4659407" cy="2620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449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3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 of Four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443" y="2084831"/>
            <a:ext cx="11424644" cy="4247433"/>
          </a:xfrm>
        </p:spPr>
        <p:txBody>
          <a:bodyPr>
            <a:noAutofit/>
          </a:bodyPr>
          <a:lstStyle/>
          <a:p>
            <a:pPr>
              <a:buFont typeface="Arial" charset="0"/>
              <a:buChar char="•"/>
            </a:pPr>
            <a:r>
              <a:rPr lang="en-US" dirty="0" smtClean="0"/>
              <a:t> Most </a:t>
            </a:r>
            <a:r>
              <a:rPr lang="en-US" dirty="0"/>
              <a:t>common pattern of nerve stimulation, </a:t>
            </a:r>
            <a:r>
              <a:rPr lang="en-US" dirty="0" smtClean="0"/>
              <a:t>assesses blockade </a:t>
            </a:r>
            <a:r>
              <a:rPr lang="en-US" dirty="0"/>
              <a:t>intraoperatively &amp;</a:t>
            </a:r>
            <a:r>
              <a:rPr lang="en-US" dirty="0" smtClean="0"/>
              <a:t> </a:t>
            </a:r>
            <a:r>
              <a:rPr lang="en-US" dirty="0"/>
              <a:t>during </a:t>
            </a:r>
            <a:r>
              <a:rPr lang="en-US" dirty="0" smtClean="0"/>
              <a:t>recovery</a:t>
            </a:r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 smtClean="0"/>
              <a:t> Four </a:t>
            </a:r>
            <a:r>
              <a:rPr lang="en-US" dirty="0"/>
              <a:t>electrical pulses applied to the nerve over a 2-second period (2 </a:t>
            </a:r>
            <a:r>
              <a:rPr lang="en-US" dirty="0" smtClean="0"/>
              <a:t>Hz)</a:t>
            </a:r>
          </a:p>
          <a:p>
            <a:pPr>
              <a:buFont typeface="Arial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In </a:t>
            </a:r>
            <a:r>
              <a:rPr lang="en-US" sz="2200" dirty="0"/>
              <a:t>the absence of </a:t>
            </a:r>
            <a:r>
              <a:rPr lang="en-US" sz="2200" dirty="0" smtClean="0"/>
              <a:t>blockade: </a:t>
            </a:r>
          </a:p>
          <a:p>
            <a:pPr lvl="2">
              <a:buFont typeface="Arial" charset="0"/>
              <a:buChar char="•"/>
            </a:pPr>
            <a:r>
              <a:rPr lang="en-US" sz="2200" dirty="0" smtClean="0"/>
              <a:t>four </a:t>
            </a:r>
            <a:r>
              <a:rPr lang="en-US" sz="2200" dirty="0"/>
              <a:t>distinct muscle twitches will occur (T1, T2, T3, T4), each </a:t>
            </a:r>
            <a:r>
              <a:rPr lang="en-US" sz="2200" dirty="0" smtClean="0"/>
              <a:t>identical </a:t>
            </a:r>
            <a:r>
              <a:rPr lang="en-US" sz="2200" dirty="0"/>
              <a:t>in </a:t>
            </a:r>
            <a:r>
              <a:rPr lang="en-US" sz="2200" dirty="0" smtClean="0"/>
              <a:t>strength</a:t>
            </a:r>
          </a:p>
          <a:p>
            <a:pPr lvl="1">
              <a:buFont typeface="Arial" charset="0"/>
              <a:buChar char="•"/>
            </a:pPr>
            <a:r>
              <a:rPr lang="en-US" sz="2200" dirty="0" smtClean="0"/>
              <a:t>With blockade: </a:t>
            </a:r>
            <a:r>
              <a:rPr lang="en-US" sz="2200" b="1" dirty="0" smtClean="0"/>
              <a:t>fade </a:t>
            </a:r>
            <a:r>
              <a:rPr lang="en-US" sz="2200" b="1" dirty="0"/>
              <a:t>response </a:t>
            </a:r>
            <a:endParaRPr lang="en-US" sz="2200" b="1" dirty="0" smtClean="0"/>
          </a:p>
          <a:p>
            <a:pPr lvl="2">
              <a:buFont typeface="Arial" charset="0"/>
              <a:buChar char="•"/>
            </a:pPr>
            <a:r>
              <a:rPr lang="en-US" sz="2200" dirty="0" smtClean="0"/>
              <a:t>T4 becomes </a:t>
            </a:r>
            <a:r>
              <a:rPr lang="en-US" sz="2200" dirty="0"/>
              <a:t>weaker and </a:t>
            </a:r>
            <a:r>
              <a:rPr lang="en-US" sz="2200" dirty="0" smtClean="0"/>
              <a:t>then disappears </a:t>
            </a:r>
            <a:r>
              <a:rPr lang="en-US" sz="2200" dirty="0"/>
              <a:t>(75% of </a:t>
            </a:r>
            <a:r>
              <a:rPr lang="en-US" sz="2200" dirty="0" err="1"/>
              <a:t>ACh</a:t>
            </a:r>
            <a:r>
              <a:rPr lang="en-US" sz="2200" dirty="0"/>
              <a:t> receptors are </a:t>
            </a:r>
            <a:r>
              <a:rPr lang="en-US" sz="2200" dirty="0" smtClean="0"/>
              <a:t>blocked)</a:t>
            </a:r>
          </a:p>
          <a:p>
            <a:pPr lvl="2">
              <a:buFont typeface="Arial" charset="0"/>
              <a:buChar char="•"/>
            </a:pPr>
            <a:r>
              <a:rPr lang="en-US" sz="2200" dirty="0" smtClean="0"/>
              <a:t>T3 disappears (80</a:t>
            </a:r>
            <a:r>
              <a:rPr lang="en-US" sz="2200" dirty="0"/>
              <a:t>% </a:t>
            </a:r>
            <a:r>
              <a:rPr lang="en-US" sz="2200" dirty="0" smtClean="0"/>
              <a:t>blocked)</a:t>
            </a:r>
          </a:p>
          <a:p>
            <a:pPr lvl="2">
              <a:buFont typeface="Arial" charset="0"/>
              <a:buChar char="•"/>
            </a:pPr>
            <a:r>
              <a:rPr lang="en-US" sz="2200" dirty="0" smtClean="0"/>
              <a:t>T2 disappears (90</a:t>
            </a:r>
            <a:r>
              <a:rPr lang="en-US" sz="2200" dirty="0"/>
              <a:t>% blocked</a:t>
            </a:r>
            <a:r>
              <a:rPr lang="en-US" sz="2200" dirty="0" smtClean="0"/>
              <a:t>),</a:t>
            </a:r>
          </a:p>
          <a:p>
            <a:pPr lvl="2">
              <a:buFont typeface="Arial" charset="0"/>
              <a:buChar char="•"/>
            </a:pPr>
            <a:r>
              <a:rPr lang="en-US" sz="2200" dirty="0" smtClean="0"/>
              <a:t>T1 disappears (100</a:t>
            </a:r>
            <a:r>
              <a:rPr lang="en-US" sz="2200" dirty="0"/>
              <a:t>% blocked</a:t>
            </a:r>
            <a:r>
              <a:rPr lang="en-US" sz="2200" dirty="0" smtClean="0"/>
              <a:t>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5718412" y="4492536"/>
            <a:ext cx="6250675" cy="2365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7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 of Four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442" y="1962673"/>
            <a:ext cx="6047427" cy="4711082"/>
          </a:xfrm>
        </p:spPr>
        <p:txBody>
          <a:bodyPr>
            <a:noAutofit/>
          </a:bodyPr>
          <a:lstStyle/>
          <a:p>
            <a:pPr>
              <a:buFont typeface="Arial" charset="0"/>
              <a:buChar char="•"/>
            </a:pPr>
            <a:r>
              <a:rPr lang="en-US" dirty="0" smtClean="0"/>
              <a:t> During recovery </a:t>
            </a:r>
            <a:r>
              <a:rPr lang="en-US" dirty="0"/>
              <a:t>the twitches will reappear in reverse </a:t>
            </a:r>
            <a:r>
              <a:rPr lang="en-US" dirty="0" smtClean="0"/>
              <a:t>order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 Fade </a:t>
            </a:r>
            <a:r>
              <a:rPr lang="en-US" dirty="0"/>
              <a:t>is only observed with non-depolarizing </a:t>
            </a:r>
            <a:r>
              <a:rPr lang="en-US" dirty="0" smtClean="0"/>
              <a:t>agents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err="1" smtClean="0"/>
              <a:t>Acceleromyography</a:t>
            </a:r>
            <a:r>
              <a:rPr lang="en-US" dirty="0" smtClean="0"/>
              <a:t>: transducer detects </a:t>
            </a:r>
            <a:r>
              <a:rPr lang="en-US" dirty="0"/>
              <a:t>a voltage change that is proportional to the acceleration of a contracting </a:t>
            </a:r>
            <a:r>
              <a:rPr lang="en-US" dirty="0" smtClean="0"/>
              <a:t>muscle, allowing the machine to display </a:t>
            </a:r>
            <a:r>
              <a:rPr lang="en-US" dirty="0"/>
              <a:t>a quantitative TOF </a:t>
            </a:r>
            <a:r>
              <a:rPr lang="en-US" dirty="0" smtClean="0"/>
              <a:t>ratio</a:t>
            </a:r>
          </a:p>
          <a:p>
            <a:pPr lvl="2">
              <a:buFont typeface="Arial" charset="0"/>
              <a:buChar char="•"/>
            </a:pPr>
            <a:r>
              <a:rPr lang="en-US" sz="2200" dirty="0" smtClean="0"/>
              <a:t>In humans, </a:t>
            </a:r>
            <a:r>
              <a:rPr lang="en-US" sz="2200" dirty="0"/>
              <a:t>TOF ratio of 0.9 is </a:t>
            </a:r>
            <a:r>
              <a:rPr lang="en-US" sz="2200" dirty="0" smtClean="0"/>
              <a:t>requires </a:t>
            </a:r>
            <a:r>
              <a:rPr lang="en-US" sz="2200" dirty="0"/>
              <a:t>before </a:t>
            </a:r>
            <a:r>
              <a:rPr lang="en-US" sz="2200" dirty="0" err="1" smtClean="0"/>
              <a:t>extubation</a:t>
            </a:r>
            <a:endParaRPr lang="en-US" sz="2200" dirty="0"/>
          </a:p>
        </p:txBody>
      </p:sp>
      <p:sp>
        <p:nvSpPr>
          <p:cNvPr id="5" name="Rectangle 4"/>
          <p:cNvSpPr/>
          <p:nvPr/>
        </p:nvSpPr>
        <p:spPr>
          <a:xfrm>
            <a:off x="3829764" y="2773069"/>
            <a:ext cx="1956887" cy="4338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Neuromuscular stimulation Train of four Stimulation with Microstim DB3 - Nerve Stimulator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823881" y="3397953"/>
            <a:ext cx="4694801" cy="311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385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304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 mute="1">
                <p:cTn id="15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Tetanic Stimulation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dirty="0" smtClean="0"/>
              <a:t> sustained </a:t>
            </a:r>
            <a:r>
              <a:rPr lang="en-US" dirty="0"/>
              <a:t>electrical stimulus of 50 Hz for a 5 second </a:t>
            </a:r>
            <a:r>
              <a:rPr lang="en-US" dirty="0" smtClean="0"/>
              <a:t>period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muscle </a:t>
            </a:r>
            <a:r>
              <a:rPr lang="en-US" dirty="0"/>
              <a:t>stimulation summates to produce one sustained muscle </a:t>
            </a:r>
            <a:r>
              <a:rPr lang="en-US" dirty="0" smtClean="0"/>
              <a:t>contraction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with </a:t>
            </a:r>
            <a:r>
              <a:rPr lang="en-US" dirty="0"/>
              <a:t>blockade, </a:t>
            </a:r>
            <a:r>
              <a:rPr lang="en-US" dirty="0" smtClean="0"/>
              <a:t>tetanic </a:t>
            </a:r>
            <a:r>
              <a:rPr lang="en-US" dirty="0"/>
              <a:t>fade will be observed		</a:t>
            </a: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painful </a:t>
            </a:r>
            <a:r>
              <a:rPr lang="en-US" dirty="0"/>
              <a:t>in awake patients, rarely used</a:t>
            </a:r>
          </a:p>
        </p:txBody>
      </p:sp>
      <p:pic>
        <p:nvPicPr>
          <p:cNvPr id="5" name="Neuromuscular stimulation Train of four Stimulation with Microstim DB3 - Nerve Stimulator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823881" y="3397953"/>
            <a:ext cx="4694801" cy="311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99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 mute="1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Burst Stimulation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9296" y="2138186"/>
            <a:ext cx="6259301" cy="413978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dirty="0" smtClean="0"/>
              <a:t> three </a:t>
            </a:r>
            <a:r>
              <a:rPr lang="en-US" dirty="0"/>
              <a:t>short pulses at 50 Hz, followed by either 2 or 3 additional </a:t>
            </a:r>
            <a:r>
              <a:rPr lang="en-US" dirty="0" smtClean="0"/>
              <a:t>pulses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resultant </a:t>
            </a:r>
            <a:r>
              <a:rPr lang="en-US" dirty="0"/>
              <a:t>muscle response is two individual muscle </a:t>
            </a:r>
            <a:r>
              <a:rPr lang="en-US" dirty="0" smtClean="0"/>
              <a:t>twitches, </a:t>
            </a:r>
            <a:r>
              <a:rPr lang="en-US" dirty="0"/>
              <a:t>which are stronger than those produced by train of </a:t>
            </a:r>
            <a:r>
              <a:rPr lang="en-US" dirty="0" smtClean="0"/>
              <a:t>4 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can </a:t>
            </a:r>
            <a:r>
              <a:rPr lang="en-US" dirty="0"/>
              <a:t>be easier to interpret because only two successive twitches are being </a:t>
            </a:r>
            <a:r>
              <a:rPr lang="en-US" dirty="0" smtClean="0"/>
              <a:t>observed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Preferable </a:t>
            </a:r>
            <a:r>
              <a:rPr lang="en-US" dirty="0"/>
              <a:t>to detect residual neuromuscular blockade </a:t>
            </a:r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0491" y="172535"/>
            <a:ext cx="3951012" cy="3280240"/>
          </a:xfrm>
          <a:prstGeom prst="rect">
            <a:avLst/>
          </a:prstGeom>
        </p:spPr>
      </p:pic>
      <p:pic>
        <p:nvPicPr>
          <p:cNvPr id="6" name="Neuromuscular stimulation Train of four Stimulation with Microstim DB3 - Nerve Stimulator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028597" y="3561868"/>
            <a:ext cx="4694801" cy="311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555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4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 mute="1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Adequacy of Anesthesia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42122" y="3299654"/>
            <a:ext cx="10488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What responses may be eliminated in patients receiving NMBAs?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2122" y="3963385"/>
            <a:ext cx="10335609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eyes remain centrally </a:t>
            </a:r>
            <a:r>
              <a:rPr lang="en-US" sz="2200" dirty="0"/>
              <a:t>positioned	</a:t>
            </a:r>
          </a:p>
          <a:p>
            <a:pPr>
              <a:buFont typeface="Arial" charset="0"/>
              <a:buChar char="•"/>
            </a:pPr>
            <a:r>
              <a:rPr lang="en-US" sz="2200" dirty="0" smtClean="0"/>
              <a:t> elimination of palpebral </a:t>
            </a:r>
            <a:r>
              <a:rPr lang="en-US" sz="2200" dirty="0"/>
              <a:t>response	</a:t>
            </a:r>
          </a:p>
          <a:p>
            <a:pPr>
              <a:buFont typeface="Arial" charset="0"/>
              <a:buChar char="•"/>
            </a:pPr>
            <a:r>
              <a:rPr lang="en-US" sz="2200" dirty="0"/>
              <a:t> elimination of jaw tone 	</a:t>
            </a:r>
          </a:p>
          <a:p>
            <a:pPr>
              <a:buFont typeface="Arial" charset="0"/>
              <a:buChar char="•"/>
            </a:pPr>
            <a:r>
              <a:rPr lang="en-US" sz="2200" dirty="0"/>
              <a:t> paralysis of respiratory muscles prevents alterations in spontaneous </a:t>
            </a:r>
            <a:r>
              <a:rPr lang="en-US" sz="2200" dirty="0" err="1" smtClean="0"/>
              <a:t>ventilatory</a:t>
            </a:r>
            <a:r>
              <a:rPr lang="en-US" sz="2200" dirty="0" smtClean="0"/>
              <a:t> patterns </a:t>
            </a:r>
            <a:r>
              <a:rPr lang="en-US" sz="2200" dirty="0"/>
              <a:t>	</a:t>
            </a:r>
          </a:p>
          <a:p>
            <a:pPr>
              <a:buFont typeface="Arial" charset="0"/>
              <a:buChar char="•"/>
            </a:pPr>
            <a:r>
              <a:rPr lang="en-US" sz="2200" dirty="0"/>
              <a:t> gross movement </a:t>
            </a:r>
            <a:r>
              <a:rPr lang="en-US" sz="2200" dirty="0" smtClean="0"/>
              <a:t>impossible</a:t>
            </a:r>
            <a:endParaRPr lang="en-US" sz="22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39999" y="1999073"/>
            <a:ext cx="10812486" cy="1063669"/>
          </a:xfrm>
          <a:prstGeom prst="rect">
            <a:avLst/>
          </a:prstGeom>
        </p:spPr>
        <p:txBody>
          <a:bodyPr vert="horz" lIns="45720" tIns="45720" rIns="45720" bIns="45720" rtlCol="0">
            <a:normAutofit fontScale="925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Char char="•"/>
            </a:pPr>
            <a:r>
              <a:rPr lang="en-US" sz="2400" smtClean="0"/>
              <a:t> Degree of neuromuscular blockade has gives no indication of adequacy of anesthesia</a:t>
            </a:r>
          </a:p>
          <a:p>
            <a:pPr>
              <a:buFont typeface="Arial" charset="0"/>
              <a:buChar char="•"/>
            </a:pPr>
            <a:r>
              <a:rPr lang="en-US" sz="2400" smtClean="0"/>
              <a:t> Depth may be more difficult to assess as many of the typical responses are eliminated</a:t>
            </a:r>
            <a:r>
              <a:rPr lang="en-US" smtClean="0"/>
              <a:t>	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75426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Adequacy of Anesthesia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9999" y="1999073"/>
            <a:ext cx="10812486" cy="1063669"/>
          </a:xfrm>
        </p:spPr>
        <p:txBody>
          <a:bodyPr>
            <a:normAutofit fontScale="92500"/>
          </a:bodyPr>
          <a:lstStyle/>
          <a:p>
            <a:pPr>
              <a:buFont typeface="Arial" charset="0"/>
              <a:buChar char="•"/>
            </a:pPr>
            <a:r>
              <a:rPr lang="en-US" sz="2400" dirty="0" smtClean="0"/>
              <a:t> Degree </a:t>
            </a:r>
            <a:r>
              <a:rPr lang="en-US" sz="2400" dirty="0"/>
              <a:t>of neuromuscular blockade has gives no indication of adequacy of </a:t>
            </a:r>
            <a:r>
              <a:rPr lang="en-US" sz="2400" dirty="0" smtClean="0"/>
              <a:t>anesthesia</a:t>
            </a:r>
          </a:p>
          <a:p>
            <a:pPr>
              <a:buFont typeface="Arial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Depth </a:t>
            </a:r>
            <a:r>
              <a:rPr lang="en-US" sz="2400" dirty="0"/>
              <a:t>may be more difficult to assess as many of the typical </a:t>
            </a:r>
            <a:r>
              <a:rPr lang="en-US" sz="2400" dirty="0" smtClean="0"/>
              <a:t>responses </a:t>
            </a:r>
            <a:r>
              <a:rPr lang="en-US" sz="2400" dirty="0"/>
              <a:t>are </a:t>
            </a:r>
            <a:r>
              <a:rPr lang="en-US" sz="2400" dirty="0" smtClean="0"/>
              <a:t>eliminated</a:t>
            </a:r>
            <a:r>
              <a:rPr lang="en-US" dirty="0"/>
              <a:t>	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42122" y="3062743"/>
            <a:ext cx="104883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What may be seen in response to inadequate anesthesia in patients who have received a NMBA?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9999" y="4030557"/>
            <a:ext cx="1027284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200" dirty="0" smtClean="0"/>
              <a:t>tachycardia</a:t>
            </a:r>
            <a:r>
              <a:rPr lang="en-US" sz="2200" dirty="0"/>
              <a:t>, </a:t>
            </a:r>
            <a:r>
              <a:rPr lang="en-US" sz="2200" dirty="0" smtClean="0"/>
              <a:t>hypertension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200" dirty="0" smtClean="0"/>
              <a:t>excessive salivation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200" dirty="0" smtClean="0"/>
              <a:t>increased </a:t>
            </a:r>
            <a:r>
              <a:rPr lang="en-US" sz="2200" dirty="0"/>
              <a:t>tear </a:t>
            </a:r>
            <a:r>
              <a:rPr lang="en-US" sz="2200" dirty="0" smtClean="0"/>
              <a:t>production,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200" dirty="0" smtClean="0"/>
              <a:t>dilation </a:t>
            </a:r>
            <a:r>
              <a:rPr lang="en-US" sz="2200" dirty="0"/>
              <a:t>of the </a:t>
            </a:r>
            <a:r>
              <a:rPr lang="en-US" sz="2200" dirty="0" smtClean="0"/>
              <a:t>pupils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200" dirty="0" smtClean="0"/>
              <a:t>increased </a:t>
            </a:r>
            <a:r>
              <a:rPr lang="en-US" sz="2200" dirty="0"/>
              <a:t>in end-tidal </a:t>
            </a:r>
            <a:r>
              <a:rPr lang="en-US" sz="2200" dirty="0" smtClean="0"/>
              <a:t>CO2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200" dirty="0" smtClean="0"/>
              <a:t>isolated </a:t>
            </a:r>
            <a:r>
              <a:rPr lang="en-US" sz="2200" dirty="0"/>
              <a:t>muscle twitching (particularly in extremities, tongue or oral </a:t>
            </a:r>
            <a:r>
              <a:rPr lang="en-US" sz="2200" dirty="0" smtClean="0"/>
              <a:t>commissures)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204791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476724" cy="1499616"/>
          </a:xfrm>
        </p:spPr>
        <p:txBody>
          <a:bodyPr/>
          <a:lstStyle/>
          <a:p>
            <a:r>
              <a:rPr lang="en-US" dirty="0" smtClean="0"/>
              <a:t>Neuromuscular Transmission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1761" y="1858780"/>
            <a:ext cx="10990488" cy="1395754"/>
          </a:xfrm>
        </p:spPr>
        <p:txBody>
          <a:bodyPr>
            <a:noAutofit/>
          </a:bodyPr>
          <a:lstStyle/>
          <a:p>
            <a:pPr>
              <a:buFont typeface="Arial" charset="0"/>
              <a:buChar char="•"/>
            </a:pPr>
            <a:r>
              <a:rPr lang="en-US" sz="2400" dirty="0" smtClean="0"/>
              <a:t> Skeletal muscle fibers are innervated by large, myelinated nerves 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 Nerve fibers branch out to stimulate several hundred skeletal muscle fibers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 Each nerve ending makes a junction with a muscle fiber = neuromuscular junction</a:t>
            </a:r>
          </a:p>
        </p:txBody>
      </p:sp>
      <p:pic>
        <p:nvPicPr>
          <p:cNvPr id="6" name="Picture 5"/>
          <p:cNvPicPr/>
          <p:nvPr/>
        </p:nvPicPr>
        <p:blipFill rotWithShape="1">
          <a:blip r:embed="rId3"/>
          <a:srcRect b="23095"/>
          <a:stretch/>
        </p:blipFill>
        <p:spPr>
          <a:xfrm>
            <a:off x="361841" y="3904403"/>
            <a:ext cx="7882750" cy="2715294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7734925" y="3380410"/>
            <a:ext cx="4196282" cy="3365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39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NMBA use with Concurrent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4323" y="2286000"/>
            <a:ext cx="10563269" cy="4309672"/>
          </a:xfrm>
        </p:spPr>
        <p:txBody>
          <a:bodyPr>
            <a:noAutofit/>
          </a:bodyPr>
          <a:lstStyle/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b="1" dirty="0" smtClean="0"/>
              <a:t>Renal </a:t>
            </a:r>
            <a:r>
              <a:rPr lang="en-US" b="1" dirty="0"/>
              <a:t>and hepatic </a:t>
            </a:r>
            <a:r>
              <a:rPr lang="en-US" b="1" dirty="0" smtClean="0"/>
              <a:t>disease:</a:t>
            </a:r>
          </a:p>
          <a:p>
            <a:pPr lvl="1">
              <a:buFont typeface="Arial" charset="0"/>
              <a:buChar char="•"/>
            </a:pPr>
            <a:r>
              <a:rPr lang="en-US" sz="2200" dirty="0" err="1" smtClean="0"/>
              <a:t>atracurium</a:t>
            </a:r>
            <a:r>
              <a:rPr lang="en-US" sz="2200" dirty="0" smtClean="0"/>
              <a:t> </a:t>
            </a:r>
            <a:r>
              <a:rPr lang="en-US" sz="2200" dirty="0"/>
              <a:t>(or </a:t>
            </a:r>
            <a:r>
              <a:rPr lang="en-US" sz="2200" dirty="0" err="1"/>
              <a:t>cisatricurium</a:t>
            </a:r>
            <a:r>
              <a:rPr lang="en-US" sz="2200" dirty="0"/>
              <a:t>) agent of choice due to unique mechanism of degradation	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Acid-base</a:t>
            </a:r>
            <a:r>
              <a:rPr lang="en-US" b="1" dirty="0"/>
              <a:t>/ electrolyte disturbances: </a:t>
            </a:r>
            <a:endParaRPr lang="en-US" b="1" dirty="0" smtClean="0"/>
          </a:p>
          <a:p>
            <a:pPr lvl="1">
              <a:buFont typeface="Arial" charset="0"/>
              <a:buChar char="•"/>
            </a:pPr>
            <a:r>
              <a:rPr lang="en-US" sz="2200" dirty="0" err="1" smtClean="0"/>
              <a:t>hyperNa</a:t>
            </a:r>
            <a:r>
              <a:rPr lang="en-US" sz="2200" dirty="0"/>
              <a:t>+ and </a:t>
            </a:r>
            <a:r>
              <a:rPr lang="en-US" sz="2200" dirty="0" err="1"/>
              <a:t>hypoK</a:t>
            </a:r>
            <a:r>
              <a:rPr lang="en-US" sz="2200" dirty="0"/>
              <a:t>+ generally potentiate </a:t>
            </a:r>
            <a:r>
              <a:rPr lang="en-US" sz="2200" dirty="0" smtClean="0"/>
              <a:t>NMBAs</a:t>
            </a:r>
          </a:p>
          <a:p>
            <a:pPr lvl="1">
              <a:buFont typeface="Arial" charset="0"/>
              <a:buChar char="•"/>
            </a:pPr>
            <a:r>
              <a:rPr lang="en-US" sz="2200" dirty="0" err="1" smtClean="0"/>
              <a:t>hypoNa</a:t>
            </a:r>
            <a:r>
              <a:rPr lang="en-US" sz="2200" dirty="0"/>
              <a:t>+ and </a:t>
            </a:r>
            <a:r>
              <a:rPr lang="en-US" sz="2200" dirty="0" err="1"/>
              <a:t>hyperK</a:t>
            </a:r>
            <a:r>
              <a:rPr lang="en-US" sz="2200" dirty="0"/>
              <a:t>+ </a:t>
            </a:r>
            <a:r>
              <a:rPr lang="en-US" sz="2200" dirty="0" smtClean="0"/>
              <a:t>generally antagonize NMBAs</a:t>
            </a:r>
            <a:r>
              <a:rPr lang="en-US" sz="2200" dirty="0"/>
              <a:t>	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Myasthenia </a:t>
            </a:r>
            <a:r>
              <a:rPr lang="en-US" b="1" dirty="0"/>
              <a:t>gravis: </a:t>
            </a:r>
            <a:endParaRPr lang="en-US" b="1" dirty="0" smtClean="0"/>
          </a:p>
          <a:p>
            <a:pPr lvl="1">
              <a:buFont typeface="Arial" charset="0"/>
              <a:buChar char="•"/>
            </a:pPr>
            <a:r>
              <a:rPr lang="en-US" sz="2200" dirty="0" smtClean="0"/>
              <a:t>extremely </a:t>
            </a:r>
            <a:r>
              <a:rPr lang="en-US" sz="2200" dirty="0"/>
              <a:t>sensitive to non-depolarizing </a:t>
            </a:r>
            <a:r>
              <a:rPr lang="en-US" sz="2200" dirty="0" smtClean="0"/>
              <a:t>NMBAs</a:t>
            </a:r>
          </a:p>
          <a:p>
            <a:pPr lvl="1">
              <a:buFont typeface="Arial" charset="0"/>
              <a:buChar char="•"/>
            </a:pPr>
            <a:r>
              <a:rPr lang="en-US" sz="2200" dirty="0" smtClean="0"/>
              <a:t>one-tenth </a:t>
            </a:r>
            <a:r>
              <a:rPr lang="en-US" sz="2200" dirty="0"/>
              <a:t>of typical dosing should be used with strict monitoring	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Spinal </a:t>
            </a:r>
            <a:r>
              <a:rPr lang="en-US" b="1" dirty="0"/>
              <a:t>cord injury: </a:t>
            </a:r>
            <a:endParaRPr lang="en-US" b="1" dirty="0" smtClean="0"/>
          </a:p>
          <a:p>
            <a:pPr lvl="1">
              <a:buFont typeface="Arial" charset="0"/>
              <a:buChar char="•"/>
            </a:pPr>
            <a:r>
              <a:rPr lang="en-US" sz="2200" dirty="0" smtClean="0"/>
              <a:t>may </a:t>
            </a:r>
            <a:r>
              <a:rPr lang="en-US" sz="2200" dirty="0"/>
              <a:t>increase sensitivity to non-depolarizing agents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1024128" y="2638270"/>
            <a:ext cx="3113157" cy="4197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418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Reversal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9212" y="1893687"/>
            <a:ext cx="9720071" cy="981856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dirty="0" smtClean="0"/>
              <a:t> Recovery </a:t>
            </a:r>
            <a:r>
              <a:rPr lang="en-US" dirty="0"/>
              <a:t>from blockade may occur spontaneously </a:t>
            </a: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Alternatively, non-depolarizing agents may be reversed with anticholinesterases</a:t>
            </a:r>
          </a:p>
        </p:txBody>
      </p:sp>
      <p:sp>
        <p:nvSpPr>
          <p:cNvPr id="4" name="Rectangle 3"/>
          <p:cNvSpPr/>
          <p:nvPr/>
        </p:nvSpPr>
        <p:spPr>
          <a:xfrm>
            <a:off x="527673" y="3423653"/>
            <a:ext cx="1044314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Inhibit acetylcholinesterase</a:t>
            </a:r>
            <a:r>
              <a:rPr lang="en-US" sz="2200" dirty="0"/>
              <a:t>, </a:t>
            </a:r>
            <a:r>
              <a:rPr lang="en-US" sz="2200" dirty="0" smtClean="0"/>
              <a:t>preventing degradation of </a:t>
            </a:r>
            <a:r>
              <a:rPr lang="en-US" sz="2200" dirty="0" err="1" smtClean="0"/>
              <a:t>ACh</a:t>
            </a:r>
            <a:r>
              <a:rPr lang="en-US" sz="2200" dirty="0" smtClean="0"/>
              <a:t>, allowing </a:t>
            </a:r>
            <a:r>
              <a:rPr lang="en-US" sz="2200" dirty="0"/>
              <a:t>for accumulation of </a:t>
            </a:r>
            <a:r>
              <a:rPr lang="en-US" sz="2200" dirty="0" err="1"/>
              <a:t>ACh</a:t>
            </a:r>
            <a:r>
              <a:rPr lang="en-US" sz="2200" dirty="0"/>
              <a:t>, which is then able to competitively displace the NMBA from the post-synaptic </a:t>
            </a:r>
            <a:r>
              <a:rPr lang="en-US" sz="2200" dirty="0" err="1"/>
              <a:t>ACh</a:t>
            </a:r>
            <a:r>
              <a:rPr lang="en-US" sz="2200" dirty="0"/>
              <a:t> receptor, restoring neuromuscular </a:t>
            </a:r>
            <a:r>
              <a:rPr lang="en-US" sz="2200" dirty="0" smtClean="0"/>
              <a:t>transmission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7676" y="2962614"/>
            <a:ext cx="10488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How do anticholinesterases work?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7673" y="5157961"/>
            <a:ext cx="1137243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Anticholinesterases will also allow build-up of </a:t>
            </a:r>
            <a:r>
              <a:rPr lang="en-US" sz="2200" dirty="0" err="1"/>
              <a:t>ACh</a:t>
            </a:r>
            <a:r>
              <a:rPr lang="en-US" sz="2200" dirty="0"/>
              <a:t> at </a:t>
            </a:r>
            <a:r>
              <a:rPr lang="en-US" sz="2200" b="1" dirty="0"/>
              <a:t>muscarinic receptors </a:t>
            </a:r>
            <a:r>
              <a:rPr lang="en-US" sz="2200" dirty="0"/>
              <a:t>in the parasympathetic system, resulting in bradycardia, arrhythmias (</a:t>
            </a:r>
            <a:r>
              <a:rPr lang="en-US" sz="2200" dirty="0" err="1"/>
              <a:t>eg</a:t>
            </a:r>
            <a:r>
              <a:rPr lang="en-US" sz="2200" dirty="0"/>
              <a:t>. AV block, sinus arrest), bronchoconstriction, </a:t>
            </a:r>
            <a:r>
              <a:rPr lang="en-US" sz="2200" dirty="0" err="1"/>
              <a:t>miosis</a:t>
            </a:r>
            <a:r>
              <a:rPr lang="en-US" sz="2200" dirty="0"/>
              <a:t>, salivation, defecation, diarrhea. To prevent these effects, anticholinesterases should be administered with an </a:t>
            </a:r>
            <a:r>
              <a:rPr lang="en-US" sz="2200" dirty="0" err="1"/>
              <a:t>antimuscarinic</a:t>
            </a:r>
            <a:r>
              <a:rPr lang="en-US" sz="2200" dirty="0"/>
              <a:t> agent, such as </a:t>
            </a:r>
            <a:r>
              <a:rPr lang="en-US" sz="2200" b="1" dirty="0"/>
              <a:t>atropine</a:t>
            </a:r>
            <a:r>
              <a:rPr lang="en-US" sz="2200" dirty="0"/>
              <a:t> or </a:t>
            </a:r>
            <a:r>
              <a:rPr lang="en-US" sz="2200" b="1" dirty="0" err="1"/>
              <a:t>glycopyrrolate</a:t>
            </a:r>
            <a:r>
              <a:rPr lang="en-US" sz="2200" b="1" dirty="0"/>
              <a:t>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7673" y="4700926"/>
            <a:ext cx="11012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What are the major side effects of anticholinesterases and how can these be avoided?</a:t>
            </a:r>
            <a:endParaRPr lang="en-U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26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Reversal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577" y="2061147"/>
            <a:ext cx="5155567" cy="4796853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Neostigmine </a:t>
            </a:r>
          </a:p>
          <a:p>
            <a:pPr lvl="1">
              <a:buFont typeface="Arial" charset="0"/>
              <a:buChar char="•"/>
            </a:pPr>
            <a:r>
              <a:rPr lang="en-US" sz="2200" dirty="0" smtClean="0"/>
              <a:t>slow </a:t>
            </a:r>
            <a:r>
              <a:rPr lang="en-US" sz="2200" dirty="0"/>
              <a:t>onset, long </a:t>
            </a:r>
            <a:r>
              <a:rPr lang="en-US" sz="2200" dirty="0" smtClean="0"/>
              <a:t>duration</a:t>
            </a:r>
          </a:p>
          <a:p>
            <a:pPr lvl="1">
              <a:buFont typeface="Arial" charset="0"/>
              <a:buChar char="•"/>
            </a:pPr>
            <a:r>
              <a:rPr lang="en-US" sz="2200" dirty="0" smtClean="0"/>
              <a:t>generally </a:t>
            </a:r>
            <a:r>
              <a:rPr lang="en-US" sz="2200" dirty="0"/>
              <a:t>used with </a:t>
            </a:r>
            <a:r>
              <a:rPr lang="en-US" sz="2200" dirty="0" err="1" smtClean="0"/>
              <a:t>gylcopyrrolate</a:t>
            </a:r>
            <a:endParaRPr lang="en-US" sz="2200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 </a:t>
            </a:r>
            <a:r>
              <a:rPr lang="en-US" b="1" dirty="0" err="1" smtClean="0"/>
              <a:t>Edrophonium</a:t>
            </a:r>
            <a:r>
              <a:rPr lang="en-US" dirty="0"/>
              <a:t>	</a:t>
            </a:r>
          </a:p>
          <a:p>
            <a:pPr lvl="1">
              <a:buFont typeface="Arial" charset="0"/>
              <a:buChar char="•"/>
            </a:pPr>
            <a:r>
              <a:rPr lang="en-US" sz="2200" dirty="0" smtClean="0"/>
              <a:t>rapid </a:t>
            </a:r>
            <a:r>
              <a:rPr lang="en-US" sz="2200" dirty="0"/>
              <a:t>onset, short duration	</a:t>
            </a:r>
          </a:p>
          <a:p>
            <a:pPr lvl="1">
              <a:buFont typeface="Arial" charset="0"/>
              <a:buChar char="•"/>
            </a:pPr>
            <a:r>
              <a:rPr lang="en-US" sz="2200" dirty="0" smtClean="0"/>
              <a:t>generally </a:t>
            </a:r>
            <a:r>
              <a:rPr lang="en-US" sz="2200" dirty="0"/>
              <a:t>used with </a:t>
            </a:r>
            <a:r>
              <a:rPr lang="en-US" sz="2200" dirty="0" smtClean="0"/>
              <a:t>atropine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b="1" dirty="0" err="1" smtClean="0"/>
              <a:t>Pyridostigmine</a:t>
            </a:r>
            <a:endParaRPr lang="en-US" b="1" dirty="0" smtClean="0"/>
          </a:p>
          <a:p>
            <a:pPr lvl="1">
              <a:buFont typeface="Arial" charset="0"/>
              <a:buChar char="•"/>
            </a:pPr>
            <a:r>
              <a:rPr lang="en-US" sz="2200" dirty="0" smtClean="0"/>
              <a:t>slow </a:t>
            </a:r>
            <a:r>
              <a:rPr lang="en-US" sz="2200" dirty="0"/>
              <a:t>onset, long duration </a:t>
            </a: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5884164" y="2996879"/>
            <a:ext cx="581118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There is an increased </a:t>
            </a:r>
            <a:r>
              <a:rPr lang="en-US" sz="2200" dirty="0"/>
              <a:t>risk of return of neuromuscular blockade once the anticholinesterase </a:t>
            </a:r>
            <a:r>
              <a:rPr lang="en-US" sz="2200"/>
              <a:t>concentration </a:t>
            </a:r>
            <a:r>
              <a:rPr lang="en-US" sz="2200" smtClean="0"/>
              <a:t>declines</a:t>
            </a:r>
            <a:endParaRPr lang="en-US" sz="2200" dirty="0"/>
          </a:p>
        </p:txBody>
      </p:sp>
      <p:sp>
        <p:nvSpPr>
          <p:cNvPr id="5" name="Rectangle 4"/>
          <p:cNvSpPr/>
          <p:nvPr/>
        </p:nvSpPr>
        <p:spPr>
          <a:xfrm>
            <a:off x="5876144" y="2051261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What is the risk of reversing a long-acting NMBA with a short-acting anticholinesterase?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05195" y="2811575"/>
            <a:ext cx="1783306" cy="3706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5195" y="4058149"/>
            <a:ext cx="1783306" cy="3706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36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Neuromuscular blockers in </a:t>
            </a:r>
            <a:r>
              <a:rPr lang="en-US" dirty="0" err="1" smtClean="0"/>
              <a:t>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2085" y="2825087"/>
            <a:ext cx="5490987" cy="1965278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dirty="0" smtClean="0"/>
              <a:t> improves ventilator-patient synchrony  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eliminates work of breathing 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 may improve gas-exchange 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reduction in alveolar fluid accumulation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6207" y="4503254"/>
            <a:ext cx="5722853" cy="23547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9411" y="1707793"/>
            <a:ext cx="5922589" cy="29132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2085" y="1853345"/>
            <a:ext cx="54909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What are the proposed benefits of using NMBAs in mechanically ventilated patients?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2085" y="4790365"/>
            <a:ext cx="52518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What are risks of using NMBAs in mechanically ventilated patients?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62085" y="5621362"/>
            <a:ext cx="5661182" cy="1134281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Char char="•"/>
            </a:pPr>
            <a:r>
              <a:rPr lang="en-US" dirty="0" smtClean="0"/>
              <a:t> development of muscle weakness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need for deeper sedation</a:t>
            </a:r>
          </a:p>
        </p:txBody>
      </p:sp>
    </p:spTree>
    <p:extLst>
      <p:ext uri="{BB962C8B-B14F-4D97-AF65-F5344CB8AC3E}">
        <p14:creationId xmlns:p14="http://schemas.microsoft.com/office/powerpoint/2010/main" val="1900158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10303514" cy="1499616"/>
          </a:xfrm>
        </p:spPr>
        <p:txBody>
          <a:bodyPr>
            <a:normAutofit/>
          </a:bodyPr>
          <a:lstStyle/>
          <a:p>
            <a:r>
              <a:rPr lang="en-US" sz="5000" dirty="0"/>
              <a:t>ACURASYS (NEJM 2010</a:t>
            </a:r>
            <a:r>
              <a:rPr lang="en-US" sz="5000" dirty="0" smtClean="0"/>
              <a:t>) </a:t>
            </a:r>
            <a:r>
              <a:rPr lang="mr-IN" sz="5000" dirty="0" smtClean="0"/>
              <a:t>–</a:t>
            </a:r>
            <a:r>
              <a:rPr lang="en-US" sz="5000" dirty="0" smtClean="0"/>
              <a:t> study design</a:t>
            </a:r>
            <a:endParaRPr lang="en-US" sz="50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2513" y="2084832"/>
            <a:ext cx="10645254" cy="4310614"/>
          </a:xfrm>
        </p:spPr>
        <p:txBody>
          <a:bodyPr>
            <a:noAutofit/>
          </a:bodyPr>
          <a:lstStyle/>
          <a:p>
            <a:pPr>
              <a:buFont typeface="Arial" charset="0"/>
              <a:buChar char="•"/>
            </a:pPr>
            <a:r>
              <a:rPr lang="en-US" sz="2000" dirty="0" smtClean="0"/>
              <a:t> Multi-centre, randomized, placebo-controlled, double-blinded trial </a:t>
            </a:r>
          </a:p>
          <a:p>
            <a:pPr>
              <a:buFont typeface="Arial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Onset </a:t>
            </a:r>
            <a:r>
              <a:rPr lang="en-US" sz="2000" dirty="0"/>
              <a:t>of severe ARDS in past 48 hours </a:t>
            </a:r>
          </a:p>
          <a:p>
            <a:pPr lvl="1">
              <a:buFont typeface="Arial" charset="0"/>
              <a:buChar char="•"/>
            </a:pPr>
            <a:r>
              <a:rPr lang="en-US" sz="2000" dirty="0" smtClean="0"/>
              <a:t>Severe ARDS </a:t>
            </a:r>
            <a:r>
              <a:rPr lang="en-US" sz="2000" dirty="0"/>
              <a:t>= PF &lt;150 </a:t>
            </a:r>
            <a:endParaRPr lang="en-US" sz="2000" dirty="0" smtClean="0"/>
          </a:p>
          <a:p>
            <a:pPr lvl="1">
              <a:buFont typeface="Arial" charset="0"/>
              <a:buChar char="•"/>
            </a:pPr>
            <a:r>
              <a:rPr lang="en-US" sz="2000" dirty="0" smtClean="0"/>
              <a:t>PEEP </a:t>
            </a:r>
            <a:r>
              <a:rPr lang="en-US" sz="2000" dirty="0"/>
              <a:t>5 cmH2O and 6-8 mL/kg </a:t>
            </a:r>
            <a:r>
              <a:rPr lang="en-US" sz="2000" dirty="0" smtClean="0"/>
              <a:t>TV</a:t>
            </a:r>
          </a:p>
          <a:p>
            <a:pPr lvl="1">
              <a:buFont typeface="Arial" charset="0"/>
              <a:buChar char="•"/>
            </a:pPr>
            <a:r>
              <a:rPr lang="en-US" sz="2000" dirty="0" smtClean="0"/>
              <a:t>Bilateral pulmonary infiltrates</a:t>
            </a:r>
          </a:p>
          <a:p>
            <a:pPr lvl="1">
              <a:buFont typeface="Arial" charset="0"/>
              <a:buChar char="•"/>
            </a:pPr>
            <a:r>
              <a:rPr lang="en-US" sz="2000" dirty="0" smtClean="0"/>
              <a:t>Absence of left atrial hypertension </a:t>
            </a:r>
            <a:endParaRPr lang="en-US" sz="2000" dirty="0"/>
          </a:p>
          <a:p>
            <a:pPr>
              <a:buFont typeface="Arial" charset="0"/>
              <a:buChar char="•"/>
            </a:pPr>
            <a:r>
              <a:rPr lang="en-US" sz="2000" dirty="0"/>
              <a:t> Randomized to received either: </a:t>
            </a:r>
            <a:r>
              <a:rPr lang="en-US" sz="2000" dirty="0" err="1" smtClean="0"/>
              <a:t>cisatracurium</a:t>
            </a:r>
            <a:r>
              <a:rPr lang="en-US" sz="2000" dirty="0" smtClean="0"/>
              <a:t> CRI </a:t>
            </a:r>
            <a:r>
              <a:rPr lang="en-US" sz="2000" dirty="0"/>
              <a:t>(n =178) </a:t>
            </a:r>
            <a:r>
              <a:rPr lang="en-US" sz="2000" dirty="0" smtClean="0"/>
              <a:t>for 48h or </a:t>
            </a:r>
            <a:r>
              <a:rPr lang="en-US" sz="2000" dirty="0"/>
              <a:t>placebo (n = 162</a:t>
            </a:r>
            <a:r>
              <a:rPr lang="en-US" sz="2000" dirty="0" smtClean="0"/>
              <a:t>)</a:t>
            </a:r>
          </a:p>
          <a:p>
            <a:pPr lvl="1">
              <a:buFont typeface="Arial" charset="0"/>
              <a:buChar char="•"/>
            </a:pPr>
            <a:r>
              <a:rPr lang="en-US" sz="2000" dirty="0" smtClean="0"/>
              <a:t>Allowed for up to two boluses of </a:t>
            </a:r>
            <a:r>
              <a:rPr lang="en-US" sz="2000" dirty="0" err="1" smtClean="0"/>
              <a:t>cisatracurium</a:t>
            </a:r>
            <a:r>
              <a:rPr lang="en-US" sz="2000" dirty="0"/>
              <a:t> </a:t>
            </a:r>
            <a:r>
              <a:rPr lang="en-US" sz="2000" dirty="0" smtClean="0"/>
              <a:t>if persistent high </a:t>
            </a:r>
            <a:r>
              <a:rPr lang="en-US" sz="2000" dirty="0" err="1" smtClean="0"/>
              <a:t>Pplat</a:t>
            </a:r>
            <a:endParaRPr lang="en-US" sz="2000" dirty="0" smtClean="0"/>
          </a:p>
          <a:p>
            <a:pPr>
              <a:buFont typeface="Arial" charset="0"/>
              <a:buChar char="•"/>
            </a:pPr>
            <a:r>
              <a:rPr lang="en-US" sz="2000" dirty="0" smtClean="0"/>
              <a:t> Ventilation procedure standardized </a:t>
            </a:r>
            <a:endParaRPr lang="en-US" sz="2000" dirty="0"/>
          </a:p>
          <a:p>
            <a:pPr>
              <a:buFont typeface="Arial" charset="0"/>
              <a:buChar char="•"/>
            </a:pPr>
            <a:r>
              <a:rPr lang="en-US" sz="2000" dirty="0"/>
              <a:t> Primary outcome: 90 day in-hospital </a:t>
            </a:r>
            <a:r>
              <a:rPr lang="en-US" sz="2000" dirty="0" smtClean="0"/>
              <a:t>mortality</a:t>
            </a:r>
          </a:p>
          <a:p>
            <a:pPr>
              <a:buFont typeface="Arial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Secondary outcomes: 28d mortality, days outside the ICU, days without organ failure, rate of barotrauma, rate of ICU-acquired paresis, MRC scores, ventilator free days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1024128" y="2847469"/>
            <a:ext cx="3889612" cy="1473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ARDS definition?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858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6877925" cy="1499616"/>
          </a:xfrm>
        </p:spPr>
        <p:txBody>
          <a:bodyPr>
            <a:normAutofit/>
          </a:bodyPr>
          <a:lstStyle/>
          <a:p>
            <a:r>
              <a:rPr lang="en-US" sz="5000" dirty="0"/>
              <a:t>ACURASYS (NEJM 2010</a:t>
            </a:r>
            <a:r>
              <a:rPr lang="en-US" sz="5000" dirty="0" smtClean="0"/>
              <a:t>) - Results</a:t>
            </a:r>
            <a:endParaRPr lang="en-US" sz="5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0319" y="1801754"/>
            <a:ext cx="6431544" cy="505624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019869" y="3985147"/>
            <a:ext cx="7246961" cy="245659"/>
          </a:xfrm>
          <a:prstGeom prst="rect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3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6877925" cy="1499616"/>
          </a:xfrm>
        </p:spPr>
        <p:txBody>
          <a:bodyPr>
            <a:normAutofit/>
          </a:bodyPr>
          <a:lstStyle/>
          <a:p>
            <a:r>
              <a:rPr lang="en-US" sz="5000" dirty="0"/>
              <a:t>ACURASYS (NEJM 2010</a:t>
            </a:r>
            <a:r>
              <a:rPr lang="en-US" sz="5000" dirty="0" smtClean="0"/>
              <a:t>) - Results</a:t>
            </a:r>
            <a:endParaRPr lang="en-US" sz="50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981433" y="2208953"/>
            <a:ext cx="6878472" cy="4351557"/>
          </a:xfrm>
        </p:spPr>
        <p:txBody>
          <a:bodyPr>
            <a:noAutofit/>
          </a:bodyPr>
          <a:lstStyle/>
          <a:p>
            <a:pPr marL="128016" lvl="1" indent="0">
              <a:buNone/>
            </a:pPr>
            <a:r>
              <a:rPr lang="en-US" sz="2200" dirty="0" err="1" smtClean="0"/>
              <a:t>Cisatracurium</a:t>
            </a:r>
            <a:r>
              <a:rPr lang="en-US" sz="2200" dirty="0"/>
              <a:t>: hazard for death 0.68 (95% CI, 0.48-0.98; P=0.04)</a:t>
            </a:r>
          </a:p>
          <a:p>
            <a:pPr lvl="2">
              <a:buFont typeface="Arial" charset="0"/>
              <a:buChar char="•"/>
            </a:pPr>
            <a:r>
              <a:rPr lang="en-US" sz="2200" dirty="0"/>
              <a:t>Adjusted for baseline P:F, plateau pressure, and simplified acute physiology II score </a:t>
            </a:r>
          </a:p>
          <a:p>
            <a:pPr lvl="2">
              <a:buFont typeface="Arial" charset="0"/>
              <a:buChar char="•"/>
            </a:pPr>
            <a:r>
              <a:rPr lang="en-US" sz="2200" dirty="0" smtClean="0"/>
              <a:t>Crude 90-d </a:t>
            </a:r>
            <a:r>
              <a:rPr lang="en-US" sz="2200" dirty="0"/>
              <a:t>mortality 31.6% (95% CI, 25.2 to 38.8) versus 40.7% (95% CI, 33.5 to 48.4, P=0.08</a:t>
            </a:r>
            <a:r>
              <a:rPr lang="en-US" sz="2200" dirty="0" smtClean="0"/>
              <a:t>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603" y="2084832"/>
            <a:ext cx="4540703" cy="3984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88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6877925" cy="1499616"/>
          </a:xfrm>
        </p:spPr>
        <p:txBody>
          <a:bodyPr>
            <a:normAutofit/>
          </a:bodyPr>
          <a:lstStyle/>
          <a:p>
            <a:r>
              <a:rPr lang="en-US" sz="5000" dirty="0"/>
              <a:t>ACURASYS (NEJM 2010</a:t>
            </a:r>
            <a:r>
              <a:rPr lang="en-US" sz="5000" dirty="0" smtClean="0"/>
              <a:t>) - Results</a:t>
            </a:r>
            <a:endParaRPr lang="en-US" sz="50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612944" y="2084832"/>
            <a:ext cx="7429842" cy="4773168"/>
          </a:xfrm>
        </p:spPr>
        <p:txBody>
          <a:bodyPr>
            <a:noAutofit/>
          </a:bodyPr>
          <a:lstStyle/>
          <a:p>
            <a:pPr marL="128016" lvl="1" indent="0">
              <a:buNone/>
            </a:pPr>
            <a:r>
              <a:rPr lang="en-US" sz="2200" dirty="0" err="1" smtClean="0"/>
              <a:t>Cisatracurium</a:t>
            </a:r>
            <a:r>
              <a:rPr lang="en-US" sz="2200" dirty="0" smtClean="0"/>
              <a:t> group</a:t>
            </a:r>
            <a:endParaRPr lang="en-US" sz="2200" dirty="0"/>
          </a:p>
          <a:p>
            <a:pPr lvl="2">
              <a:buFont typeface="Arial" charset="0"/>
              <a:buChar char="•"/>
            </a:pPr>
            <a:r>
              <a:rPr lang="en-US" sz="2200" dirty="0" smtClean="0"/>
              <a:t>More ventilator free days</a:t>
            </a:r>
          </a:p>
          <a:p>
            <a:pPr lvl="2">
              <a:buFont typeface="Arial" charset="0"/>
              <a:buChar char="•"/>
            </a:pPr>
            <a:r>
              <a:rPr lang="en-US" sz="2200" dirty="0" smtClean="0"/>
              <a:t>More days free of organ failure (15.8+/- 9.9 days versus 12.2 +/- 11.1 days; P=0.01)</a:t>
            </a:r>
          </a:p>
          <a:p>
            <a:pPr lvl="2">
              <a:buFont typeface="Arial" charset="0"/>
              <a:buChar char="•"/>
            </a:pPr>
            <a:r>
              <a:rPr lang="en-US" sz="2200" dirty="0" smtClean="0"/>
              <a:t>Less incidence of barotrauma &amp; pneumothorax (4.0% versus 11.7%; P=0.01)</a:t>
            </a:r>
          </a:p>
          <a:p>
            <a:pPr lvl="2">
              <a:buFont typeface="Arial" charset="0"/>
              <a:buChar char="•"/>
            </a:pPr>
            <a:r>
              <a:rPr lang="en-US" sz="2200" dirty="0" smtClean="0"/>
              <a:t>No difference in ICU-acquired paresis</a:t>
            </a:r>
          </a:p>
          <a:p>
            <a:pPr lvl="2">
              <a:buFont typeface="Arial" charset="0"/>
              <a:buChar char="•"/>
            </a:pPr>
            <a:endParaRPr lang="en-US" sz="2200" dirty="0" smtClean="0"/>
          </a:p>
          <a:p>
            <a:pPr marL="0" indent="0">
              <a:buNone/>
            </a:pPr>
            <a:r>
              <a:rPr lang="en-US" b="1" dirty="0" smtClean="0"/>
              <a:t>Conclusion</a:t>
            </a:r>
            <a:r>
              <a:rPr lang="en-US" b="1" dirty="0"/>
              <a:t>: early administration of a NMBA improved 90d survival and increased time off the ventilator without increasing muscle weakness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96" y="4728792"/>
            <a:ext cx="3313529" cy="22247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196" y="1707288"/>
            <a:ext cx="3321349" cy="3021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0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8843203" cy="1499616"/>
          </a:xfrm>
        </p:spPr>
        <p:txBody>
          <a:bodyPr>
            <a:normAutofit/>
          </a:bodyPr>
          <a:lstStyle/>
          <a:p>
            <a:r>
              <a:rPr lang="en-US" sz="5000" dirty="0"/>
              <a:t>ACURASYS (NEJM 2010</a:t>
            </a:r>
            <a:r>
              <a:rPr lang="en-US" sz="5000" dirty="0" smtClean="0"/>
              <a:t>) </a:t>
            </a:r>
            <a:r>
              <a:rPr lang="en-US" sz="5000" smtClean="0"/>
              <a:t>- Limitations</a:t>
            </a:r>
            <a:endParaRPr lang="en-US" sz="50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2513" y="2084832"/>
            <a:ext cx="10645254" cy="4310614"/>
          </a:xfrm>
        </p:spPr>
        <p:txBody>
          <a:bodyPr>
            <a:noAutofit/>
          </a:bodyPr>
          <a:lstStyle/>
          <a:p>
            <a:pPr>
              <a:buFont typeface="Arial" charset="0"/>
              <a:buChar char="•"/>
            </a:pPr>
            <a:r>
              <a:rPr lang="en-US" sz="2000" dirty="0" smtClean="0"/>
              <a:t> </a:t>
            </a:r>
            <a:r>
              <a:rPr lang="en-US" dirty="0" smtClean="0"/>
              <a:t>Specific to </a:t>
            </a:r>
            <a:r>
              <a:rPr lang="en-US" dirty="0" err="1" smtClean="0"/>
              <a:t>cisatracurium</a:t>
            </a: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Specific to severe ARDS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Concurrent conditions may antagonize or potentiate effects of NMBAs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 Mortality rate in placebo group lower than expected, making study underpowered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Beneficial effect of NMBA on survival confined to the two-thirds of patients with a P:F &lt;120</a:t>
            </a:r>
          </a:p>
          <a:p>
            <a:pPr lvl="1">
              <a:buFont typeface="Arial" charset="0"/>
              <a:buChar char="•"/>
            </a:pPr>
            <a:r>
              <a:rPr lang="en-US" sz="2200" dirty="0" smtClean="0"/>
              <a:t>Subgroup </a:t>
            </a:r>
            <a:r>
              <a:rPr lang="en-US" sz="2200" dirty="0"/>
              <a:t>analysis based on </a:t>
            </a:r>
            <a:r>
              <a:rPr lang="en-US" sz="2200" dirty="0" smtClean="0"/>
              <a:t>P:F</a:t>
            </a:r>
          </a:p>
          <a:p>
            <a:pPr lvl="1">
              <a:buFont typeface="Arial" charset="0"/>
              <a:buChar char="•"/>
            </a:pPr>
            <a:r>
              <a:rPr lang="en-US" sz="2200" dirty="0" smtClean="0"/>
              <a:t>Probability </a:t>
            </a:r>
            <a:r>
              <a:rPr lang="en-US" sz="2200" dirty="0"/>
              <a:t>of survival to day 90 (log-rank </a:t>
            </a:r>
            <a:r>
              <a:rPr lang="en-US" sz="2200" dirty="0" smtClean="0"/>
              <a:t>test)</a:t>
            </a:r>
          </a:p>
          <a:p>
            <a:pPr lvl="2">
              <a:buFont typeface="Arial" charset="0"/>
              <a:buChar char="•"/>
            </a:pPr>
            <a:r>
              <a:rPr lang="en-US" sz="2200" dirty="0" smtClean="0"/>
              <a:t>PaO2:FiO2 </a:t>
            </a:r>
            <a:r>
              <a:rPr lang="en-US" sz="2200" dirty="0"/>
              <a:t>&lt;120, </a:t>
            </a:r>
            <a:r>
              <a:rPr lang="en-US" sz="2200" dirty="0" smtClean="0"/>
              <a:t>p=0.05</a:t>
            </a:r>
          </a:p>
          <a:p>
            <a:pPr lvl="2">
              <a:buFont typeface="Arial" charset="0"/>
              <a:buChar char="•"/>
            </a:pPr>
            <a:r>
              <a:rPr lang="en-US" sz="2200" dirty="0" smtClean="0"/>
              <a:t>PaO2:FiO2 </a:t>
            </a:r>
            <a:r>
              <a:rPr lang="en-US" sz="2200" dirty="0"/>
              <a:t>≥120, p=0.74</a:t>
            </a:r>
          </a:p>
          <a:p>
            <a:pPr>
              <a:buFont typeface="Arial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367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ROSE PETAL (NEJM 2019) </a:t>
            </a:r>
            <a:r>
              <a:rPr lang="mr-IN" dirty="0" smtClean="0"/>
              <a:t>–</a:t>
            </a:r>
            <a:r>
              <a:rPr lang="en-US" dirty="0" smtClean="0"/>
              <a:t> Study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937982"/>
            <a:ext cx="10644708" cy="4920017"/>
          </a:xfrm>
        </p:spPr>
        <p:txBody>
          <a:bodyPr>
            <a:normAutofit fontScale="92500" lnSpcReduction="10000"/>
          </a:bodyPr>
          <a:lstStyle/>
          <a:p>
            <a:pPr>
              <a:buFont typeface="Arial" charset="0"/>
              <a:buChar char="•"/>
            </a:pPr>
            <a:r>
              <a:rPr lang="en-US" sz="2400" dirty="0" smtClean="0"/>
              <a:t> Multi-centre </a:t>
            </a:r>
            <a:r>
              <a:rPr lang="en-US" sz="2400" dirty="0" err="1" smtClean="0"/>
              <a:t>unblinded</a:t>
            </a:r>
            <a:r>
              <a:rPr lang="en-US" sz="2400" dirty="0" smtClean="0"/>
              <a:t>, randomized trial 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 Moderate to severe ARDS</a:t>
            </a:r>
          </a:p>
          <a:p>
            <a:pPr lvl="1">
              <a:buFont typeface="Arial" charset="0"/>
              <a:buChar char="•"/>
            </a:pPr>
            <a:r>
              <a:rPr lang="en-US" sz="2400" dirty="0" smtClean="0"/>
              <a:t>P:F &lt; 150 mmHg</a:t>
            </a:r>
          </a:p>
          <a:p>
            <a:pPr lvl="1">
              <a:buFont typeface="Arial" charset="0"/>
              <a:buChar char="•"/>
            </a:pPr>
            <a:r>
              <a:rPr lang="en-US" sz="2400" dirty="0" smtClean="0"/>
              <a:t>PEEP &gt; 8 cmH20</a:t>
            </a:r>
          </a:p>
          <a:p>
            <a:pPr lvl="1">
              <a:buFont typeface="Arial" charset="0"/>
              <a:buChar char="•"/>
            </a:pPr>
            <a:r>
              <a:rPr lang="en-US" sz="2400" dirty="0" smtClean="0"/>
              <a:t>Bilateral pulmonary infiltrates </a:t>
            </a:r>
          </a:p>
          <a:p>
            <a:pPr lvl="1">
              <a:buFont typeface="Arial" charset="0"/>
              <a:buChar char="•"/>
            </a:pPr>
            <a:r>
              <a:rPr lang="en-US" sz="2400" dirty="0" smtClean="0"/>
              <a:t>Absence LA hypertension</a:t>
            </a:r>
          </a:p>
          <a:p>
            <a:pPr>
              <a:buFont typeface="Arial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Randomized to receive either </a:t>
            </a:r>
            <a:r>
              <a:rPr lang="en-US" sz="2400" dirty="0" err="1" smtClean="0"/>
              <a:t>cisatracurium</a:t>
            </a:r>
            <a:r>
              <a:rPr lang="en-US" sz="2400" dirty="0" smtClean="0"/>
              <a:t> CRI with deep sedation (n=501) versus usual care with lighter sedation targets (n = 505)</a:t>
            </a:r>
          </a:p>
          <a:p>
            <a:pPr lvl="1">
              <a:buFont typeface="Arial" charset="0"/>
              <a:buChar char="•"/>
            </a:pPr>
            <a:r>
              <a:rPr lang="en-US" sz="2400" dirty="0" smtClean="0"/>
              <a:t>86/505 (17%) received a NMBA in the usual care group</a:t>
            </a:r>
          </a:p>
          <a:p>
            <a:pPr>
              <a:buFont typeface="Arial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Standardized ventilation strategy (including high-PEEP strategy)</a:t>
            </a:r>
          </a:p>
          <a:p>
            <a:pPr>
              <a:buFont typeface="Arial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Primary outcome: 90d in-hospital mortality </a:t>
            </a:r>
          </a:p>
          <a:p>
            <a:pPr>
              <a:buFont typeface="Arial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Secondary outcomes: organ dysfunction, 28d mortality, ICU-free days, ventilation-free days, recall of paralysis, ICU-acquired weakness, arrhythmias, barotrauma</a:t>
            </a:r>
          </a:p>
          <a:p>
            <a:pPr>
              <a:buFont typeface="Arial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46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476724" cy="1499616"/>
          </a:xfrm>
        </p:spPr>
        <p:txBody>
          <a:bodyPr/>
          <a:lstStyle/>
          <a:p>
            <a:r>
              <a:rPr lang="en-US" dirty="0" smtClean="0"/>
              <a:t>Neuromuscular Transmission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" y="1841242"/>
            <a:ext cx="59361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0916" lvl="1" indent="-342900">
              <a:buFont typeface="+mj-lt"/>
              <a:buAutoNum type="arabicPeriod"/>
            </a:pPr>
            <a:r>
              <a:rPr lang="en-US" sz="2000" dirty="0"/>
              <a:t>Action potential travels down motor neuron and reaches pre-synaptic nerve terminal</a:t>
            </a:r>
          </a:p>
          <a:p>
            <a:pPr marL="470916" lvl="1" indent="-342900">
              <a:buFont typeface="+mj-lt"/>
              <a:buAutoNum type="arabicPeriod"/>
            </a:pPr>
            <a:r>
              <a:rPr lang="en-US" sz="2000" dirty="0"/>
              <a:t>Depolarization of </a:t>
            </a:r>
            <a:r>
              <a:rPr lang="en-US" sz="2000" dirty="0" err="1"/>
              <a:t>presynpaptic</a:t>
            </a:r>
            <a:r>
              <a:rPr lang="en-US" sz="2000" dirty="0"/>
              <a:t> terminal opens Ca++ channels </a:t>
            </a:r>
          </a:p>
          <a:p>
            <a:pPr marL="470916" lvl="1" indent="-342900">
              <a:buFont typeface="+mj-lt"/>
              <a:buAutoNum type="arabicPeriod"/>
            </a:pPr>
            <a:r>
              <a:rPr lang="en-US" sz="2000" dirty="0" err="1"/>
              <a:t>ACh</a:t>
            </a:r>
            <a:r>
              <a:rPr lang="en-US" sz="2000" dirty="0"/>
              <a:t> vesicles fuse to pre-junctional membrane and release </a:t>
            </a:r>
            <a:r>
              <a:rPr lang="en-US" sz="2000" dirty="0" smtClean="0"/>
              <a:t>contents by </a:t>
            </a:r>
            <a:r>
              <a:rPr lang="en-US" sz="2000" dirty="0"/>
              <a:t>exocytosis</a:t>
            </a:r>
          </a:p>
          <a:p>
            <a:pPr marL="470916" lvl="1" indent="-342900">
              <a:buFont typeface="+mj-lt"/>
              <a:buAutoNum type="arabicPeriod"/>
            </a:pPr>
            <a:r>
              <a:rPr lang="en-US" sz="2000" dirty="0" err="1"/>
              <a:t>ACh</a:t>
            </a:r>
            <a:r>
              <a:rPr lang="en-US" sz="2000" dirty="0"/>
              <a:t> diffuses across the cleft and binds to post-junctional nicotinic receptors</a:t>
            </a:r>
          </a:p>
          <a:p>
            <a:pPr marL="470916" lvl="1" indent="-342900">
              <a:buFont typeface="+mj-lt"/>
              <a:buAutoNum type="arabicPeriod"/>
            </a:pPr>
            <a:r>
              <a:rPr lang="en-US" sz="2000" dirty="0"/>
              <a:t>Na+ and K+ channels open </a:t>
            </a:r>
            <a:r>
              <a:rPr lang="en-US" sz="2000" dirty="0" smtClean="0"/>
              <a:t>and result in </a:t>
            </a:r>
            <a:r>
              <a:rPr lang="en-US" sz="2000" dirty="0"/>
              <a:t>depolarization of the motor end plate</a:t>
            </a:r>
          </a:p>
          <a:p>
            <a:pPr marL="470916" lvl="1" indent="-342900">
              <a:buFont typeface="+mj-lt"/>
              <a:buAutoNum type="arabicPeriod"/>
            </a:pPr>
            <a:r>
              <a:rPr lang="en-US" sz="2000" dirty="0"/>
              <a:t>Action potential transverses T-tubule system of the </a:t>
            </a:r>
            <a:r>
              <a:rPr lang="en-US" sz="2000" dirty="0" err="1"/>
              <a:t>sarcomlemma</a:t>
            </a:r>
            <a:r>
              <a:rPr lang="en-US" sz="2000" dirty="0"/>
              <a:t>, resulting in calcium release from the sarcoplasmic reticulum and subsequent excitation-contraction coupling </a:t>
            </a:r>
          </a:p>
          <a:p>
            <a:pPr marL="470916" lvl="1" indent="-342900">
              <a:buFont typeface="+mj-lt"/>
              <a:buAutoNum type="arabicPeriod"/>
            </a:pPr>
            <a:r>
              <a:rPr lang="en-US" sz="2000" dirty="0"/>
              <a:t>ACH is degraded to choline and acetate by acetylcholinesterase (</a:t>
            </a:r>
            <a:r>
              <a:rPr lang="en-US" sz="2000" dirty="0" err="1"/>
              <a:t>AChE</a:t>
            </a:r>
            <a:r>
              <a:rPr lang="en-US" sz="2000" dirty="0"/>
              <a:t>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2490" y="1595426"/>
            <a:ext cx="6220963" cy="28759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9561" y="4471415"/>
            <a:ext cx="3312826" cy="232933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9685" y="2818151"/>
            <a:ext cx="749508" cy="2998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79684" y="3128223"/>
            <a:ext cx="1334125" cy="2355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31395" y="4018377"/>
            <a:ext cx="1861914" cy="302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1" name="Rectangle 10"/>
          <p:cNvSpPr/>
          <p:nvPr/>
        </p:nvSpPr>
        <p:spPr>
          <a:xfrm>
            <a:off x="564529" y="4373980"/>
            <a:ext cx="1354212" cy="2767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2" name="Rectangle 11"/>
          <p:cNvSpPr/>
          <p:nvPr/>
        </p:nvSpPr>
        <p:spPr>
          <a:xfrm>
            <a:off x="522105" y="6473432"/>
            <a:ext cx="2871203" cy="327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" name="Rectangle 12"/>
          <p:cNvSpPr/>
          <p:nvPr/>
        </p:nvSpPr>
        <p:spPr>
          <a:xfrm>
            <a:off x="2653159" y="6115562"/>
            <a:ext cx="1993792" cy="3152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84162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ROSE PETAL (NEJM 2019) </a:t>
            </a:r>
            <a:r>
              <a:rPr lang="mr-IN" dirty="0" smtClean="0"/>
              <a:t>–</a:t>
            </a:r>
            <a:r>
              <a:rPr lang="en-US" dirty="0" smtClean="0"/>
              <a:t>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1174" y="2139969"/>
            <a:ext cx="4811970" cy="4451900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Char char="•"/>
            </a:pPr>
            <a:r>
              <a:rPr lang="en-US" dirty="0" smtClean="0"/>
              <a:t> Trial stopped early for futility 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 Primary outcome: No difference in mortality (42.5% versus 42.8%; p=0.93)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Secondary outcomes: more CV adverse events in </a:t>
            </a:r>
            <a:r>
              <a:rPr lang="en-US" dirty="0" err="1" smtClean="0"/>
              <a:t>cisatracurium</a:t>
            </a:r>
            <a:r>
              <a:rPr lang="en-US" dirty="0" smtClean="0"/>
              <a:t> group (14 vs 4), control group more physically active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No difference in barotrauma, ICU-acquired muscle weakness</a:t>
            </a:r>
          </a:p>
          <a:p>
            <a:pPr>
              <a:buFont typeface="Arial" charset="0"/>
              <a:buChar char="•"/>
            </a:pPr>
            <a:r>
              <a:rPr lang="en-US" b="1" dirty="0" smtClean="0"/>
              <a:t> Conclusion: no significant difference in mortality at 90 days between patients who received early standardized </a:t>
            </a:r>
            <a:r>
              <a:rPr lang="en-US" b="1" dirty="0" err="1" smtClean="0"/>
              <a:t>cisatracurium</a:t>
            </a:r>
            <a:r>
              <a:rPr lang="en-US" b="1" dirty="0" smtClean="0"/>
              <a:t> infusion versus usual care</a:t>
            </a:r>
            <a:endParaRPr lang="en-US" b="1" dirty="0"/>
          </a:p>
          <a:p>
            <a:pPr>
              <a:buFont typeface="Arial" charset="0"/>
              <a:buChar char="•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3144" y="1887485"/>
            <a:ext cx="6178191" cy="442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1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PETAL (NEJM 2019) </a:t>
            </a:r>
            <a:r>
              <a:rPr lang="mr-IN" dirty="0" smtClean="0"/>
              <a:t>–</a:t>
            </a:r>
            <a:r>
              <a:rPr lang="en-US" dirty="0" smtClean="0"/>
              <a:t> 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731" y="2052660"/>
            <a:ext cx="5521501" cy="4662038"/>
          </a:xfrm>
        </p:spPr>
        <p:txBody>
          <a:bodyPr>
            <a:normAutofit fontScale="92500" lnSpcReduction="10000"/>
          </a:bodyPr>
          <a:lstStyle/>
          <a:p>
            <a:pPr>
              <a:buFont typeface="Arial" charset="0"/>
              <a:buChar char="•"/>
            </a:pPr>
            <a:r>
              <a:rPr lang="en-US" dirty="0" smtClean="0"/>
              <a:t> Higher PEEP than ACURASYS trial (best care) -&gt; may have blunted treatment effect of NMBAs? 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Adverse CV events may have been a result of deep sedation rather than NMBA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 Lower mortality in control group may have been a result of lighter sedation protocol?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Lack of blinding</a:t>
            </a:r>
          </a:p>
          <a:p>
            <a:pPr>
              <a:buFont typeface="Arial" charset="0"/>
              <a:buChar char="•"/>
            </a:pPr>
            <a:r>
              <a:rPr lang="en-US" dirty="0"/>
              <a:t>  Many patients lost following enrollment due to have already received neuromuscular blockade or already improved</a:t>
            </a:r>
          </a:p>
          <a:p>
            <a:pPr lvl="1">
              <a:buFont typeface="Arial" charset="0"/>
              <a:buChar char="•"/>
            </a:pPr>
            <a:r>
              <a:rPr lang="en-US" dirty="0"/>
              <a:t>May have biased the results in favour of the control group</a:t>
            </a:r>
          </a:p>
          <a:p>
            <a:pPr>
              <a:buFont typeface="Arial" charset="0"/>
              <a:buChar char="•"/>
            </a:pPr>
            <a:r>
              <a:rPr lang="en-US" dirty="0"/>
              <a:t> Trial stopped early -&gt; technically </a:t>
            </a:r>
            <a:r>
              <a:rPr lang="en-US" dirty="0" smtClean="0"/>
              <a:t>underpowered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 Fewer patients </a:t>
            </a:r>
            <a:r>
              <a:rPr lang="en-US" dirty="0" err="1" smtClean="0"/>
              <a:t>proned</a:t>
            </a:r>
            <a:endParaRPr lang="en-US" dirty="0"/>
          </a:p>
          <a:p>
            <a:pPr>
              <a:buFont typeface="Arial" charset="0"/>
              <a:buChar char="•"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7232" y="1655549"/>
            <a:ext cx="5769376" cy="5059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02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National Heart, Lung, and Blood Institute PETAL Clinical Trials Network. Early Neuromuscular Blockade in the Acute Respiratory Distress Syndrome. N </a:t>
            </a:r>
            <a:r>
              <a:rPr lang="en-US" dirty="0" err="1"/>
              <a:t>Engl</a:t>
            </a:r>
            <a:r>
              <a:rPr lang="en-US" dirty="0"/>
              <a:t> J Med. 2019;380(21):1997-2008. doi:10.1056/NEJMoa1901686.</a:t>
            </a:r>
          </a:p>
          <a:p>
            <a:r>
              <a:rPr lang="en-US" dirty="0" err="1" smtClean="0"/>
              <a:t>Papazian</a:t>
            </a:r>
            <a:r>
              <a:rPr lang="en-US" dirty="0" smtClean="0"/>
              <a:t> </a:t>
            </a:r>
            <a:r>
              <a:rPr lang="en-US" dirty="0"/>
              <a:t>L, </a:t>
            </a:r>
            <a:r>
              <a:rPr lang="en-US" dirty="0" err="1"/>
              <a:t>Forel</a:t>
            </a:r>
            <a:r>
              <a:rPr lang="en-US" dirty="0"/>
              <a:t> J-M, </a:t>
            </a:r>
            <a:r>
              <a:rPr lang="en-US" dirty="0" err="1"/>
              <a:t>Gacouin</a:t>
            </a:r>
            <a:r>
              <a:rPr lang="en-US" dirty="0"/>
              <a:t> A, et al. Neuromuscular blockers in early acute respiratory distress syndrome. </a:t>
            </a:r>
            <a:r>
              <a:rPr lang="en-US" i="1" dirty="0"/>
              <a:t>N </a:t>
            </a:r>
            <a:r>
              <a:rPr lang="en-US" i="1" dirty="0" err="1"/>
              <a:t>Engl</a:t>
            </a:r>
            <a:r>
              <a:rPr lang="en-US" i="1" dirty="0"/>
              <a:t> J Med</a:t>
            </a:r>
            <a:r>
              <a:rPr lang="en-US" dirty="0"/>
              <a:t>. 2010;363(12):1107-1116. doi:10.1056/NEJMoa1005372.</a:t>
            </a:r>
          </a:p>
          <a:p>
            <a:r>
              <a:rPr lang="en-US" dirty="0" err="1" smtClean="0"/>
              <a:t>Constanzo</a:t>
            </a:r>
            <a:r>
              <a:rPr lang="en-US" dirty="0" smtClean="0"/>
              <a:t> Physiology 6</a:t>
            </a:r>
            <a:r>
              <a:rPr lang="en-US" baseline="30000" dirty="0" smtClean="0"/>
              <a:t>th</a:t>
            </a:r>
            <a:r>
              <a:rPr lang="en-US" dirty="0" smtClean="0"/>
              <a:t> Ed</a:t>
            </a:r>
          </a:p>
          <a:p>
            <a:r>
              <a:rPr lang="en-US" dirty="0" err="1" smtClean="0"/>
              <a:t>Ganong’s</a:t>
            </a:r>
            <a:r>
              <a:rPr lang="en-US" dirty="0" smtClean="0"/>
              <a:t> Review of Medical Physiology 24</a:t>
            </a:r>
            <a:r>
              <a:rPr lang="en-US" baseline="30000" dirty="0" smtClean="0"/>
              <a:t>th</a:t>
            </a:r>
            <a:r>
              <a:rPr lang="en-US" dirty="0" smtClean="0"/>
              <a:t> Ed</a:t>
            </a:r>
          </a:p>
          <a:p>
            <a:r>
              <a:rPr lang="en-US" dirty="0" smtClean="0"/>
              <a:t>Essentials of Small Animal Anesthesia &amp; Analgesia 2</a:t>
            </a:r>
            <a:r>
              <a:rPr lang="en-US" baseline="30000" dirty="0" smtClean="0"/>
              <a:t>nd</a:t>
            </a:r>
            <a:r>
              <a:rPr lang="en-US" dirty="0" smtClean="0"/>
              <a:t> Ed Grimm et al. </a:t>
            </a:r>
          </a:p>
          <a:p>
            <a:r>
              <a:rPr lang="en-US" dirty="0" smtClean="0"/>
              <a:t>BSAVA Manual of Canine &amp; Feline Anesthesia &amp; Analgesia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7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476724" cy="1499616"/>
          </a:xfrm>
        </p:spPr>
        <p:txBody>
          <a:bodyPr/>
          <a:lstStyle/>
          <a:p>
            <a:r>
              <a:rPr lang="en-US" dirty="0" smtClean="0"/>
              <a:t>Neuromuscular Transmission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1761" y="2071042"/>
            <a:ext cx="10503308" cy="10995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Neuromuscular transmission begins to fail after a minimum of 75% of post-synaptic </a:t>
            </a:r>
            <a:r>
              <a:rPr lang="en-US" sz="2400" dirty="0" err="1" smtClean="0"/>
              <a:t>ACh</a:t>
            </a:r>
            <a:r>
              <a:rPr lang="en-US" sz="2400" dirty="0" smtClean="0"/>
              <a:t> receptors have been blocked. Complete failure of transmission occurs with &gt;90% receptor blockade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13203" y="4675061"/>
            <a:ext cx="10098574" cy="895713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During recovery, a patient may have up to 75% of </a:t>
            </a:r>
            <a:r>
              <a:rPr lang="en-US" sz="2400" dirty="0" err="1" smtClean="0"/>
              <a:t>ACh</a:t>
            </a:r>
            <a:r>
              <a:rPr lang="en-US" sz="2400" dirty="0" smtClean="0"/>
              <a:t> receptors blocked with no detectable clinical signs, but a reduced margin of safety.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3203" y="3691972"/>
            <a:ext cx="4593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Why is this clinically relevant? </a:t>
            </a:r>
            <a:endParaRPr lang="en-U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818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Neuromuscular blocking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86000"/>
            <a:ext cx="10767538" cy="4023360"/>
          </a:xfrm>
        </p:spPr>
        <p:txBody>
          <a:bodyPr>
            <a:noAutofit/>
          </a:bodyPr>
          <a:lstStyle/>
          <a:p>
            <a:pPr>
              <a:buFont typeface="Arial" charset="0"/>
              <a:buChar char="•"/>
            </a:pPr>
            <a:r>
              <a:rPr lang="en-US" sz="2400" dirty="0" smtClean="0"/>
              <a:t> NMBAs </a:t>
            </a:r>
            <a:r>
              <a:rPr lang="en-US" sz="2400" dirty="0"/>
              <a:t>paralyze all skeletal muscle in the </a:t>
            </a:r>
            <a:r>
              <a:rPr lang="en-US" sz="2400" dirty="0" smtClean="0"/>
              <a:t>body</a:t>
            </a:r>
          </a:p>
          <a:p>
            <a:pPr>
              <a:buFont typeface="Arial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Mechanical </a:t>
            </a:r>
            <a:r>
              <a:rPr lang="en-US" sz="2400" dirty="0"/>
              <a:t>ventilation must ALWAYS be available when these agents are being </a:t>
            </a:r>
            <a:r>
              <a:rPr lang="en-US" sz="2400" dirty="0" smtClean="0"/>
              <a:t>used</a:t>
            </a:r>
          </a:p>
          <a:p>
            <a:pPr>
              <a:buFont typeface="Arial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Some </a:t>
            </a:r>
            <a:r>
              <a:rPr lang="en-US" sz="2400" dirty="0"/>
              <a:t>muscles are more sensitive to blockade than </a:t>
            </a:r>
            <a:r>
              <a:rPr lang="en-US" sz="2400" dirty="0" smtClean="0"/>
              <a:t>others</a:t>
            </a:r>
          </a:p>
          <a:p>
            <a:pPr lvl="1">
              <a:buFont typeface="Arial" charset="0"/>
              <a:buChar char="•"/>
            </a:pPr>
            <a:r>
              <a:rPr lang="en-US" sz="2400" dirty="0" smtClean="0"/>
              <a:t>diaphragm </a:t>
            </a:r>
            <a:r>
              <a:rPr lang="en-US" sz="2400" dirty="0"/>
              <a:t>and </a:t>
            </a:r>
            <a:r>
              <a:rPr lang="en-US" sz="2400" dirty="0" err="1"/>
              <a:t>intercostals</a:t>
            </a:r>
            <a:r>
              <a:rPr lang="en-US" sz="2400" dirty="0"/>
              <a:t> </a:t>
            </a:r>
            <a:r>
              <a:rPr lang="en-US" sz="2400" dirty="0" smtClean="0"/>
              <a:t>most </a:t>
            </a:r>
            <a:r>
              <a:rPr lang="en-US" sz="2400" dirty="0"/>
              <a:t>resistant to </a:t>
            </a:r>
            <a:r>
              <a:rPr lang="en-US" sz="2400" dirty="0" smtClean="0"/>
              <a:t>blockade, usually </a:t>
            </a:r>
            <a:r>
              <a:rPr lang="en-US" sz="2400" dirty="0"/>
              <a:t>the first to </a:t>
            </a:r>
            <a:r>
              <a:rPr lang="en-US" sz="2400" dirty="0" smtClean="0"/>
              <a:t>recover</a:t>
            </a:r>
          </a:p>
          <a:p>
            <a:pPr lvl="1">
              <a:buFont typeface="Arial" charset="0"/>
              <a:buChar char="•"/>
            </a:pPr>
            <a:r>
              <a:rPr lang="en-US" sz="2400" dirty="0" smtClean="0"/>
              <a:t>pharyngeal </a:t>
            </a:r>
            <a:r>
              <a:rPr lang="en-US" sz="2400" dirty="0"/>
              <a:t>muscles may take much longer to recover </a:t>
            </a:r>
            <a:r>
              <a:rPr lang="en-US" sz="2400" dirty="0" smtClean="0"/>
              <a:t>putting patients at risk for upper airway obstruction</a:t>
            </a:r>
          </a:p>
        </p:txBody>
      </p:sp>
    </p:spTree>
    <p:extLst>
      <p:ext uri="{BB962C8B-B14F-4D97-AF65-F5344CB8AC3E}">
        <p14:creationId xmlns:p14="http://schemas.microsoft.com/office/powerpoint/2010/main" val="21807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NMBAs - indications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4226" y="2478680"/>
            <a:ext cx="10113564" cy="402336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Deep </a:t>
            </a:r>
            <a:r>
              <a:rPr lang="en-US" dirty="0"/>
              <a:t>surgical dissection </a:t>
            </a:r>
            <a:r>
              <a:rPr lang="en-US" dirty="0" smtClean="0"/>
              <a:t>- relaxation </a:t>
            </a:r>
            <a:r>
              <a:rPr lang="en-US" dirty="0"/>
              <a:t>of the abdominal musculature facilitating deep abdominal surgeries </a:t>
            </a:r>
            <a:r>
              <a:rPr lang="en-US" dirty="0" smtClean="0"/>
              <a:t>(</a:t>
            </a:r>
            <a:r>
              <a:rPr lang="en-US" dirty="0" err="1" smtClean="0"/>
              <a:t>eg</a:t>
            </a:r>
            <a:r>
              <a:rPr lang="en-US" dirty="0" smtClean="0"/>
              <a:t>. nephrectomy </a:t>
            </a:r>
            <a:r>
              <a:rPr lang="en-US" dirty="0"/>
              <a:t>and </a:t>
            </a:r>
            <a:r>
              <a:rPr lang="en-US" dirty="0" smtClean="0"/>
              <a:t>adrenalectomy) </a:t>
            </a:r>
            <a:r>
              <a:rPr lang="en-US" dirty="0"/>
              <a:t>or during spinal surgery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Thoracic </a:t>
            </a:r>
            <a:r>
              <a:rPr lang="en-US" dirty="0"/>
              <a:t>surgery - PPV is necessary, so NMB may be helpful	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Dislocations </a:t>
            </a:r>
            <a:r>
              <a:rPr lang="en-US" dirty="0"/>
              <a:t>and fractures - may be helpful in fracture </a:t>
            </a:r>
            <a:r>
              <a:rPr lang="en-US" dirty="0" smtClean="0"/>
              <a:t>reduction?</a:t>
            </a:r>
            <a:r>
              <a:rPr lang="en-US" dirty="0"/>
              <a:t>	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Ophthalmic </a:t>
            </a:r>
            <a:r>
              <a:rPr lang="en-US" dirty="0"/>
              <a:t>surgery - centrally positioned eye through relaxation of the extra ocular </a:t>
            </a:r>
            <a:r>
              <a:rPr lang="en-US" dirty="0" smtClean="0"/>
              <a:t>muscles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Endotracheal </a:t>
            </a:r>
            <a:r>
              <a:rPr lang="en-US" dirty="0"/>
              <a:t>intubation - may be helpful for rapid intubation in cats to </a:t>
            </a:r>
            <a:r>
              <a:rPr lang="en-US" dirty="0" smtClean="0"/>
              <a:t>prevent; allows </a:t>
            </a:r>
            <a:r>
              <a:rPr lang="en-US" dirty="0"/>
              <a:t>allows for passage of a larger endotracheal tube as the rim glottis will be more widely open. 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Positive pressure ventilation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74226" y="1915625"/>
            <a:ext cx="65459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What are indications for use of NMBAs?</a:t>
            </a:r>
            <a:endParaRPr lang="en-U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692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NeuromusCular</a:t>
            </a:r>
            <a:r>
              <a:rPr lang="en-US" dirty="0" smtClean="0"/>
              <a:t> blocking Agents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5" y="2705722"/>
            <a:ext cx="9720071" cy="1698119"/>
          </a:xfrm>
        </p:spPr>
        <p:txBody>
          <a:bodyPr/>
          <a:lstStyle/>
          <a:p>
            <a:r>
              <a:rPr lang="en-US" dirty="0" smtClean="0"/>
              <a:t>1. Depolarizing (</a:t>
            </a:r>
            <a:r>
              <a:rPr lang="en-US" dirty="0" err="1" smtClean="0"/>
              <a:t>eg</a:t>
            </a:r>
            <a:r>
              <a:rPr lang="en-US" dirty="0" smtClean="0"/>
              <a:t>. succinylcholine)</a:t>
            </a:r>
          </a:p>
          <a:p>
            <a:r>
              <a:rPr lang="en-US" dirty="0" smtClean="0"/>
              <a:t>2. Non-depolarizing </a:t>
            </a:r>
          </a:p>
          <a:p>
            <a:pPr lvl="1"/>
            <a:r>
              <a:rPr lang="en-US" sz="2200" dirty="0" err="1" smtClean="0"/>
              <a:t>Benzylisoquinoline</a:t>
            </a:r>
            <a:r>
              <a:rPr lang="en-US" sz="2200" dirty="0" smtClean="0"/>
              <a:t> </a:t>
            </a:r>
            <a:r>
              <a:rPr lang="en-US" sz="2200" dirty="0" err="1" smtClean="0"/>
              <a:t>dervatives</a:t>
            </a:r>
            <a:r>
              <a:rPr lang="en-US" sz="2200" dirty="0" smtClean="0"/>
              <a:t> (</a:t>
            </a:r>
            <a:r>
              <a:rPr lang="en-US" sz="2200" dirty="0" err="1" smtClean="0"/>
              <a:t>eg</a:t>
            </a:r>
            <a:r>
              <a:rPr lang="en-US" sz="2200" dirty="0" smtClean="0"/>
              <a:t>. </a:t>
            </a:r>
            <a:r>
              <a:rPr lang="en-US" sz="2200" dirty="0" err="1" smtClean="0"/>
              <a:t>atracurium</a:t>
            </a:r>
            <a:r>
              <a:rPr lang="en-US" sz="2200" dirty="0" smtClean="0"/>
              <a:t>, </a:t>
            </a:r>
            <a:r>
              <a:rPr lang="en-US" sz="2200" dirty="0" err="1" smtClean="0"/>
              <a:t>cisatracurium</a:t>
            </a:r>
            <a:r>
              <a:rPr lang="en-US" sz="2200" dirty="0" smtClean="0"/>
              <a:t>, </a:t>
            </a:r>
            <a:r>
              <a:rPr lang="en-US" sz="2200" dirty="0" err="1" smtClean="0"/>
              <a:t>mivacurium</a:t>
            </a:r>
            <a:r>
              <a:rPr lang="en-US" sz="2200" dirty="0" smtClean="0"/>
              <a:t>)</a:t>
            </a:r>
          </a:p>
          <a:p>
            <a:pPr lvl="1"/>
            <a:r>
              <a:rPr lang="en-US" sz="2200" dirty="0" err="1" smtClean="0"/>
              <a:t>Aminosteroids</a:t>
            </a:r>
            <a:r>
              <a:rPr lang="en-US" sz="2200" dirty="0" smtClean="0"/>
              <a:t> (</a:t>
            </a:r>
            <a:r>
              <a:rPr lang="en-US" sz="2200" dirty="0" err="1" smtClean="0"/>
              <a:t>vercuronium</a:t>
            </a:r>
            <a:r>
              <a:rPr lang="en-US" sz="2200" dirty="0" smtClean="0"/>
              <a:t>, </a:t>
            </a:r>
            <a:r>
              <a:rPr lang="en-US" sz="2200" dirty="0" err="1" smtClean="0"/>
              <a:t>pancuronium</a:t>
            </a:r>
            <a:r>
              <a:rPr lang="en-US" sz="2200" dirty="0" smtClean="0"/>
              <a:t>, </a:t>
            </a:r>
            <a:r>
              <a:rPr lang="en-US" sz="2200" dirty="0" err="1" smtClean="0"/>
              <a:t>rocuronium</a:t>
            </a:r>
            <a:r>
              <a:rPr lang="en-US" sz="2200" dirty="0" smtClean="0"/>
              <a:t>)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1024126" y="2055166"/>
            <a:ext cx="7516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What are the 2 main classes </a:t>
            </a:r>
            <a:r>
              <a:rPr lang="en-US" sz="2400" smtClean="0">
                <a:solidFill>
                  <a:schemeClr val="accent1"/>
                </a:solidFill>
              </a:rPr>
              <a:t>of neuromuscular blockers? 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4126" y="4848118"/>
            <a:ext cx="10488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Is neuromuscular blockade with each group competitive or non-competitive? 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24126" y="5510951"/>
            <a:ext cx="9720071" cy="1185189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1. Depolarizing -&gt; non-competitive blockade</a:t>
            </a:r>
          </a:p>
          <a:p>
            <a:r>
              <a:rPr lang="en-US" dirty="0" smtClean="0"/>
              <a:t>2. Non-depolarizing -&gt; competitive blockade</a:t>
            </a:r>
          </a:p>
        </p:txBody>
      </p:sp>
    </p:spTree>
    <p:extLst>
      <p:ext uri="{BB962C8B-B14F-4D97-AF65-F5344CB8AC3E}">
        <p14:creationId xmlns:p14="http://schemas.microsoft.com/office/powerpoint/2010/main" val="18416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mage result for succinylcholine structure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568" y="2626749"/>
            <a:ext cx="5249482" cy="2739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Depolarizing Agents (Succinylcholine)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4246" y="2062583"/>
            <a:ext cx="6141169" cy="4608039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dirty="0" smtClean="0"/>
              <a:t> Consists of two molecules of </a:t>
            </a:r>
            <a:r>
              <a:rPr lang="en-US" dirty="0" err="1" smtClean="0"/>
              <a:t>ACh</a:t>
            </a:r>
            <a:r>
              <a:rPr lang="en-US" dirty="0" smtClean="0"/>
              <a:t> joined together 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Binds </a:t>
            </a:r>
            <a:r>
              <a:rPr lang="en-US" dirty="0"/>
              <a:t>post-synaptic </a:t>
            </a:r>
            <a:r>
              <a:rPr lang="en-US" dirty="0" smtClean="0"/>
              <a:t>Ach receptors, </a:t>
            </a:r>
            <a:r>
              <a:rPr lang="en-US" dirty="0"/>
              <a:t>generating an </a:t>
            </a:r>
            <a:r>
              <a:rPr lang="en-US" dirty="0" smtClean="0"/>
              <a:t>AP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NOT </a:t>
            </a:r>
            <a:r>
              <a:rPr lang="en-US" dirty="0"/>
              <a:t>metabolized by acetylcholine, so instead remains bound to receptors until </a:t>
            </a:r>
            <a:r>
              <a:rPr lang="en-US" dirty="0" smtClean="0"/>
              <a:t>the </a:t>
            </a:r>
            <a:r>
              <a:rPr lang="en-US" dirty="0"/>
              <a:t>blood concentration </a:t>
            </a:r>
            <a:r>
              <a:rPr lang="en-US" dirty="0" smtClean="0"/>
              <a:t>allowing the </a:t>
            </a:r>
            <a:r>
              <a:rPr lang="en-US" dirty="0"/>
              <a:t>drug to diffuse down its concentration gradient </a:t>
            </a:r>
            <a:r>
              <a:rPr lang="en-US" dirty="0" smtClean="0"/>
              <a:t>into </a:t>
            </a:r>
            <a:r>
              <a:rPr lang="en-US" dirty="0"/>
              <a:t>the plasma, where it is degraded by </a:t>
            </a:r>
            <a:r>
              <a:rPr lang="en-US" b="1" dirty="0" err="1" smtClean="0"/>
              <a:t>pseudocholinesterase</a:t>
            </a:r>
            <a:endParaRPr lang="en-US" b="1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 Phase </a:t>
            </a:r>
            <a:r>
              <a:rPr lang="en-US" dirty="0"/>
              <a:t>1 block: initial muscle stimulation (seen as widespread transient muscle </a:t>
            </a:r>
            <a:r>
              <a:rPr lang="en-US" dirty="0" err="1"/>
              <a:t>fasciculations</a:t>
            </a:r>
            <a:r>
              <a:rPr lang="en-US" dirty="0"/>
              <a:t>), followed by flaccid </a:t>
            </a:r>
            <a:r>
              <a:rPr lang="en-US" dirty="0" smtClean="0"/>
              <a:t>paralysis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Non-competitive blockade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8498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mage result for rocuronium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610" y="4517849"/>
            <a:ext cx="1872121" cy="2340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mage result for atracurium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451" y="4648495"/>
            <a:ext cx="1896492" cy="2209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Non-Depolarizing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86000"/>
            <a:ext cx="10128554" cy="324134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dirty="0" smtClean="0"/>
              <a:t> </a:t>
            </a:r>
            <a:r>
              <a:rPr lang="en-US" b="1" dirty="0" err="1" smtClean="0"/>
              <a:t>Benzylisoquinoline</a:t>
            </a:r>
            <a:r>
              <a:rPr lang="en-US" b="1" dirty="0" smtClean="0"/>
              <a:t> derivatives</a:t>
            </a:r>
            <a:r>
              <a:rPr lang="en-US" b="1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atracurium</a:t>
            </a:r>
            <a:r>
              <a:rPr lang="en-US" dirty="0"/>
              <a:t>, </a:t>
            </a:r>
            <a:r>
              <a:rPr lang="en-US" dirty="0" err="1"/>
              <a:t>cisatracurium</a:t>
            </a:r>
            <a:r>
              <a:rPr lang="en-US" dirty="0"/>
              <a:t>, </a:t>
            </a:r>
            <a:r>
              <a:rPr lang="en-US" dirty="0" err="1"/>
              <a:t>mivacurium</a:t>
            </a:r>
            <a:r>
              <a:rPr lang="en-US" dirty="0"/>
              <a:t>) 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 </a:t>
            </a:r>
            <a:r>
              <a:rPr lang="en-US" b="1" dirty="0" err="1" smtClean="0"/>
              <a:t>Aminosteroids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vecuronium</a:t>
            </a:r>
            <a:r>
              <a:rPr lang="en-US" dirty="0"/>
              <a:t>, </a:t>
            </a:r>
            <a:r>
              <a:rPr lang="en-US" dirty="0" err="1"/>
              <a:t>pancuronium</a:t>
            </a:r>
            <a:r>
              <a:rPr lang="en-US" dirty="0"/>
              <a:t>, </a:t>
            </a:r>
            <a:r>
              <a:rPr lang="en-US" dirty="0" err="1" smtClean="0"/>
              <a:t>rocuronium</a:t>
            </a:r>
            <a:r>
              <a:rPr lang="en-US" dirty="0" smtClean="0"/>
              <a:t>)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Bind </a:t>
            </a:r>
            <a:r>
              <a:rPr lang="en-US" dirty="0"/>
              <a:t>to post-synaptic </a:t>
            </a:r>
            <a:r>
              <a:rPr lang="en-US" dirty="0" err="1"/>
              <a:t>ACh</a:t>
            </a:r>
            <a:r>
              <a:rPr lang="en-US" dirty="0"/>
              <a:t> receptors but do NOT induce channel opening/ generation of an action potential and thus there are no initial muscle </a:t>
            </a:r>
            <a:r>
              <a:rPr lang="en-US" dirty="0" err="1" smtClean="0"/>
              <a:t>fasciculations</a:t>
            </a: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Results </a:t>
            </a:r>
            <a:r>
              <a:rPr lang="en-US" dirty="0"/>
              <a:t>in </a:t>
            </a:r>
            <a:r>
              <a:rPr lang="en-US" b="1" dirty="0"/>
              <a:t>competitive blockade </a:t>
            </a:r>
            <a:r>
              <a:rPr lang="en-US" dirty="0"/>
              <a:t>whereby </a:t>
            </a:r>
            <a:r>
              <a:rPr lang="en-US" dirty="0" err="1"/>
              <a:t>ACh</a:t>
            </a:r>
            <a:r>
              <a:rPr lang="en-US" dirty="0"/>
              <a:t> cannot bind to its </a:t>
            </a:r>
            <a:r>
              <a:rPr lang="en-US" dirty="0" smtClean="0"/>
              <a:t>receptors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Progressive </a:t>
            </a:r>
            <a:r>
              <a:rPr lang="en-US" dirty="0"/>
              <a:t>weakening of muscle contraction and ultimately flaccid </a:t>
            </a:r>
            <a:r>
              <a:rPr lang="en-US" dirty="0" smtClean="0"/>
              <a:t>paralysis</a:t>
            </a:r>
          </a:p>
        </p:txBody>
      </p:sp>
    </p:spTree>
    <p:extLst>
      <p:ext uri="{BB962C8B-B14F-4D97-AF65-F5344CB8AC3E}">
        <p14:creationId xmlns:p14="http://schemas.microsoft.com/office/powerpoint/2010/main" val="9617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E736489A-00C3-4E0A-AAA8-D4D3127BA5B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612</TotalTime>
  <Words>2330</Words>
  <Application>Microsoft Macintosh PowerPoint</Application>
  <PresentationFormat>Widescreen</PresentationFormat>
  <Paragraphs>316</Paragraphs>
  <Slides>32</Slides>
  <Notes>16</Notes>
  <HiddenSlides>0</HiddenSlides>
  <MMClips>4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Calibri</vt:lpstr>
      <vt:lpstr>Mangal</vt:lpstr>
      <vt:lpstr>Times New Roman</vt:lpstr>
      <vt:lpstr>Tw Cen MT</vt:lpstr>
      <vt:lpstr>Tw Cen MT Condensed</vt:lpstr>
      <vt:lpstr>Wingdings 3</vt:lpstr>
      <vt:lpstr>Arial</vt:lpstr>
      <vt:lpstr>Integral</vt:lpstr>
      <vt:lpstr>Neuromuscular Blockade</vt:lpstr>
      <vt:lpstr>Neuromuscular Transmission </vt:lpstr>
      <vt:lpstr>Neuromuscular Transmission </vt:lpstr>
      <vt:lpstr>Neuromuscular Transmission </vt:lpstr>
      <vt:lpstr>Neuromuscular blocking AGENTS</vt:lpstr>
      <vt:lpstr>NMBAs - indications</vt:lpstr>
      <vt:lpstr>NeuromusCular blocking Agents </vt:lpstr>
      <vt:lpstr>Depolarizing Agents (Succinylcholine)</vt:lpstr>
      <vt:lpstr>Non-Depolarizing Agents</vt:lpstr>
      <vt:lpstr>Depolarizing Agents (Succinylcholine)</vt:lpstr>
      <vt:lpstr>PowerPoint Presentation</vt:lpstr>
      <vt:lpstr>Monitoring of the NMJ</vt:lpstr>
      <vt:lpstr>Single Twitch</vt:lpstr>
      <vt:lpstr>Train of Four</vt:lpstr>
      <vt:lpstr>Train of Four</vt:lpstr>
      <vt:lpstr>Tetanic Stimulation</vt:lpstr>
      <vt:lpstr>Double Burst Stimulation </vt:lpstr>
      <vt:lpstr>Monitoring Adequacy of Anesthesia </vt:lpstr>
      <vt:lpstr>Monitoring Adequacy of Anesthesia </vt:lpstr>
      <vt:lpstr>NMBA use with Concurrent disease</vt:lpstr>
      <vt:lpstr>Reversal </vt:lpstr>
      <vt:lpstr>Reversal </vt:lpstr>
      <vt:lpstr>Neuromuscular blockers in Ards</vt:lpstr>
      <vt:lpstr>ACURASYS (NEJM 2010) – study design</vt:lpstr>
      <vt:lpstr>ACURASYS (NEJM 2010) - Results</vt:lpstr>
      <vt:lpstr>ACURASYS (NEJM 2010) - Results</vt:lpstr>
      <vt:lpstr>ACURASYS (NEJM 2010) - Results</vt:lpstr>
      <vt:lpstr>ACURASYS (NEJM 2010) - Limitations</vt:lpstr>
      <vt:lpstr>ROSE PETAL (NEJM 2019) – Study Design</vt:lpstr>
      <vt:lpstr>ROSE PETAL (NEJM 2019) – Results</vt:lpstr>
      <vt:lpstr>PETAL (NEJM 2019) – Limitations</vt:lpstr>
      <vt:lpstr>References 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Neuromuscular Blockade</dc:title>
  <dc:creator>Michelle Coady</dc:creator>
  <cp:lastModifiedBy>Michelle Coady</cp:lastModifiedBy>
  <cp:revision>43</cp:revision>
  <dcterms:created xsi:type="dcterms:W3CDTF">2019-10-29T02:00:16Z</dcterms:created>
  <dcterms:modified xsi:type="dcterms:W3CDTF">2019-10-29T21:13:52Z</dcterms:modified>
</cp:coreProperties>
</file>