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34"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96" r:id="rId20"/>
    <p:sldId id="273" r:id="rId21"/>
    <p:sldId id="274" r:id="rId22"/>
    <p:sldId id="275" r:id="rId23"/>
    <p:sldId id="276" r:id="rId24"/>
    <p:sldId id="277" r:id="rId25"/>
    <p:sldId id="278" r:id="rId26"/>
    <p:sldId id="279" r:id="rId27"/>
    <p:sldId id="281" r:id="rId28"/>
    <p:sldId id="280" r:id="rId29"/>
    <p:sldId id="283" r:id="rId30"/>
    <p:sldId id="284" r:id="rId31"/>
    <p:sldId id="285" r:id="rId32"/>
    <p:sldId id="286" r:id="rId33"/>
    <p:sldId id="287" r:id="rId34"/>
    <p:sldId id="288" r:id="rId35"/>
    <p:sldId id="289" r:id="rId36"/>
    <p:sldId id="290" r:id="rId37"/>
    <p:sldId id="291" r:id="rId38"/>
    <p:sldId id="292" r:id="rId39"/>
    <p:sldId id="294" r:id="rId40"/>
    <p:sldId id="295" r:id="rId41"/>
    <p:sldId id="335" r:id="rId42"/>
    <p:sldId id="297" r:id="rId43"/>
    <p:sldId id="298" r:id="rId44"/>
    <p:sldId id="299" r:id="rId45"/>
    <p:sldId id="300" r:id="rId46"/>
    <p:sldId id="301" r:id="rId47"/>
    <p:sldId id="302" r:id="rId48"/>
    <p:sldId id="303" r:id="rId49"/>
    <p:sldId id="328" r:id="rId50"/>
    <p:sldId id="336" r:id="rId51"/>
    <p:sldId id="304" r:id="rId52"/>
    <p:sldId id="329" r:id="rId53"/>
    <p:sldId id="330" r:id="rId54"/>
    <p:sldId id="312" r:id="rId55"/>
    <p:sldId id="313" r:id="rId56"/>
    <p:sldId id="331" r:id="rId57"/>
    <p:sldId id="314" r:id="rId58"/>
    <p:sldId id="337" r:id="rId59"/>
    <p:sldId id="315" r:id="rId60"/>
    <p:sldId id="333" r:id="rId61"/>
    <p:sldId id="317" r:id="rId62"/>
    <p:sldId id="332" r:id="rId63"/>
    <p:sldId id="318" r:id="rId64"/>
    <p:sldId id="319" r:id="rId65"/>
    <p:sldId id="338" r:id="rId66"/>
    <p:sldId id="320" r:id="rId67"/>
    <p:sldId id="321" r:id="rId68"/>
    <p:sldId id="322" r:id="rId69"/>
    <p:sldId id="323" r:id="rId70"/>
    <p:sldId id="324" r:id="rId71"/>
    <p:sldId id="325" r:id="rId72"/>
    <p:sldId id="326" r:id="rId73"/>
    <p:sldId id="327" r:id="rId74"/>
    <p:sldId id="316" r:id="rId75"/>
    <p:sldId id="339" r:id="rId76"/>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6" autoAdjust="0"/>
    <p:restoredTop sz="94660"/>
  </p:normalViewPr>
  <p:slideViewPr>
    <p:cSldViewPr snapToGrid="0">
      <p:cViewPr varScale="1">
        <p:scale>
          <a:sx n="58" d="100"/>
          <a:sy n="58" d="100"/>
        </p:scale>
        <p:origin x="916"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77E5F-FF36-467E-A86E-73177B9C33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AA1A12-9EB9-405F-A84A-C554F55BE8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DB63E16-F0C1-4846-A9DD-E7071F29DDF8}"/>
              </a:ext>
            </a:extLst>
          </p:cNvPr>
          <p:cNvSpPr>
            <a:spLocks noGrp="1"/>
          </p:cNvSpPr>
          <p:nvPr>
            <p:ph type="dt" sz="half" idx="10"/>
          </p:nvPr>
        </p:nvSpPr>
        <p:spPr/>
        <p:txBody>
          <a:bodyPr/>
          <a:lstStyle/>
          <a:p>
            <a:fld id="{7B064635-5020-4C46-B318-5813192CD5E0}" type="datetimeFigureOut">
              <a:rPr lang="en-US" smtClean="0"/>
              <a:t>7/29/2020</a:t>
            </a:fld>
            <a:endParaRPr lang="en-US"/>
          </a:p>
        </p:txBody>
      </p:sp>
      <p:sp>
        <p:nvSpPr>
          <p:cNvPr id="5" name="Footer Placeholder 4">
            <a:extLst>
              <a:ext uri="{FF2B5EF4-FFF2-40B4-BE49-F238E27FC236}">
                <a16:creationId xmlns:a16="http://schemas.microsoft.com/office/drawing/2014/main" id="{01559F66-11AA-4FA4-A810-2B7041A43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4785B7-67F3-4A15-AA03-A3FA0B6B15BF}"/>
              </a:ext>
            </a:extLst>
          </p:cNvPr>
          <p:cNvSpPr>
            <a:spLocks noGrp="1"/>
          </p:cNvSpPr>
          <p:nvPr>
            <p:ph type="sldNum" sz="quarter" idx="12"/>
          </p:nvPr>
        </p:nvSpPr>
        <p:spPr/>
        <p:txBody>
          <a:bodyPr/>
          <a:lstStyle/>
          <a:p>
            <a:fld id="{624AB384-4D72-47B7-846B-C3CE9F147626}" type="slidenum">
              <a:rPr lang="en-US" smtClean="0"/>
              <a:t>‹#›</a:t>
            </a:fld>
            <a:endParaRPr lang="en-US"/>
          </a:p>
        </p:txBody>
      </p:sp>
    </p:spTree>
    <p:extLst>
      <p:ext uri="{BB962C8B-B14F-4D97-AF65-F5344CB8AC3E}">
        <p14:creationId xmlns:p14="http://schemas.microsoft.com/office/powerpoint/2010/main" val="2292493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B9107-BDB0-4426-B7E2-E0B058E8C44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4FBEB93-855E-40E5-9BE2-61A22CED9A0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7455D5-1D6F-4C72-95D7-DEB6946935B1}"/>
              </a:ext>
            </a:extLst>
          </p:cNvPr>
          <p:cNvSpPr>
            <a:spLocks noGrp="1"/>
          </p:cNvSpPr>
          <p:nvPr>
            <p:ph type="dt" sz="half" idx="10"/>
          </p:nvPr>
        </p:nvSpPr>
        <p:spPr/>
        <p:txBody>
          <a:bodyPr/>
          <a:lstStyle/>
          <a:p>
            <a:fld id="{7B064635-5020-4C46-B318-5813192CD5E0}" type="datetimeFigureOut">
              <a:rPr lang="en-US" smtClean="0"/>
              <a:t>7/29/2020</a:t>
            </a:fld>
            <a:endParaRPr lang="en-US"/>
          </a:p>
        </p:txBody>
      </p:sp>
      <p:sp>
        <p:nvSpPr>
          <p:cNvPr id="5" name="Footer Placeholder 4">
            <a:extLst>
              <a:ext uri="{FF2B5EF4-FFF2-40B4-BE49-F238E27FC236}">
                <a16:creationId xmlns:a16="http://schemas.microsoft.com/office/drawing/2014/main" id="{4506B3FF-2DE4-4DE0-A4B7-5306073C0F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52404F-7D17-4C47-82C0-9B6DE83CA6D2}"/>
              </a:ext>
            </a:extLst>
          </p:cNvPr>
          <p:cNvSpPr>
            <a:spLocks noGrp="1"/>
          </p:cNvSpPr>
          <p:nvPr>
            <p:ph type="sldNum" sz="quarter" idx="12"/>
          </p:nvPr>
        </p:nvSpPr>
        <p:spPr/>
        <p:txBody>
          <a:bodyPr/>
          <a:lstStyle/>
          <a:p>
            <a:fld id="{624AB384-4D72-47B7-846B-C3CE9F147626}" type="slidenum">
              <a:rPr lang="en-US" smtClean="0"/>
              <a:t>‹#›</a:t>
            </a:fld>
            <a:endParaRPr lang="en-US"/>
          </a:p>
        </p:txBody>
      </p:sp>
    </p:spTree>
    <p:extLst>
      <p:ext uri="{BB962C8B-B14F-4D97-AF65-F5344CB8AC3E}">
        <p14:creationId xmlns:p14="http://schemas.microsoft.com/office/powerpoint/2010/main" val="28272528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4B6BC69-8093-4770-8F25-F56AAA4CEA4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A1E2520-C739-48CB-A0F2-DD6EA25ED91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99E5C9-A027-4BBC-AEE7-AD94BA89C7CB}"/>
              </a:ext>
            </a:extLst>
          </p:cNvPr>
          <p:cNvSpPr>
            <a:spLocks noGrp="1"/>
          </p:cNvSpPr>
          <p:nvPr>
            <p:ph type="dt" sz="half" idx="10"/>
          </p:nvPr>
        </p:nvSpPr>
        <p:spPr/>
        <p:txBody>
          <a:bodyPr/>
          <a:lstStyle/>
          <a:p>
            <a:fld id="{7B064635-5020-4C46-B318-5813192CD5E0}" type="datetimeFigureOut">
              <a:rPr lang="en-US" smtClean="0"/>
              <a:t>7/29/2020</a:t>
            </a:fld>
            <a:endParaRPr lang="en-US"/>
          </a:p>
        </p:txBody>
      </p:sp>
      <p:sp>
        <p:nvSpPr>
          <p:cNvPr id="5" name="Footer Placeholder 4">
            <a:extLst>
              <a:ext uri="{FF2B5EF4-FFF2-40B4-BE49-F238E27FC236}">
                <a16:creationId xmlns:a16="http://schemas.microsoft.com/office/drawing/2014/main" id="{BED454AE-A93E-4AD1-BBB2-D5C9A66818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70BB03-91BA-4463-B522-21E55BB0CBC5}"/>
              </a:ext>
            </a:extLst>
          </p:cNvPr>
          <p:cNvSpPr>
            <a:spLocks noGrp="1"/>
          </p:cNvSpPr>
          <p:nvPr>
            <p:ph type="sldNum" sz="quarter" idx="12"/>
          </p:nvPr>
        </p:nvSpPr>
        <p:spPr/>
        <p:txBody>
          <a:bodyPr/>
          <a:lstStyle/>
          <a:p>
            <a:fld id="{624AB384-4D72-47B7-846B-C3CE9F147626}" type="slidenum">
              <a:rPr lang="en-US" smtClean="0"/>
              <a:t>‹#›</a:t>
            </a:fld>
            <a:endParaRPr lang="en-US"/>
          </a:p>
        </p:txBody>
      </p:sp>
    </p:spTree>
    <p:extLst>
      <p:ext uri="{BB962C8B-B14F-4D97-AF65-F5344CB8AC3E}">
        <p14:creationId xmlns:p14="http://schemas.microsoft.com/office/powerpoint/2010/main" val="654129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A81DA-9854-40CB-8DAD-AB2EAB9942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8C6A67-72FC-4629-8E49-6D45981EEB1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EEB1D8-7AF8-4DC8-8A3A-48ECA0AE30E7}"/>
              </a:ext>
            </a:extLst>
          </p:cNvPr>
          <p:cNvSpPr>
            <a:spLocks noGrp="1"/>
          </p:cNvSpPr>
          <p:nvPr>
            <p:ph type="dt" sz="half" idx="10"/>
          </p:nvPr>
        </p:nvSpPr>
        <p:spPr/>
        <p:txBody>
          <a:bodyPr/>
          <a:lstStyle/>
          <a:p>
            <a:fld id="{7B064635-5020-4C46-B318-5813192CD5E0}" type="datetimeFigureOut">
              <a:rPr lang="en-US" smtClean="0"/>
              <a:t>7/29/2020</a:t>
            </a:fld>
            <a:endParaRPr lang="en-US"/>
          </a:p>
        </p:txBody>
      </p:sp>
      <p:sp>
        <p:nvSpPr>
          <p:cNvPr id="5" name="Footer Placeholder 4">
            <a:extLst>
              <a:ext uri="{FF2B5EF4-FFF2-40B4-BE49-F238E27FC236}">
                <a16:creationId xmlns:a16="http://schemas.microsoft.com/office/drawing/2014/main" id="{8734D791-445D-48B7-B7B3-57089423FF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8A92B4-B8E7-48D1-B266-C848A3238312}"/>
              </a:ext>
            </a:extLst>
          </p:cNvPr>
          <p:cNvSpPr>
            <a:spLocks noGrp="1"/>
          </p:cNvSpPr>
          <p:nvPr>
            <p:ph type="sldNum" sz="quarter" idx="12"/>
          </p:nvPr>
        </p:nvSpPr>
        <p:spPr/>
        <p:txBody>
          <a:bodyPr/>
          <a:lstStyle/>
          <a:p>
            <a:fld id="{624AB384-4D72-47B7-846B-C3CE9F147626}" type="slidenum">
              <a:rPr lang="en-US" smtClean="0"/>
              <a:t>‹#›</a:t>
            </a:fld>
            <a:endParaRPr lang="en-US"/>
          </a:p>
        </p:txBody>
      </p:sp>
    </p:spTree>
    <p:extLst>
      <p:ext uri="{BB962C8B-B14F-4D97-AF65-F5344CB8AC3E}">
        <p14:creationId xmlns:p14="http://schemas.microsoft.com/office/powerpoint/2010/main" val="4279525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A8303-13F9-4751-A5F3-3FF4C329C1F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5F60F42-F1A6-4A2A-AC93-19212B4EDC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751206C-A09F-48E6-BB7D-6A6D2C979FAE}"/>
              </a:ext>
            </a:extLst>
          </p:cNvPr>
          <p:cNvSpPr>
            <a:spLocks noGrp="1"/>
          </p:cNvSpPr>
          <p:nvPr>
            <p:ph type="dt" sz="half" idx="10"/>
          </p:nvPr>
        </p:nvSpPr>
        <p:spPr/>
        <p:txBody>
          <a:bodyPr/>
          <a:lstStyle/>
          <a:p>
            <a:fld id="{7B064635-5020-4C46-B318-5813192CD5E0}" type="datetimeFigureOut">
              <a:rPr lang="en-US" smtClean="0"/>
              <a:t>7/29/2020</a:t>
            </a:fld>
            <a:endParaRPr lang="en-US"/>
          </a:p>
        </p:txBody>
      </p:sp>
      <p:sp>
        <p:nvSpPr>
          <p:cNvPr id="5" name="Footer Placeholder 4">
            <a:extLst>
              <a:ext uri="{FF2B5EF4-FFF2-40B4-BE49-F238E27FC236}">
                <a16:creationId xmlns:a16="http://schemas.microsoft.com/office/drawing/2014/main" id="{1696A4C8-8383-4A03-B0BA-E787AD0A80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1C085A-537E-4411-B7F4-60AB4FFC43B2}"/>
              </a:ext>
            </a:extLst>
          </p:cNvPr>
          <p:cNvSpPr>
            <a:spLocks noGrp="1"/>
          </p:cNvSpPr>
          <p:nvPr>
            <p:ph type="sldNum" sz="quarter" idx="12"/>
          </p:nvPr>
        </p:nvSpPr>
        <p:spPr/>
        <p:txBody>
          <a:bodyPr/>
          <a:lstStyle/>
          <a:p>
            <a:fld id="{624AB384-4D72-47B7-846B-C3CE9F147626}" type="slidenum">
              <a:rPr lang="en-US" smtClean="0"/>
              <a:t>‹#›</a:t>
            </a:fld>
            <a:endParaRPr lang="en-US"/>
          </a:p>
        </p:txBody>
      </p:sp>
    </p:spTree>
    <p:extLst>
      <p:ext uri="{BB962C8B-B14F-4D97-AF65-F5344CB8AC3E}">
        <p14:creationId xmlns:p14="http://schemas.microsoft.com/office/powerpoint/2010/main" val="1594691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79ABF-E3D4-44F0-81C0-9CB9C495B87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ACC3D4-23B3-4302-8806-D5C19324C9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6C4610B-58E5-47EB-A9A1-9101DFD0A49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7E55A0C-1128-47F5-8186-53E81BA4DA9C}"/>
              </a:ext>
            </a:extLst>
          </p:cNvPr>
          <p:cNvSpPr>
            <a:spLocks noGrp="1"/>
          </p:cNvSpPr>
          <p:nvPr>
            <p:ph type="dt" sz="half" idx="10"/>
          </p:nvPr>
        </p:nvSpPr>
        <p:spPr/>
        <p:txBody>
          <a:bodyPr/>
          <a:lstStyle/>
          <a:p>
            <a:fld id="{7B064635-5020-4C46-B318-5813192CD5E0}" type="datetimeFigureOut">
              <a:rPr lang="en-US" smtClean="0"/>
              <a:t>7/29/2020</a:t>
            </a:fld>
            <a:endParaRPr lang="en-US"/>
          </a:p>
        </p:txBody>
      </p:sp>
      <p:sp>
        <p:nvSpPr>
          <p:cNvPr id="6" name="Footer Placeholder 5">
            <a:extLst>
              <a:ext uri="{FF2B5EF4-FFF2-40B4-BE49-F238E27FC236}">
                <a16:creationId xmlns:a16="http://schemas.microsoft.com/office/drawing/2014/main" id="{BB8C5A72-7BBE-49BD-B4CE-17D735CB99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DDDB04-DC6F-4FC5-822D-47207B6FD7E4}"/>
              </a:ext>
            </a:extLst>
          </p:cNvPr>
          <p:cNvSpPr>
            <a:spLocks noGrp="1"/>
          </p:cNvSpPr>
          <p:nvPr>
            <p:ph type="sldNum" sz="quarter" idx="12"/>
          </p:nvPr>
        </p:nvSpPr>
        <p:spPr/>
        <p:txBody>
          <a:bodyPr/>
          <a:lstStyle/>
          <a:p>
            <a:fld id="{624AB384-4D72-47B7-846B-C3CE9F147626}" type="slidenum">
              <a:rPr lang="en-US" smtClean="0"/>
              <a:t>‹#›</a:t>
            </a:fld>
            <a:endParaRPr lang="en-US"/>
          </a:p>
        </p:txBody>
      </p:sp>
    </p:spTree>
    <p:extLst>
      <p:ext uri="{BB962C8B-B14F-4D97-AF65-F5344CB8AC3E}">
        <p14:creationId xmlns:p14="http://schemas.microsoft.com/office/powerpoint/2010/main" val="2798777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B4675-6C63-4BDB-B24D-F65301D0D66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E504004-87EB-4CD6-AD65-38C5BFC015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C3880F-3225-4940-B862-4B397E10FDE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01BAE58-5822-4270-AF52-67085536C09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BFBD291-0416-435E-9C32-AA6C800B04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BE598EE-9955-42D7-9AD1-9B917A0936AF}"/>
              </a:ext>
            </a:extLst>
          </p:cNvPr>
          <p:cNvSpPr>
            <a:spLocks noGrp="1"/>
          </p:cNvSpPr>
          <p:nvPr>
            <p:ph type="dt" sz="half" idx="10"/>
          </p:nvPr>
        </p:nvSpPr>
        <p:spPr/>
        <p:txBody>
          <a:bodyPr/>
          <a:lstStyle/>
          <a:p>
            <a:fld id="{7B064635-5020-4C46-B318-5813192CD5E0}" type="datetimeFigureOut">
              <a:rPr lang="en-US" smtClean="0"/>
              <a:t>7/29/2020</a:t>
            </a:fld>
            <a:endParaRPr lang="en-US"/>
          </a:p>
        </p:txBody>
      </p:sp>
      <p:sp>
        <p:nvSpPr>
          <p:cNvPr id="8" name="Footer Placeholder 7">
            <a:extLst>
              <a:ext uri="{FF2B5EF4-FFF2-40B4-BE49-F238E27FC236}">
                <a16:creationId xmlns:a16="http://schemas.microsoft.com/office/drawing/2014/main" id="{6C509E7D-1846-4B28-A65B-BAE8DA61C89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028B7DB-CC74-4536-AC9D-A6002C8BDABC}"/>
              </a:ext>
            </a:extLst>
          </p:cNvPr>
          <p:cNvSpPr>
            <a:spLocks noGrp="1"/>
          </p:cNvSpPr>
          <p:nvPr>
            <p:ph type="sldNum" sz="quarter" idx="12"/>
          </p:nvPr>
        </p:nvSpPr>
        <p:spPr/>
        <p:txBody>
          <a:bodyPr/>
          <a:lstStyle/>
          <a:p>
            <a:fld id="{624AB384-4D72-47B7-846B-C3CE9F147626}" type="slidenum">
              <a:rPr lang="en-US" smtClean="0"/>
              <a:t>‹#›</a:t>
            </a:fld>
            <a:endParaRPr lang="en-US"/>
          </a:p>
        </p:txBody>
      </p:sp>
    </p:spTree>
    <p:extLst>
      <p:ext uri="{BB962C8B-B14F-4D97-AF65-F5344CB8AC3E}">
        <p14:creationId xmlns:p14="http://schemas.microsoft.com/office/powerpoint/2010/main" val="344728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B74FA-CD6C-42A6-A8F7-A72C7EAA4A1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F779D7-261F-4ED0-B0AE-8C0598AB8C7C}"/>
              </a:ext>
            </a:extLst>
          </p:cNvPr>
          <p:cNvSpPr>
            <a:spLocks noGrp="1"/>
          </p:cNvSpPr>
          <p:nvPr>
            <p:ph type="dt" sz="half" idx="10"/>
          </p:nvPr>
        </p:nvSpPr>
        <p:spPr/>
        <p:txBody>
          <a:bodyPr/>
          <a:lstStyle/>
          <a:p>
            <a:fld id="{7B064635-5020-4C46-B318-5813192CD5E0}" type="datetimeFigureOut">
              <a:rPr lang="en-US" smtClean="0"/>
              <a:t>7/29/2020</a:t>
            </a:fld>
            <a:endParaRPr lang="en-US"/>
          </a:p>
        </p:txBody>
      </p:sp>
      <p:sp>
        <p:nvSpPr>
          <p:cNvPr id="4" name="Footer Placeholder 3">
            <a:extLst>
              <a:ext uri="{FF2B5EF4-FFF2-40B4-BE49-F238E27FC236}">
                <a16:creationId xmlns:a16="http://schemas.microsoft.com/office/drawing/2014/main" id="{5F3CE7DD-CB79-4D74-B3EC-76DD422B4E5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EA3423A-676B-4EA1-8880-31D13DC49C5B}"/>
              </a:ext>
            </a:extLst>
          </p:cNvPr>
          <p:cNvSpPr>
            <a:spLocks noGrp="1"/>
          </p:cNvSpPr>
          <p:nvPr>
            <p:ph type="sldNum" sz="quarter" idx="12"/>
          </p:nvPr>
        </p:nvSpPr>
        <p:spPr/>
        <p:txBody>
          <a:bodyPr/>
          <a:lstStyle/>
          <a:p>
            <a:fld id="{624AB384-4D72-47B7-846B-C3CE9F147626}" type="slidenum">
              <a:rPr lang="en-US" smtClean="0"/>
              <a:t>‹#›</a:t>
            </a:fld>
            <a:endParaRPr lang="en-US"/>
          </a:p>
        </p:txBody>
      </p:sp>
    </p:spTree>
    <p:extLst>
      <p:ext uri="{BB962C8B-B14F-4D97-AF65-F5344CB8AC3E}">
        <p14:creationId xmlns:p14="http://schemas.microsoft.com/office/powerpoint/2010/main" val="3424522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404153-A595-4205-A871-8AFF1F3DBFD9}"/>
              </a:ext>
            </a:extLst>
          </p:cNvPr>
          <p:cNvSpPr>
            <a:spLocks noGrp="1"/>
          </p:cNvSpPr>
          <p:nvPr>
            <p:ph type="dt" sz="half" idx="10"/>
          </p:nvPr>
        </p:nvSpPr>
        <p:spPr/>
        <p:txBody>
          <a:bodyPr/>
          <a:lstStyle/>
          <a:p>
            <a:fld id="{7B064635-5020-4C46-B318-5813192CD5E0}" type="datetimeFigureOut">
              <a:rPr lang="en-US" smtClean="0"/>
              <a:t>7/29/2020</a:t>
            </a:fld>
            <a:endParaRPr lang="en-US"/>
          </a:p>
        </p:txBody>
      </p:sp>
      <p:sp>
        <p:nvSpPr>
          <p:cNvPr id="3" name="Footer Placeholder 2">
            <a:extLst>
              <a:ext uri="{FF2B5EF4-FFF2-40B4-BE49-F238E27FC236}">
                <a16:creationId xmlns:a16="http://schemas.microsoft.com/office/drawing/2014/main" id="{5B891FCD-DE26-4AD3-8090-AB63C081AC3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53F2B65-1635-4184-9F5D-0DC4940317BC}"/>
              </a:ext>
            </a:extLst>
          </p:cNvPr>
          <p:cNvSpPr>
            <a:spLocks noGrp="1"/>
          </p:cNvSpPr>
          <p:nvPr>
            <p:ph type="sldNum" sz="quarter" idx="12"/>
          </p:nvPr>
        </p:nvSpPr>
        <p:spPr/>
        <p:txBody>
          <a:bodyPr/>
          <a:lstStyle/>
          <a:p>
            <a:fld id="{624AB384-4D72-47B7-846B-C3CE9F147626}" type="slidenum">
              <a:rPr lang="en-US" smtClean="0"/>
              <a:t>‹#›</a:t>
            </a:fld>
            <a:endParaRPr lang="en-US"/>
          </a:p>
        </p:txBody>
      </p:sp>
    </p:spTree>
    <p:extLst>
      <p:ext uri="{BB962C8B-B14F-4D97-AF65-F5344CB8AC3E}">
        <p14:creationId xmlns:p14="http://schemas.microsoft.com/office/powerpoint/2010/main" val="3926098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1586F-FB70-4666-8BF8-3FC6DEC02F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7AB0FC-84AD-4356-A991-D433AEB002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8285FB3-C949-40B8-A08B-3EC0648A77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C452D4-D124-477F-AC72-25D3E4CB52FA}"/>
              </a:ext>
            </a:extLst>
          </p:cNvPr>
          <p:cNvSpPr>
            <a:spLocks noGrp="1"/>
          </p:cNvSpPr>
          <p:nvPr>
            <p:ph type="dt" sz="half" idx="10"/>
          </p:nvPr>
        </p:nvSpPr>
        <p:spPr/>
        <p:txBody>
          <a:bodyPr/>
          <a:lstStyle/>
          <a:p>
            <a:fld id="{7B064635-5020-4C46-B318-5813192CD5E0}" type="datetimeFigureOut">
              <a:rPr lang="en-US" smtClean="0"/>
              <a:t>7/29/2020</a:t>
            </a:fld>
            <a:endParaRPr lang="en-US"/>
          </a:p>
        </p:txBody>
      </p:sp>
      <p:sp>
        <p:nvSpPr>
          <p:cNvPr id="6" name="Footer Placeholder 5">
            <a:extLst>
              <a:ext uri="{FF2B5EF4-FFF2-40B4-BE49-F238E27FC236}">
                <a16:creationId xmlns:a16="http://schemas.microsoft.com/office/drawing/2014/main" id="{2CBA68A1-E2A5-4BEA-A3B3-DABC26C2C6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6A9680-864E-4C97-9DB6-715B1153C4CD}"/>
              </a:ext>
            </a:extLst>
          </p:cNvPr>
          <p:cNvSpPr>
            <a:spLocks noGrp="1"/>
          </p:cNvSpPr>
          <p:nvPr>
            <p:ph type="sldNum" sz="quarter" idx="12"/>
          </p:nvPr>
        </p:nvSpPr>
        <p:spPr/>
        <p:txBody>
          <a:bodyPr/>
          <a:lstStyle/>
          <a:p>
            <a:fld id="{624AB384-4D72-47B7-846B-C3CE9F147626}" type="slidenum">
              <a:rPr lang="en-US" smtClean="0"/>
              <a:t>‹#›</a:t>
            </a:fld>
            <a:endParaRPr lang="en-US"/>
          </a:p>
        </p:txBody>
      </p:sp>
    </p:spTree>
    <p:extLst>
      <p:ext uri="{BB962C8B-B14F-4D97-AF65-F5344CB8AC3E}">
        <p14:creationId xmlns:p14="http://schemas.microsoft.com/office/powerpoint/2010/main" val="294595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CD04D-3098-4248-A301-697F4A06BB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267E581-8A89-49DD-AED4-D772EF7A87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429508-9CE0-4BD8-B5AC-6B1CD21D29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112356-6052-475F-AB6E-102B8000E8ED}"/>
              </a:ext>
            </a:extLst>
          </p:cNvPr>
          <p:cNvSpPr>
            <a:spLocks noGrp="1"/>
          </p:cNvSpPr>
          <p:nvPr>
            <p:ph type="dt" sz="half" idx="10"/>
          </p:nvPr>
        </p:nvSpPr>
        <p:spPr/>
        <p:txBody>
          <a:bodyPr/>
          <a:lstStyle/>
          <a:p>
            <a:fld id="{7B064635-5020-4C46-B318-5813192CD5E0}" type="datetimeFigureOut">
              <a:rPr lang="en-US" smtClean="0"/>
              <a:t>7/29/2020</a:t>
            </a:fld>
            <a:endParaRPr lang="en-US"/>
          </a:p>
        </p:txBody>
      </p:sp>
      <p:sp>
        <p:nvSpPr>
          <p:cNvPr id="6" name="Footer Placeholder 5">
            <a:extLst>
              <a:ext uri="{FF2B5EF4-FFF2-40B4-BE49-F238E27FC236}">
                <a16:creationId xmlns:a16="http://schemas.microsoft.com/office/drawing/2014/main" id="{CB7486DD-89AA-4D18-8665-3558271F70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8D15C5-E6BF-47D9-974A-D2587FDACBED}"/>
              </a:ext>
            </a:extLst>
          </p:cNvPr>
          <p:cNvSpPr>
            <a:spLocks noGrp="1"/>
          </p:cNvSpPr>
          <p:nvPr>
            <p:ph type="sldNum" sz="quarter" idx="12"/>
          </p:nvPr>
        </p:nvSpPr>
        <p:spPr/>
        <p:txBody>
          <a:bodyPr/>
          <a:lstStyle/>
          <a:p>
            <a:fld id="{624AB384-4D72-47B7-846B-C3CE9F147626}" type="slidenum">
              <a:rPr lang="en-US" smtClean="0"/>
              <a:t>‹#›</a:t>
            </a:fld>
            <a:endParaRPr lang="en-US"/>
          </a:p>
        </p:txBody>
      </p:sp>
    </p:spTree>
    <p:extLst>
      <p:ext uri="{BB962C8B-B14F-4D97-AF65-F5344CB8AC3E}">
        <p14:creationId xmlns:p14="http://schemas.microsoft.com/office/powerpoint/2010/main" val="3926924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57927-F480-4298-849D-D88CB56CF3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045993D-5332-4EBC-9F27-C2A3F8BD42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D05D0F-7233-4F85-A8CB-B679376EC9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064635-5020-4C46-B318-5813192CD5E0}" type="datetimeFigureOut">
              <a:rPr lang="en-US" smtClean="0"/>
              <a:t>7/29/2020</a:t>
            </a:fld>
            <a:endParaRPr lang="en-US"/>
          </a:p>
        </p:txBody>
      </p:sp>
      <p:sp>
        <p:nvSpPr>
          <p:cNvPr id="5" name="Footer Placeholder 4">
            <a:extLst>
              <a:ext uri="{FF2B5EF4-FFF2-40B4-BE49-F238E27FC236}">
                <a16:creationId xmlns:a16="http://schemas.microsoft.com/office/drawing/2014/main" id="{18A574E1-54F5-463A-9CF2-C412177234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1065B3D-3919-4AC9-B9E7-FBDFE23A4E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4AB384-4D72-47B7-846B-C3CE9F147626}" type="slidenum">
              <a:rPr lang="en-US" smtClean="0"/>
              <a:t>‹#›</a:t>
            </a:fld>
            <a:endParaRPr lang="en-US"/>
          </a:p>
        </p:txBody>
      </p:sp>
    </p:spTree>
    <p:extLst>
      <p:ext uri="{BB962C8B-B14F-4D97-AF65-F5344CB8AC3E}">
        <p14:creationId xmlns:p14="http://schemas.microsoft.com/office/powerpoint/2010/main" val="28922473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26EF3-6D55-412D-BF9C-092BA5BAE45D}"/>
              </a:ext>
            </a:extLst>
          </p:cNvPr>
          <p:cNvSpPr>
            <a:spLocks noGrp="1"/>
          </p:cNvSpPr>
          <p:nvPr>
            <p:ph type="ctrTitle"/>
          </p:nvPr>
        </p:nvSpPr>
        <p:spPr/>
        <p:txBody>
          <a:bodyPr/>
          <a:lstStyle/>
          <a:p>
            <a:r>
              <a:rPr lang="en-US" dirty="0">
                <a:solidFill>
                  <a:schemeClr val="bg1"/>
                </a:solidFill>
              </a:rPr>
              <a:t>Acquired Myelopathies</a:t>
            </a:r>
          </a:p>
        </p:txBody>
      </p:sp>
      <p:sp>
        <p:nvSpPr>
          <p:cNvPr id="3" name="Subtitle 2">
            <a:extLst>
              <a:ext uri="{FF2B5EF4-FFF2-40B4-BE49-F238E27FC236}">
                <a16:creationId xmlns:a16="http://schemas.microsoft.com/office/drawing/2014/main" id="{9EAE7ABC-8EF8-46FB-AC57-59D3C0F8576C}"/>
              </a:ext>
            </a:extLst>
          </p:cNvPr>
          <p:cNvSpPr>
            <a:spLocks noGrp="1"/>
          </p:cNvSpPr>
          <p:nvPr>
            <p:ph type="subTitle" idx="1"/>
          </p:nvPr>
        </p:nvSpPr>
        <p:spPr/>
        <p:txBody>
          <a:bodyPr/>
          <a:lstStyle/>
          <a:p>
            <a:r>
              <a:rPr lang="en-US" dirty="0">
                <a:solidFill>
                  <a:schemeClr val="bg1"/>
                </a:solidFill>
              </a:rPr>
              <a:t>Dr Williams</a:t>
            </a:r>
          </a:p>
          <a:p>
            <a:r>
              <a:rPr lang="en-US" dirty="0">
                <a:solidFill>
                  <a:schemeClr val="bg1"/>
                </a:solidFill>
              </a:rPr>
              <a:t>Cornell University</a:t>
            </a:r>
          </a:p>
          <a:p>
            <a:r>
              <a:rPr lang="en-US" dirty="0">
                <a:solidFill>
                  <a:schemeClr val="bg1"/>
                </a:solidFill>
              </a:rPr>
              <a:t>ECC Boards Review</a:t>
            </a:r>
          </a:p>
        </p:txBody>
      </p:sp>
    </p:spTree>
    <p:extLst>
      <p:ext uri="{BB962C8B-B14F-4D97-AF65-F5344CB8AC3E}">
        <p14:creationId xmlns:p14="http://schemas.microsoft.com/office/powerpoint/2010/main" val="1633797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39E4C9-E42E-4ADC-B542-C5E2B47A5867}"/>
              </a:ext>
            </a:extLst>
          </p:cNvPr>
          <p:cNvSpPr>
            <a:spLocks noGrp="1"/>
          </p:cNvSpPr>
          <p:nvPr>
            <p:ph type="title"/>
          </p:nvPr>
        </p:nvSpPr>
        <p:spPr/>
        <p:txBody>
          <a:bodyPr/>
          <a:lstStyle/>
          <a:p>
            <a:endParaRPr lang="en-US">
              <a:solidFill>
                <a:schemeClr val="bg1"/>
              </a:solidFill>
            </a:endParaRPr>
          </a:p>
        </p:txBody>
      </p:sp>
      <p:sp>
        <p:nvSpPr>
          <p:cNvPr id="3" name="Content Placeholder 2">
            <a:extLst>
              <a:ext uri="{FF2B5EF4-FFF2-40B4-BE49-F238E27FC236}">
                <a16:creationId xmlns:a16="http://schemas.microsoft.com/office/drawing/2014/main" id="{4F54D624-7B45-42F4-B789-7124D0D9AC68}"/>
              </a:ext>
            </a:extLst>
          </p:cNvPr>
          <p:cNvSpPr>
            <a:spLocks noGrp="1"/>
          </p:cNvSpPr>
          <p:nvPr>
            <p:ph idx="1"/>
          </p:nvPr>
        </p:nvSpPr>
        <p:spPr/>
        <p:txBody>
          <a:bodyPr>
            <a:normAutofit/>
          </a:bodyPr>
          <a:lstStyle/>
          <a:p>
            <a:pPr fontAlgn="base"/>
            <a:r>
              <a:rPr lang="en-US" dirty="0">
                <a:solidFill>
                  <a:schemeClr val="bg1"/>
                </a:solidFill>
              </a:rPr>
              <a:t>Most cases of clinically relevant IVDH can be classified into 1 of these 2 types of syndrome</a:t>
            </a:r>
          </a:p>
          <a:p>
            <a:pPr fontAlgn="base"/>
            <a:r>
              <a:rPr lang="en-US" dirty="0">
                <a:solidFill>
                  <a:schemeClr val="bg1"/>
                </a:solidFill>
              </a:rPr>
              <a:t>Some cases of IVDH do not fit neatly into one or the other of these categories</a:t>
            </a:r>
          </a:p>
          <a:p>
            <a:endParaRPr lang="en-US" dirty="0">
              <a:solidFill>
                <a:schemeClr val="bg1"/>
              </a:solidFill>
            </a:endParaRPr>
          </a:p>
        </p:txBody>
      </p:sp>
    </p:spTree>
    <p:extLst>
      <p:ext uri="{BB962C8B-B14F-4D97-AF65-F5344CB8AC3E}">
        <p14:creationId xmlns:p14="http://schemas.microsoft.com/office/powerpoint/2010/main" val="239344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56D0B-086E-4732-A0F9-45BAF0F1CE6B}"/>
              </a:ext>
            </a:extLst>
          </p:cNvPr>
          <p:cNvSpPr>
            <a:spLocks noGrp="1"/>
          </p:cNvSpPr>
          <p:nvPr>
            <p:ph type="title"/>
          </p:nvPr>
        </p:nvSpPr>
        <p:spPr/>
        <p:txBody>
          <a:bodyPr/>
          <a:lstStyle/>
          <a:p>
            <a:endParaRPr lang="en-US">
              <a:solidFill>
                <a:schemeClr val="bg1"/>
              </a:solidFill>
            </a:endParaRPr>
          </a:p>
        </p:txBody>
      </p:sp>
      <p:sp>
        <p:nvSpPr>
          <p:cNvPr id="3" name="Content Placeholder 2">
            <a:extLst>
              <a:ext uri="{FF2B5EF4-FFF2-40B4-BE49-F238E27FC236}">
                <a16:creationId xmlns:a16="http://schemas.microsoft.com/office/drawing/2014/main" id="{679D8034-6352-4170-98B0-137D7D9A329A}"/>
              </a:ext>
            </a:extLst>
          </p:cNvPr>
          <p:cNvSpPr>
            <a:spLocks noGrp="1"/>
          </p:cNvSpPr>
          <p:nvPr>
            <p:ph idx="1"/>
          </p:nvPr>
        </p:nvSpPr>
        <p:spPr/>
        <p:txBody>
          <a:bodyPr/>
          <a:lstStyle/>
          <a:p>
            <a:pPr fontAlgn="base"/>
            <a:r>
              <a:rPr lang="en-US" dirty="0">
                <a:solidFill>
                  <a:schemeClr val="bg1"/>
                </a:solidFill>
              </a:rPr>
              <a:t>Clinical signs can appear rapidly in association with type II IVDH, and chronic clinical signs can be associated with type I IVDH</a:t>
            </a:r>
          </a:p>
          <a:p>
            <a:pPr fontAlgn="base"/>
            <a:r>
              <a:rPr lang="en-US" dirty="0">
                <a:solidFill>
                  <a:schemeClr val="bg1"/>
                </a:solidFill>
              </a:rPr>
              <a:t>Which dogs can be considered chondrodystrophic (Cocker Spaniels, Beagles) often are included in this group despite the lack of characteristic stunted limbs</a:t>
            </a:r>
          </a:p>
          <a:p>
            <a:endParaRPr lang="en-US" dirty="0">
              <a:solidFill>
                <a:schemeClr val="bg1"/>
              </a:solidFill>
            </a:endParaRPr>
          </a:p>
        </p:txBody>
      </p:sp>
    </p:spTree>
    <p:extLst>
      <p:ext uri="{BB962C8B-B14F-4D97-AF65-F5344CB8AC3E}">
        <p14:creationId xmlns:p14="http://schemas.microsoft.com/office/powerpoint/2010/main" val="3943861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3879E-7B69-44CF-8279-9A09F1353682}"/>
              </a:ext>
            </a:extLst>
          </p:cNvPr>
          <p:cNvSpPr>
            <a:spLocks noGrp="1"/>
          </p:cNvSpPr>
          <p:nvPr>
            <p:ph type="title"/>
          </p:nvPr>
        </p:nvSpPr>
        <p:spPr/>
        <p:txBody>
          <a:bodyPr/>
          <a:lstStyle/>
          <a:p>
            <a:r>
              <a:rPr lang="en-US" dirty="0">
                <a:solidFill>
                  <a:schemeClr val="bg1"/>
                </a:solidFill>
              </a:rPr>
              <a:t>All types</a:t>
            </a:r>
          </a:p>
        </p:txBody>
      </p:sp>
      <p:sp>
        <p:nvSpPr>
          <p:cNvPr id="3" name="Content Placeholder 2">
            <a:extLst>
              <a:ext uri="{FF2B5EF4-FFF2-40B4-BE49-F238E27FC236}">
                <a16:creationId xmlns:a16="http://schemas.microsoft.com/office/drawing/2014/main" id="{70914DAE-CF67-4A1A-B5A3-B0D59B36BAD0}"/>
              </a:ext>
            </a:extLst>
          </p:cNvPr>
          <p:cNvSpPr>
            <a:spLocks noGrp="1"/>
          </p:cNvSpPr>
          <p:nvPr>
            <p:ph idx="1"/>
          </p:nvPr>
        </p:nvSpPr>
        <p:spPr/>
        <p:txBody>
          <a:bodyPr>
            <a:normAutofit fontScale="92500" lnSpcReduction="10000"/>
          </a:bodyPr>
          <a:lstStyle/>
          <a:p>
            <a:r>
              <a:rPr lang="en-US" dirty="0">
                <a:solidFill>
                  <a:schemeClr val="bg1"/>
                </a:solidFill>
              </a:rPr>
              <a:t>Most affected dogs exhibit no external evidence of this degenerative process</a:t>
            </a:r>
          </a:p>
          <a:p>
            <a:r>
              <a:rPr lang="en-US" dirty="0">
                <a:solidFill>
                  <a:schemeClr val="bg1"/>
                </a:solidFill>
              </a:rPr>
              <a:t>When clinical signs do occur, they usually result from impingement of the degenerating disk on neural structures</a:t>
            </a:r>
            <a:endParaRPr lang="en-US" b="0" dirty="0">
              <a:solidFill>
                <a:schemeClr val="bg1"/>
              </a:solidFill>
              <a:effectLst/>
            </a:endParaRPr>
          </a:p>
          <a:p>
            <a:r>
              <a:rPr lang="en-US" dirty="0">
                <a:solidFill>
                  <a:schemeClr val="bg1"/>
                </a:solidFill>
              </a:rPr>
              <a:t>Stretching of fibers of the dorsal annulus or of the dorsal longitudinal ligament also may cause pain</a:t>
            </a:r>
            <a:endParaRPr lang="en-US" b="0" dirty="0">
              <a:solidFill>
                <a:schemeClr val="bg1"/>
              </a:solidFill>
              <a:effectLst/>
            </a:endParaRPr>
          </a:p>
          <a:p>
            <a:r>
              <a:rPr lang="en-US" dirty="0">
                <a:solidFill>
                  <a:schemeClr val="bg1"/>
                </a:solidFill>
              </a:rPr>
              <a:t>When clinical signs do occur, they can result either from:</a:t>
            </a:r>
            <a:endParaRPr lang="en-US" b="0" dirty="0">
              <a:solidFill>
                <a:schemeClr val="bg1"/>
              </a:solidFill>
              <a:effectLst/>
            </a:endParaRPr>
          </a:p>
          <a:p>
            <a:pPr marL="0" indent="0">
              <a:buNone/>
            </a:pPr>
            <a:r>
              <a:rPr lang="en-US" dirty="0">
                <a:solidFill>
                  <a:schemeClr val="bg1"/>
                </a:solidFill>
              </a:rPr>
              <a:t>	(1) stretching the fibers of the dorsal annulus or of the dorsal longitudinal ligament</a:t>
            </a:r>
          </a:p>
          <a:p>
            <a:pPr marL="0" indent="0">
              <a:buNone/>
            </a:pPr>
            <a:r>
              <a:rPr lang="en-US" dirty="0">
                <a:solidFill>
                  <a:schemeClr val="bg1"/>
                </a:solidFill>
              </a:rPr>
              <a:t>	(2) impingement of the degenerating disk on neural structures</a:t>
            </a:r>
            <a:br>
              <a:rPr lang="en-US" dirty="0">
                <a:solidFill>
                  <a:schemeClr val="bg1"/>
                </a:solidFill>
              </a:rPr>
            </a:br>
            <a:endParaRPr lang="en-US" dirty="0">
              <a:solidFill>
                <a:schemeClr val="bg1"/>
              </a:solidFill>
            </a:endParaRPr>
          </a:p>
        </p:txBody>
      </p:sp>
    </p:spTree>
    <p:extLst>
      <p:ext uri="{BB962C8B-B14F-4D97-AF65-F5344CB8AC3E}">
        <p14:creationId xmlns:p14="http://schemas.microsoft.com/office/powerpoint/2010/main" val="2340788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1D173-335B-4017-A1DC-C97EA08B0024}"/>
              </a:ext>
            </a:extLst>
          </p:cNvPr>
          <p:cNvSpPr>
            <a:spLocks noGrp="1"/>
          </p:cNvSpPr>
          <p:nvPr>
            <p:ph type="title"/>
          </p:nvPr>
        </p:nvSpPr>
        <p:spPr/>
        <p:txBody>
          <a:bodyPr/>
          <a:lstStyle/>
          <a:p>
            <a:r>
              <a:rPr lang="en-US" dirty="0">
                <a:solidFill>
                  <a:schemeClr val="bg1"/>
                </a:solidFill>
              </a:rPr>
              <a:t>IVDH vs IVDD</a:t>
            </a:r>
          </a:p>
        </p:txBody>
      </p:sp>
      <p:sp>
        <p:nvSpPr>
          <p:cNvPr id="3" name="Content Placeholder 2">
            <a:extLst>
              <a:ext uri="{FF2B5EF4-FFF2-40B4-BE49-F238E27FC236}">
                <a16:creationId xmlns:a16="http://schemas.microsoft.com/office/drawing/2014/main" id="{16B60C0E-5AB3-4D2F-A8CC-ABA643CDCF94}"/>
              </a:ext>
            </a:extLst>
          </p:cNvPr>
          <p:cNvSpPr>
            <a:spLocks noGrp="1"/>
          </p:cNvSpPr>
          <p:nvPr>
            <p:ph idx="1"/>
          </p:nvPr>
        </p:nvSpPr>
        <p:spPr/>
        <p:txBody>
          <a:bodyPr/>
          <a:lstStyle/>
          <a:p>
            <a:r>
              <a:rPr lang="en-US" dirty="0">
                <a:solidFill>
                  <a:schemeClr val="bg1"/>
                </a:solidFill>
              </a:rPr>
              <a:t>IVDH </a:t>
            </a:r>
            <a:r>
              <a:rPr lang="en-US" dirty="0" err="1">
                <a:solidFill>
                  <a:schemeClr val="bg1"/>
                </a:solidFill>
              </a:rPr>
              <a:t>cansummarize</a:t>
            </a:r>
            <a:r>
              <a:rPr lang="en-US" dirty="0">
                <a:solidFill>
                  <a:schemeClr val="bg1"/>
                </a:solidFill>
              </a:rPr>
              <a:t> mechanisms by which a degenerating disk can cause pain and neurologic deficits</a:t>
            </a:r>
          </a:p>
          <a:p>
            <a:r>
              <a:rPr lang="en-US" dirty="0">
                <a:solidFill>
                  <a:schemeClr val="bg1"/>
                </a:solidFill>
              </a:rPr>
              <a:t>‘Localized displacement of the intervertebral disk beyond the normal 3-dimensional anatomic limits of the disk’</a:t>
            </a:r>
            <a:endParaRPr lang="en-US" b="0" dirty="0">
              <a:solidFill>
                <a:schemeClr val="bg1"/>
              </a:solidFill>
              <a:effectLst/>
            </a:endParaRPr>
          </a:p>
          <a:p>
            <a:pPr marL="0" indent="0">
              <a:buNone/>
            </a:pPr>
            <a:br>
              <a:rPr lang="en-US" dirty="0">
                <a:solidFill>
                  <a:schemeClr val="bg1"/>
                </a:solidFill>
              </a:rPr>
            </a:br>
            <a:endParaRPr lang="en-US" dirty="0">
              <a:solidFill>
                <a:schemeClr val="bg1"/>
              </a:solidFill>
            </a:endParaRPr>
          </a:p>
        </p:txBody>
      </p:sp>
    </p:spTree>
    <p:extLst>
      <p:ext uri="{BB962C8B-B14F-4D97-AF65-F5344CB8AC3E}">
        <p14:creationId xmlns:p14="http://schemas.microsoft.com/office/powerpoint/2010/main" val="20461859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D2D26-6E6E-4B13-BD57-2ED74D0824FF}"/>
              </a:ext>
            </a:extLst>
          </p:cNvPr>
          <p:cNvSpPr>
            <a:spLocks noGrp="1"/>
          </p:cNvSpPr>
          <p:nvPr>
            <p:ph type="title"/>
          </p:nvPr>
        </p:nvSpPr>
        <p:spPr/>
        <p:txBody>
          <a:bodyPr/>
          <a:lstStyle/>
          <a:p>
            <a:endParaRPr lang="en-US">
              <a:solidFill>
                <a:schemeClr val="bg1"/>
              </a:solidFill>
            </a:endParaRPr>
          </a:p>
        </p:txBody>
      </p:sp>
      <p:sp>
        <p:nvSpPr>
          <p:cNvPr id="3" name="Content Placeholder 2">
            <a:extLst>
              <a:ext uri="{FF2B5EF4-FFF2-40B4-BE49-F238E27FC236}">
                <a16:creationId xmlns:a16="http://schemas.microsoft.com/office/drawing/2014/main" id="{F9A6586C-3EE4-41D3-BA81-A189C148636D}"/>
              </a:ext>
            </a:extLst>
          </p:cNvPr>
          <p:cNvSpPr>
            <a:spLocks noGrp="1"/>
          </p:cNvSpPr>
          <p:nvPr>
            <p:ph idx="1"/>
          </p:nvPr>
        </p:nvSpPr>
        <p:spPr/>
        <p:txBody>
          <a:bodyPr>
            <a:normAutofit/>
          </a:bodyPr>
          <a:lstStyle/>
          <a:p>
            <a:r>
              <a:rPr lang="en-US" dirty="0">
                <a:solidFill>
                  <a:schemeClr val="bg1"/>
                </a:solidFill>
              </a:rPr>
              <a:t>This then can be broadly divided into 2 subtypes: </a:t>
            </a:r>
          </a:p>
          <a:p>
            <a:pPr marL="0" indent="0">
              <a:buNone/>
            </a:pPr>
            <a:r>
              <a:rPr lang="en-US" dirty="0">
                <a:solidFill>
                  <a:schemeClr val="bg1"/>
                </a:solidFill>
              </a:rPr>
              <a:t>1) extrusion of the degenerate nucleus (type I) </a:t>
            </a:r>
          </a:p>
          <a:p>
            <a:pPr marL="0" indent="0">
              <a:buNone/>
            </a:pPr>
            <a:r>
              <a:rPr lang="en-US" dirty="0">
                <a:solidFill>
                  <a:schemeClr val="bg1"/>
                </a:solidFill>
              </a:rPr>
              <a:t>2) protrusion of the degenerating annulus into the vertebral canal (type II). </a:t>
            </a:r>
          </a:p>
          <a:p>
            <a:r>
              <a:rPr lang="en-US" dirty="0">
                <a:solidFill>
                  <a:schemeClr val="bg1"/>
                </a:solidFill>
              </a:rPr>
              <a:t>These 2 events imply different modes of injury to the spinal cord. Nuclear extrusion results in a mixed compressive and contusive lesion</a:t>
            </a:r>
            <a:endParaRPr lang="en-US" b="0" dirty="0">
              <a:solidFill>
                <a:schemeClr val="bg1"/>
              </a:solidFill>
              <a:effectLst/>
            </a:endParaRPr>
          </a:p>
        </p:txBody>
      </p:sp>
    </p:spTree>
    <p:extLst>
      <p:ext uri="{BB962C8B-B14F-4D97-AF65-F5344CB8AC3E}">
        <p14:creationId xmlns:p14="http://schemas.microsoft.com/office/powerpoint/2010/main" val="8734879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B01C5-BD25-45AD-9C93-B2E8C0035BF4}"/>
              </a:ext>
            </a:extLst>
          </p:cNvPr>
          <p:cNvSpPr>
            <a:spLocks noGrp="1"/>
          </p:cNvSpPr>
          <p:nvPr>
            <p:ph type="title"/>
          </p:nvPr>
        </p:nvSpPr>
        <p:spPr/>
        <p:txBody>
          <a:bodyPr/>
          <a:lstStyle/>
          <a:p>
            <a:r>
              <a:rPr lang="en-US" dirty="0">
                <a:solidFill>
                  <a:schemeClr val="bg1"/>
                </a:solidFill>
              </a:rPr>
              <a:t>Type III IVDD or traumatic disk prolapse</a:t>
            </a:r>
          </a:p>
        </p:txBody>
      </p:sp>
      <p:sp>
        <p:nvSpPr>
          <p:cNvPr id="3" name="Content Placeholder 2">
            <a:extLst>
              <a:ext uri="{FF2B5EF4-FFF2-40B4-BE49-F238E27FC236}">
                <a16:creationId xmlns:a16="http://schemas.microsoft.com/office/drawing/2014/main" id="{FCC35E36-8F2C-4BC4-9C0A-C8E9B75FB027}"/>
              </a:ext>
            </a:extLst>
          </p:cNvPr>
          <p:cNvSpPr>
            <a:spLocks noGrp="1"/>
          </p:cNvSpPr>
          <p:nvPr>
            <p:ph idx="1"/>
          </p:nvPr>
        </p:nvSpPr>
        <p:spPr/>
        <p:txBody>
          <a:bodyPr/>
          <a:lstStyle/>
          <a:p>
            <a:r>
              <a:rPr lang="en-US" dirty="0" err="1">
                <a:solidFill>
                  <a:schemeClr val="bg1"/>
                </a:solidFill>
              </a:rPr>
              <a:t>Peracute</a:t>
            </a:r>
            <a:r>
              <a:rPr lang="en-US" dirty="0">
                <a:solidFill>
                  <a:schemeClr val="bg1"/>
                </a:solidFill>
              </a:rPr>
              <a:t> extrusion of apparently normal IVD nucleus </a:t>
            </a:r>
          </a:p>
          <a:p>
            <a:r>
              <a:rPr lang="en-US" dirty="0">
                <a:solidFill>
                  <a:schemeClr val="bg1"/>
                </a:solidFill>
              </a:rPr>
              <a:t>associated with supraphysiological, mechanical stress during athletic activity</a:t>
            </a:r>
            <a:endParaRPr lang="en-US" dirty="0">
              <a:solidFill>
                <a:schemeClr val="bg1"/>
              </a:solidFill>
              <a:effectLst/>
            </a:endParaRPr>
          </a:p>
          <a:p>
            <a:pPr fontAlgn="base"/>
            <a:r>
              <a:rPr lang="en-US" dirty="0">
                <a:solidFill>
                  <a:schemeClr val="bg1"/>
                </a:solidFill>
              </a:rPr>
              <a:t>A portion of the nucleus is explosively expelled through the annulus </a:t>
            </a:r>
          </a:p>
          <a:p>
            <a:pPr fontAlgn="base"/>
            <a:r>
              <a:rPr lang="en-US" dirty="0">
                <a:solidFill>
                  <a:schemeClr val="bg1"/>
                </a:solidFill>
              </a:rPr>
              <a:t>No evidence of preexisting disk degeneration</a:t>
            </a:r>
          </a:p>
          <a:p>
            <a:pPr fontAlgn="base"/>
            <a:r>
              <a:rPr lang="en-US" dirty="0">
                <a:solidFill>
                  <a:schemeClr val="bg1"/>
                </a:solidFill>
              </a:rPr>
              <a:t>The injury to the spinal cord varies widely</a:t>
            </a:r>
          </a:p>
          <a:p>
            <a:pPr fontAlgn="base"/>
            <a:r>
              <a:rPr lang="en-US" dirty="0">
                <a:solidFill>
                  <a:schemeClr val="bg1"/>
                </a:solidFill>
              </a:rPr>
              <a:t>Can be very severe </a:t>
            </a:r>
          </a:p>
          <a:p>
            <a:endParaRPr lang="en-US" dirty="0">
              <a:solidFill>
                <a:schemeClr val="bg1"/>
              </a:solidFill>
            </a:endParaRPr>
          </a:p>
        </p:txBody>
      </p:sp>
    </p:spTree>
    <p:extLst>
      <p:ext uri="{BB962C8B-B14F-4D97-AF65-F5344CB8AC3E}">
        <p14:creationId xmlns:p14="http://schemas.microsoft.com/office/powerpoint/2010/main" val="1622178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EA486-EFFF-464B-82EC-81F0B675FF50}"/>
              </a:ext>
            </a:extLst>
          </p:cNvPr>
          <p:cNvSpPr>
            <a:spLocks noGrp="1"/>
          </p:cNvSpPr>
          <p:nvPr>
            <p:ph type="title"/>
          </p:nvPr>
        </p:nvSpPr>
        <p:spPr/>
        <p:txBody>
          <a:bodyPr>
            <a:normAutofit fontScale="90000"/>
          </a:bodyPr>
          <a:lstStyle/>
          <a:p>
            <a:br>
              <a:rPr lang="es-AR" dirty="0">
                <a:solidFill>
                  <a:schemeClr val="bg1"/>
                </a:solidFill>
              </a:rPr>
            </a:br>
            <a:br>
              <a:rPr lang="es-AR" dirty="0">
                <a:solidFill>
                  <a:schemeClr val="bg1"/>
                </a:solidFill>
              </a:rPr>
            </a:br>
            <a:r>
              <a:rPr lang="es-AR" dirty="0" err="1">
                <a:solidFill>
                  <a:schemeClr val="bg1"/>
                </a:solidFill>
              </a:rPr>
              <a:t>Consequences</a:t>
            </a:r>
            <a:r>
              <a:rPr lang="es-AR" dirty="0">
                <a:solidFill>
                  <a:schemeClr val="bg1"/>
                </a:solidFill>
              </a:rPr>
              <a:t> </a:t>
            </a:r>
            <a:r>
              <a:rPr lang="es-AR" dirty="0" err="1">
                <a:solidFill>
                  <a:schemeClr val="bg1"/>
                </a:solidFill>
              </a:rPr>
              <a:t>of</a:t>
            </a:r>
            <a:r>
              <a:rPr lang="es-AR" dirty="0">
                <a:solidFill>
                  <a:schemeClr val="bg1"/>
                </a:solidFill>
              </a:rPr>
              <a:t> IVDH</a:t>
            </a:r>
            <a:br>
              <a:rPr lang="es-AR" b="0" dirty="0">
                <a:solidFill>
                  <a:schemeClr val="bg1"/>
                </a:solidFill>
                <a:effectLst/>
              </a:rPr>
            </a:br>
            <a:br>
              <a:rPr lang="es-AR"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FB0C3DDC-118E-4B96-A11B-633CEB180B89}"/>
              </a:ext>
            </a:extLst>
          </p:cNvPr>
          <p:cNvSpPr>
            <a:spLocks noGrp="1"/>
          </p:cNvSpPr>
          <p:nvPr>
            <p:ph idx="1"/>
          </p:nvPr>
        </p:nvSpPr>
        <p:spPr/>
        <p:txBody>
          <a:bodyPr>
            <a:normAutofit fontScale="92500" lnSpcReduction="10000"/>
          </a:bodyPr>
          <a:lstStyle/>
          <a:p>
            <a:pPr marL="0" indent="0" fontAlgn="base">
              <a:buNone/>
            </a:pPr>
            <a:r>
              <a:rPr lang="en-US" dirty="0">
                <a:solidFill>
                  <a:schemeClr val="bg1"/>
                </a:solidFill>
              </a:rPr>
              <a:t>1) Contusion </a:t>
            </a:r>
          </a:p>
          <a:p>
            <a:pPr fontAlgn="base"/>
            <a:r>
              <a:rPr lang="en-US" dirty="0">
                <a:solidFill>
                  <a:schemeClr val="bg1"/>
                </a:solidFill>
              </a:rPr>
              <a:t>Localized axonal injury can be detected immediately after spinal cord contusion and there is evidence of vascular injury including breaching of the blood–spinal cord barrier</a:t>
            </a:r>
          </a:p>
          <a:p>
            <a:pPr fontAlgn="base"/>
            <a:r>
              <a:rPr lang="en-US" dirty="0">
                <a:solidFill>
                  <a:schemeClr val="bg1"/>
                </a:solidFill>
              </a:rPr>
              <a:t>Little immediate structural disruption. </a:t>
            </a:r>
          </a:p>
          <a:p>
            <a:pPr fontAlgn="base"/>
            <a:r>
              <a:rPr lang="en-US" dirty="0">
                <a:solidFill>
                  <a:schemeClr val="bg1"/>
                </a:solidFill>
              </a:rPr>
              <a:t>Followed during the succeeding few (approximately 7) days by an evolving secondary lesions</a:t>
            </a:r>
          </a:p>
          <a:p>
            <a:pPr fontAlgn="base"/>
            <a:r>
              <a:rPr lang="en-US" dirty="0">
                <a:solidFill>
                  <a:schemeClr val="bg1"/>
                </a:solidFill>
              </a:rPr>
              <a:t>Key pathological event of contusion injury is Ca entry into neuronal cell bodies, axons, astrocytes, and oligodendrocytes. </a:t>
            </a:r>
          </a:p>
          <a:p>
            <a:pPr lvl="1" fontAlgn="base"/>
            <a:r>
              <a:rPr lang="en-US" dirty="0">
                <a:solidFill>
                  <a:schemeClr val="bg1"/>
                </a:solidFill>
              </a:rPr>
              <a:t>apoptosis or necrosis</a:t>
            </a:r>
          </a:p>
          <a:p>
            <a:pPr fontAlgn="base"/>
            <a:r>
              <a:rPr lang="en-US" dirty="0">
                <a:solidFill>
                  <a:schemeClr val="bg1"/>
                </a:solidFill>
              </a:rPr>
              <a:t>Free radicals release</a:t>
            </a:r>
          </a:p>
          <a:p>
            <a:endParaRPr lang="en-US" dirty="0">
              <a:solidFill>
                <a:schemeClr val="bg1"/>
              </a:solidFill>
            </a:endParaRPr>
          </a:p>
        </p:txBody>
      </p:sp>
    </p:spTree>
    <p:extLst>
      <p:ext uri="{BB962C8B-B14F-4D97-AF65-F5344CB8AC3E}">
        <p14:creationId xmlns:p14="http://schemas.microsoft.com/office/powerpoint/2010/main" val="28115536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92087-9412-4A38-BE49-74A979E60B84}"/>
              </a:ext>
            </a:extLst>
          </p:cNvPr>
          <p:cNvSpPr>
            <a:spLocks noGrp="1"/>
          </p:cNvSpPr>
          <p:nvPr>
            <p:ph type="title"/>
          </p:nvPr>
        </p:nvSpPr>
        <p:spPr/>
        <p:txBody>
          <a:bodyPr>
            <a:normAutofit fontScale="90000"/>
          </a:bodyPr>
          <a:lstStyle/>
          <a:p>
            <a:br>
              <a:rPr lang="es-AR" dirty="0">
                <a:solidFill>
                  <a:schemeClr val="bg1"/>
                </a:solidFill>
              </a:rPr>
            </a:br>
            <a:br>
              <a:rPr lang="es-AR" dirty="0">
                <a:solidFill>
                  <a:schemeClr val="bg1"/>
                </a:solidFill>
              </a:rPr>
            </a:br>
            <a:r>
              <a:rPr lang="es-AR" dirty="0" err="1">
                <a:solidFill>
                  <a:schemeClr val="bg1"/>
                </a:solidFill>
              </a:rPr>
              <a:t>Clinical</a:t>
            </a:r>
            <a:r>
              <a:rPr lang="es-AR" dirty="0">
                <a:solidFill>
                  <a:schemeClr val="bg1"/>
                </a:solidFill>
              </a:rPr>
              <a:t> </a:t>
            </a:r>
            <a:r>
              <a:rPr lang="es-AR" dirty="0" err="1">
                <a:solidFill>
                  <a:schemeClr val="bg1"/>
                </a:solidFill>
              </a:rPr>
              <a:t>Signs</a:t>
            </a:r>
            <a:r>
              <a:rPr lang="es-AR" dirty="0">
                <a:solidFill>
                  <a:schemeClr val="bg1"/>
                </a:solidFill>
              </a:rPr>
              <a:t> </a:t>
            </a:r>
            <a:r>
              <a:rPr lang="es-AR" dirty="0" err="1">
                <a:solidFill>
                  <a:schemeClr val="bg1"/>
                </a:solidFill>
              </a:rPr>
              <a:t>of</a:t>
            </a:r>
            <a:r>
              <a:rPr lang="es-AR" dirty="0">
                <a:solidFill>
                  <a:schemeClr val="bg1"/>
                </a:solidFill>
              </a:rPr>
              <a:t> </a:t>
            </a:r>
            <a:r>
              <a:rPr lang="es-AR" dirty="0" err="1">
                <a:solidFill>
                  <a:schemeClr val="bg1"/>
                </a:solidFill>
              </a:rPr>
              <a:t>contusion</a:t>
            </a:r>
            <a:br>
              <a:rPr lang="es-AR" b="0" dirty="0">
                <a:solidFill>
                  <a:schemeClr val="bg1"/>
                </a:solidFill>
                <a:effectLst/>
              </a:rPr>
            </a:br>
            <a:br>
              <a:rPr lang="es-AR"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966F3984-6564-4940-BCAA-951CA2159760}"/>
              </a:ext>
            </a:extLst>
          </p:cNvPr>
          <p:cNvSpPr>
            <a:spLocks noGrp="1"/>
          </p:cNvSpPr>
          <p:nvPr>
            <p:ph idx="1"/>
          </p:nvPr>
        </p:nvSpPr>
        <p:spPr/>
        <p:txBody>
          <a:bodyPr>
            <a:normAutofit/>
          </a:bodyPr>
          <a:lstStyle/>
          <a:p>
            <a:pPr fontAlgn="base"/>
            <a:r>
              <a:rPr lang="en-US" dirty="0">
                <a:solidFill>
                  <a:schemeClr val="bg1"/>
                </a:solidFill>
              </a:rPr>
              <a:t>Rapid loss of neurologic function (seconds to minutes)</a:t>
            </a:r>
          </a:p>
          <a:p>
            <a:pPr fontAlgn="base"/>
            <a:r>
              <a:rPr lang="en-US" dirty="0">
                <a:solidFill>
                  <a:schemeClr val="bg1"/>
                </a:solidFill>
              </a:rPr>
              <a:t>In association with IVDH the clinically observable events may occur over a period of minutes to days</a:t>
            </a:r>
          </a:p>
          <a:p>
            <a:pPr fontAlgn="base"/>
            <a:r>
              <a:rPr lang="en-US" dirty="0">
                <a:solidFill>
                  <a:schemeClr val="bg1"/>
                </a:solidFill>
              </a:rPr>
              <a:t>Depend on location of lesion</a:t>
            </a:r>
          </a:p>
          <a:p>
            <a:pPr marL="0" indent="0">
              <a:buNone/>
            </a:pPr>
            <a:endParaRPr lang="en-US" dirty="0">
              <a:solidFill>
                <a:schemeClr val="bg1"/>
              </a:solidFill>
            </a:endParaRPr>
          </a:p>
        </p:txBody>
      </p:sp>
    </p:spTree>
    <p:extLst>
      <p:ext uri="{BB962C8B-B14F-4D97-AF65-F5344CB8AC3E}">
        <p14:creationId xmlns:p14="http://schemas.microsoft.com/office/powerpoint/2010/main" val="2950896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2B027-5E0C-4C1C-B759-A9A6F7715FE6}"/>
              </a:ext>
            </a:extLst>
          </p:cNvPr>
          <p:cNvSpPr>
            <a:spLocks noGrp="1"/>
          </p:cNvSpPr>
          <p:nvPr>
            <p:ph type="title"/>
          </p:nvPr>
        </p:nvSpPr>
        <p:spPr/>
        <p:txBody>
          <a:bodyPr/>
          <a:lstStyle/>
          <a:p>
            <a:r>
              <a:rPr lang="en-US" dirty="0">
                <a:solidFill>
                  <a:schemeClr val="bg1"/>
                </a:solidFill>
              </a:rPr>
              <a:t>2) Myelomalacia</a:t>
            </a:r>
          </a:p>
        </p:txBody>
      </p:sp>
      <p:sp>
        <p:nvSpPr>
          <p:cNvPr id="3" name="Content Placeholder 2">
            <a:extLst>
              <a:ext uri="{FF2B5EF4-FFF2-40B4-BE49-F238E27FC236}">
                <a16:creationId xmlns:a16="http://schemas.microsoft.com/office/drawing/2014/main" id="{33408A4E-3960-4B49-A466-F0C6B628A27B}"/>
              </a:ext>
            </a:extLst>
          </p:cNvPr>
          <p:cNvSpPr>
            <a:spLocks noGrp="1"/>
          </p:cNvSpPr>
          <p:nvPr>
            <p:ph idx="1"/>
          </p:nvPr>
        </p:nvSpPr>
        <p:spPr/>
        <p:txBody>
          <a:bodyPr>
            <a:normAutofit fontScale="92500" lnSpcReduction="20000"/>
          </a:bodyPr>
          <a:lstStyle/>
          <a:p>
            <a:pPr fontAlgn="base"/>
            <a:r>
              <a:rPr lang="en-US" dirty="0">
                <a:solidFill>
                  <a:schemeClr val="bg1"/>
                </a:solidFill>
              </a:rPr>
              <a:t>May spread cranially and caudally </a:t>
            </a:r>
          </a:p>
          <a:p>
            <a:pPr fontAlgn="base"/>
            <a:r>
              <a:rPr lang="en-US" dirty="0">
                <a:solidFill>
                  <a:schemeClr val="bg1"/>
                </a:solidFill>
              </a:rPr>
              <a:t>Can be fatal. </a:t>
            </a:r>
          </a:p>
          <a:p>
            <a:pPr fontAlgn="base"/>
            <a:r>
              <a:rPr lang="en-US" dirty="0">
                <a:solidFill>
                  <a:schemeClr val="bg1"/>
                </a:solidFill>
              </a:rPr>
              <a:t>It is most common after severe acute TL contusion </a:t>
            </a:r>
          </a:p>
          <a:p>
            <a:pPr fontAlgn="base"/>
            <a:r>
              <a:rPr lang="en-US" dirty="0">
                <a:solidFill>
                  <a:schemeClr val="bg1"/>
                </a:solidFill>
              </a:rPr>
              <a:t>10% of dogs with negative DPP</a:t>
            </a:r>
          </a:p>
          <a:p>
            <a:pPr fontAlgn="base"/>
            <a:r>
              <a:rPr lang="en-US" dirty="0">
                <a:solidFill>
                  <a:schemeClr val="bg1"/>
                </a:solidFill>
              </a:rPr>
              <a:t>MOA: not completely understood, suspect consequence of ischemia</a:t>
            </a:r>
          </a:p>
          <a:p>
            <a:pPr fontAlgn="base"/>
            <a:r>
              <a:rPr lang="en-US" dirty="0">
                <a:solidFill>
                  <a:schemeClr val="bg1"/>
                </a:solidFill>
              </a:rPr>
              <a:t>Signs: loss of initially intact spinal reflexes, respiratory distress, and, finally in many cases, death as a result of respiratory paralysis</a:t>
            </a:r>
          </a:p>
          <a:p>
            <a:pPr fontAlgn="base"/>
            <a:r>
              <a:rPr lang="en-US" dirty="0">
                <a:solidFill>
                  <a:schemeClr val="bg1"/>
                </a:solidFill>
              </a:rPr>
              <a:t>Warning signs: decreased body temperature and ascending cutaneous trunci (panniculus) reflex cutoff</a:t>
            </a:r>
          </a:p>
          <a:p>
            <a:pPr lvl="1" fontAlgn="base"/>
            <a:r>
              <a:rPr lang="en-US" dirty="0">
                <a:solidFill>
                  <a:schemeClr val="bg1"/>
                </a:solidFill>
              </a:rPr>
              <a:t>Can be detected within about 2 days of the injury</a:t>
            </a:r>
          </a:p>
          <a:p>
            <a:pPr fontAlgn="base"/>
            <a:r>
              <a:rPr lang="en-US" dirty="0">
                <a:solidFill>
                  <a:schemeClr val="bg1"/>
                </a:solidFill>
              </a:rPr>
              <a:t>No treatment</a:t>
            </a:r>
          </a:p>
        </p:txBody>
      </p:sp>
    </p:spTree>
    <p:extLst>
      <p:ext uri="{BB962C8B-B14F-4D97-AF65-F5344CB8AC3E}">
        <p14:creationId xmlns:p14="http://schemas.microsoft.com/office/powerpoint/2010/main" val="3521726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D10F2F0-91E0-4C4F-AAB2-FF04A2ACD0C5}"/>
              </a:ext>
            </a:extLst>
          </p:cNvPr>
          <p:cNvSpPr>
            <a:spLocks noGrp="1"/>
          </p:cNvSpPr>
          <p:nvPr>
            <p:ph idx="1"/>
          </p:nvPr>
        </p:nvSpPr>
        <p:spPr>
          <a:xfrm>
            <a:off x="838200" y="3429000"/>
            <a:ext cx="10515600" cy="2695795"/>
          </a:xfrm>
        </p:spPr>
        <p:txBody>
          <a:bodyPr/>
          <a:lstStyle/>
          <a:p>
            <a:r>
              <a:rPr lang="en-US" dirty="0">
                <a:solidFill>
                  <a:schemeClr val="bg1"/>
                </a:solidFill>
              </a:rPr>
              <a:t>Dogs with lumbar intumescence IVDE are at increased risk of PMM</a:t>
            </a:r>
          </a:p>
          <a:p>
            <a:r>
              <a:rPr lang="en-US" dirty="0">
                <a:solidFill>
                  <a:schemeClr val="bg1"/>
                </a:solidFill>
              </a:rPr>
              <a:t>Timing of surgery and corticosteroid use warrant further investigations</a:t>
            </a:r>
          </a:p>
          <a:p>
            <a:r>
              <a:rPr lang="en-US" dirty="0">
                <a:solidFill>
                  <a:schemeClr val="bg1"/>
                </a:solidFill>
              </a:rPr>
              <a:t>PMM and recovery of walking are influenced by different factors</a:t>
            </a:r>
            <a:endParaRPr lang="en-US" b="0" dirty="0">
              <a:solidFill>
                <a:schemeClr val="bg1"/>
              </a:solidFill>
              <a:effectLst/>
            </a:endParaRPr>
          </a:p>
          <a:p>
            <a:pPr marL="0" indent="0">
              <a:buNone/>
            </a:pPr>
            <a:endParaRPr lang="en-US" dirty="0">
              <a:solidFill>
                <a:schemeClr val="bg1"/>
              </a:solidFill>
            </a:endParaRPr>
          </a:p>
        </p:txBody>
      </p:sp>
      <p:pic>
        <p:nvPicPr>
          <p:cNvPr id="6146" name="Picture 2">
            <a:extLst>
              <a:ext uri="{FF2B5EF4-FFF2-40B4-BE49-F238E27FC236}">
                <a16:creationId xmlns:a16="http://schemas.microsoft.com/office/drawing/2014/main" id="{776D505B-D8F5-4A80-ADF0-AFA35E7D2A6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013" t="26521" r="26892" b="27345"/>
          <a:stretch/>
        </p:blipFill>
        <p:spPr bwMode="auto">
          <a:xfrm>
            <a:off x="2823862" y="291546"/>
            <a:ext cx="6353188" cy="2655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17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5E89A-BF29-4061-A0FA-CB2ECDBD41FC}"/>
              </a:ext>
            </a:extLst>
          </p:cNvPr>
          <p:cNvSpPr>
            <a:spLocks noGrp="1"/>
          </p:cNvSpPr>
          <p:nvPr>
            <p:ph type="title"/>
          </p:nvPr>
        </p:nvSpPr>
        <p:spPr/>
        <p:txBody>
          <a:bodyPr/>
          <a:lstStyle/>
          <a:p>
            <a:r>
              <a:rPr lang="en-US" dirty="0">
                <a:solidFill>
                  <a:schemeClr val="bg1"/>
                </a:solidFill>
              </a:rPr>
              <a:t>Acquired myelopathies</a:t>
            </a:r>
          </a:p>
        </p:txBody>
      </p:sp>
      <p:sp>
        <p:nvSpPr>
          <p:cNvPr id="3" name="Content Placeholder 2">
            <a:extLst>
              <a:ext uri="{FF2B5EF4-FFF2-40B4-BE49-F238E27FC236}">
                <a16:creationId xmlns:a16="http://schemas.microsoft.com/office/drawing/2014/main" id="{AF9EF58E-1142-493B-8C0A-7AFF93E7B6EB}"/>
              </a:ext>
            </a:extLst>
          </p:cNvPr>
          <p:cNvSpPr>
            <a:spLocks noGrp="1"/>
          </p:cNvSpPr>
          <p:nvPr>
            <p:ph idx="1"/>
          </p:nvPr>
        </p:nvSpPr>
        <p:spPr/>
        <p:txBody>
          <a:bodyPr/>
          <a:lstStyle/>
          <a:p>
            <a:pPr marL="514350" indent="-514350">
              <a:buAutoNum type="arabicParenR"/>
            </a:pPr>
            <a:r>
              <a:rPr lang="en-US" dirty="0">
                <a:solidFill>
                  <a:schemeClr val="bg1"/>
                </a:solidFill>
              </a:rPr>
              <a:t>IVDH</a:t>
            </a:r>
          </a:p>
          <a:p>
            <a:pPr marL="514350" indent="-514350">
              <a:buAutoNum type="arabicParenR"/>
            </a:pPr>
            <a:r>
              <a:rPr lang="en-US" dirty="0">
                <a:solidFill>
                  <a:schemeClr val="bg1"/>
                </a:solidFill>
              </a:rPr>
              <a:t>FCE</a:t>
            </a:r>
          </a:p>
          <a:p>
            <a:pPr marL="514350" indent="-514350">
              <a:buAutoNum type="arabicParenR"/>
            </a:pPr>
            <a:r>
              <a:rPr lang="en-US" dirty="0">
                <a:solidFill>
                  <a:schemeClr val="bg1"/>
                </a:solidFill>
              </a:rPr>
              <a:t>Neoplastic myelopathies</a:t>
            </a:r>
          </a:p>
          <a:p>
            <a:pPr marL="514350" indent="-514350">
              <a:buAutoNum type="arabicParenR"/>
            </a:pPr>
            <a:r>
              <a:rPr lang="en-US" dirty="0">
                <a:solidFill>
                  <a:schemeClr val="bg1"/>
                </a:solidFill>
              </a:rPr>
              <a:t>Traumatic myelopathies</a:t>
            </a:r>
          </a:p>
          <a:p>
            <a:endParaRPr lang="en-US" dirty="0">
              <a:solidFill>
                <a:schemeClr val="bg1"/>
              </a:solidFill>
            </a:endParaRPr>
          </a:p>
        </p:txBody>
      </p:sp>
    </p:spTree>
    <p:extLst>
      <p:ext uri="{BB962C8B-B14F-4D97-AF65-F5344CB8AC3E}">
        <p14:creationId xmlns:p14="http://schemas.microsoft.com/office/powerpoint/2010/main" val="39657627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80559-0597-4D8D-959D-F8CACF6990E7}"/>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3) Spinal Cord Compression</a:t>
            </a:r>
            <a:br>
              <a:rPr lang="en-US"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0B693AD4-CBF0-4473-8667-1DD8B1615E74}"/>
              </a:ext>
            </a:extLst>
          </p:cNvPr>
          <p:cNvSpPr>
            <a:spLocks noGrp="1"/>
          </p:cNvSpPr>
          <p:nvPr>
            <p:ph idx="1"/>
          </p:nvPr>
        </p:nvSpPr>
        <p:spPr/>
        <p:txBody>
          <a:bodyPr/>
          <a:lstStyle/>
          <a:p>
            <a:pPr fontAlgn="base"/>
            <a:r>
              <a:rPr lang="en-US" dirty="0">
                <a:solidFill>
                  <a:schemeClr val="bg1"/>
                </a:solidFill>
              </a:rPr>
              <a:t>Chronic compression will lead to axonal loss, with evidence of Wallerian degeneration in the segments distal to the lesion</a:t>
            </a:r>
          </a:p>
          <a:p>
            <a:pPr fontAlgn="base"/>
            <a:r>
              <a:rPr lang="en-US" dirty="0">
                <a:solidFill>
                  <a:schemeClr val="bg1"/>
                </a:solidFill>
              </a:rPr>
              <a:t>White matter damage is most prominent</a:t>
            </a:r>
          </a:p>
          <a:p>
            <a:pPr fontAlgn="base"/>
            <a:r>
              <a:rPr lang="en-US" dirty="0">
                <a:solidFill>
                  <a:schemeClr val="bg1"/>
                </a:solidFill>
              </a:rPr>
              <a:t>MOA: not been elucidated but have been assumed to be caused by poor blood flow owing to the increased pressure within the glial boundaries</a:t>
            </a:r>
          </a:p>
          <a:p>
            <a:pPr fontAlgn="base"/>
            <a:r>
              <a:rPr lang="en-US" dirty="0">
                <a:solidFill>
                  <a:schemeClr val="bg1"/>
                </a:solidFill>
              </a:rPr>
              <a:t>Mild compression can cause a reversible damage</a:t>
            </a:r>
          </a:p>
          <a:p>
            <a:endParaRPr lang="en-US" dirty="0">
              <a:solidFill>
                <a:schemeClr val="bg1"/>
              </a:solidFill>
            </a:endParaRPr>
          </a:p>
        </p:txBody>
      </p:sp>
    </p:spTree>
    <p:extLst>
      <p:ext uri="{BB962C8B-B14F-4D97-AF65-F5344CB8AC3E}">
        <p14:creationId xmlns:p14="http://schemas.microsoft.com/office/powerpoint/2010/main" val="8651797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CA76C-6664-4458-A4AB-4DEA8FD89338}"/>
              </a:ext>
            </a:extLst>
          </p:cNvPr>
          <p:cNvSpPr>
            <a:spLocks noGrp="1"/>
          </p:cNvSpPr>
          <p:nvPr>
            <p:ph type="title"/>
          </p:nvPr>
        </p:nvSpPr>
        <p:spPr/>
        <p:txBody>
          <a:bodyPr>
            <a:normAutofit fontScale="90000"/>
          </a:bodyPr>
          <a:lstStyle/>
          <a:p>
            <a:br>
              <a:rPr lang="es-AR" dirty="0">
                <a:solidFill>
                  <a:schemeClr val="bg1"/>
                </a:solidFill>
              </a:rPr>
            </a:br>
            <a:br>
              <a:rPr lang="es-AR" dirty="0">
                <a:solidFill>
                  <a:schemeClr val="bg1"/>
                </a:solidFill>
              </a:rPr>
            </a:br>
            <a:r>
              <a:rPr lang="es-AR" dirty="0" err="1">
                <a:solidFill>
                  <a:schemeClr val="bg1"/>
                </a:solidFill>
              </a:rPr>
              <a:t>Clinical</a:t>
            </a:r>
            <a:r>
              <a:rPr lang="es-AR" dirty="0">
                <a:solidFill>
                  <a:schemeClr val="bg1"/>
                </a:solidFill>
              </a:rPr>
              <a:t> </a:t>
            </a:r>
            <a:r>
              <a:rPr lang="es-AR" dirty="0" err="1">
                <a:solidFill>
                  <a:schemeClr val="bg1"/>
                </a:solidFill>
              </a:rPr>
              <a:t>Signs</a:t>
            </a:r>
            <a:r>
              <a:rPr lang="es-AR" dirty="0">
                <a:solidFill>
                  <a:schemeClr val="bg1"/>
                </a:solidFill>
              </a:rPr>
              <a:t> </a:t>
            </a:r>
            <a:r>
              <a:rPr lang="es-AR" dirty="0" err="1">
                <a:solidFill>
                  <a:schemeClr val="bg1"/>
                </a:solidFill>
              </a:rPr>
              <a:t>of</a:t>
            </a:r>
            <a:r>
              <a:rPr lang="es-AR" dirty="0">
                <a:solidFill>
                  <a:schemeClr val="bg1"/>
                </a:solidFill>
              </a:rPr>
              <a:t> </a:t>
            </a:r>
            <a:r>
              <a:rPr lang="es-AR" dirty="0" err="1">
                <a:solidFill>
                  <a:schemeClr val="bg1"/>
                </a:solidFill>
              </a:rPr>
              <a:t>compression</a:t>
            </a:r>
            <a:br>
              <a:rPr lang="es-AR" b="0" dirty="0">
                <a:solidFill>
                  <a:schemeClr val="bg1"/>
                </a:solidFill>
                <a:effectLst/>
              </a:rPr>
            </a:br>
            <a:br>
              <a:rPr lang="es-AR"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D77659C4-DCEA-422B-B695-E494F8D27FC3}"/>
              </a:ext>
            </a:extLst>
          </p:cNvPr>
          <p:cNvSpPr>
            <a:spLocks noGrp="1"/>
          </p:cNvSpPr>
          <p:nvPr>
            <p:ph idx="1"/>
          </p:nvPr>
        </p:nvSpPr>
        <p:spPr/>
        <p:txBody>
          <a:bodyPr>
            <a:normAutofit/>
          </a:bodyPr>
          <a:lstStyle/>
          <a:p>
            <a:pPr fontAlgn="base"/>
            <a:r>
              <a:rPr lang="en-US" dirty="0">
                <a:solidFill>
                  <a:schemeClr val="bg1"/>
                </a:solidFill>
              </a:rPr>
              <a:t>In type II IVDH classically insidious onset</a:t>
            </a:r>
          </a:p>
          <a:p>
            <a:pPr fontAlgn="base"/>
            <a:r>
              <a:rPr lang="en-US" dirty="0">
                <a:solidFill>
                  <a:schemeClr val="bg1"/>
                </a:solidFill>
              </a:rPr>
              <a:t>Owners typically report a loss of function occurring over a period of weeks to months</a:t>
            </a:r>
          </a:p>
          <a:p>
            <a:pPr lvl="1" fontAlgn="base"/>
            <a:r>
              <a:rPr lang="en-US" dirty="0">
                <a:solidFill>
                  <a:schemeClr val="bg1"/>
                </a:solidFill>
              </a:rPr>
              <a:t>Often with periods in which a step-like acute worsening occurs</a:t>
            </a:r>
          </a:p>
          <a:p>
            <a:pPr fontAlgn="base"/>
            <a:r>
              <a:rPr lang="en-US" dirty="0">
                <a:solidFill>
                  <a:schemeClr val="bg1"/>
                </a:solidFill>
              </a:rPr>
              <a:t>Depend on localization of the lesion</a:t>
            </a:r>
          </a:p>
          <a:p>
            <a:pPr fontAlgn="base"/>
            <a:r>
              <a:rPr lang="en-US" dirty="0">
                <a:solidFill>
                  <a:schemeClr val="bg1"/>
                </a:solidFill>
              </a:rPr>
              <a:t>Signs of pain may be reported: reflects stimulation of nociceptors in the annulus or arise because of nerve compression</a:t>
            </a:r>
          </a:p>
          <a:p>
            <a:pPr marL="0" indent="0">
              <a:buNone/>
            </a:pPr>
            <a:br>
              <a:rPr lang="en-US" b="0" dirty="0">
                <a:solidFill>
                  <a:schemeClr val="bg1"/>
                </a:solidFill>
                <a:effectLst/>
              </a:rPr>
            </a:br>
            <a:endParaRPr lang="en-US" dirty="0">
              <a:solidFill>
                <a:schemeClr val="bg1"/>
              </a:solidFill>
            </a:endParaRPr>
          </a:p>
        </p:txBody>
      </p:sp>
    </p:spTree>
    <p:extLst>
      <p:ext uri="{BB962C8B-B14F-4D97-AF65-F5344CB8AC3E}">
        <p14:creationId xmlns:p14="http://schemas.microsoft.com/office/powerpoint/2010/main" val="32774862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46DF7-15BA-4BE4-AFBF-A17B0AC5D51B}"/>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4) Lesions of the Spinal Nerves</a:t>
            </a:r>
            <a:br>
              <a:rPr lang="en-US"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7D053DB5-A872-4C8B-8008-DD39A11FFFB1}"/>
              </a:ext>
            </a:extLst>
          </p:cNvPr>
          <p:cNvSpPr>
            <a:spLocks noGrp="1"/>
          </p:cNvSpPr>
          <p:nvPr>
            <p:ph idx="1"/>
          </p:nvPr>
        </p:nvSpPr>
        <p:spPr/>
        <p:txBody>
          <a:bodyPr/>
          <a:lstStyle/>
          <a:p>
            <a:pPr fontAlgn="base"/>
            <a:r>
              <a:rPr lang="en-US" dirty="0">
                <a:solidFill>
                  <a:schemeClr val="bg1"/>
                </a:solidFill>
              </a:rPr>
              <a:t>Peripheral nerve injuries because of the proximity of the spinal nerves to the intervertebral disks</a:t>
            </a:r>
          </a:p>
          <a:p>
            <a:pPr fontAlgn="base"/>
            <a:r>
              <a:rPr lang="en-US" dirty="0">
                <a:solidFill>
                  <a:schemeClr val="bg1"/>
                </a:solidFill>
              </a:rPr>
              <a:t>Contusive injuries to nerves less common and self-limiting</a:t>
            </a:r>
          </a:p>
          <a:p>
            <a:pPr fontAlgn="base"/>
            <a:r>
              <a:rPr lang="en-US" dirty="0">
                <a:solidFill>
                  <a:schemeClr val="bg1"/>
                </a:solidFill>
              </a:rPr>
              <a:t>There are 2 main anatomical sites at which nerve compression can occur</a:t>
            </a:r>
          </a:p>
          <a:p>
            <a:pPr lvl="1" fontAlgn="base"/>
            <a:r>
              <a:rPr lang="en-US" dirty="0">
                <a:solidFill>
                  <a:schemeClr val="bg1"/>
                </a:solidFill>
              </a:rPr>
              <a:t>the vertebral canal in the lumbosacral region </a:t>
            </a:r>
          </a:p>
          <a:p>
            <a:pPr lvl="1" fontAlgn="base"/>
            <a:r>
              <a:rPr lang="en-US" dirty="0">
                <a:solidFill>
                  <a:schemeClr val="bg1"/>
                </a:solidFill>
              </a:rPr>
              <a:t>The foramina at any intervertebral space. </a:t>
            </a:r>
          </a:p>
          <a:p>
            <a:endParaRPr lang="en-US" dirty="0">
              <a:solidFill>
                <a:schemeClr val="bg1"/>
              </a:solidFill>
            </a:endParaRPr>
          </a:p>
        </p:txBody>
      </p:sp>
    </p:spTree>
    <p:extLst>
      <p:ext uri="{BB962C8B-B14F-4D97-AF65-F5344CB8AC3E}">
        <p14:creationId xmlns:p14="http://schemas.microsoft.com/office/powerpoint/2010/main" val="2376877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77A59F-DDB7-4B39-8C89-484CBDC75192}"/>
              </a:ext>
            </a:extLst>
          </p:cNvPr>
          <p:cNvSpPr>
            <a:spLocks noGrp="1"/>
          </p:cNvSpPr>
          <p:nvPr>
            <p:ph idx="1"/>
          </p:nvPr>
        </p:nvSpPr>
        <p:spPr>
          <a:xfrm>
            <a:off x="838200" y="1010377"/>
            <a:ext cx="10515600" cy="4351338"/>
          </a:xfrm>
        </p:spPr>
        <p:txBody>
          <a:bodyPr>
            <a:normAutofit lnSpcReduction="10000"/>
          </a:bodyPr>
          <a:lstStyle/>
          <a:p>
            <a:pPr fontAlgn="base"/>
            <a:r>
              <a:rPr lang="en-US" dirty="0">
                <a:solidFill>
                  <a:schemeClr val="bg1"/>
                </a:solidFill>
              </a:rPr>
              <a:t>Spinal nerves commonly are compressed in type I TL IVDH: source of pain.</a:t>
            </a:r>
          </a:p>
          <a:p>
            <a:pPr fontAlgn="base"/>
            <a:r>
              <a:rPr lang="en-US" dirty="0">
                <a:solidFill>
                  <a:schemeClr val="bg1"/>
                </a:solidFill>
              </a:rPr>
              <a:t>In the cervical or LS regions, lateralized disk extrusions may cause lameness or limb pain because of nerve compression (nerve root)</a:t>
            </a:r>
          </a:p>
          <a:p>
            <a:pPr fontAlgn="base"/>
            <a:r>
              <a:rPr lang="en-US" dirty="0">
                <a:solidFill>
                  <a:schemeClr val="bg1"/>
                </a:solidFill>
              </a:rPr>
              <a:t>In the LS </a:t>
            </a:r>
            <a:r>
              <a:rPr lang="en-US" dirty="0">
                <a:solidFill>
                  <a:schemeClr val="bg1"/>
                </a:solidFill>
                <a:sym typeface="Wingdings" panose="05000000000000000000" pitchFamily="2" charset="2"/>
              </a:rPr>
              <a:t> cauda equina</a:t>
            </a:r>
            <a:r>
              <a:rPr lang="en-US" dirty="0">
                <a:solidFill>
                  <a:schemeClr val="bg1"/>
                </a:solidFill>
              </a:rPr>
              <a:t> </a:t>
            </a:r>
          </a:p>
          <a:p>
            <a:pPr fontAlgn="base"/>
            <a:r>
              <a:rPr lang="en-US" dirty="0">
                <a:solidFill>
                  <a:schemeClr val="bg1"/>
                </a:solidFill>
              </a:rPr>
              <a:t>Lateralized IVD lesions in LS can cause lameness rather than typical neurologic deficits</a:t>
            </a:r>
          </a:p>
          <a:p>
            <a:pPr fontAlgn="base"/>
            <a:r>
              <a:rPr lang="en-US" dirty="0">
                <a:solidFill>
                  <a:schemeClr val="bg1"/>
                </a:solidFill>
              </a:rPr>
              <a:t>Nerve compression can be exquisitely painful</a:t>
            </a:r>
          </a:p>
          <a:p>
            <a:pPr lvl="1" fontAlgn="base"/>
            <a:r>
              <a:rPr lang="en-US" dirty="0">
                <a:solidFill>
                  <a:schemeClr val="bg1"/>
                </a:solidFill>
              </a:rPr>
              <a:t>Should be suspected in animals that present with “screaming pain,” even without other localizing signs</a:t>
            </a:r>
          </a:p>
          <a:p>
            <a:endParaRPr lang="en-US" dirty="0">
              <a:solidFill>
                <a:schemeClr val="bg1"/>
              </a:solidFill>
            </a:endParaRPr>
          </a:p>
        </p:txBody>
      </p:sp>
    </p:spTree>
    <p:extLst>
      <p:ext uri="{BB962C8B-B14F-4D97-AF65-F5344CB8AC3E}">
        <p14:creationId xmlns:p14="http://schemas.microsoft.com/office/powerpoint/2010/main" val="30356250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839DB-37ED-452E-A0E2-8ADFF103C863}"/>
              </a:ext>
            </a:extLst>
          </p:cNvPr>
          <p:cNvSpPr>
            <a:spLocks noGrp="1"/>
          </p:cNvSpPr>
          <p:nvPr>
            <p:ph type="title"/>
          </p:nvPr>
        </p:nvSpPr>
        <p:spPr/>
        <p:txBody>
          <a:bodyPr/>
          <a:lstStyle/>
          <a:p>
            <a:r>
              <a:rPr lang="en-US" dirty="0">
                <a:solidFill>
                  <a:schemeClr val="bg1"/>
                </a:solidFill>
              </a:rPr>
              <a:t>Distribution of IVDH</a:t>
            </a:r>
          </a:p>
        </p:txBody>
      </p:sp>
      <p:sp>
        <p:nvSpPr>
          <p:cNvPr id="3" name="Content Placeholder 2">
            <a:extLst>
              <a:ext uri="{FF2B5EF4-FFF2-40B4-BE49-F238E27FC236}">
                <a16:creationId xmlns:a16="http://schemas.microsoft.com/office/drawing/2014/main" id="{AACA3BF5-F222-40C2-A32E-61A3BE1909A4}"/>
              </a:ext>
            </a:extLst>
          </p:cNvPr>
          <p:cNvSpPr>
            <a:spLocks noGrp="1"/>
          </p:cNvSpPr>
          <p:nvPr>
            <p:ph idx="1"/>
          </p:nvPr>
        </p:nvSpPr>
        <p:spPr>
          <a:xfrm>
            <a:off x="838200" y="1825625"/>
            <a:ext cx="10515600" cy="4351338"/>
          </a:xfrm>
        </p:spPr>
        <p:txBody>
          <a:bodyPr>
            <a:normAutofit fontScale="92500" lnSpcReduction="20000"/>
          </a:bodyPr>
          <a:lstStyle/>
          <a:p>
            <a:pPr fontAlgn="base"/>
            <a:r>
              <a:rPr lang="en-US" dirty="0">
                <a:solidFill>
                  <a:schemeClr val="bg1"/>
                </a:solidFill>
              </a:rPr>
              <a:t>Acute cervical IVDH: 75-80% C2 to C4</a:t>
            </a:r>
          </a:p>
          <a:p>
            <a:pPr fontAlgn="base"/>
            <a:r>
              <a:rPr lang="en-US" dirty="0">
                <a:solidFill>
                  <a:schemeClr val="bg1"/>
                </a:solidFill>
              </a:rPr>
              <a:t>TL segment: 75–80% of acute IVDH: T11 and L1</a:t>
            </a:r>
          </a:p>
          <a:p>
            <a:pPr fontAlgn="base"/>
            <a:r>
              <a:rPr lang="en-US" dirty="0">
                <a:solidFill>
                  <a:schemeClr val="bg1"/>
                </a:solidFill>
              </a:rPr>
              <a:t>Chronic IVDH is most common in the caudal cervical, TL and L7/S1 </a:t>
            </a:r>
          </a:p>
          <a:p>
            <a:pPr fontAlgn="base"/>
            <a:r>
              <a:rPr lang="en-US" dirty="0">
                <a:solidFill>
                  <a:schemeClr val="bg1"/>
                </a:solidFill>
              </a:rPr>
              <a:t>TL more susceptible because it lies at the junction between the heavily muscled lumbar region and the rigid thoracic cage </a:t>
            </a:r>
          </a:p>
          <a:p>
            <a:pPr fontAlgn="base"/>
            <a:r>
              <a:rPr lang="en-US" dirty="0">
                <a:solidFill>
                  <a:schemeClr val="bg1"/>
                </a:solidFill>
              </a:rPr>
              <a:t>Caudal cervical region predisposed to chronic IVDH due to increased rotational forces that can be applied to those IVD owing to the orientation of the articular facets</a:t>
            </a:r>
          </a:p>
          <a:p>
            <a:pPr fontAlgn="base"/>
            <a:r>
              <a:rPr lang="en-US" dirty="0">
                <a:solidFill>
                  <a:schemeClr val="bg1"/>
                </a:solidFill>
              </a:rPr>
              <a:t>LS may be susceptible because it is the focus of locomotor forces transferred from the pelvis to vertebral column, and there is also a high incidence of congenital deformities at this intervertebral space</a:t>
            </a:r>
            <a:br>
              <a:rPr lang="en-US" b="0" dirty="0">
                <a:solidFill>
                  <a:schemeClr val="bg1"/>
                </a:solidFill>
                <a:effectLst/>
              </a:rPr>
            </a:br>
            <a:endParaRPr lang="en-US" dirty="0">
              <a:solidFill>
                <a:schemeClr val="bg1"/>
              </a:solidFill>
            </a:endParaRPr>
          </a:p>
        </p:txBody>
      </p:sp>
    </p:spTree>
    <p:extLst>
      <p:ext uri="{BB962C8B-B14F-4D97-AF65-F5344CB8AC3E}">
        <p14:creationId xmlns:p14="http://schemas.microsoft.com/office/powerpoint/2010/main" val="12085177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981A7-FE72-4821-9809-9B2BF21B03D9}"/>
              </a:ext>
            </a:extLst>
          </p:cNvPr>
          <p:cNvSpPr>
            <a:spLocks noGrp="1"/>
          </p:cNvSpPr>
          <p:nvPr>
            <p:ph type="title"/>
          </p:nvPr>
        </p:nvSpPr>
        <p:spPr/>
        <p:txBody>
          <a:bodyPr>
            <a:normAutofit fontScale="90000"/>
          </a:bodyPr>
          <a:lstStyle/>
          <a:p>
            <a:br>
              <a:rPr lang="es-AR" dirty="0">
                <a:solidFill>
                  <a:schemeClr val="bg1"/>
                </a:solidFill>
              </a:rPr>
            </a:br>
            <a:br>
              <a:rPr lang="es-AR" dirty="0">
                <a:solidFill>
                  <a:schemeClr val="bg1"/>
                </a:solidFill>
              </a:rPr>
            </a:br>
            <a:r>
              <a:rPr lang="es-AR" dirty="0">
                <a:solidFill>
                  <a:schemeClr val="bg1"/>
                </a:solidFill>
              </a:rPr>
              <a:t>IMAGING MODALITIES</a:t>
            </a:r>
            <a:br>
              <a:rPr lang="es-AR" b="0" dirty="0">
                <a:solidFill>
                  <a:schemeClr val="bg1"/>
                </a:solidFill>
                <a:effectLst/>
              </a:rPr>
            </a:br>
            <a:br>
              <a:rPr lang="es-AR"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97C26DEC-5C8F-43FA-B17E-33F6AABBDBFF}"/>
              </a:ext>
            </a:extLst>
          </p:cNvPr>
          <p:cNvSpPr>
            <a:spLocks noGrp="1"/>
          </p:cNvSpPr>
          <p:nvPr>
            <p:ph idx="1"/>
          </p:nvPr>
        </p:nvSpPr>
        <p:spPr/>
        <p:txBody>
          <a:bodyPr/>
          <a:lstStyle/>
          <a:p>
            <a:pPr marL="0" indent="0">
              <a:buNone/>
            </a:pPr>
            <a:r>
              <a:rPr lang="en-US" dirty="0">
                <a:solidFill>
                  <a:schemeClr val="bg1"/>
                </a:solidFill>
              </a:rPr>
              <a:t>X-rays:</a:t>
            </a:r>
            <a:endParaRPr lang="en-US" b="0" dirty="0">
              <a:solidFill>
                <a:schemeClr val="bg1"/>
              </a:solidFill>
              <a:effectLst/>
            </a:endParaRPr>
          </a:p>
          <a:p>
            <a:pPr fontAlgn="base"/>
            <a:r>
              <a:rPr lang="en-US" dirty="0">
                <a:solidFill>
                  <a:schemeClr val="bg1"/>
                </a:solidFill>
              </a:rPr>
              <a:t>Recommended for dogs presented with pain alone</a:t>
            </a:r>
          </a:p>
          <a:p>
            <a:pPr fontAlgn="base"/>
            <a:r>
              <a:rPr lang="en-US" dirty="0">
                <a:solidFill>
                  <a:schemeClr val="bg1"/>
                </a:solidFill>
              </a:rPr>
              <a:t>Useful to rule out major lesions</a:t>
            </a:r>
          </a:p>
          <a:p>
            <a:endParaRPr lang="en-US" dirty="0">
              <a:solidFill>
                <a:schemeClr val="bg1"/>
              </a:solidFill>
            </a:endParaRPr>
          </a:p>
        </p:txBody>
      </p:sp>
    </p:spTree>
    <p:extLst>
      <p:ext uri="{BB962C8B-B14F-4D97-AF65-F5344CB8AC3E}">
        <p14:creationId xmlns:p14="http://schemas.microsoft.com/office/powerpoint/2010/main" val="20899531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57A3D3-DD67-430F-9D6E-E2AF18A8A89E}"/>
              </a:ext>
            </a:extLst>
          </p:cNvPr>
          <p:cNvSpPr>
            <a:spLocks noGrp="1"/>
          </p:cNvSpPr>
          <p:nvPr>
            <p:ph idx="1"/>
          </p:nvPr>
        </p:nvSpPr>
        <p:spPr>
          <a:xfrm>
            <a:off x="838200" y="365125"/>
            <a:ext cx="10515600" cy="4351338"/>
          </a:xfrm>
        </p:spPr>
        <p:txBody>
          <a:bodyPr/>
          <a:lstStyle/>
          <a:p>
            <a:pPr marL="0" indent="0">
              <a:buNone/>
            </a:pPr>
            <a:r>
              <a:rPr lang="en-US" dirty="0">
                <a:solidFill>
                  <a:schemeClr val="bg1"/>
                </a:solidFill>
              </a:rPr>
              <a:t>MRI:</a:t>
            </a:r>
            <a:endParaRPr lang="en-US" b="0" dirty="0">
              <a:solidFill>
                <a:schemeClr val="bg1"/>
              </a:solidFill>
              <a:effectLst/>
            </a:endParaRPr>
          </a:p>
          <a:p>
            <a:pPr fontAlgn="base"/>
            <a:r>
              <a:rPr lang="en-US" dirty="0">
                <a:solidFill>
                  <a:schemeClr val="bg1"/>
                </a:solidFill>
              </a:rPr>
              <a:t>Detail of the spinal cord parenchyma</a:t>
            </a:r>
          </a:p>
          <a:p>
            <a:pPr fontAlgn="base"/>
            <a:r>
              <a:rPr lang="en-US" dirty="0">
                <a:solidFill>
                  <a:schemeClr val="bg1"/>
                </a:solidFill>
              </a:rPr>
              <a:t>Hyperintensity on T2W scans that can be correlated with the region in which the blood–spinal cord barrier has been compromised </a:t>
            </a:r>
          </a:p>
          <a:p>
            <a:pPr fontAlgn="base"/>
            <a:r>
              <a:rPr lang="en-US" dirty="0">
                <a:solidFill>
                  <a:schemeClr val="bg1"/>
                </a:solidFill>
              </a:rPr>
              <a:t>The extent of T2W hyperintensity after an acute disk extrusion can have prognostic value</a:t>
            </a:r>
          </a:p>
          <a:p>
            <a:endParaRPr lang="en-US" dirty="0">
              <a:solidFill>
                <a:schemeClr val="bg1"/>
              </a:solidFill>
            </a:endParaRPr>
          </a:p>
        </p:txBody>
      </p:sp>
      <p:pic>
        <p:nvPicPr>
          <p:cNvPr id="9218" name="Picture 2" descr="Intervertebral Disc Disease (IVDD) - Fitzpatrick Referrals">
            <a:extLst>
              <a:ext uri="{FF2B5EF4-FFF2-40B4-BE49-F238E27FC236}">
                <a16:creationId xmlns:a16="http://schemas.microsoft.com/office/drawing/2014/main" id="{859D605F-0B39-490A-90CC-BA7300F6FC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059092"/>
            <a:ext cx="5416627" cy="36045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9375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1CBC97-41BC-4F70-B6ED-FABF5635FB0D}"/>
              </a:ext>
            </a:extLst>
          </p:cNvPr>
          <p:cNvSpPr>
            <a:spLocks noGrp="1"/>
          </p:cNvSpPr>
          <p:nvPr>
            <p:ph idx="1"/>
          </p:nvPr>
        </p:nvSpPr>
        <p:spPr>
          <a:xfrm>
            <a:off x="838200" y="911224"/>
            <a:ext cx="6355814" cy="5742963"/>
          </a:xfrm>
        </p:spPr>
        <p:txBody>
          <a:bodyPr>
            <a:normAutofit lnSpcReduction="10000"/>
          </a:bodyPr>
          <a:lstStyle/>
          <a:p>
            <a:pPr marL="0" indent="0">
              <a:buNone/>
            </a:pPr>
            <a:r>
              <a:rPr lang="en-US" dirty="0">
                <a:solidFill>
                  <a:schemeClr val="bg1"/>
                </a:solidFill>
              </a:rPr>
              <a:t>CT</a:t>
            </a:r>
            <a:endParaRPr lang="en-US" b="0" dirty="0">
              <a:solidFill>
                <a:schemeClr val="bg1"/>
              </a:solidFill>
              <a:effectLst/>
            </a:endParaRPr>
          </a:p>
          <a:p>
            <a:pPr fontAlgn="base"/>
            <a:r>
              <a:rPr lang="en-US" dirty="0">
                <a:solidFill>
                  <a:schemeClr val="bg1"/>
                </a:solidFill>
              </a:rPr>
              <a:t>Sensitive to changes in radiographic density</a:t>
            </a:r>
          </a:p>
          <a:p>
            <a:pPr lvl="1" fontAlgn="base"/>
            <a:r>
              <a:rPr lang="en-US" dirty="0">
                <a:solidFill>
                  <a:schemeClr val="bg1"/>
                </a:solidFill>
              </a:rPr>
              <a:t>allowing definition and high spatial resolution of calcified nuclear material within the vertebral canal or intervertebral foramina</a:t>
            </a:r>
          </a:p>
          <a:p>
            <a:pPr fontAlgn="base"/>
            <a:r>
              <a:rPr lang="en-US" dirty="0">
                <a:solidFill>
                  <a:schemeClr val="bg1"/>
                </a:solidFill>
              </a:rPr>
              <a:t>Cross-sectional image allows very clear definition of the circumferential location of the extruded or protruded material</a:t>
            </a:r>
          </a:p>
          <a:p>
            <a:pPr fontAlgn="base"/>
            <a:endParaRPr lang="en-US" dirty="0">
              <a:solidFill>
                <a:schemeClr val="bg1"/>
              </a:solidFill>
            </a:endParaRPr>
          </a:p>
          <a:p>
            <a:pPr fontAlgn="base"/>
            <a:r>
              <a:rPr lang="en-US" dirty="0">
                <a:solidFill>
                  <a:schemeClr val="bg1"/>
                </a:solidFill>
              </a:rPr>
              <a:t>less sensitive than MR</a:t>
            </a:r>
          </a:p>
          <a:p>
            <a:pPr lvl="1" fontAlgn="base"/>
            <a:r>
              <a:rPr lang="en-US" dirty="0">
                <a:solidFill>
                  <a:schemeClr val="bg1"/>
                </a:solidFill>
              </a:rPr>
              <a:t>Difficult to detect non-calcified disks </a:t>
            </a:r>
          </a:p>
          <a:p>
            <a:pPr lvl="1" fontAlgn="base"/>
            <a:r>
              <a:rPr lang="en-US" dirty="0">
                <a:solidFill>
                  <a:schemeClr val="bg1"/>
                </a:solidFill>
              </a:rPr>
              <a:t>Hemorrhage associated with disk extrusion is not clearly differentiated from spinal cord</a:t>
            </a:r>
          </a:p>
          <a:p>
            <a:endParaRPr lang="en-US" dirty="0">
              <a:solidFill>
                <a:schemeClr val="bg1"/>
              </a:solidFill>
            </a:endParaRPr>
          </a:p>
        </p:txBody>
      </p:sp>
      <p:pic>
        <p:nvPicPr>
          <p:cNvPr id="10248" name="Picture 8" descr="Intervertebral Disk Disease (IVDD): Facts About Backs | DVSC">
            <a:extLst>
              <a:ext uri="{FF2B5EF4-FFF2-40B4-BE49-F238E27FC236}">
                <a16:creationId xmlns:a16="http://schemas.microsoft.com/office/drawing/2014/main" id="{15B74642-5762-43BF-A647-93A3627108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3956" y="1109947"/>
            <a:ext cx="4189854" cy="3351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9427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BFC3-7D4A-4D94-8015-60561F10CCE9}"/>
              </a:ext>
            </a:extLst>
          </p:cNvPr>
          <p:cNvSpPr>
            <a:spLocks noGrp="1"/>
          </p:cNvSpPr>
          <p:nvPr>
            <p:ph type="title"/>
          </p:nvPr>
        </p:nvSpPr>
        <p:spPr/>
        <p:txBody>
          <a:bodyPr/>
          <a:lstStyle/>
          <a:p>
            <a:r>
              <a:rPr lang="en-US" dirty="0">
                <a:solidFill>
                  <a:schemeClr val="bg1"/>
                </a:solidFill>
              </a:rPr>
              <a:t>MRI or CT?</a:t>
            </a:r>
          </a:p>
        </p:txBody>
      </p:sp>
      <p:sp>
        <p:nvSpPr>
          <p:cNvPr id="3" name="Content Placeholder 2">
            <a:extLst>
              <a:ext uri="{FF2B5EF4-FFF2-40B4-BE49-F238E27FC236}">
                <a16:creationId xmlns:a16="http://schemas.microsoft.com/office/drawing/2014/main" id="{9E47389B-0A3F-496F-8F51-0A6AC9E41AD9}"/>
              </a:ext>
            </a:extLst>
          </p:cNvPr>
          <p:cNvSpPr>
            <a:spLocks noGrp="1"/>
          </p:cNvSpPr>
          <p:nvPr>
            <p:ph idx="1"/>
          </p:nvPr>
        </p:nvSpPr>
        <p:spPr/>
        <p:txBody>
          <a:bodyPr>
            <a:normAutofit lnSpcReduction="10000"/>
          </a:bodyPr>
          <a:lstStyle/>
          <a:p>
            <a:r>
              <a:rPr lang="en-US" dirty="0">
                <a:solidFill>
                  <a:schemeClr val="bg1"/>
                </a:solidFill>
              </a:rPr>
              <a:t>Choice between these modalities in diagnosing symptomatic IVDH relies on deciding whether imaging the spinal cord or the compressing material itself is of greatest importance</a:t>
            </a:r>
            <a:endParaRPr lang="en-US" b="0" dirty="0">
              <a:solidFill>
                <a:schemeClr val="bg1"/>
              </a:solidFill>
              <a:effectLst/>
            </a:endParaRPr>
          </a:p>
          <a:p>
            <a:r>
              <a:rPr lang="en-US" dirty="0">
                <a:solidFill>
                  <a:schemeClr val="bg1"/>
                </a:solidFill>
              </a:rPr>
              <a:t>Goal is to accurately localize extruded material so that a surgical procedure to access and remove it can be planned. </a:t>
            </a:r>
          </a:p>
          <a:p>
            <a:r>
              <a:rPr lang="en-US" dirty="0">
                <a:solidFill>
                  <a:schemeClr val="bg1"/>
                </a:solidFill>
              </a:rPr>
              <a:t>Can be achieved by CT in most cases</a:t>
            </a:r>
          </a:p>
          <a:p>
            <a:r>
              <a:rPr lang="en-US" dirty="0">
                <a:solidFill>
                  <a:schemeClr val="bg1"/>
                </a:solidFill>
              </a:rPr>
              <a:t>MRI provides a critical advantage in detecting nonmineralized compressive material (hemorrhage, or type II IVDH)</a:t>
            </a:r>
            <a:endParaRPr lang="en-US" b="0" dirty="0">
              <a:solidFill>
                <a:schemeClr val="bg1"/>
              </a:solidFill>
              <a:effectLst/>
            </a:endParaRPr>
          </a:p>
          <a:p>
            <a:pPr marL="0" indent="0">
              <a:buNone/>
            </a:pPr>
            <a:br>
              <a:rPr lang="en-US" dirty="0">
                <a:solidFill>
                  <a:schemeClr val="bg1"/>
                </a:solidFill>
              </a:rPr>
            </a:br>
            <a:endParaRPr lang="en-US" dirty="0">
              <a:solidFill>
                <a:schemeClr val="bg1"/>
              </a:solidFill>
            </a:endParaRPr>
          </a:p>
        </p:txBody>
      </p:sp>
    </p:spTree>
    <p:extLst>
      <p:ext uri="{BB962C8B-B14F-4D97-AF65-F5344CB8AC3E}">
        <p14:creationId xmlns:p14="http://schemas.microsoft.com/office/powerpoint/2010/main" val="36644015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41198-015C-4C57-BB54-7A74ED6EDDD9}"/>
              </a:ext>
            </a:extLst>
          </p:cNvPr>
          <p:cNvSpPr>
            <a:spLocks noGrp="1"/>
          </p:cNvSpPr>
          <p:nvPr>
            <p:ph type="title"/>
          </p:nvPr>
        </p:nvSpPr>
        <p:spPr/>
        <p:txBody>
          <a:bodyPr>
            <a:normAutofit fontScale="90000"/>
          </a:bodyPr>
          <a:lstStyle/>
          <a:p>
            <a:br>
              <a:rPr lang="es-AR" dirty="0">
                <a:solidFill>
                  <a:schemeClr val="bg1"/>
                </a:solidFill>
              </a:rPr>
            </a:br>
            <a:br>
              <a:rPr lang="es-AR" dirty="0">
                <a:solidFill>
                  <a:schemeClr val="bg1"/>
                </a:solidFill>
              </a:rPr>
            </a:br>
            <a:r>
              <a:rPr lang="es-AR" dirty="0" err="1">
                <a:solidFill>
                  <a:schemeClr val="bg1"/>
                </a:solidFill>
              </a:rPr>
              <a:t>Treatment</a:t>
            </a:r>
            <a:r>
              <a:rPr lang="es-AR" dirty="0">
                <a:solidFill>
                  <a:schemeClr val="bg1"/>
                </a:solidFill>
              </a:rPr>
              <a:t> </a:t>
            </a:r>
            <a:r>
              <a:rPr lang="es-AR" dirty="0" err="1">
                <a:solidFill>
                  <a:schemeClr val="bg1"/>
                </a:solidFill>
              </a:rPr>
              <a:t>of</a:t>
            </a:r>
            <a:r>
              <a:rPr lang="es-AR" dirty="0">
                <a:solidFill>
                  <a:schemeClr val="bg1"/>
                </a:solidFill>
              </a:rPr>
              <a:t> </a:t>
            </a:r>
            <a:r>
              <a:rPr lang="es-AR" dirty="0" err="1">
                <a:solidFill>
                  <a:schemeClr val="bg1"/>
                </a:solidFill>
              </a:rPr>
              <a:t>Symptomatic</a:t>
            </a:r>
            <a:r>
              <a:rPr lang="es-AR" dirty="0">
                <a:solidFill>
                  <a:schemeClr val="bg1"/>
                </a:solidFill>
              </a:rPr>
              <a:t> IVDD:</a:t>
            </a:r>
            <a:br>
              <a:rPr lang="es-AR" b="0" dirty="0">
                <a:solidFill>
                  <a:schemeClr val="bg1"/>
                </a:solidFill>
                <a:effectLst/>
              </a:rPr>
            </a:br>
            <a:br>
              <a:rPr lang="es-AR"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B381C3ED-CE7A-47EE-A0D0-FB7B4B361350}"/>
              </a:ext>
            </a:extLst>
          </p:cNvPr>
          <p:cNvSpPr>
            <a:spLocks noGrp="1"/>
          </p:cNvSpPr>
          <p:nvPr>
            <p:ph idx="1"/>
          </p:nvPr>
        </p:nvSpPr>
        <p:spPr/>
        <p:txBody>
          <a:bodyPr/>
          <a:lstStyle/>
          <a:p>
            <a:r>
              <a:rPr lang="en-US" dirty="0">
                <a:solidFill>
                  <a:schemeClr val="bg1"/>
                </a:solidFill>
              </a:rPr>
              <a:t>Tendency for spontaneous recovery of function after injuries to the nervous system, and therefore there is argument over the extent to which surgical intervention is necessary to aid in recovery </a:t>
            </a:r>
            <a:endParaRPr lang="en-US" b="0" dirty="0">
              <a:solidFill>
                <a:schemeClr val="bg1"/>
              </a:solidFill>
              <a:effectLst/>
            </a:endParaRPr>
          </a:p>
          <a:p>
            <a:r>
              <a:rPr lang="en-US" dirty="0">
                <a:solidFill>
                  <a:schemeClr val="bg1"/>
                </a:solidFill>
              </a:rPr>
              <a:t>Variability in presenting clinical signs and whether they are recurrent or first-time occurrences, all of which may affect the treatment decision</a:t>
            </a:r>
            <a:endParaRPr lang="en-US" b="0" dirty="0">
              <a:solidFill>
                <a:schemeClr val="bg1"/>
              </a:solidFill>
              <a:effectLst/>
            </a:endParaRPr>
          </a:p>
          <a:p>
            <a:pPr marL="0" indent="0">
              <a:buNone/>
            </a:pPr>
            <a:br>
              <a:rPr lang="en-US" b="0" dirty="0">
                <a:solidFill>
                  <a:schemeClr val="bg1"/>
                </a:solidFill>
                <a:effectLst/>
              </a:rPr>
            </a:br>
            <a:endParaRPr lang="en-US" dirty="0">
              <a:solidFill>
                <a:schemeClr val="bg1"/>
              </a:solidFill>
            </a:endParaRPr>
          </a:p>
        </p:txBody>
      </p:sp>
    </p:spTree>
    <p:extLst>
      <p:ext uri="{BB962C8B-B14F-4D97-AF65-F5344CB8AC3E}">
        <p14:creationId xmlns:p14="http://schemas.microsoft.com/office/powerpoint/2010/main" val="712657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A1E789-4855-4EF0-9CFA-C38ABA035DE5}"/>
              </a:ext>
            </a:extLst>
          </p:cNvPr>
          <p:cNvSpPr>
            <a:spLocks noGrp="1"/>
          </p:cNvSpPr>
          <p:nvPr>
            <p:ph type="title"/>
          </p:nvPr>
        </p:nvSpPr>
        <p:spPr>
          <a:xfrm>
            <a:off x="1179723" y="2601550"/>
            <a:ext cx="10515600" cy="1325563"/>
          </a:xfrm>
        </p:spPr>
        <p:txBody>
          <a:bodyPr/>
          <a:lstStyle/>
          <a:p>
            <a:r>
              <a:rPr lang="en-US" dirty="0">
                <a:solidFill>
                  <a:schemeClr val="bg1"/>
                </a:solidFill>
              </a:rPr>
              <a:t>Intervertebral Disk Disease/Herniation</a:t>
            </a:r>
          </a:p>
        </p:txBody>
      </p:sp>
    </p:spTree>
    <p:extLst>
      <p:ext uri="{BB962C8B-B14F-4D97-AF65-F5344CB8AC3E}">
        <p14:creationId xmlns:p14="http://schemas.microsoft.com/office/powerpoint/2010/main" val="30005740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1E777-802F-45E2-9BB2-C80B43E408B0}"/>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Contusion Injuries</a:t>
            </a:r>
            <a:br>
              <a:rPr lang="en-US" b="0" dirty="0">
                <a:solidFill>
                  <a:schemeClr val="bg1"/>
                </a:solidFill>
                <a:effectLst/>
              </a:rPr>
            </a:br>
            <a:endParaRPr lang="en-US" dirty="0">
              <a:solidFill>
                <a:schemeClr val="bg1"/>
              </a:solidFill>
            </a:endParaRPr>
          </a:p>
        </p:txBody>
      </p:sp>
      <p:sp>
        <p:nvSpPr>
          <p:cNvPr id="3" name="Content Placeholder 2">
            <a:extLst>
              <a:ext uri="{FF2B5EF4-FFF2-40B4-BE49-F238E27FC236}">
                <a16:creationId xmlns:a16="http://schemas.microsoft.com/office/drawing/2014/main" id="{C4B707BE-80C1-4D9A-9C64-D414E7E35EBD}"/>
              </a:ext>
            </a:extLst>
          </p:cNvPr>
          <p:cNvSpPr>
            <a:spLocks noGrp="1"/>
          </p:cNvSpPr>
          <p:nvPr>
            <p:ph idx="1"/>
          </p:nvPr>
        </p:nvSpPr>
        <p:spPr/>
        <p:txBody>
          <a:bodyPr>
            <a:normAutofit/>
          </a:bodyPr>
          <a:lstStyle/>
          <a:p>
            <a:pPr fontAlgn="base"/>
            <a:r>
              <a:rPr lang="en-US" dirty="0">
                <a:solidFill>
                  <a:schemeClr val="bg1"/>
                </a:solidFill>
              </a:rPr>
              <a:t>There is no medical or surgical intervention</a:t>
            </a:r>
          </a:p>
          <a:p>
            <a:pPr lvl="1" fontAlgn="base"/>
            <a:r>
              <a:rPr lang="en-US" dirty="0">
                <a:solidFill>
                  <a:schemeClr val="bg1"/>
                </a:solidFill>
              </a:rPr>
              <a:t>apart from maintenance of blood pressure within normal limits.</a:t>
            </a:r>
          </a:p>
          <a:p>
            <a:pPr fontAlgn="base"/>
            <a:r>
              <a:rPr lang="en-US" dirty="0">
                <a:solidFill>
                  <a:schemeClr val="bg1"/>
                </a:solidFill>
              </a:rPr>
              <a:t>Methylprednisolone sodium – NACSIS trial</a:t>
            </a:r>
          </a:p>
          <a:p>
            <a:pPr fontAlgn="base"/>
            <a:r>
              <a:rPr lang="en-US" dirty="0">
                <a:solidFill>
                  <a:schemeClr val="bg1"/>
                </a:solidFill>
              </a:rPr>
              <a:t>Small study in experimental dogs failed to detect any improvement over placebo after MPSS</a:t>
            </a:r>
          </a:p>
        </p:txBody>
      </p:sp>
    </p:spTree>
    <p:extLst>
      <p:ext uri="{BB962C8B-B14F-4D97-AF65-F5344CB8AC3E}">
        <p14:creationId xmlns:p14="http://schemas.microsoft.com/office/powerpoint/2010/main" val="1088183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5DBB55-6030-474A-8AAF-72038AE6079B}"/>
              </a:ext>
            </a:extLst>
          </p:cNvPr>
          <p:cNvSpPr>
            <a:spLocks noGrp="1"/>
          </p:cNvSpPr>
          <p:nvPr>
            <p:ph idx="1"/>
          </p:nvPr>
        </p:nvSpPr>
        <p:spPr>
          <a:xfrm>
            <a:off x="838200" y="1253331"/>
            <a:ext cx="10515600" cy="4351338"/>
          </a:xfrm>
        </p:spPr>
        <p:txBody>
          <a:bodyPr>
            <a:normAutofit lnSpcReduction="10000"/>
          </a:bodyPr>
          <a:lstStyle/>
          <a:p>
            <a:pPr fontAlgn="base"/>
            <a:r>
              <a:rPr lang="en-US" dirty="0">
                <a:solidFill>
                  <a:schemeClr val="bg1"/>
                </a:solidFill>
              </a:rPr>
              <a:t>Nursing care plus rehabilitation exercises </a:t>
            </a:r>
          </a:p>
          <a:p>
            <a:pPr fontAlgn="base"/>
            <a:r>
              <a:rPr lang="en-US" dirty="0">
                <a:solidFill>
                  <a:schemeClr val="bg1"/>
                </a:solidFill>
              </a:rPr>
              <a:t>No data to support their effectiveness</a:t>
            </a:r>
          </a:p>
          <a:p>
            <a:pPr fontAlgn="base"/>
            <a:r>
              <a:rPr lang="en-US" dirty="0">
                <a:solidFill>
                  <a:schemeClr val="bg1"/>
                </a:solidFill>
              </a:rPr>
              <a:t>Possible complications of severe contusive injuries</a:t>
            </a:r>
          </a:p>
          <a:p>
            <a:pPr lvl="1" fontAlgn="base"/>
            <a:r>
              <a:rPr lang="en-US" dirty="0">
                <a:solidFill>
                  <a:schemeClr val="bg1"/>
                </a:solidFill>
              </a:rPr>
              <a:t>pneumonia, decubital ulcers, and urinary tract infection,</a:t>
            </a:r>
          </a:p>
          <a:p>
            <a:pPr lvl="1" fontAlgn="base"/>
            <a:endParaRPr lang="en-US" dirty="0">
              <a:solidFill>
                <a:schemeClr val="bg1"/>
              </a:solidFill>
            </a:endParaRPr>
          </a:p>
          <a:p>
            <a:pPr marL="228600" lvl="1" fontAlgn="base"/>
            <a:r>
              <a:rPr lang="en-US" dirty="0">
                <a:solidFill>
                  <a:schemeClr val="bg1"/>
                </a:solidFill>
              </a:rPr>
              <a:t>The time needed for recovery varies among individual animals and depends on severity and site of the lesion, but the full recovery period is at least 3 months</a:t>
            </a:r>
          </a:p>
          <a:p>
            <a:pPr fontAlgn="base"/>
            <a:r>
              <a:rPr lang="en-US" dirty="0">
                <a:solidFill>
                  <a:schemeClr val="bg1"/>
                </a:solidFill>
              </a:rPr>
              <a:t>Some contusive injuries are of sufficient severity to preclude functional recovery</a:t>
            </a:r>
          </a:p>
          <a:p>
            <a:pPr fontAlgn="base"/>
            <a:r>
              <a:rPr lang="en-US" dirty="0">
                <a:solidFill>
                  <a:schemeClr val="bg1"/>
                </a:solidFill>
              </a:rPr>
              <a:t>These currently are difficult to identify at the time of injury, although they will have loss of DPP soon after the impact</a:t>
            </a:r>
          </a:p>
          <a:p>
            <a:endParaRPr lang="en-US" dirty="0">
              <a:solidFill>
                <a:schemeClr val="bg1"/>
              </a:solidFill>
            </a:endParaRPr>
          </a:p>
        </p:txBody>
      </p:sp>
    </p:spTree>
    <p:extLst>
      <p:ext uri="{BB962C8B-B14F-4D97-AF65-F5344CB8AC3E}">
        <p14:creationId xmlns:p14="http://schemas.microsoft.com/office/powerpoint/2010/main" val="14603121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2CC50-3017-49E4-8BD0-E135B9CF24F9}"/>
              </a:ext>
            </a:extLst>
          </p:cNvPr>
          <p:cNvSpPr>
            <a:spLocks noGrp="1"/>
          </p:cNvSpPr>
          <p:nvPr>
            <p:ph type="title"/>
          </p:nvPr>
        </p:nvSpPr>
        <p:spPr/>
        <p:txBody>
          <a:bodyPr>
            <a:normAutofit fontScale="90000"/>
          </a:bodyPr>
          <a:lstStyle/>
          <a:p>
            <a:br>
              <a:rPr lang="es-AR" dirty="0">
                <a:solidFill>
                  <a:schemeClr val="bg1"/>
                </a:solidFill>
              </a:rPr>
            </a:br>
            <a:r>
              <a:rPr lang="es-AR" dirty="0" err="1">
                <a:solidFill>
                  <a:schemeClr val="bg1"/>
                </a:solidFill>
              </a:rPr>
              <a:t>Spinal</a:t>
            </a:r>
            <a:r>
              <a:rPr lang="es-AR" dirty="0">
                <a:solidFill>
                  <a:schemeClr val="bg1"/>
                </a:solidFill>
              </a:rPr>
              <a:t> Cord </a:t>
            </a:r>
            <a:r>
              <a:rPr lang="es-AR" dirty="0" err="1">
                <a:solidFill>
                  <a:schemeClr val="bg1"/>
                </a:solidFill>
              </a:rPr>
              <a:t>Compression</a:t>
            </a:r>
            <a:br>
              <a:rPr lang="es-AR" b="0" dirty="0">
                <a:solidFill>
                  <a:schemeClr val="bg1"/>
                </a:solidFill>
                <a:effectLst/>
              </a:rPr>
            </a:br>
            <a:br>
              <a:rPr lang="es-AR"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7F4CF849-9CCF-4F15-8E35-8DF9D067107B}"/>
              </a:ext>
            </a:extLst>
          </p:cNvPr>
          <p:cNvSpPr>
            <a:spLocks noGrp="1"/>
          </p:cNvSpPr>
          <p:nvPr>
            <p:ph idx="1"/>
          </p:nvPr>
        </p:nvSpPr>
        <p:spPr/>
        <p:txBody>
          <a:bodyPr>
            <a:normAutofit/>
          </a:bodyPr>
          <a:lstStyle/>
          <a:p>
            <a:pPr fontAlgn="base"/>
            <a:r>
              <a:rPr lang="en-US" dirty="0">
                <a:solidFill>
                  <a:schemeClr val="bg1"/>
                </a:solidFill>
              </a:rPr>
              <a:t>Medically or surgically</a:t>
            </a:r>
          </a:p>
          <a:p>
            <a:pPr fontAlgn="base"/>
            <a:r>
              <a:rPr lang="en-US" dirty="0">
                <a:solidFill>
                  <a:schemeClr val="bg1"/>
                </a:solidFill>
              </a:rPr>
              <a:t>The spinal cord is able to function satisfactorily even when it is compressed to some degree</a:t>
            </a:r>
          </a:p>
          <a:p>
            <a:pPr lvl="1" fontAlgn="base"/>
            <a:r>
              <a:rPr lang="en-US" dirty="0">
                <a:solidFill>
                  <a:schemeClr val="bg1"/>
                </a:solidFill>
              </a:rPr>
              <a:t>There appears to be a threshold level of compression at which its function becomes rapidly compromised.</a:t>
            </a:r>
          </a:p>
          <a:p>
            <a:pPr fontAlgn="base"/>
            <a:endParaRPr lang="en-US" b="0" dirty="0">
              <a:solidFill>
                <a:schemeClr val="bg1"/>
              </a:solidFill>
              <a:effectLst/>
            </a:endParaRPr>
          </a:p>
          <a:p>
            <a:pPr fontAlgn="base"/>
            <a:r>
              <a:rPr lang="en-US" dirty="0">
                <a:solidFill>
                  <a:schemeClr val="bg1"/>
                </a:solidFill>
              </a:rPr>
              <a:t>how much compression justifies a decompressive surgical procedure?</a:t>
            </a:r>
          </a:p>
          <a:p>
            <a:pPr marL="0" indent="0" fontAlgn="base">
              <a:buNone/>
            </a:pPr>
            <a:endParaRPr lang="en-US" dirty="0">
              <a:solidFill>
                <a:schemeClr val="bg1"/>
              </a:solidFill>
            </a:endParaRPr>
          </a:p>
        </p:txBody>
      </p:sp>
    </p:spTree>
    <p:extLst>
      <p:ext uri="{BB962C8B-B14F-4D97-AF65-F5344CB8AC3E}">
        <p14:creationId xmlns:p14="http://schemas.microsoft.com/office/powerpoint/2010/main" val="13802481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620A5-9282-481E-9797-46016EFC9EFE}"/>
              </a:ext>
            </a:extLst>
          </p:cNvPr>
          <p:cNvSpPr>
            <a:spLocks noGrp="1"/>
          </p:cNvSpPr>
          <p:nvPr>
            <p:ph type="title"/>
          </p:nvPr>
        </p:nvSpPr>
        <p:spPr/>
        <p:txBody>
          <a:bodyPr>
            <a:normAutofit fontScale="90000"/>
          </a:bodyPr>
          <a:lstStyle/>
          <a:p>
            <a:br>
              <a:rPr lang="en-US" dirty="0">
                <a:solidFill>
                  <a:schemeClr val="bg1"/>
                </a:solidFill>
              </a:rPr>
            </a:br>
            <a:br>
              <a:rPr lang="en-US" dirty="0">
                <a:solidFill>
                  <a:schemeClr val="bg1"/>
                </a:solidFill>
              </a:rPr>
            </a:br>
            <a:r>
              <a:rPr lang="en-US" dirty="0">
                <a:solidFill>
                  <a:schemeClr val="bg1"/>
                </a:solidFill>
              </a:rPr>
              <a:t>Compression Associated with Type II IVDH: </a:t>
            </a:r>
            <a:br>
              <a:rPr lang="en-US" b="0" dirty="0">
                <a:solidFill>
                  <a:schemeClr val="bg1"/>
                </a:solidFill>
                <a:effectLst/>
              </a:rPr>
            </a:br>
            <a:br>
              <a:rPr lang="en-US"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BA27DB58-14FA-4EEA-8826-4CEF562B5E5A}"/>
              </a:ext>
            </a:extLst>
          </p:cNvPr>
          <p:cNvSpPr>
            <a:spLocks noGrp="1"/>
          </p:cNvSpPr>
          <p:nvPr>
            <p:ph idx="1"/>
          </p:nvPr>
        </p:nvSpPr>
        <p:spPr/>
        <p:txBody>
          <a:bodyPr>
            <a:normAutofit fontScale="77500" lnSpcReduction="20000"/>
          </a:bodyPr>
          <a:lstStyle/>
          <a:p>
            <a:r>
              <a:rPr lang="en-US" dirty="0">
                <a:solidFill>
                  <a:schemeClr val="bg1"/>
                </a:solidFill>
              </a:rPr>
              <a:t>Progressive over months and frequently are associated with moderate-to-severe compression that may be exacerbated by a dynamic  component—especially in the cervical region</a:t>
            </a:r>
            <a:endParaRPr lang="en-US" b="0" dirty="0">
              <a:solidFill>
                <a:schemeClr val="bg1"/>
              </a:solidFill>
              <a:effectLst/>
            </a:endParaRPr>
          </a:p>
          <a:p>
            <a:pPr fontAlgn="base"/>
            <a:r>
              <a:rPr lang="en-US" dirty="0">
                <a:solidFill>
                  <a:schemeClr val="bg1"/>
                </a:solidFill>
              </a:rPr>
              <a:t>These cases are clear candidates for surgery </a:t>
            </a:r>
          </a:p>
          <a:p>
            <a:pPr fontAlgn="base"/>
            <a:r>
              <a:rPr lang="en-US" dirty="0">
                <a:solidFill>
                  <a:schemeClr val="bg1"/>
                </a:solidFill>
              </a:rPr>
              <a:t>There are no comparable data available for thoracolumbar IVD protrusions.</a:t>
            </a:r>
          </a:p>
          <a:p>
            <a:pPr fontAlgn="base"/>
            <a:r>
              <a:rPr lang="en-US" dirty="0">
                <a:solidFill>
                  <a:schemeClr val="bg1"/>
                </a:solidFill>
              </a:rPr>
              <a:t> On the whole, the decision for individual dogs affected by TL type II IVDH is made after consulting with the owner about their goals and potential to recover or suffer injury. </a:t>
            </a:r>
          </a:p>
          <a:p>
            <a:pPr fontAlgn="base"/>
            <a:r>
              <a:rPr lang="en-US" dirty="0">
                <a:solidFill>
                  <a:schemeClr val="bg1"/>
                </a:solidFill>
              </a:rPr>
              <a:t>In </a:t>
            </a:r>
            <a:r>
              <a:rPr lang="en-US" dirty="0" err="1">
                <a:solidFill>
                  <a:schemeClr val="bg1"/>
                </a:solidFill>
              </a:rPr>
              <a:t>largebreed</a:t>
            </a:r>
            <a:r>
              <a:rPr lang="en-US" dirty="0">
                <a:solidFill>
                  <a:schemeClr val="bg1"/>
                </a:solidFill>
              </a:rPr>
              <a:t> dogs: consider the possibility of concurrent DM</a:t>
            </a:r>
          </a:p>
          <a:p>
            <a:pPr fontAlgn="base"/>
            <a:r>
              <a:rPr lang="en-US" dirty="0">
                <a:solidFill>
                  <a:schemeClr val="bg1"/>
                </a:solidFill>
              </a:rPr>
              <a:t>Outcome frequently very gratifying, especially when the disk is excised using corpectomy</a:t>
            </a:r>
          </a:p>
          <a:p>
            <a:pPr lvl="1" fontAlgn="base"/>
            <a:r>
              <a:rPr lang="en-US" dirty="0">
                <a:solidFill>
                  <a:schemeClr val="bg1"/>
                </a:solidFill>
              </a:rPr>
              <a:t>there is often a risk of recurrence at another site</a:t>
            </a:r>
          </a:p>
          <a:p>
            <a:pPr marL="457200" lvl="1" indent="0" fontAlgn="base">
              <a:buNone/>
            </a:pPr>
            <a:endParaRPr lang="en-US" dirty="0">
              <a:solidFill>
                <a:schemeClr val="bg1"/>
              </a:solidFill>
            </a:endParaRPr>
          </a:p>
          <a:p>
            <a:pPr marL="342900" lvl="1" indent="-342900" fontAlgn="base"/>
            <a:r>
              <a:rPr lang="en-US" dirty="0">
                <a:solidFill>
                  <a:schemeClr val="bg1"/>
                </a:solidFill>
              </a:rPr>
              <a:t>Steroids – benefit/side effects</a:t>
            </a:r>
          </a:p>
        </p:txBody>
      </p:sp>
    </p:spTree>
    <p:extLst>
      <p:ext uri="{BB962C8B-B14F-4D97-AF65-F5344CB8AC3E}">
        <p14:creationId xmlns:p14="http://schemas.microsoft.com/office/powerpoint/2010/main" val="41963558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6AD0C-B69A-4F0D-9DD0-3D05367B4AED}"/>
              </a:ext>
            </a:extLst>
          </p:cNvPr>
          <p:cNvSpPr>
            <a:spLocks noGrp="1"/>
          </p:cNvSpPr>
          <p:nvPr>
            <p:ph type="title"/>
          </p:nvPr>
        </p:nvSpPr>
        <p:spPr/>
        <p:txBody>
          <a:bodyPr>
            <a:normAutofit fontScale="90000"/>
          </a:bodyPr>
          <a:lstStyle/>
          <a:p>
            <a:r>
              <a:rPr lang="en-US" dirty="0">
                <a:solidFill>
                  <a:schemeClr val="bg1"/>
                </a:solidFill>
              </a:rPr>
              <a:t>Spinal Cord Compression Associated with Type I IVDH</a:t>
            </a:r>
            <a:br>
              <a:rPr lang="en-US" b="0" dirty="0">
                <a:solidFill>
                  <a:schemeClr val="bg1"/>
                </a:solidFill>
                <a:effectLst/>
              </a:rPr>
            </a:br>
            <a:endParaRPr lang="en-US" dirty="0">
              <a:solidFill>
                <a:schemeClr val="bg1"/>
              </a:solidFill>
            </a:endParaRPr>
          </a:p>
        </p:txBody>
      </p:sp>
      <p:sp>
        <p:nvSpPr>
          <p:cNvPr id="3" name="Content Placeholder 2">
            <a:extLst>
              <a:ext uri="{FF2B5EF4-FFF2-40B4-BE49-F238E27FC236}">
                <a16:creationId xmlns:a16="http://schemas.microsoft.com/office/drawing/2014/main" id="{907439A2-98E0-4503-AEF9-D4FFC62B6113}"/>
              </a:ext>
            </a:extLst>
          </p:cNvPr>
          <p:cNvSpPr>
            <a:spLocks noGrp="1"/>
          </p:cNvSpPr>
          <p:nvPr>
            <p:ph idx="1"/>
          </p:nvPr>
        </p:nvSpPr>
        <p:spPr/>
        <p:txBody>
          <a:bodyPr>
            <a:normAutofit fontScale="92500" lnSpcReduction="10000"/>
          </a:bodyPr>
          <a:lstStyle/>
          <a:p>
            <a:pPr fontAlgn="base"/>
            <a:r>
              <a:rPr lang="en-US" dirty="0">
                <a:solidFill>
                  <a:schemeClr val="bg1"/>
                </a:solidFill>
              </a:rPr>
              <a:t>Pain </a:t>
            </a:r>
            <a:r>
              <a:rPr lang="en-US" dirty="0">
                <a:solidFill>
                  <a:schemeClr val="bg1"/>
                </a:solidFill>
                <a:sym typeface="Wingdings" panose="05000000000000000000" pitchFamily="2" charset="2"/>
              </a:rPr>
              <a:t> </a:t>
            </a:r>
            <a:r>
              <a:rPr lang="en-US" dirty="0">
                <a:solidFill>
                  <a:schemeClr val="bg1"/>
                </a:solidFill>
              </a:rPr>
              <a:t>candidates for surgical decompression</a:t>
            </a:r>
          </a:p>
          <a:p>
            <a:pPr fontAlgn="base"/>
            <a:r>
              <a:rPr lang="en-US" dirty="0">
                <a:solidFill>
                  <a:schemeClr val="bg1"/>
                </a:solidFill>
              </a:rPr>
              <a:t>Decompression is warranted to accelerate and provide more extensive recovery in dogs that are </a:t>
            </a:r>
            <a:r>
              <a:rPr lang="en-US" dirty="0" err="1">
                <a:solidFill>
                  <a:schemeClr val="bg1"/>
                </a:solidFill>
              </a:rPr>
              <a:t>nonambulatory</a:t>
            </a:r>
            <a:r>
              <a:rPr lang="en-US" dirty="0">
                <a:solidFill>
                  <a:schemeClr val="bg1"/>
                </a:solidFill>
              </a:rPr>
              <a:t> and, sometimes, to alleviate pain in ambulatory patients</a:t>
            </a:r>
          </a:p>
          <a:p>
            <a:pPr fontAlgn="base"/>
            <a:r>
              <a:rPr lang="en-US" dirty="0">
                <a:solidFill>
                  <a:schemeClr val="bg1"/>
                </a:solidFill>
              </a:rPr>
              <a:t>Data in mice suggest that compression of &lt;50% of the spinal cord diameter may not be associated with long-term loss of function</a:t>
            </a:r>
          </a:p>
          <a:p>
            <a:pPr lvl="1" fontAlgn="base"/>
            <a:r>
              <a:rPr lang="en-US" dirty="0">
                <a:solidFill>
                  <a:schemeClr val="bg1"/>
                </a:solidFill>
              </a:rPr>
              <a:t>although it is difficult to interpret directly because the magnitude of contusive injury also will vary in clinical cases</a:t>
            </a:r>
          </a:p>
          <a:p>
            <a:pPr fontAlgn="base"/>
            <a:r>
              <a:rPr lang="en-US" dirty="0">
                <a:solidFill>
                  <a:schemeClr val="bg1"/>
                </a:solidFill>
              </a:rPr>
              <a:t>Data suggest that rapid decompression is beneficial, although the effect is minimal if decompression is not carried out within approximately 6–8 hours of injury, which may not always be practical</a:t>
            </a:r>
            <a:br>
              <a:rPr lang="en-US" b="0" dirty="0">
                <a:solidFill>
                  <a:schemeClr val="bg1"/>
                </a:solidFill>
                <a:effectLst/>
              </a:rPr>
            </a:br>
            <a:endParaRPr lang="en-US" dirty="0">
              <a:solidFill>
                <a:schemeClr val="bg1"/>
              </a:solidFill>
            </a:endParaRPr>
          </a:p>
        </p:txBody>
      </p:sp>
    </p:spTree>
    <p:extLst>
      <p:ext uri="{BB962C8B-B14F-4D97-AF65-F5344CB8AC3E}">
        <p14:creationId xmlns:p14="http://schemas.microsoft.com/office/powerpoint/2010/main" val="3193671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A5CD3-ECCE-4F37-A492-D5C1D1C82AD2}"/>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Recurrent Clinical Signs Associated with IVDD</a:t>
            </a:r>
            <a:br>
              <a:rPr lang="en-US" b="0" dirty="0">
                <a:solidFill>
                  <a:schemeClr val="bg1"/>
                </a:solidFill>
                <a:effectLst/>
              </a:rPr>
            </a:br>
            <a:br>
              <a:rPr lang="en-US"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C48DA712-4AF9-460E-8468-DD8B22748A29}"/>
              </a:ext>
            </a:extLst>
          </p:cNvPr>
          <p:cNvSpPr>
            <a:spLocks noGrp="1"/>
          </p:cNvSpPr>
          <p:nvPr>
            <p:ph idx="1"/>
          </p:nvPr>
        </p:nvSpPr>
        <p:spPr/>
        <p:txBody>
          <a:bodyPr>
            <a:normAutofit/>
          </a:bodyPr>
          <a:lstStyle/>
          <a:p>
            <a:r>
              <a:rPr lang="en-US" dirty="0">
                <a:solidFill>
                  <a:schemeClr val="bg1"/>
                </a:solidFill>
              </a:rPr>
              <a:t>Most animals that suffer clinical signs associated with IVDD are at risk of future episodes because the degenerative process </a:t>
            </a:r>
            <a:endParaRPr lang="en-US" b="0" dirty="0">
              <a:solidFill>
                <a:schemeClr val="bg1"/>
              </a:solidFill>
              <a:effectLst/>
            </a:endParaRPr>
          </a:p>
          <a:p>
            <a:r>
              <a:rPr lang="en-US" dirty="0">
                <a:solidFill>
                  <a:schemeClr val="bg1"/>
                </a:solidFill>
              </a:rPr>
              <a:t>Clinical signs can recur </a:t>
            </a:r>
            <a:endParaRPr lang="en-US" b="0" dirty="0">
              <a:solidFill>
                <a:schemeClr val="bg1"/>
              </a:solidFill>
              <a:effectLst/>
            </a:endParaRPr>
          </a:p>
          <a:p>
            <a:r>
              <a:rPr lang="en-US" dirty="0">
                <a:solidFill>
                  <a:schemeClr val="bg1"/>
                </a:solidFill>
              </a:rPr>
              <a:t>signs associated can vary from mild spinal pain to deep pain-negative paraplegia that may later prove irreversible</a:t>
            </a:r>
            <a:endParaRPr lang="en-US" b="0" dirty="0">
              <a:solidFill>
                <a:schemeClr val="bg1"/>
              </a:solidFill>
              <a:effectLst/>
            </a:endParaRPr>
          </a:p>
          <a:p>
            <a:r>
              <a:rPr lang="en-US" dirty="0">
                <a:solidFill>
                  <a:schemeClr val="bg1"/>
                </a:solidFill>
              </a:rPr>
              <a:t>Known risk of recurrence after decompressive surgery alone, although the reported proportions vary widely from study to study.</a:t>
            </a:r>
            <a:endParaRPr lang="en-US" b="0" dirty="0">
              <a:solidFill>
                <a:schemeClr val="bg1"/>
              </a:solidFill>
              <a:effectLst/>
            </a:endParaRPr>
          </a:p>
          <a:p>
            <a:pPr marL="0" indent="0">
              <a:buNone/>
            </a:pPr>
            <a:endParaRPr lang="en-US" dirty="0">
              <a:solidFill>
                <a:schemeClr val="bg1"/>
              </a:solidFill>
            </a:endParaRPr>
          </a:p>
        </p:txBody>
      </p:sp>
    </p:spTree>
    <p:extLst>
      <p:ext uri="{BB962C8B-B14F-4D97-AF65-F5344CB8AC3E}">
        <p14:creationId xmlns:p14="http://schemas.microsoft.com/office/powerpoint/2010/main" val="2593045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F9F3C-FB78-4ED3-B257-01861C8623E6}"/>
              </a:ext>
            </a:extLst>
          </p:cNvPr>
          <p:cNvSpPr>
            <a:spLocks noGrp="1"/>
          </p:cNvSpPr>
          <p:nvPr>
            <p:ph type="title"/>
          </p:nvPr>
        </p:nvSpPr>
        <p:spPr/>
        <p:txBody>
          <a:bodyPr/>
          <a:lstStyle/>
          <a:p>
            <a:r>
              <a:rPr lang="en-US" dirty="0">
                <a:solidFill>
                  <a:schemeClr val="bg1"/>
                </a:solidFill>
              </a:rPr>
              <a:t>Prognostic indicators</a:t>
            </a:r>
          </a:p>
        </p:txBody>
      </p:sp>
      <p:sp>
        <p:nvSpPr>
          <p:cNvPr id="3" name="Content Placeholder 2">
            <a:extLst>
              <a:ext uri="{FF2B5EF4-FFF2-40B4-BE49-F238E27FC236}">
                <a16:creationId xmlns:a16="http://schemas.microsoft.com/office/drawing/2014/main" id="{EB518FCB-FF88-4D2A-B2A2-FD1668DDD888}"/>
              </a:ext>
            </a:extLst>
          </p:cNvPr>
          <p:cNvSpPr>
            <a:spLocks noGrp="1"/>
          </p:cNvSpPr>
          <p:nvPr>
            <p:ph idx="1"/>
          </p:nvPr>
        </p:nvSpPr>
        <p:spPr/>
        <p:txBody>
          <a:bodyPr>
            <a:normAutofit/>
          </a:bodyPr>
          <a:lstStyle/>
          <a:p>
            <a:r>
              <a:rPr lang="en-US" dirty="0">
                <a:solidFill>
                  <a:schemeClr val="bg1"/>
                </a:solidFill>
              </a:rPr>
              <a:t>Testing DPP is the only method that is in common use </a:t>
            </a:r>
          </a:p>
          <a:p>
            <a:pPr lvl="1"/>
            <a:r>
              <a:rPr lang="en-US" dirty="0">
                <a:solidFill>
                  <a:schemeClr val="bg1"/>
                </a:solidFill>
              </a:rPr>
              <a:t>50% of deep pain-negative dogs will recover, it is not possible to identify which of them will recover when they present</a:t>
            </a:r>
            <a:endParaRPr lang="en-US" b="0" dirty="0">
              <a:solidFill>
                <a:schemeClr val="bg1"/>
              </a:solidFill>
              <a:effectLst/>
            </a:endParaRPr>
          </a:p>
          <a:p>
            <a:r>
              <a:rPr lang="en-US" dirty="0">
                <a:solidFill>
                  <a:schemeClr val="bg1"/>
                </a:solidFill>
              </a:rPr>
              <a:t>Biomarkers</a:t>
            </a:r>
            <a:endParaRPr lang="en-US" b="0" dirty="0">
              <a:solidFill>
                <a:schemeClr val="bg1"/>
              </a:solidFill>
              <a:effectLst/>
            </a:endParaRPr>
          </a:p>
          <a:p>
            <a:pPr fontAlgn="base"/>
            <a:r>
              <a:rPr lang="en-US" dirty="0">
                <a:solidFill>
                  <a:schemeClr val="bg1"/>
                </a:solidFill>
              </a:rPr>
              <a:t>myelin basic protein concentration and creatine kinase activity in CSF</a:t>
            </a:r>
          </a:p>
          <a:p>
            <a:pPr fontAlgn="base"/>
            <a:r>
              <a:rPr lang="en-US" dirty="0">
                <a:solidFill>
                  <a:schemeClr val="bg1"/>
                </a:solidFill>
              </a:rPr>
              <a:t>Levels of MMP-9 activity in CSF</a:t>
            </a:r>
          </a:p>
          <a:p>
            <a:pPr fontAlgn="base"/>
            <a:r>
              <a:rPr lang="en-US" dirty="0">
                <a:solidFill>
                  <a:schemeClr val="bg1"/>
                </a:solidFill>
              </a:rPr>
              <a:t>Concentration of tau protein in the CSF </a:t>
            </a:r>
          </a:p>
          <a:p>
            <a:pPr lvl="1" fontAlgn="base"/>
            <a:r>
              <a:rPr lang="en-US" dirty="0">
                <a:solidFill>
                  <a:schemeClr val="bg1"/>
                </a:solidFill>
              </a:rPr>
              <a:t>delay between sample acquisition and the need for intervention</a:t>
            </a:r>
            <a:br>
              <a:rPr lang="en-US" b="0" dirty="0">
                <a:solidFill>
                  <a:schemeClr val="bg1"/>
                </a:solidFill>
                <a:effectLst/>
              </a:rPr>
            </a:br>
            <a:endParaRPr lang="en-US" dirty="0">
              <a:solidFill>
                <a:schemeClr val="bg1"/>
              </a:solidFill>
            </a:endParaRPr>
          </a:p>
        </p:txBody>
      </p:sp>
    </p:spTree>
    <p:extLst>
      <p:ext uri="{BB962C8B-B14F-4D97-AF65-F5344CB8AC3E}">
        <p14:creationId xmlns:p14="http://schemas.microsoft.com/office/powerpoint/2010/main" val="18860506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842145-69A3-4AE1-BD08-29681FDB6473}"/>
              </a:ext>
            </a:extLst>
          </p:cNvPr>
          <p:cNvSpPr>
            <a:spLocks noGrp="1"/>
          </p:cNvSpPr>
          <p:nvPr>
            <p:ph idx="1"/>
          </p:nvPr>
        </p:nvSpPr>
        <p:spPr>
          <a:xfrm>
            <a:off x="948369" y="4078995"/>
            <a:ext cx="10515600" cy="1603375"/>
          </a:xfrm>
        </p:spPr>
        <p:txBody>
          <a:bodyPr>
            <a:normAutofit fontScale="77500" lnSpcReduction="20000"/>
          </a:bodyPr>
          <a:lstStyle/>
          <a:p>
            <a:r>
              <a:rPr lang="en-US" dirty="0">
                <a:solidFill>
                  <a:schemeClr val="bg1"/>
                </a:solidFill>
              </a:rPr>
              <a:t>Hemilaminectomy is highly successful in returning non‐ambulatory, small breed dogs to full function</a:t>
            </a:r>
          </a:p>
          <a:p>
            <a:r>
              <a:rPr lang="en-US" dirty="0">
                <a:solidFill>
                  <a:schemeClr val="bg1"/>
                </a:solidFill>
              </a:rPr>
              <a:t>In these dogs MPSS may not be a necessary adjunct to surgery</a:t>
            </a:r>
            <a:endParaRPr lang="en-US" b="0" dirty="0">
              <a:solidFill>
                <a:schemeClr val="bg1"/>
              </a:solidFill>
              <a:effectLst/>
            </a:endParaRPr>
          </a:p>
          <a:p>
            <a:pPr marL="0" indent="0">
              <a:buNone/>
            </a:pPr>
            <a:br>
              <a:rPr lang="en-US" dirty="0">
                <a:solidFill>
                  <a:schemeClr val="bg1"/>
                </a:solidFill>
              </a:rPr>
            </a:br>
            <a:endParaRPr lang="en-US" dirty="0">
              <a:solidFill>
                <a:schemeClr val="bg1"/>
              </a:solidFill>
            </a:endParaRPr>
          </a:p>
        </p:txBody>
      </p:sp>
      <p:pic>
        <p:nvPicPr>
          <p:cNvPr id="1026" name="Picture 2">
            <a:extLst>
              <a:ext uri="{FF2B5EF4-FFF2-40B4-BE49-F238E27FC236}">
                <a16:creationId xmlns:a16="http://schemas.microsoft.com/office/drawing/2014/main" id="{34030790-9E04-480E-80BF-434DE21DF7B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565" t="19601" r="37458" b="13835"/>
          <a:stretch/>
        </p:blipFill>
        <p:spPr bwMode="auto">
          <a:xfrm>
            <a:off x="3738390" y="354108"/>
            <a:ext cx="4935557" cy="3301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77805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641CAF-7C4A-4508-A53B-700238A19A4D}"/>
              </a:ext>
            </a:extLst>
          </p:cNvPr>
          <p:cNvSpPr>
            <a:spLocks noGrp="1"/>
          </p:cNvSpPr>
          <p:nvPr>
            <p:ph idx="1"/>
          </p:nvPr>
        </p:nvSpPr>
        <p:spPr>
          <a:xfrm>
            <a:off x="838200" y="3429000"/>
            <a:ext cx="10515600" cy="2426866"/>
          </a:xfrm>
        </p:spPr>
        <p:txBody>
          <a:bodyPr>
            <a:normAutofit/>
          </a:bodyPr>
          <a:lstStyle/>
          <a:p>
            <a:r>
              <a:rPr lang="en-US" dirty="0">
                <a:solidFill>
                  <a:schemeClr val="bg1"/>
                </a:solidFill>
              </a:rPr>
              <a:t>CSF pleocytosis is positively associated with the severity of spinal cord damage in dogs with thoracolumbar IVDD. The percentage of CSF macrophages can be used as a prognostic indicator for regaining ambulation in dogs that have lost DPS</a:t>
            </a:r>
            <a:endParaRPr lang="en-US" b="0" dirty="0">
              <a:solidFill>
                <a:schemeClr val="bg1"/>
              </a:solidFill>
              <a:effectLst/>
            </a:endParaRPr>
          </a:p>
          <a:p>
            <a:pPr marL="0" indent="0">
              <a:buNone/>
            </a:pPr>
            <a:endParaRPr lang="en-US" dirty="0">
              <a:solidFill>
                <a:schemeClr val="bg1"/>
              </a:solidFill>
            </a:endParaRPr>
          </a:p>
        </p:txBody>
      </p:sp>
      <p:pic>
        <p:nvPicPr>
          <p:cNvPr id="2050" name="Picture 2">
            <a:extLst>
              <a:ext uri="{FF2B5EF4-FFF2-40B4-BE49-F238E27FC236}">
                <a16:creationId xmlns:a16="http://schemas.microsoft.com/office/drawing/2014/main" id="{77B130EB-8FFB-4D86-81E2-7000D1D6A6E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092" t="29817" r="17438" b="11199"/>
          <a:stretch/>
        </p:blipFill>
        <p:spPr bwMode="auto">
          <a:xfrm>
            <a:off x="3281190" y="206143"/>
            <a:ext cx="5629620" cy="2768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20313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A42B85FE-2625-4166-AB6E-3324E4D6801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949" t="14658" r="24668" b="22073"/>
          <a:stretch/>
        </p:blipFill>
        <p:spPr bwMode="auto">
          <a:xfrm>
            <a:off x="2681143" y="365125"/>
            <a:ext cx="6829713" cy="45531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7451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D06E0-FAF1-4B04-A5CB-EFCF99EEAEF8}"/>
              </a:ext>
            </a:extLst>
          </p:cNvPr>
          <p:cNvSpPr>
            <a:spLocks noGrp="1"/>
          </p:cNvSpPr>
          <p:nvPr>
            <p:ph type="title"/>
          </p:nvPr>
        </p:nvSpPr>
        <p:spPr/>
        <p:txBody>
          <a:bodyPr/>
          <a:lstStyle/>
          <a:p>
            <a:r>
              <a:rPr lang="en-US" dirty="0">
                <a:solidFill>
                  <a:schemeClr val="bg1"/>
                </a:solidFill>
              </a:rPr>
              <a:t>Intervertebral Disk Disease/Herniation</a:t>
            </a:r>
          </a:p>
        </p:txBody>
      </p:sp>
      <p:sp>
        <p:nvSpPr>
          <p:cNvPr id="3" name="Content Placeholder 2">
            <a:extLst>
              <a:ext uri="{FF2B5EF4-FFF2-40B4-BE49-F238E27FC236}">
                <a16:creationId xmlns:a16="http://schemas.microsoft.com/office/drawing/2014/main" id="{323B6405-F432-4174-BAF2-DC8762865A47}"/>
              </a:ext>
            </a:extLst>
          </p:cNvPr>
          <p:cNvSpPr>
            <a:spLocks noGrp="1"/>
          </p:cNvSpPr>
          <p:nvPr>
            <p:ph idx="1"/>
          </p:nvPr>
        </p:nvSpPr>
        <p:spPr/>
        <p:txBody>
          <a:bodyPr/>
          <a:lstStyle/>
          <a:p>
            <a:pPr fontAlgn="base"/>
            <a:r>
              <a:rPr lang="en-US" dirty="0">
                <a:solidFill>
                  <a:schemeClr val="bg1"/>
                </a:solidFill>
              </a:rPr>
              <a:t>normal IVD: </a:t>
            </a:r>
          </a:p>
          <a:p>
            <a:pPr lvl="1" fontAlgn="base"/>
            <a:r>
              <a:rPr lang="en-US" dirty="0">
                <a:solidFill>
                  <a:schemeClr val="bg1"/>
                </a:solidFill>
              </a:rPr>
              <a:t>incompressible nucleus pulposus</a:t>
            </a:r>
          </a:p>
          <a:p>
            <a:pPr lvl="1" fontAlgn="base"/>
            <a:r>
              <a:rPr lang="en-US" dirty="0">
                <a:solidFill>
                  <a:schemeClr val="bg1"/>
                </a:solidFill>
              </a:rPr>
              <a:t>encompassing annulus fibrosus</a:t>
            </a:r>
          </a:p>
          <a:p>
            <a:pPr fontAlgn="base"/>
            <a:r>
              <a:rPr lang="en-US" dirty="0">
                <a:solidFill>
                  <a:schemeClr val="bg1"/>
                </a:solidFill>
              </a:rPr>
              <a:t>together with the ligamentous annulus fibrosus allow limited motion in any plane </a:t>
            </a:r>
          </a:p>
          <a:p>
            <a:pPr fontAlgn="base"/>
            <a:r>
              <a:rPr lang="en-US" dirty="0">
                <a:solidFill>
                  <a:schemeClr val="bg1"/>
                </a:solidFill>
              </a:rPr>
              <a:t>resilience to resist the compressive forces </a:t>
            </a:r>
          </a:p>
          <a:p>
            <a:endParaRPr lang="en-US" dirty="0">
              <a:solidFill>
                <a:schemeClr val="bg1"/>
              </a:solidFill>
            </a:endParaRPr>
          </a:p>
        </p:txBody>
      </p:sp>
      <p:pic>
        <p:nvPicPr>
          <p:cNvPr id="7170" name="Picture 2" descr="Intervertebral Disk Disease - Mar Vista Animal Medical Center">
            <a:extLst>
              <a:ext uri="{FF2B5EF4-FFF2-40B4-BE49-F238E27FC236}">
                <a16:creationId xmlns:a16="http://schemas.microsoft.com/office/drawing/2014/main" id="{935C7692-95D1-48A4-B1C9-8BBFD81035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0453" y="4527239"/>
            <a:ext cx="4535565" cy="2136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25944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F6CC84-AAD0-450B-887D-964AF9032B20}"/>
              </a:ext>
            </a:extLst>
          </p:cNvPr>
          <p:cNvSpPr>
            <a:spLocks noGrp="1"/>
          </p:cNvSpPr>
          <p:nvPr>
            <p:ph idx="1"/>
          </p:nvPr>
        </p:nvSpPr>
        <p:spPr>
          <a:xfrm>
            <a:off x="1146674" y="3043410"/>
            <a:ext cx="10515600" cy="4351338"/>
          </a:xfrm>
        </p:spPr>
        <p:txBody>
          <a:bodyPr>
            <a:normAutofit fontScale="92500" lnSpcReduction="10000"/>
          </a:bodyPr>
          <a:lstStyle/>
          <a:p>
            <a:r>
              <a:rPr lang="en-US" sz="2600" dirty="0">
                <a:solidFill>
                  <a:schemeClr val="bg1"/>
                </a:solidFill>
              </a:rPr>
              <a:t>disc space did not have any effect on outcome </a:t>
            </a:r>
          </a:p>
          <a:p>
            <a:r>
              <a:rPr lang="en-US" sz="2600" dirty="0">
                <a:solidFill>
                  <a:schemeClr val="bg1"/>
                </a:solidFill>
              </a:rPr>
              <a:t>Dogs with deep pain present preoperatively had a 1.7 times better chance for becoming ambulatory compared to dogs without deep pain perception</a:t>
            </a:r>
            <a:endParaRPr lang="en-US" sz="2600" b="0" dirty="0">
              <a:solidFill>
                <a:schemeClr val="bg1"/>
              </a:solidFill>
              <a:effectLst/>
            </a:endParaRPr>
          </a:p>
          <a:p>
            <a:r>
              <a:rPr lang="en-US" sz="2600" dirty="0">
                <a:solidFill>
                  <a:schemeClr val="bg1"/>
                </a:solidFill>
              </a:rPr>
              <a:t>There was no significant difference in the ability to regain ambulation or time to ambulation between dogs that were treated with corticosteroids pre- or postoperatively compared to those patients that did not receive steroids</a:t>
            </a:r>
            <a:endParaRPr lang="en-US" sz="2600" b="0" dirty="0">
              <a:solidFill>
                <a:schemeClr val="bg1"/>
              </a:solidFill>
              <a:effectLst/>
            </a:endParaRPr>
          </a:p>
          <a:p>
            <a:r>
              <a:rPr lang="en-US" sz="2600" dirty="0">
                <a:solidFill>
                  <a:schemeClr val="bg1"/>
                </a:solidFill>
              </a:rPr>
              <a:t>The patients with disc extrusions at or caudal to L3–4 were twice as likely to achieve strong ambulatory status sooner than those patients with disc extrusion between T10-L3</a:t>
            </a:r>
          </a:p>
          <a:p>
            <a:r>
              <a:rPr lang="en-US" sz="2600" dirty="0">
                <a:solidFill>
                  <a:schemeClr val="bg1"/>
                </a:solidFill>
              </a:rPr>
              <a:t> Increasing age had a negative effect on regaining strong ambulatory status</a:t>
            </a:r>
            <a:endParaRPr lang="en-US" sz="2600" b="0" dirty="0">
              <a:solidFill>
                <a:schemeClr val="bg1"/>
              </a:solidFill>
              <a:effectLst/>
            </a:endParaRPr>
          </a:p>
          <a:p>
            <a:pPr marL="0" indent="0">
              <a:buNone/>
            </a:pPr>
            <a:br>
              <a:rPr lang="en-US" dirty="0">
                <a:solidFill>
                  <a:schemeClr val="bg1"/>
                </a:solidFill>
              </a:rPr>
            </a:br>
            <a:endParaRPr lang="en-US" dirty="0">
              <a:solidFill>
                <a:schemeClr val="bg1"/>
              </a:solidFill>
            </a:endParaRPr>
          </a:p>
        </p:txBody>
      </p:sp>
      <p:pic>
        <p:nvPicPr>
          <p:cNvPr id="5122" name="Picture 2">
            <a:extLst>
              <a:ext uri="{FF2B5EF4-FFF2-40B4-BE49-F238E27FC236}">
                <a16:creationId xmlns:a16="http://schemas.microsoft.com/office/drawing/2014/main" id="{A9119F14-5D75-468E-BBF0-46E5493168C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168" t="31135" r="41351" b="33936"/>
          <a:stretch/>
        </p:blipFill>
        <p:spPr bwMode="auto">
          <a:xfrm>
            <a:off x="3503363" y="214428"/>
            <a:ext cx="5056739" cy="251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50807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00A8E-4A53-488A-9936-3FEB863538F6}"/>
              </a:ext>
            </a:extLst>
          </p:cNvPr>
          <p:cNvSpPr>
            <a:spLocks noGrp="1"/>
          </p:cNvSpPr>
          <p:nvPr>
            <p:ph type="title"/>
          </p:nvPr>
        </p:nvSpPr>
        <p:spPr>
          <a:xfrm>
            <a:off x="1267857" y="577340"/>
            <a:ext cx="10515600" cy="1325563"/>
          </a:xfrm>
        </p:spPr>
        <p:txBody>
          <a:bodyPr/>
          <a:lstStyle/>
          <a:p>
            <a:pPr algn="ctr"/>
            <a:r>
              <a:rPr lang="en-US" dirty="0">
                <a:solidFill>
                  <a:schemeClr val="bg1"/>
                </a:solidFill>
              </a:rPr>
              <a:t>Fibrocartilaginous Thromboembolism</a:t>
            </a:r>
          </a:p>
        </p:txBody>
      </p:sp>
      <p:pic>
        <p:nvPicPr>
          <p:cNvPr id="11266" name="Picture 2" descr="Ischaemic Myelopathy Information Sheet">
            <a:extLst>
              <a:ext uri="{FF2B5EF4-FFF2-40B4-BE49-F238E27FC236}">
                <a16:creationId xmlns:a16="http://schemas.microsoft.com/office/drawing/2014/main" id="{295759CD-CDAE-48E4-B33E-B5F3747E15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0266" y="2269476"/>
            <a:ext cx="6592343" cy="2951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7415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208E56-B76A-4ABC-92D1-44A4922B3025}"/>
              </a:ext>
            </a:extLst>
          </p:cNvPr>
          <p:cNvSpPr>
            <a:spLocks noGrp="1"/>
          </p:cNvSpPr>
          <p:nvPr>
            <p:ph idx="1"/>
          </p:nvPr>
        </p:nvSpPr>
        <p:spPr>
          <a:xfrm>
            <a:off x="838200" y="801056"/>
            <a:ext cx="10515600" cy="4351338"/>
          </a:xfrm>
        </p:spPr>
        <p:txBody>
          <a:bodyPr>
            <a:normAutofit/>
          </a:bodyPr>
          <a:lstStyle/>
          <a:p>
            <a:pPr fontAlgn="base"/>
            <a:r>
              <a:rPr lang="en-US" dirty="0">
                <a:solidFill>
                  <a:schemeClr val="bg1"/>
                </a:solidFill>
              </a:rPr>
              <a:t>Common syndrome caused by embolization of arterial and/or venous supply to an area of spinal cord</a:t>
            </a:r>
          </a:p>
          <a:p>
            <a:pPr fontAlgn="base"/>
            <a:r>
              <a:rPr lang="en-US" dirty="0">
                <a:solidFill>
                  <a:schemeClr val="bg1"/>
                </a:solidFill>
              </a:rPr>
              <a:t>The embolizing material is fibrocartilage that it is believed to originate from the NP of the IVD</a:t>
            </a:r>
          </a:p>
          <a:p>
            <a:pPr fontAlgn="base"/>
            <a:r>
              <a:rPr lang="en-US" dirty="0">
                <a:solidFill>
                  <a:schemeClr val="bg1"/>
                </a:solidFill>
              </a:rPr>
              <a:t>The mechanism by which this material reaches the spinal cord vasculature is unknown </a:t>
            </a:r>
          </a:p>
          <a:p>
            <a:pPr fontAlgn="base"/>
            <a:r>
              <a:rPr lang="en-US" dirty="0">
                <a:solidFill>
                  <a:schemeClr val="bg1"/>
                </a:solidFill>
              </a:rPr>
              <a:t>Theories: </a:t>
            </a:r>
          </a:p>
          <a:p>
            <a:pPr lvl="1" fontAlgn="base"/>
            <a:r>
              <a:rPr lang="en-US" dirty="0">
                <a:solidFill>
                  <a:schemeClr val="bg1"/>
                </a:solidFill>
              </a:rPr>
              <a:t>Venous entry</a:t>
            </a:r>
          </a:p>
          <a:p>
            <a:pPr lvl="1" fontAlgn="base"/>
            <a:r>
              <a:rPr lang="en-US" dirty="0">
                <a:solidFill>
                  <a:schemeClr val="bg1"/>
                </a:solidFill>
              </a:rPr>
              <a:t>Arterial entry</a:t>
            </a:r>
          </a:p>
          <a:p>
            <a:endParaRPr lang="en-US" dirty="0">
              <a:solidFill>
                <a:schemeClr val="bg1"/>
              </a:solidFill>
            </a:endParaRPr>
          </a:p>
        </p:txBody>
      </p:sp>
    </p:spTree>
    <p:extLst>
      <p:ext uri="{BB962C8B-B14F-4D97-AF65-F5344CB8AC3E}">
        <p14:creationId xmlns:p14="http://schemas.microsoft.com/office/powerpoint/2010/main" val="18595908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611593-CD8F-4BCB-B84F-77A1F52BBBF1}"/>
              </a:ext>
            </a:extLst>
          </p:cNvPr>
          <p:cNvSpPr>
            <a:spLocks noGrp="1"/>
          </p:cNvSpPr>
          <p:nvPr>
            <p:ph idx="1"/>
          </p:nvPr>
        </p:nvSpPr>
        <p:spPr>
          <a:xfrm>
            <a:off x="838200" y="823090"/>
            <a:ext cx="10515600" cy="4351338"/>
          </a:xfrm>
        </p:spPr>
        <p:txBody>
          <a:bodyPr/>
          <a:lstStyle/>
          <a:p>
            <a:pPr fontAlgn="base"/>
            <a:r>
              <a:rPr lang="en-US" dirty="0">
                <a:solidFill>
                  <a:schemeClr val="bg1"/>
                </a:solidFill>
              </a:rPr>
              <a:t>Affects mainly </a:t>
            </a:r>
            <a:r>
              <a:rPr lang="en-US" dirty="0" err="1">
                <a:solidFill>
                  <a:schemeClr val="bg1"/>
                </a:solidFill>
              </a:rPr>
              <a:t>nonchondrodystrophic</a:t>
            </a:r>
            <a:r>
              <a:rPr lang="en-US" dirty="0">
                <a:solidFill>
                  <a:schemeClr val="bg1"/>
                </a:solidFill>
              </a:rPr>
              <a:t> dogs - giant and large breeds</a:t>
            </a:r>
          </a:p>
          <a:p>
            <a:pPr fontAlgn="base"/>
            <a:r>
              <a:rPr lang="en-US" dirty="0">
                <a:solidFill>
                  <a:schemeClr val="bg1"/>
                </a:solidFill>
              </a:rPr>
              <a:t>Smaller breeds and cats have been reported</a:t>
            </a:r>
          </a:p>
          <a:p>
            <a:pPr fontAlgn="base"/>
            <a:r>
              <a:rPr lang="en-US" dirty="0">
                <a:solidFill>
                  <a:schemeClr val="bg1"/>
                </a:solidFill>
              </a:rPr>
              <a:t>20% of FCE dogs are smaller than 20 kg</a:t>
            </a:r>
          </a:p>
          <a:p>
            <a:pPr lvl="1" fontAlgn="base"/>
            <a:r>
              <a:rPr lang="en-US" dirty="0">
                <a:solidFill>
                  <a:schemeClr val="bg1"/>
                </a:solidFill>
              </a:rPr>
              <a:t>Mini Schnauzers</a:t>
            </a:r>
          </a:p>
          <a:p>
            <a:pPr lvl="1" fontAlgn="base"/>
            <a:endParaRPr lang="en-US" dirty="0">
              <a:solidFill>
                <a:schemeClr val="bg1"/>
              </a:solidFill>
            </a:endParaRPr>
          </a:p>
          <a:p>
            <a:pPr fontAlgn="base"/>
            <a:r>
              <a:rPr lang="en-US" dirty="0">
                <a:solidFill>
                  <a:schemeClr val="bg1"/>
                </a:solidFill>
              </a:rPr>
              <a:t>Age of onset varies: juvenile to elderly</a:t>
            </a:r>
          </a:p>
          <a:p>
            <a:pPr fontAlgn="base"/>
            <a:r>
              <a:rPr lang="en-US" dirty="0">
                <a:solidFill>
                  <a:schemeClr val="bg1"/>
                </a:solidFill>
              </a:rPr>
              <a:t>Some very young Irish wolfhounds described</a:t>
            </a:r>
          </a:p>
          <a:p>
            <a:pPr fontAlgn="base"/>
            <a:r>
              <a:rPr lang="en-US" dirty="0">
                <a:solidFill>
                  <a:schemeClr val="bg1"/>
                </a:solidFill>
              </a:rPr>
              <a:t>Most cats: middle aged to older</a:t>
            </a:r>
          </a:p>
          <a:p>
            <a:pPr fontAlgn="base"/>
            <a:r>
              <a:rPr lang="en-US" dirty="0">
                <a:solidFill>
                  <a:schemeClr val="bg1"/>
                </a:solidFill>
              </a:rPr>
              <a:t>Most feline cases: C6 - T2</a:t>
            </a:r>
          </a:p>
          <a:p>
            <a:endParaRPr lang="en-US" dirty="0">
              <a:solidFill>
                <a:schemeClr val="bg1"/>
              </a:solidFill>
            </a:endParaRPr>
          </a:p>
        </p:txBody>
      </p:sp>
    </p:spTree>
    <p:extLst>
      <p:ext uri="{BB962C8B-B14F-4D97-AF65-F5344CB8AC3E}">
        <p14:creationId xmlns:p14="http://schemas.microsoft.com/office/powerpoint/2010/main" val="8240916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EAAA4B-C8E5-45D5-9965-4C401114C105}"/>
              </a:ext>
            </a:extLst>
          </p:cNvPr>
          <p:cNvSpPr>
            <a:spLocks noGrp="1"/>
          </p:cNvSpPr>
          <p:nvPr>
            <p:ph idx="1"/>
          </p:nvPr>
        </p:nvSpPr>
        <p:spPr>
          <a:xfrm>
            <a:off x="838200" y="889191"/>
            <a:ext cx="10515600" cy="4351338"/>
          </a:xfrm>
        </p:spPr>
        <p:txBody>
          <a:bodyPr>
            <a:normAutofit fontScale="85000" lnSpcReduction="20000"/>
          </a:bodyPr>
          <a:lstStyle/>
          <a:p>
            <a:pPr fontAlgn="base"/>
            <a:r>
              <a:rPr lang="en-US" dirty="0">
                <a:solidFill>
                  <a:schemeClr val="bg1"/>
                </a:solidFill>
              </a:rPr>
              <a:t>Hx of </a:t>
            </a:r>
            <a:r>
              <a:rPr lang="en-US" dirty="0" err="1">
                <a:solidFill>
                  <a:schemeClr val="bg1"/>
                </a:solidFill>
              </a:rPr>
              <a:t>peracute</a:t>
            </a:r>
            <a:r>
              <a:rPr lang="en-US" dirty="0">
                <a:solidFill>
                  <a:schemeClr val="bg1"/>
                </a:solidFill>
              </a:rPr>
              <a:t> to acute onset and progression of clinical signs</a:t>
            </a:r>
          </a:p>
          <a:p>
            <a:pPr fontAlgn="base"/>
            <a:r>
              <a:rPr lang="en-US" dirty="0">
                <a:solidFill>
                  <a:schemeClr val="bg1"/>
                </a:solidFill>
              </a:rPr>
              <a:t>Most patients reach peak severity of neuro status within 24 hours, many within 6 hours or less</a:t>
            </a:r>
          </a:p>
          <a:p>
            <a:pPr lvl="1" fontAlgn="base"/>
            <a:r>
              <a:rPr lang="en-US" dirty="0">
                <a:solidFill>
                  <a:schemeClr val="bg1"/>
                </a:solidFill>
              </a:rPr>
              <a:t>Very rarely they develop dysfunction over several days</a:t>
            </a:r>
          </a:p>
          <a:p>
            <a:pPr fontAlgn="base"/>
            <a:endParaRPr lang="en-US" dirty="0">
              <a:solidFill>
                <a:schemeClr val="bg1"/>
              </a:solidFill>
            </a:endParaRPr>
          </a:p>
          <a:p>
            <a:pPr fontAlgn="base"/>
            <a:r>
              <a:rPr lang="en-US" dirty="0">
                <a:solidFill>
                  <a:schemeClr val="bg1"/>
                </a:solidFill>
              </a:rPr>
              <a:t>Usually pet cries in pain during exercise of mild traumatic event, shortly before the onset of neuro dysfunction</a:t>
            </a:r>
          </a:p>
          <a:p>
            <a:pPr lvl="1" fontAlgn="base"/>
            <a:r>
              <a:rPr lang="en-US" dirty="0">
                <a:solidFill>
                  <a:schemeClr val="bg1"/>
                </a:solidFill>
              </a:rPr>
              <a:t>50% of dogs that develop FCE - during intense physical activity</a:t>
            </a:r>
          </a:p>
          <a:p>
            <a:pPr lvl="1" fontAlgn="base"/>
            <a:r>
              <a:rPr lang="en-US" dirty="0">
                <a:solidFill>
                  <a:schemeClr val="bg1"/>
                </a:solidFill>
              </a:rPr>
              <a:t>43-79% of </a:t>
            </a:r>
            <a:r>
              <a:rPr lang="en-US" dirty="0" err="1">
                <a:solidFill>
                  <a:schemeClr val="bg1"/>
                </a:solidFill>
              </a:rPr>
              <a:t>of</a:t>
            </a:r>
            <a:r>
              <a:rPr lang="en-US" dirty="0">
                <a:solidFill>
                  <a:schemeClr val="bg1"/>
                </a:solidFill>
              </a:rPr>
              <a:t> cats develop FCE during intense physical activity</a:t>
            </a:r>
          </a:p>
          <a:p>
            <a:pPr fontAlgn="base"/>
            <a:endParaRPr lang="en-US" dirty="0">
              <a:solidFill>
                <a:schemeClr val="bg1"/>
              </a:solidFill>
            </a:endParaRPr>
          </a:p>
          <a:p>
            <a:pPr fontAlgn="base"/>
            <a:r>
              <a:rPr lang="en-US" dirty="0">
                <a:solidFill>
                  <a:schemeClr val="bg1"/>
                </a:solidFill>
              </a:rPr>
              <a:t>The usually do not present to us in pain</a:t>
            </a:r>
          </a:p>
          <a:p>
            <a:pPr fontAlgn="base"/>
            <a:r>
              <a:rPr lang="en-US" dirty="0">
                <a:solidFill>
                  <a:schemeClr val="bg1"/>
                </a:solidFill>
              </a:rPr>
              <a:t>Spinal </a:t>
            </a:r>
            <a:r>
              <a:rPr lang="en-US" dirty="0" err="1">
                <a:solidFill>
                  <a:schemeClr val="bg1"/>
                </a:solidFill>
              </a:rPr>
              <a:t>hyperestesia</a:t>
            </a:r>
            <a:r>
              <a:rPr lang="en-US" dirty="0">
                <a:solidFill>
                  <a:schemeClr val="bg1"/>
                </a:solidFill>
              </a:rPr>
              <a:t> can be elicited in 20% of FCE cases, usually in the acute phase of the disease</a:t>
            </a:r>
          </a:p>
          <a:p>
            <a:endParaRPr lang="en-US" dirty="0">
              <a:solidFill>
                <a:schemeClr val="bg1"/>
              </a:solidFill>
            </a:endParaRPr>
          </a:p>
        </p:txBody>
      </p:sp>
    </p:spTree>
    <p:extLst>
      <p:ext uri="{BB962C8B-B14F-4D97-AF65-F5344CB8AC3E}">
        <p14:creationId xmlns:p14="http://schemas.microsoft.com/office/powerpoint/2010/main" val="32245428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2DAFFA-3DBD-49D7-B4F9-71D89FFB1D9E}"/>
              </a:ext>
            </a:extLst>
          </p:cNvPr>
          <p:cNvSpPr>
            <a:spLocks noGrp="1"/>
          </p:cNvSpPr>
          <p:nvPr>
            <p:ph type="title"/>
          </p:nvPr>
        </p:nvSpPr>
        <p:spPr/>
        <p:txBody>
          <a:bodyPr/>
          <a:lstStyle/>
          <a:p>
            <a:r>
              <a:rPr lang="en-US" dirty="0">
                <a:solidFill>
                  <a:schemeClr val="bg1"/>
                </a:solidFill>
              </a:rPr>
              <a:t>Signs:</a:t>
            </a:r>
          </a:p>
        </p:txBody>
      </p:sp>
      <p:sp>
        <p:nvSpPr>
          <p:cNvPr id="3" name="Content Placeholder 2">
            <a:extLst>
              <a:ext uri="{FF2B5EF4-FFF2-40B4-BE49-F238E27FC236}">
                <a16:creationId xmlns:a16="http://schemas.microsoft.com/office/drawing/2014/main" id="{B6A995DF-FF22-44AF-9C39-A47B6506CC87}"/>
              </a:ext>
            </a:extLst>
          </p:cNvPr>
          <p:cNvSpPr>
            <a:spLocks noGrp="1"/>
          </p:cNvSpPr>
          <p:nvPr>
            <p:ph idx="1"/>
          </p:nvPr>
        </p:nvSpPr>
        <p:spPr/>
        <p:txBody>
          <a:bodyPr/>
          <a:lstStyle/>
          <a:p>
            <a:pPr fontAlgn="base"/>
            <a:r>
              <a:rPr lang="en-US" dirty="0">
                <a:solidFill>
                  <a:schemeClr val="bg1"/>
                </a:solidFill>
              </a:rPr>
              <a:t>Clinical signs vary upon localization</a:t>
            </a:r>
          </a:p>
          <a:p>
            <a:pPr fontAlgn="base"/>
            <a:r>
              <a:rPr lang="en-US" dirty="0">
                <a:solidFill>
                  <a:schemeClr val="bg1"/>
                </a:solidFill>
              </a:rPr>
              <a:t>Deficits are moderate to strongly asymmetric </a:t>
            </a:r>
          </a:p>
          <a:p>
            <a:pPr fontAlgn="base"/>
            <a:endParaRPr lang="en-US" dirty="0">
              <a:solidFill>
                <a:schemeClr val="bg1"/>
              </a:solidFill>
            </a:endParaRPr>
          </a:p>
          <a:p>
            <a:pPr fontAlgn="base"/>
            <a:r>
              <a:rPr lang="en-US" dirty="0">
                <a:solidFill>
                  <a:schemeClr val="bg1"/>
                </a:solidFill>
              </a:rPr>
              <a:t>Signs do not typically progress after the first 24 </a:t>
            </a:r>
            <a:r>
              <a:rPr lang="en-US" dirty="0" err="1">
                <a:solidFill>
                  <a:schemeClr val="bg1"/>
                </a:solidFill>
              </a:rPr>
              <a:t>hrs</a:t>
            </a:r>
            <a:r>
              <a:rPr lang="en-US" dirty="0">
                <a:solidFill>
                  <a:schemeClr val="bg1"/>
                </a:solidFill>
              </a:rPr>
              <a:t> of infarction</a:t>
            </a:r>
          </a:p>
          <a:p>
            <a:pPr fontAlgn="base"/>
            <a:r>
              <a:rPr lang="en-US" dirty="0">
                <a:solidFill>
                  <a:schemeClr val="bg1"/>
                </a:solidFill>
              </a:rPr>
              <a:t>Strong asymmetry of cutaneous trunci reflex in the TL region (different cut-off levels) is a very common feature</a:t>
            </a:r>
          </a:p>
          <a:p>
            <a:pPr fontAlgn="base"/>
            <a:r>
              <a:rPr lang="en-US" dirty="0">
                <a:solidFill>
                  <a:schemeClr val="bg1"/>
                </a:solidFill>
              </a:rPr>
              <a:t>Most common location in dogs:</a:t>
            </a:r>
          </a:p>
          <a:p>
            <a:pPr lvl="1" fontAlgn="base"/>
            <a:r>
              <a:rPr lang="en-US" dirty="0">
                <a:solidFill>
                  <a:schemeClr val="bg1"/>
                </a:solidFill>
              </a:rPr>
              <a:t>L4-S3 (44-50%)</a:t>
            </a:r>
          </a:p>
          <a:p>
            <a:pPr lvl="1" fontAlgn="base"/>
            <a:r>
              <a:rPr lang="en-US" dirty="0">
                <a:solidFill>
                  <a:schemeClr val="bg1"/>
                </a:solidFill>
              </a:rPr>
              <a:t>T3-L3 (27-42%)</a:t>
            </a:r>
          </a:p>
          <a:p>
            <a:endParaRPr lang="en-US" dirty="0">
              <a:solidFill>
                <a:schemeClr val="bg1"/>
              </a:solidFill>
            </a:endParaRPr>
          </a:p>
        </p:txBody>
      </p:sp>
    </p:spTree>
    <p:extLst>
      <p:ext uri="{BB962C8B-B14F-4D97-AF65-F5344CB8AC3E}">
        <p14:creationId xmlns:p14="http://schemas.microsoft.com/office/powerpoint/2010/main" val="18046518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DB6E9-0867-47AB-9ABC-CAB4FCF22D8B}"/>
              </a:ext>
            </a:extLst>
          </p:cNvPr>
          <p:cNvSpPr>
            <a:spLocks noGrp="1"/>
          </p:cNvSpPr>
          <p:nvPr>
            <p:ph type="title"/>
          </p:nvPr>
        </p:nvSpPr>
        <p:spPr/>
        <p:txBody>
          <a:bodyPr/>
          <a:lstStyle/>
          <a:p>
            <a:endParaRPr lang="en-US">
              <a:solidFill>
                <a:schemeClr val="bg1"/>
              </a:solidFill>
            </a:endParaRPr>
          </a:p>
        </p:txBody>
      </p:sp>
      <p:sp>
        <p:nvSpPr>
          <p:cNvPr id="3" name="Content Placeholder 2">
            <a:extLst>
              <a:ext uri="{FF2B5EF4-FFF2-40B4-BE49-F238E27FC236}">
                <a16:creationId xmlns:a16="http://schemas.microsoft.com/office/drawing/2014/main" id="{7BE5AEDC-F322-4A98-81EF-145038712093}"/>
              </a:ext>
            </a:extLst>
          </p:cNvPr>
          <p:cNvSpPr>
            <a:spLocks noGrp="1"/>
          </p:cNvSpPr>
          <p:nvPr>
            <p:ph idx="1"/>
          </p:nvPr>
        </p:nvSpPr>
        <p:spPr/>
        <p:txBody>
          <a:bodyPr/>
          <a:lstStyle/>
          <a:p>
            <a:pPr fontAlgn="base"/>
            <a:r>
              <a:rPr lang="en-US" dirty="0">
                <a:solidFill>
                  <a:schemeClr val="bg1"/>
                </a:solidFill>
              </a:rPr>
              <a:t>Most common location in cats:</a:t>
            </a:r>
          </a:p>
          <a:p>
            <a:pPr lvl="1" fontAlgn="base"/>
            <a:r>
              <a:rPr lang="en-US" dirty="0">
                <a:solidFill>
                  <a:schemeClr val="bg1"/>
                </a:solidFill>
              </a:rPr>
              <a:t>C6-T2</a:t>
            </a:r>
          </a:p>
          <a:p>
            <a:pPr lvl="1" fontAlgn="base"/>
            <a:r>
              <a:rPr lang="en-US" dirty="0">
                <a:solidFill>
                  <a:schemeClr val="bg1"/>
                </a:solidFill>
              </a:rPr>
              <a:t>Cats can have very severe presentations</a:t>
            </a:r>
          </a:p>
          <a:p>
            <a:endParaRPr lang="en-US" dirty="0">
              <a:solidFill>
                <a:schemeClr val="bg1"/>
              </a:solidFill>
            </a:endParaRPr>
          </a:p>
        </p:txBody>
      </p:sp>
    </p:spTree>
    <p:extLst>
      <p:ext uri="{BB962C8B-B14F-4D97-AF65-F5344CB8AC3E}">
        <p14:creationId xmlns:p14="http://schemas.microsoft.com/office/powerpoint/2010/main" val="10427628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1C082-9F20-4541-ABC8-D2877CF6E77D}"/>
              </a:ext>
            </a:extLst>
          </p:cNvPr>
          <p:cNvSpPr>
            <a:spLocks noGrp="1"/>
          </p:cNvSpPr>
          <p:nvPr>
            <p:ph type="title"/>
          </p:nvPr>
        </p:nvSpPr>
        <p:spPr/>
        <p:txBody>
          <a:bodyPr/>
          <a:lstStyle/>
          <a:p>
            <a:r>
              <a:rPr lang="en-US" dirty="0">
                <a:solidFill>
                  <a:schemeClr val="bg1"/>
                </a:solidFill>
              </a:rPr>
              <a:t>Diagnosis</a:t>
            </a:r>
          </a:p>
        </p:txBody>
      </p:sp>
      <p:sp>
        <p:nvSpPr>
          <p:cNvPr id="3" name="Content Placeholder 2">
            <a:extLst>
              <a:ext uri="{FF2B5EF4-FFF2-40B4-BE49-F238E27FC236}">
                <a16:creationId xmlns:a16="http://schemas.microsoft.com/office/drawing/2014/main" id="{8EB1B0B1-C9A7-41BF-9F01-C4D04C5D2A20}"/>
              </a:ext>
            </a:extLst>
          </p:cNvPr>
          <p:cNvSpPr>
            <a:spLocks noGrp="1"/>
          </p:cNvSpPr>
          <p:nvPr>
            <p:ph idx="1"/>
          </p:nvPr>
        </p:nvSpPr>
        <p:spPr/>
        <p:txBody>
          <a:bodyPr>
            <a:normAutofit/>
          </a:bodyPr>
          <a:lstStyle/>
          <a:p>
            <a:pPr lvl="1" fontAlgn="base"/>
            <a:r>
              <a:rPr lang="es-AR" dirty="0" err="1">
                <a:solidFill>
                  <a:schemeClr val="bg1"/>
                </a:solidFill>
              </a:rPr>
              <a:t>History</a:t>
            </a:r>
            <a:r>
              <a:rPr lang="es-AR" dirty="0">
                <a:solidFill>
                  <a:schemeClr val="bg1"/>
                </a:solidFill>
              </a:rPr>
              <a:t> and </a:t>
            </a:r>
            <a:r>
              <a:rPr lang="es-AR" dirty="0" err="1">
                <a:solidFill>
                  <a:schemeClr val="bg1"/>
                </a:solidFill>
              </a:rPr>
              <a:t>signalment</a:t>
            </a:r>
            <a:endParaRPr lang="es-AR" dirty="0">
              <a:solidFill>
                <a:schemeClr val="bg1"/>
              </a:solidFill>
            </a:endParaRPr>
          </a:p>
          <a:p>
            <a:pPr lvl="1" fontAlgn="base"/>
            <a:r>
              <a:rPr lang="es-AR" dirty="0" err="1">
                <a:solidFill>
                  <a:schemeClr val="bg1"/>
                </a:solidFill>
              </a:rPr>
              <a:t>Clinical</a:t>
            </a:r>
            <a:r>
              <a:rPr lang="es-AR" dirty="0">
                <a:solidFill>
                  <a:schemeClr val="bg1"/>
                </a:solidFill>
              </a:rPr>
              <a:t> </a:t>
            </a:r>
            <a:r>
              <a:rPr lang="es-AR" dirty="0" err="1">
                <a:solidFill>
                  <a:schemeClr val="bg1"/>
                </a:solidFill>
              </a:rPr>
              <a:t>signs</a:t>
            </a:r>
            <a:endParaRPr lang="es-AR" dirty="0">
              <a:solidFill>
                <a:schemeClr val="bg1"/>
              </a:solidFill>
            </a:endParaRPr>
          </a:p>
          <a:p>
            <a:pPr lvl="1" fontAlgn="base"/>
            <a:r>
              <a:rPr lang="es-AR" dirty="0">
                <a:solidFill>
                  <a:schemeClr val="bg1"/>
                </a:solidFill>
              </a:rPr>
              <a:t>DDX: </a:t>
            </a:r>
            <a:r>
              <a:rPr lang="es-AR" dirty="0" err="1">
                <a:solidFill>
                  <a:schemeClr val="bg1"/>
                </a:solidFill>
              </a:rPr>
              <a:t>IVDDm</a:t>
            </a:r>
            <a:r>
              <a:rPr lang="es-AR" dirty="0">
                <a:solidFill>
                  <a:schemeClr val="bg1"/>
                </a:solidFill>
              </a:rPr>
              <a:t> trauma and mielitis</a:t>
            </a:r>
          </a:p>
          <a:p>
            <a:pPr marL="457200" lvl="1" indent="0" fontAlgn="base">
              <a:buNone/>
            </a:pPr>
            <a:endParaRPr lang="es-AR" dirty="0">
              <a:solidFill>
                <a:schemeClr val="bg1"/>
              </a:solidFill>
            </a:endParaRPr>
          </a:p>
          <a:p>
            <a:pPr lvl="1" fontAlgn="base"/>
            <a:r>
              <a:rPr lang="es-AR" dirty="0">
                <a:solidFill>
                  <a:schemeClr val="bg1"/>
                </a:solidFill>
              </a:rPr>
              <a:t>Rads, CSF and </a:t>
            </a:r>
            <a:r>
              <a:rPr lang="es-AR" dirty="0" err="1">
                <a:solidFill>
                  <a:schemeClr val="bg1"/>
                </a:solidFill>
              </a:rPr>
              <a:t>myelogram</a:t>
            </a:r>
            <a:r>
              <a:rPr lang="es-AR" dirty="0">
                <a:solidFill>
                  <a:schemeClr val="bg1"/>
                </a:solidFill>
              </a:rPr>
              <a:t> are </a:t>
            </a:r>
            <a:r>
              <a:rPr lang="es-AR" dirty="0" err="1">
                <a:solidFill>
                  <a:schemeClr val="bg1"/>
                </a:solidFill>
              </a:rPr>
              <a:t>usually</a:t>
            </a:r>
            <a:r>
              <a:rPr lang="es-AR" dirty="0">
                <a:solidFill>
                  <a:schemeClr val="bg1"/>
                </a:solidFill>
              </a:rPr>
              <a:t> WNL</a:t>
            </a:r>
          </a:p>
          <a:p>
            <a:pPr lvl="1" fontAlgn="base"/>
            <a:r>
              <a:rPr lang="es-AR" dirty="0">
                <a:solidFill>
                  <a:schemeClr val="bg1"/>
                </a:solidFill>
              </a:rPr>
              <a:t>MRI: focal, </a:t>
            </a:r>
            <a:r>
              <a:rPr lang="es-AR" dirty="0" err="1">
                <a:solidFill>
                  <a:schemeClr val="bg1"/>
                </a:solidFill>
              </a:rPr>
              <a:t>sharp</a:t>
            </a:r>
            <a:r>
              <a:rPr lang="es-AR" dirty="0">
                <a:solidFill>
                  <a:schemeClr val="bg1"/>
                </a:solidFill>
              </a:rPr>
              <a:t> </a:t>
            </a:r>
            <a:r>
              <a:rPr lang="es-AR" dirty="0" err="1">
                <a:solidFill>
                  <a:schemeClr val="bg1"/>
                </a:solidFill>
              </a:rPr>
              <a:t>demarcated</a:t>
            </a:r>
            <a:r>
              <a:rPr lang="es-AR" dirty="0">
                <a:solidFill>
                  <a:schemeClr val="bg1"/>
                </a:solidFill>
              </a:rPr>
              <a:t>, </a:t>
            </a:r>
            <a:r>
              <a:rPr lang="es-AR" dirty="0" err="1">
                <a:solidFill>
                  <a:schemeClr val="bg1"/>
                </a:solidFill>
              </a:rPr>
              <a:t>hyperintense</a:t>
            </a:r>
            <a:r>
              <a:rPr lang="es-AR" dirty="0">
                <a:solidFill>
                  <a:schemeClr val="bg1"/>
                </a:solidFill>
              </a:rPr>
              <a:t> </a:t>
            </a:r>
            <a:r>
              <a:rPr lang="es-AR" dirty="0" err="1">
                <a:solidFill>
                  <a:schemeClr val="bg1"/>
                </a:solidFill>
              </a:rPr>
              <a:t>parenchymal</a:t>
            </a:r>
            <a:r>
              <a:rPr lang="es-AR" dirty="0">
                <a:solidFill>
                  <a:schemeClr val="bg1"/>
                </a:solidFill>
              </a:rPr>
              <a:t> </a:t>
            </a:r>
            <a:r>
              <a:rPr lang="es-AR" dirty="0" err="1">
                <a:solidFill>
                  <a:schemeClr val="bg1"/>
                </a:solidFill>
              </a:rPr>
              <a:t>lesions</a:t>
            </a:r>
            <a:r>
              <a:rPr lang="es-AR" dirty="0">
                <a:solidFill>
                  <a:schemeClr val="bg1"/>
                </a:solidFill>
              </a:rPr>
              <a:t> </a:t>
            </a:r>
            <a:r>
              <a:rPr lang="es-AR" dirty="0" err="1">
                <a:solidFill>
                  <a:schemeClr val="bg1"/>
                </a:solidFill>
              </a:rPr>
              <a:t>on</a:t>
            </a:r>
            <a:r>
              <a:rPr lang="es-AR" dirty="0">
                <a:solidFill>
                  <a:schemeClr val="bg1"/>
                </a:solidFill>
              </a:rPr>
              <a:t> T2-W and FLAIR </a:t>
            </a:r>
            <a:r>
              <a:rPr lang="es-AR" dirty="0" err="1">
                <a:solidFill>
                  <a:schemeClr val="bg1"/>
                </a:solidFill>
              </a:rPr>
              <a:t>images</a:t>
            </a:r>
            <a:endParaRPr lang="es-AR" dirty="0">
              <a:solidFill>
                <a:schemeClr val="bg1"/>
              </a:solidFill>
            </a:endParaRPr>
          </a:p>
          <a:p>
            <a:pPr lvl="1" fontAlgn="base"/>
            <a:r>
              <a:rPr lang="es-AR" dirty="0" err="1">
                <a:solidFill>
                  <a:schemeClr val="bg1"/>
                </a:solidFill>
              </a:rPr>
              <a:t>Lesions</a:t>
            </a:r>
            <a:r>
              <a:rPr lang="es-AR" dirty="0">
                <a:solidFill>
                  <a:schemeClr val="bg1"/>
                </a:solidFill>
              </a:rPr>
              <a:t> </a:t>
            </a:r>
            <a:r>
              <a:rPr lang="es-AR" dirty="0" err="1">
                <a:solidFill>
                  <a:schemeClr val="bg1"/>
                </a:solidFill>
              </a:rPr>
              <a:t>often</a:t>
            </a:r>
            <a:r>
              <a:rPr lang="es-AR" dirty="0">
                <a:solidFill>
                  <a:schemeClr val="bg1"/>
                </a:solidFill>
              </a:rPr>
              <a:t> </a:t>
            </a:r>
            <a:r>
              <a:rPr lang="es-AR" dirty="0" err="1">
                <a:solidFill>
                  <a:schemeClr val="bg1"/>
                </a:solidFill>
              </a:rPr>
              <a:t>primarily</a:t>
            </a:r>
            <a:r>
              <a:rPr lang="es-AR" dirty="0">
                <a:solidFill>
                  <a:schemeClr val="bg1"/>
                </a:solidFill>
              </a:rPr>
              <a:t> </a:t>
            </a:r>
            <a:r>
              <a:rPr lang="es-AR" dirty="0" err="1">
                <a:solidFill>
                  <a:schemeClr val="bg1"/>
                </a:solidFill>
              </a:rPr>
              <a:t>within</a:t>
            </a:r>
            <a:r>
              <a:rPr lang="es-AR" dirty="0">
                <a:solidFill>
                  <a:schemeClr val="bg1"/>
                </a:solidFill>
              </a:rPr>
              <a:t> gray </a:t>
            </a:r>
            <a:r>
              <a:rPr lang="es-AR" dirty="0" err="1">
                <a:solidFill>
                  <a:schemeClr val="bg1"/>
                </a:solidFill>
              </a:rPr>
              <a:t>matter</a:t>
            </a:r>
            <a:r>
              <a:rPr lang="es-AR" dirty="0">
                <a:solidFill>
                  <a:schemeClr val="bg1"/>
                </a:solidFill>
              </a:rPr>
              <a:t> </a:t>
            </a:r>
            <a:r>
              <a:rPr lang="es-AR" dirty="0" err="1">
                <a:solidFill>
                  <a:schemeClr val="bg1"/>
                </a:solidFill>
              </a:rPr>
              <a:t>of</a:t>
            </a:r>
            <a:r>
              <a:rPr lang="es-AR" dirty="0">
                <a:solidFill>
                  <a:schemeClr val="bg1"/>
                </a:solidFill>
              </a:rPr>
              <a:t> </a:t>
            </a:r>
            <a:r>
              <a:rPr lang="es-AR" dirty="0" err="1">
                <a:solidFill>
                  <a:schemeClr val="bg1"/>
                </a:solidFill>
              </a:rPr>
              <a:t>the</a:t>
            </a:r>
            <a:r>
              <a:rPr lang="es-AR" dirty="0">
                <a:solidFill>
                  <a:schemeClr val="bg1"/>
                </a:solidFill>
              </a:rPr>
              <a:t> </a:t>
            </a:r>
            <a:r>
              <a:rPr lang="es-AR" dirty="0" err="1">
                <a:solidFill>
                  <a:schemeClr val="bg1"/>
                </a:solidFill>
              </a:rPr>
              <a:t>spinal</a:t>
            </a:r>
            <a:r>
              <a:rPr lang="es-AR" dirty="0">
                <a:solidFill>
                  <a:schemeClr val="bg1"/>
                </a:solidFill>
              </a:rPr>
              <a:t> </a:t>
            </a:r>
            <a:r>
              <a:rPr lang="es-AR" dirty="0" err="1">
                <a:solidFill>
                  <a:schemeClr val="bg1"/>
                </a:solidFill>
              </a:rPr>
              <a:t>cord</a:t>
            </a:r>
            <a:r>
              <a:rPr lang="es-AR" dirty="0">
                <a:solidFill>
                  <a:schemeClr val="bg1"/>
                </a:solidFill>
              </a:rPr>
              <a:t>, and unilateral in </a:t>
            </a:r>
            <a:r>
              <a:rPr lang="es-AR" dirty="0" err="1">
                <a:solidFill>
                  <a:schemeClr val="bg1"/>
                </a:solidFill>
              </a:rPr>
              <a:t>location</a:t>
            </a:r>
            <a:endParaRPr lang="es-AR" dirty="0">
              <a:solidFill>
                <a:schemeClr val="bg1"/>
              </a:solidFill>
            </a:endParaRPr>
          </a:p>
          <a:p>
            <a:pPr marL="0" indent="0">
              <a:buNone/>
            </a:pPr>
            <a:br>
              <a:rPr lang="es-AR" b="0" dirty="0">
                <a:solidFill>
                  <a:schemeClr val="bg1"/>
                </a:solidFill>
                <a:effectLst/>
              </a:rPr>
            </a:br>
            <a:endParaRPr lang="en-US" dirty="0">
              <a:solidFill>
                <a:schemeClr val="bg1"/>
              </a:solidFill>
            </a:endParaRPr>
          </a:p>
        </p:txBody>
      </p:sp>
    </p:spTree>
    <p:extLst>
      <p:ext uri="{BB962C8B-B14F-4D97-AF65-F5344CB8AC3E}">
        <p14:creationId xmlns:p14="http://schemas.microsoft.com/office/powerpoint/2010/main" val="34715161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F46BC-52E2-46EC-86A4-D9F8BE97D1CE}"/>
              </a:ext>
            </a:extLst>
          </p:cNvPr>
          <p:cNvSpPr>
            <a:spLocks noGrp="1"/>
          </p:cNvSpPr>
          <p:nvPr>
            <p:ph type="title"/>
          </p:nvPr>
        </p:nvSpPr>
        <p:spPr/>
        <p:txBody>
          <a:bodyPr/>
          <a:lstStyle/>
          <a:p>
            <a:r>
              <a:rPr lang="en-US" dirty="0">
                <a:solidFill>
                  <a:schemeClr val="bg1"/>
                </a:solidFill>
              </a:rPr>
              <a:t>Treatment</a:t>
            </a:r>
          </a:p>
        </p:txBody>
      </p:sp>
      <p:sp>
        <p:nvSpPr>
          <p:cNvPr id="3" name="Content Placeholder 2">
            <a:extLst>
              <a:ext uri="{FF2B5EF4-FFF2-40B4-BE49-F238E27FC236}">
                <a16:creationId xmlns:a16="http://schemas.microsoft.com/office/drawing/2014/main" id="{8B019E15-1AFE-49CA-8AA4-5F9B121CDA19}"/>
              </a:ext>
            </a:extLst>
          </p:cNvPr>
          <p:cNvSpPr>
            <a:spLocks noGrp="1"/>
          </p:cNvSpPr>
          <p:nvPr>
            <p:ph idx="1"/>
          </p:nvPr>
        </p:nvSpPr>
        <p:spPr/>
        <p:txBody>
          <a:bodyPr>
            <a:normAutofit/>
          </a:bodyPr>
          <a:lstStyle/>
          <a:p>
            <a:pPr lvl="1" fontAlgn="base"/>
            <a:r>
              <a:rPr lang="en-US" dirty="0">
                <a:solidFill>
                  <a:schemeClr val="bg1"/>
                </a:solidFill>
              </a:rPr>
              <a:t>No study has systematically evaluated treatment for FCE</a:t>
            </a:r>
          </a:p>
          <a:p>
            <a:pPr lvl="1" fontAlgn="base"/>
            <a:r>
              <a:rPr lang="en-US" dirty="0">
                <a:solidFill>
                  <a:schemeClr val="bg1"/>
                </a:solidFill>
              </a:rPr>
              <a:t>Recovery rates are much faster than IVDD</a:t>
            </a:r>
          </a:p>
          <a:p>
            <a:pPr marL="457200" lvl="1" indent="0" fontAlgn="base">
              <a:buNone/>
            </a:pPr>
            <a:endParaRPr lang="en-US" dirty="0">
              <a:solidFill>
                <a:schemeClr val="bg1"/>
              </a:solidFill>
            </a:endParaRPr>
          </a:p>
          <a:p>
            <a:pPr lvl="1" fontAlgn="base"/>
            <a:r>
              <a:rPr lang="en-US" dirty="0">
                <a:solidFill>
                  <a:schemeClr val="bg1"/>
                </a:solidFill>
              </a:rPr>
              <a:t>Vasodilators - no evidence of beneficial support</a:t>
            </a:r>
          </a:p>
          <a:p>
            <a:pPr lvl="1" fontAlgn="base"/>
            <a:r>
              <a:rPr lang="en-US" dirty="0">
                <a:solidFill>
                  <a:schemeClr val="bg1"/>
                </a:solidFill>
              </a:rPr>
              <a:t>Controlled physiotherapy might have benefits</a:t>
            </a:r>
          </a:p>
          <a:p>
            <a:pPr lvl="1" fontAlgn="base"/>
            <a:endParaRPr lang="en-US" dirty="0">
              <a:solidFill>
                <a:schemeClr val="bg1"/>
              </a:solidFill>
            </a:endParaRPr>
          </a:p>
          <a:p>
            <a:pPr marL="0" indent="0">
              <a:buNone/>
            </a:pPr>
            <a:endParaRPr lang="en-US" dirty="0">
              <a:solidFill>
                <a:schemeClr val="bg1"/>
              </a:solidFill>
            </a:endParaRPr>
          </a:p>
        </p:txBody>
      </p:sp>
    </p:spTree>
    <p:extLst>
      <p:ext uri="{BB962C8B-B14F-4D97-AF65-F5344CB8AC3E}">
        <p14:creationId xmlns:p14="http://schemas.microsoft.com/office/powerpoint/2010/main" val="18787085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4A716-236B-4094-94DC-C313B951262B}"/>
              </a:ext>
            </a:extLst>
          </p:cNvPr>
          <p:cNvSpPr>
            <a:spLocks noGrp="1"/>
          </p:cNvSpPr>
          <p:nvPr>
            <p:ph type="title"/>
          </p:nvPr>
        </p:nvSpPr>
        <p:spPr/>
        <p:txBody>
          <a:bodyPr/>
          <a:lstStyle/>
          <a:p>
            <a:r>
              <a:rPr lang="en-US" dirty="0">
                <a:solidFill>
                  <a:schemeClr val="bg1"/>
                </a:solidFill>
              </a:rPr>
              <a:t>Outcome</a:t>
            </a:r>
          </a:p>
        </p:txBody>
      </p:sp>
      <p:sp>
        <p:nvSpPr>
          <p:cNvPr id="3" name="Content Placeholder 2">
            <a:extLst>
              <a:ext uri="{FF2B5EF4-FFF2-40B4-BE49-F238E27FC236}">
                <a16:creationId xmlns:a16="http://schemas.microsoft.com/office/drawing/2014/main" id="{D633D36B-1A9B-4995-9D76-DCC44243E2CA}"/>
              </a:ext>
            </a:extLst>
          </p:cNvPr>
          <p:cNvSpPr>
            <a:spLocks noGrp="1"/>
          </p:cNvSpPr>
          <p:nvPr>
            <p:ph idx="1"/>
          </p:nvPr>
        </p:nvSpPr>
        <p:spPr/>
        <p:txBody>
          <a:bodyPr/>
          <a:lstStyle/>
          <a:p>
            <a:pPr lvl="1" fontAlgn="base"/>
            <a:r>
              <a:rPr lang="en-US" dirty="0">
                <a:solidFill>
                  <a:schemeClr val="bg1"/>
                </a:solidFill>
              </a:rPr>
              <a:t>Most pets show improvement in the first 3-7 days post FCE</a:t>
            </a:r>
          </a:p>
          <a:p>
            <a:pPr lvl="1" fontAlgn="base"/>
            <a:r>
              <a:rPr lang="en-US" dirty="0" err="1">
                <a:solidFill>
                  <a:schemeClr val="bg1"/>
                </a:solidFill>
              </a:rPr>
              <a:t>Developement</a:t>
            </a:r>
            <a:r>
              <a:rPr lang="en-US" dirty="0">
                <a:solidFill>
                  <a:schemeClr val="bg1"/>
                </a:solidFill>
              </a:rPr>
              <a:t> of collateral circulation and reperfusion may be responsible for this improvement</a:t>
            </a:r>
          </a:p>
          <a:p>
            <a:pPr lvl="1" fontAlgn="base"/>
            <a:endParaRPr lang="en-US" dirty="0">
              <a:solidFill>
                <a:schemeClr val="bg1"/>
              </a:solidFill>
            </a:endParaRPr>
          </a:p>
          <a:p>
            <a:pPr lvl="1" fontAlgn="base"/>
            <a:r>
              <a:rPr lang="en-US" dirty="0">
                <a:solidFill>
                  <a:schemeClr val="bg1"/>
                </a:solidFill>
              </a:rPr>
              <a:t>For non-ambulatory (and large/giant) dogs - prognosis is guarded</a:t>
            </a:r>
          </a:p>
          <a:p>
            <a:pPr lvl="1" fontAlgn="base"/>
            <a:r>
              <a:rPr lang="en-US" dirty="0">
                <a:solidFill>
                  <a:schemeClr val="bg1"/>
                </a:solidFill>
              </a:rPr>
              <a:t>Negative prognostic indications: loss of DPP or severe LMN damage</a:t>
            </a:r>
          </a:p>
          <a:p>
            <a:pPr lvl="1" fontAlgn="base"/>
            <a:r>
              <a:rPr lang="en-US" dirty="0">
                <a:solidFill>
                  <a:schemeClr val="bg1"/>
                </a:solidFill>
              </a:rPr>
              <a:t>Overall prognosis is positive (84% with successful outcomes)</a:t>
            </a:r>
          </a:p>
          <a:p>
            <a:pPr lvl="1" fontAlgn="base"/>
            <a:r>
              <a:rPr lang="en-US" dirty="0">
                <a:solidFill>
                  <a:schemeClr val="bg1"/>
                </a:solidFill>
              </a:rPr>
              <a:t>Median recovery times: 3.75 months to maximal neurologic status</a:t>
            </a:r>
          </a:p>
          <a:p>
            <a:pPr lvl="1" fontAlgn="base"/>
            <a:r>
              <a:rPr lang="en-US" dirty="0">
                <a:solidFill>
                  <a:schemeClr val="bg1"/>
                </a:solidFill>
              </a:rPr>
              <a:t>Prognosis in cats similar to dogs(79% recovery)</a:t>
            </a:r>
          </a:p>
          <a:p>
            <a:pPr lvl="1" fontAlgn="base"/>
            <a:r>
              <a:rPr lang="en-US" dirty="0">
                <a:solidFill>
                  <a:schemeClr val="bg1"/>
                </a:solidFill>
              </a:rPr>
              <a:t>Median recovery times: 3.5 to 11 days to recover ambulation</a:t>
            </a:r>
          </a:p>
          <a:p>
            <a:endParaRPr lang="en-US" dirty="0">
              <a:solidFill>
                <a:schemeClr val="bg1"/>
              </a:solidFill>
            </a:endParaRPr>
          </a:p>
        </p:txBody>
      </p:sp>
    </p:spTree>
    <p:extLst>
      <p:ext uri="{BB962C8B-B14F-4D97-AF65-F5344CB8AC3E}">
        <p14:creationId xmlns:p14="http://schemas.microsoft.com/office/powerpoint/2010/main" val="339980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CE3C3-7110-44F6-BA43-C883E5F374EF}"/>
              </a:ext>
            </a:extLst>
          </p:cNvPr>
          <p:cNvSpPr>
            <a:spLocks noGrp="1"/>
          </p:cNvSpPr>
          <p:nvPr>
            <p:ph type="title"/>
          </p:nvPr>
        </p:nvSpPr>
        <p:spPr/>
        <p:txBody>
          <a:bodyPr/>
          <a:lstStyle/>
          <a:p>
            <a:r>
              <a:rPr lang="en-US" dirty="0">
                <a:solidFill>
                  <a:schemeClr val="bg1"/>
                </a:solidFill>
              </a:rPr>
              <a:t>IVDD in humans</a:t>
            </a:r>
          </a:p>
        </p:txBody>
      </p:sp>
      <p:sp>
        <p:nvSpPr>
          <p:cNvPr id="3" name="Content Placeholder 2">
            <a:extLst>
              <a:ext uri="{FF2B5EF4-FFF2-40B4-BE49-F238E27FC236}">
                <a16:creationId xmlns:a16="http://schemas.microsoft.com/office/drawing/2014/main" id="{6B3C5F1E-1722-4D12-9B1B-235240A5006A}"/>
              </a:ext>
            </a:extLst>
          </p:cNvPr>
          <p:cNvSpPr>
            <a:spLocks noGrp="1"/>
          </p:cNvSpPr>
          <p:nvPr>
            <p:ph idx="1"/>
          </p:nvPr>
        </p:nvSpPr>
        <p:spPr/>
        <p:txBody>
          <a:bodyPr/>
          <a:lstStyle/>
          <a:p>
            <a:pPr fontAlgn="base"/>
            <a:r>
              <a:rPr lang="en-US" dirty="0">
                <a:solidFill>
                  <a:schemeClr val="bg1"/>
                </a:solidFill>
              </a:rPr>
              <a:t>initiating factor for IVDD in humans </a:t>
            </a:r>
            <a:r>
              <a:rPr lang="en-US" dirty="0">
                <a:solidFill>
                  <a:schemeClr val="bg1"/>
                </a:solidFill>
                <a:sym typeface="Wingdings" panose="05000000000000000000" pitchFamily="2" charset="2"/>
              </a:rPr>
              <a:t> </a:t>
            </a:r>
            <a:r>
              <a:rPr lang="en-US" dirty="0">
                <a:solidFill>
                  <a:schemeClr val="bg1"/>
                </a:solidFill>
              </a:rPr>
              <a:t>loss of diffusional capacity of the vertebral endplate blood vessels that provide nutrition for the nucleus pulposus</a:t>
            </a:r>
          </a:p>
          <a:p>
            <a:pPr fontAlgn="base"/>
            <a:r>
              <a:rPr lang="en-US" dirty="0">
                <a:solidFill>
                  <a:schemeClr val="bg1"/>
                </a:solidFill>
              </a:rPr>
              <a:t>decreases the production of extracellular matrix, leading to secondary degenerative changes in the annulus fibrosus</a:t>
            </a:r>
          </a:p>
          <a:p>
            <a:endParaRPr lang="en-US" dirty="0">
              <a:solidFill>
                <a:schemeClr val="bg1"/>
              </a:solidFill>
            </a:endParaRPr>
          </a:p>
        </p:txBody>
      </p:sp>
    </p:spTree>
    <p:extLst>
      <p:ext uri="{BB962C8B-B14F-4D97-AF65-F5344CB8AC3E}">
        <p14:creationId xmlns:p14="http://schemas.microsoft.com/office/powerpoint/2010/main" val="15585605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F11E1-9793-437B-9628-FC7BD15E4540}"/>
              </a:ext>
            </a:extLst>
          </p:cNvPr>
          <p:cNvSpPr>
            <a:spLocks noGrp="1"/>
          </p:cNvSpPr>
          <p:nvPr>
            <p:ph type="title"/>
          </p:nvPr>
        </p:nvSpPr>
        <p:spPr/>
        <p:txBody>
          <a:bodyPr/>
          <a:lstStyle/>
          <a:p>
            <a:r>
              <a:rPr lang="es-AR" dirty="0" err="1">
                <a:solidFill>
                  <a:schemeClr val="bg1"/>
                </a:solidFill>
              </a:rPr>
              <a:t>Neoplastic</a:t>
            </a:r>
            <a:r>
              <a:rPr lang="es-AR" dirty="0">
                <a:solidFill>
                  <a:schemeClr val="bg1"/>
                </a:solidFill>
              </a:rPr>
              <a:t> </a:t>
            </a:r>
            <a:r>
              <a:rPr lang="es-AR" dirty="0" err="1">
                <a:solidFill>
                  <a:schemeClr val="bg1"/>
                </a:solidFill>
              </a:rPr>
              <a:t>Myelopathy</a:t>
            </a:r>
            <a:endParaRPr lang="en-US" dirty="0"/>
          </a:p>
        </p:txBody>
      </p:sp>
      <p:pic>
        <p:nvPicPr>
          <p:cNvPr id="12290" name="Picture 2" descr="Meningioma – spinal | Advanced Veterinary Medical Imaging">
            <a:extLst>
              <a:ext uri="{FF2B5EF4-FFF2-40B4-BE49-F238E27FC236}">
                <a16:creationId xmlns:a16="http://schemas.microsoft.com/office/drawing/2014/main" id="{241EAF31-EE45-431A-BE6B-8B451C288B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920875"/>
            <a:ext cx="6096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23582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BA16E2-3119-4B8E-99ED-3C18A2D78AA9}"/>
              </a:ext>
            </a:extLst>
          </p:cNvPr>
          <p:cNvSpPr>
            <a:spLocks noGrp="1"/>
          </p:cNvSpPr>
          <p:nvPr>
            <p:ph idx="1"/>
          </p:nvPr>
        </p:nvSpPr>
        <p:spPr>
          <a:xfrm>
            <a:off x="761082" y="856141"/>
            <a:ext cx="10515600" cy="4351338"/>
          </a:xfrm>
        </p:spPr>
        <p:txBody>
          <a:bodyPr>
            <a:normAutofit lnSpcReduction="10000"/>
          </a:bodyPr>
          <a:lstStyle/>
          <a:p>
            <a:pPr fontAlgn="base"/>
            <a:r>
              <a:rPr lang="en-US" dirty="0">
                <a:solidFill>
                  <a:schemeClr val="bg1"/>
                </a:solidFill>
              </a:rPr>
              <a:t>Usually middle aged - older patients (&gt; 5 years of age)</a:t>
            </a:r>
          </a:p>
          <a:p>
            <a:pPr lvl="1" fontAlgn="base"/>
            <a:r>
              <a:rPr lang="en-US" dirty="0">
                <a:solidFill>
                  <a:schemeClr val="bg1"/>
                </a:solidFill>
              </a:rPr>
              <a:t>Some seen in younger animals (LSA)</a:t>
            </a:r>
          </a:p>
          <a:p>
            <a:pPr fontAlgn="base"/>
            <a:r>
              <a:rPr lang="en-US" dirty="0">
                <a:solidFill>
                  <a:schemeClr val="bg1"/>
                </a:solidFill>
              </a:rPr>
              <a:t>Much more common in larger dogs bs smaller breeds</a:t>
            </a:r>
          </a:p>
          <a:p>
            <a:pPr fontAlgn="base"/>
            <a:r>
              <a:rPr lang="en-US" dirty="0">
                <a:solidFill>
                  <a:schemeClr val="bg1"/>
                </a:solidFill>
              </a:rPr>
              <a:t>Boxers and Goldens overrepresented for meningiomas</a:t>
            </a:r>
          </a:p>
          <a:p>
            <a:pPr fontAlgn="base"/>
            <a:r>
              <a:rPr lang="en-US" dirty="0">
                <a:solidFill>
                  <a:schemeClr val="bg1"/>
                </a:solidFill>
              </a:rPr>
              <a:t>Median age in cats: 2-3 years</a:t>
            </a:r>
          </a:p>
          <a:p>
            <a:pPr fontAlgn="base"/>
            <a:r>
              <a:rPr lang="en-US" dirty="0">
                <a:solidFill>
                  <a:schemeClr val="bg1"/>
                </a:solidFill>
              </a:rPr>
              <a:t>Usually cause progressive signs of </a:t>
            </a:r>
            <a:r>
              <a:rPr lang="en-US" dirty="0" err="1">
                <a:solidFill>
                  <a:schemeClr val="bg1"/>
                </a:solidFill>
              </a:rPr>
              <a:t>myeloptahy</a:t>
            </a:r>
            <a:r>
              <a:rPr lang="en-US" dirty="0">
                <a:solidFill>
                  <a:schemeClr val="bg1"/>
                </a:solidFill>
              </a:rPr>
              <a:t>, but acute or subacute development of spinal cord dysfunction often occurs, especially in feline spinal LSA</a:t>
            </a:r>
          </a:p>
          <a:p>
            <a:pPr fontAlgn="base"/>
            <a:r>
              <a:rPr lang="en-US" dirty="0">
                <a:solidFill>
                  <a:schemeClr val="bg1"/>
                </a:solidFill>
              </a:rPr>
              <a:t>Rapid onset can be due to pathologic fractures, acute hemorrhage or necrosis of the tumor</a:t>
            </a:r>
          </a:p>
          <a:p>
            <a:endParaRPr lang="en-US" dirty="0">
              <a:solidFill>
                <a:schemeClr val="bg1"/>
              </a:solidFill>
            </a:endParaRPr>
          </a:p>
        </p:txBody>
      </p:sp>
    </p:spTree>
    <p:extLst>
      <p:ext uri="{BB962C8B-B14F-4D97-AF65-F5344CB8AC3E}">
        <p14:creationId xmlns:p14="http://schemas.microsoft.com/office/powerpoint/2010/main" val="36623462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D46B5-7C11-4F66-BD3D-8F0182C0B4AD}"/>
              </a:ext>
            </a:extLst>
          </p:cNvPr>
          <p:cNvSpPr>
            <a:spLocks noGrp="1"/>
          </p:cNvSpPr>
          <p:nvPr>
            <p:ph type="title"/>
          </p:nvPr>
        </p:nvSpPr>
        <p:spPr/>
        <p:txBody>
          <a:bodyPr/>
          <a:lstStyle/>
          <a:p>
            <a:endParaRPr lang="en-US">
              <a:solidFill>
                <a:schemeClr val="bg1"/>
              </a:solidFill>
            </a:endParaRPr>
          </a:p>
        </p:txBody>
      </p:sp>
      <p:sp>
        <p:nvSpPr>
          <p:cNvPr id="3" name="Content Placeholder 2">
            <a:extLst>
              <a:ext uri="{FF2B5EF4-FFF2-40B4-BE49-F238E27FC236}">
                <a16:creationId xmlns:a16="http://schemas.microsoft.com/office/drawing/2014/main" id="{CBC4C301-19B1-4975-AF31-83C2CAD6F601}"/>
              </a:ext>
            </a:extLst>
          </p:cNvPr>
          <p:cNvSpPr>
            <a:spLocks noGrp="1"/>
          </p:cNvSpPr>
          <p:nvPr>
            <p:ph idx="1"/>
          </p:nvPr>
        </p:nvSpPr>
        <p:spPr/>
        <p:txBody>
          <a:bodyPr>
            <a:normAutofit/>
          </a:bodyPr>
          <a:lstStyle/>
          <a:p>
            <a:pPr fontAlgn="base"/>
            <a:r>
              <a:rPr lang="en-US" dirty="0">
                <a:solidFill>
                  <a:schemeClr val="bg1"/>
                </a:solidFill>
              </a:rPr>
              <a:t>Typically solitary lesions, can occur anywhere along the spine</a:t>
            </a:r>
          </a:p>
          <a:p>
            <a:pPr fontAlgn="base"/>
            <a:r>
              <a:rPr lang="en-US" dirty="0">
                <a:solidFill>
                  <a:schemeClr val="bg1"/>
                </a:solidFill>
              </a:rPr>
              <a:t>Meningiomas and malignant nerve sheath tumors - frequently in cervical spine</a:t>
            </a:r>
          </a:p>
          <a:p>
            <a:pPr lvl="1" fontAlgn="base"/>
            <a:r>
              <a:rPr lang="en-US" dirty="0">
                <a:solidFill>
                  <a:schemeClr val="bg1"/>
                </a:solidFill>
              </a:rPr>
              <a:t>Nerve sheath tumors - very commonly in the cervical intumescence area</a:t>
            </a:r>
          </a:p>
          <a:p>
            <a:endParaRPr lang="en-US" dirty="0">
              <a:solidFill>
                <a:schemeClr val="bg1"/>
              </a:solidFill>
            </a:endParaRPr>
          </a:p>
        </p:txBody>
      </p:sp>
    </p:spTree>
    <p:extLst>
      <p:ext uri="{BB962C8B-B14F-4D97-AF65-F5344CB8AC3E}">
        <p14:creationId xmlns:p14="http://schemas.microsoft.com/office/powerpoint/2010/main" val="37645301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0933E0-BFDE-463D-A533-AED39424511B}"/>
              </a:ext>
            </a:extLst>
          </p:cNvPr>
          <p:cNvSpPr>
            <a:spLocks noGrp="1"/>
          </p:cNvSpPr>
          <p:nvPr>
            <p:ph type="title"/>
          </p:nvPr>
        </p:nvSpPr>
        <p:spPr/>
        <p:txBody>
          <a:bodyPr/>
          <a:lstStyle/>
          <a:p>
            <a:r>
              <a:rPr lang="en-US" dirty="0">
                <a:solidFill>
                  <a:schemeClr val="bg1"/>
                </a:solidFill>
              </a:rPr>
              <a:t>Types of neoplasms</a:t>
            </a:r>
          </a:p>
        </p:txBody>
      </p:sp>
      <p:sp>
        <p:nvSpPr>
          <p:cNvPr id="3" name="Content Placeholder 2">
            <a:extLst>
              <a:ext uri="{FF2B5EF4-FFF2-40B4-BE49-F238E27FC236}">
                <a16:creationId xmlns:a16="http://schemas.microsoft.com/office/drawing/2014/main" id="{0FEA6E29-A249-4257-A5A7-B17E3605571B}"/>
              </a:ext>
            </a:extLst>
          </p:cNvPr>
          <p:cNvSpPr>
            <a:spLocks noGrp="1"/>
          </p:cNvSpPr>
          <p:nvPr>
            <p:ph idx="1"/>
          </p:nvPr>
        </p:nvSpPr>
        <p:spPr/>
        <p:txBody>
          <a:bodyPr/>
          <a:lstStyle/>
          <a:p>
            <a:pPr marL="0" indent="0" fontAlgn="base">
              <a:buNone/>
            </a:pPr>
            <a:r>
              <a:rPr lang="en-US" dirty="0">
                <a:solidFill>
                  <a:schemeClr val="bg1"/>
                </a:solidFill>
              </a:rPr>
              <a:t>Primary: arise from spinal cord parenchyma (neurons, glial cells)</a:t>
            </a:r>
          </a:p>
          <a:p>
            <a:pPr lvl="1" fontAlgn="base"/>
            <a:r>
              <a:rPr lang="en-US" dirty="0">
                <a:solidFill>
                  <a:schemeClr val="bg1"/>
                </a:solidFill>
              </a:rPr>
              <a:t>More common than metastatic</a:t>
            </a:r>
          </a:p>
          <a:p>
            <a:pPr marL="0" indent="0" fontAlgn="base">
              <a:buNone/>
            </a:pPr>
            <a:endParaRPr lang="en-US" dirty="0">
              <a:solidFill>
                <a:schemeClr val="bg1"/>
              </a:solidFill>
            </a:endParaRPr>
          </a:p>
          <a:p>
            <a:pPr marL="0" indent="0" fontAlgn="base">
              <a:buNone/>
            </a:pPr>
            <a:r>
              <a:rPr lang="en-US" dirty="0">
                <a:solidFill>
                  <a:schemeClr val="bg1"/>
                </a:solidFill>
              </a:rPr>
              <a:t>secondary tumors (primary or metastatic vertebral neoplasms, malignant nerve sheath tumors, and metastases to the extradural space or the cord parenchyma)</a:t>
            </a:r>
          </a:p>
          <a:p>
            <a:pPr fontAlgn="base"/>
            <a:r>
              <a:rPr lang="en-US" dirty="0">
                <a:solidFill>
                  <a:schemeClr val="bg1"/>
                </a:solidFill>
              </a:rPr>
              <a:t>13% intradural/extramedullary</a:t>
            </a:r>
          </a:p>
          <a:p>
            <a:pPr fontAlgn="base"/>
            <a:r>
              <a:rPr lang="en-US" dirty="0">
                <a:solidFill>
                  <a:schemeClr val="bg1"/>
                </a:solidFill>
              </a:rPr>
              <a:t>6% intramedullary</a:t>
            </a:r>
          </a:p>
          <a:p>
            <a:pPr fontAlgn="base"/>
            <a:r>
              <a:rPr lang="en-US" dirty="0">
                <a:solidFill>
                  <a:schemeClr val="bg1"/>
                </a:solidFill>
              </a:rPr>
              <a:t>33% mixed compartment</a:t>
            </a:r>
          </a:p>
          <a:p>
            <a:endParaRPr lang="en-US" dirty="0">
              <a:solidFill>
                <a:schemeClr val="bg1"/>
              </a:solidFill>
            </a:endParaRPr>
          </a:p>
        </p:txBody>
      </p:sp>
    </p:spTree>
    <p:extLst>
      <p:ext uri="{BB962C8B-B14F-4D97-AF65-F5344CB8AC3E}">
        <p14:creationId xmlns:p14="http://schemas.microsoft.com/office/powerpoint/2010/main" val="33859268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2494E-8F86-4665-A776-98A3322096A0}"/>
              </a:ext>
            </a:extLst>
          </p:cNvPr>
          <p:cNvSpPr>
            <a:spLocks noGrp="1"/>
          </p:cNvSpPr>
          <p:nvPr>
            <p:ph type="title"/>
          </p:nvPr>
        </p:nvSpPr>
        <p:spPr/>
        <p:txBody>
          <a:bodyPr/>
          <a:lstStyle/>
          <a:p>
            <a:r>
              <a:rPr lang="en-US" dirty="0">
                <a:solidFill>
                  <a:schemeClr val="bg1"/>
                </a:solidFill>
              </a:rPr>
              <a:t>Pathophysiology and distribution</a:t>
            </a:r>
          </a:p>
        </p:txBody>
      </p:sp>
      <p:sp>
        <p:nvSpPr>
          <p:cNvPr id="3" name="Content Placeholder 2">
            <a:extLst>
              <a:ext uri="{FF2B5EF4-FFF2-40B4-BE49-F238E27FC236}">
                <a16:creationId xmlns:a16="http://schemas.microsoft.com/office/drawing/2014/main" id="{35A937BF-11E7-4103-AEB7-CA68B44D21BB}"/>
              </a:ext>
            </a:extLst>
          </p:cNvPr>
          <p:cNvSpPr>
            <a:spLocks noGrp="1"/>
          </p:cNvSpPr>
          <p:nvPr>
            <p:ph idx="1"/>
          </p:nvPr>
        </p:nvSpPr>
        <p:spPr/>
        <p:txBody>
          <a:bodyPr>
            <a:normAutofit fontScale="85000" lnSpcReduction="20000"/>
          </a:bodyPr>
          <a:lstStyle/>
          <a:p>
            <a:r>
              <a:rPr lang="es-AR" dirty="0" err="1">
                <a:solidFill>
                  <a:schemeClr val="bg1"/>
                </a:solidFill>
              </a:rPr>
              <a:t>They</a:t>
            </a:r>
            <a:r>
              <a:rPr lang="es-AR" dirty="0">
                <a:solidFill>
                  <a:schemeClr val="bg1"/>
                </a:solidFill>
              </a:rPr>
              <a:t> </a:t>
            </a:r>
            <a:r>
              <a:rPr lang="es-AR" dirty="0" err="1">
                <a:solidFill>
                  <a:schemeClr val="bg1"/>
                </a:solidFill>
              </a:rPr>
              <a:t>exert</a:t>
            </a:r>
            <a:r>
              <a:rPr lang="es-AR" dirty="0">
                <a:solidFill>
                  <a:schemeClr val="bg1"/>
                </a:solidFill>
              </a:rPr>
              <a:t> </a:t>
            </a:r>
            <a:r>
              <a:rPr lang="es-AR" dirty="0" err="1">
                <a:solidFill>
                  <a:schemeClr val="bg1"/>
                </a:solidFill>
              </a:rPr>
              <a:t>pathologic</a:t>
            </a:r>
            <a:r>
              <a:rPr lang="es-AR" dirty="0">
                <a:solidFill>
                  <a:schemeClr val="bg1"/>
                </a:solidFill>
              </a:rPr>
              <a:t> </a:t>
            </a:r>
            <a:r>
              <a:rPr lang="es-AR" dirty="0" err="1">
                <a:solidFill>
                  <a:schemeClr val="bg1"/>
                </a:solidFill>
              </a:rPr>
              <a:t>effects</a:t>
            </a:r>
            <a:r>
              <a:rPr lang="es-AR" dirty="0">
                <a:solidFill>
                  <a:schemeClr val="bg1"/>
                </a:solidFill>
              </a:rPr>
              <a:t> </a:t>
            </a:r>
            <a:r>
              <a:rPr lang="es-AR" dirty="0" err="1">
                <a:solidFill>
                  <a:schemeClr val="bg1"/>
                </a:solidFill>
              </a:rPr>
              <a:t>by</a:t>
            </a:r>
            <a:r>
              <a:rPr lang="es-AR" dirty="0">
                <a:solidFill>
                  <a:schemeClr val="bg1"/>
                </a:solidFill>
              </a:rPr>
              <a:t> </a:t>
            </a:r>
            <a:r>
              <a:rPr lang="es-AR" dirty="0" err="1">
                <a:solidFill>
                  <a:schemeClr val="bg1"/>
                </a:solidFill>
              </a:rPr>
              <a:t>compression</a:t>
            </a:r>
            <a:r>
              <a:rPr lang="es-AR" dirty="0">
                <a:solidFill>
                  <a:schemeClr val="bg1"/>
                </a:solidFill>
              </a:rPr>
              <a:t> and/</a:t>
            </a:r>
            <a:r>
              <a:rPr lang="es-AR" dirty="0" err="1">
                <a:solidFill>
                  <a:schemeClr val="bg1"/>
                </a:solidFill>
              </a:rPr>
              <a:t>or</a:t>
            </a:r>
            <a:r>
              <a:rPr lang="es-AR" dirty="0">
                <a:solidFill>
                  <a:schemeClr val="bg1"/>
                </a:solidFill>
              </a:rPr>
              <a:t> </a:t>
            </a:r>
            <a:r>
              <a:rPr lang="es-AR" dirty="0" err="1">
                <a:solidFill>
                  <a:schemeClr val="bg1"/>
                </a:solidFill>
              </a:rPr>
              <a:t>invasion</a:t>
            </a:r>
            <a:r>
              <a:rPr lang="es-AR" dirty="0">
                <a:solidFill>
                  <a:schemeClr val="bg1"/>
                </a:solidFill>
              </a:rPr>
              <a:t> </a:t>
            </a:r>
            <a:r>
              <a:rPr lang="es-AR" dirty="0" err="1">
                <a:solidFill>
                  <a:schemeClr val="bg1"/>
                </a:solidFill>
              </a:rPr>
              <a:t>of</a:t>
            </a:r>
            <a:r>
              <a:rPr lang="es-AR" dirty="0">
                <a:solidFill>
                  <a:schemeClr val="bg1"/>
                </a:solidFill>
              </a:rPr>
              <a:t> </a:t>
            </a:r>
            <a:r>
              <a:rPr lang="es-AR" dirty="0" err="1">
                <a:solidFill>
                  <a:schemeClr val="bg1"/>
                </a:solidFill>
              </a:rPr>
              <a:t>the</a:t>
            </a:r>
            <a:r>
              <a:rPr lang="es-AR" dirty="0">
                <a:solidFill>
                  <a:schemeClr val="bg1"/>
                </a:solidFill>
              </a:rPr>
              <a:t> </a:t>
            </a:r>
            <a:r>
              <a:rPr lang="es-AR" dirty="0" err="1">
                <a:solidFill>
                  <a:schemeClr val="bg1"/>
                </a:solidFill>
              </a:rPr>
              <a:t>spinal</a:t>
            </a:r>
            <a:r>
              <a:rPr lang="es-AR" dirty="0">
                <a:solidFill>
                  <a:schemeClr val="bg1"/>
                </a:solidFill>
              </a:rPr>
              <a:t> </a:t>
            </a:r>
            <a:r>
              <a:rPr lang="es-AR" dirty="0" err="1">
                <a:solidFill>
                  <a:schemeClr val="bg1"/>
                </a:solidFill>
              </a:rPr>
              <a:t>cord</a:t>
            </a:r>
            <a:r>
              <a:rPr lang="es-AR" dirty="0">
                <a:solidFill>
                  <a:schemeClr val="bg1"/>
                </a:solidFill>
              </a:rPr>
              <a:t>, as </a:t>
            </a:r>
            <a:r>
              <a:rPr lang="es-AR" dirty="0" err="1">
                <a:solidFill>
                  <a:schemeClr val="bg1"/>
                </a:solidFill>
              </a:rPr>
              <a:t>well</a:t>
            </a:r>
            <a:r>
              <a:rPr lang="es-AR" dirty="0">
                <a:solidFill>
                  <a:schemeClr val="bg1"/>
                </a:solidFill>
              </a:rPr>
              <a:t> as </a:t>
            </a:r>
            <a:r>
              <a:rPr lang="es-AR" dirty="0" err="1">
                <a:solidFill>
                  <a:schemeClr val="bg1"/>
                </a:solidFill>
              </a:rPr>
              <a:t>producing</a:t>
            </a:r>
            <a:r>
              <a:rPr lang="es-AR" dirty="0">
                <a:solidFill>
                  <a:schemeClr val="bg1"/>
                </a:solidFill>
              </a:rPr>
              <a:t> </a:t>
            </a:r>
            <a:r>
              <a:rPr lang="es-AR" dirty="0" err="1">
                <a:solidFill>
                  <a:schemeClr val="bg1"/>
                </a:solidFill>
              </a:rPr>
              <a:t>peritumoral</a:t>
            </a:r>
            <a:r>
              <a:rPr lang="es-AR" dirty="0">
                <a:solidFill>
                  <a:schemeClr val="bg1"/>
                </a:solidFill>
              </a:rPr>
              <a:t> edema, </a:t>
            </a:r>
            <a:r>
              <a:rPr lang="es-AR" dirty="0" err="1">
                <a:solidFill>
                  <a:schemeClr val="bg1"/>
                </a:solidFill>
              </a:rPr>
              <a:t>inflammation</a:t>
            </a:r>
            <a:r>
              <a:rPr lang="es-AR" dirty="0">
                <a:solidFill>
                  <a:schemeClr val="bg1"/>
                </a:solidFill>
              </a:rPr>
              <a:t> and </a:t>
            </a:r>
            <a:r>
              <a:rPr lang="es-AR" dirty="0" err="1">
                <a:solidFill>
                  <a:schemeClr val="bg1"/>
                </a:solidFill>
              </a:rPr>
              <a:t>hemorrhage</a:t>
            </a:r>
            <a:endParaRPr lang="es-AR" b="0" dirty="0">
              <a:solidFill>
                <a:schemeClr val="bg1"/>
              </a:solidFill>
              <a:effectLst/>
            </a:endParaRPr>
          </a:p>
          <a:p>
            <a:pPr fontAlgn="base"/>
            <a:r>
              <a:rPr lang="es-AR" dirty="0" err="1">
                <a:solidFill>
                  <a:schemeClr val="bg1"/>
                </a:solidFill>
              </a:rPr>
              <a:t>Extradural</a:t>
            </a:r>
            <a:r>
              <a:rPr lang="es-AR" dirty="0">
                <a:solidFill>
                  <a:schemeClr val="bg1"/>
                </a:solidFill>
              </a:rPr>
              <a:t> </a:t>
            </a:r>
            <a:r>
              <a:rPr lang="es-AR" dirty="0" err="1">
                <a:solidFill>
                  <a:schemeClr val="bg1"/>
                </a:solidFill>
              </a:rPr>
              <a:t>tumors</a:t>
            </a:r>
            <a:r>
              <a:rPr lang="es-AR" dirty="0">
                <a:solidFill>
                  <a:schemeClr val="bg1"/>
                </a:solidFill>
              </a:rPr>
              <a:t>:</a:t>
            </a:r>
          </a:p>
          <a:p>
            <a:pPr lvl="1" fontAlgn="base"/>
            <a:r>
              <a:rPr lang="es-AR" dirty="0">
                <a:solidFill>
                  <a:schemeClr val="bg1"/>
                </a:solidFill>
              </a:rPr>
              <a:t>48% </a:t>
            </a:r>
            <a:r>
              <a:rPr lang="es-AR" dirty="0" err="1">
                <a:solidFill>
                  <a:schemeClr val="bg1"/>
                </a:solidFill>
              </a:rPr>
              <a:t>extradural</a:t>
            </a:r>
            <a:endParaRPr lang="es-AR" dirty="0">
              <a:solidFill>
                <a:schemeClr val="bg1"/>
              </a:solidFill>
            </a:endParaRPr>
          </a:p>
          <a:p>
            <a:pPr lvl="1" fontAlgn="base"/>
            <a:r>
              <a:rPr lang="es-AR" dirty="0">
                <a:solidFill>
                  <a:schemeClr val="bg1"/>
                </a:solidFill>
              </a:rPr>
              <a:t>Can be </a:t>
            </a:r>
            <a:r>
              <a:rPr lang="es-AR" dirty="0" err="1">
                <a:solidFill>
                  <a:schemeClr val="bg1"/>
                </a:solidFill>
              </a:rPr>
              <a:t>primary</a:t>
            </a:r>
            <a:r>
              <a:rPr lang="es-AR" dirty="0">
                <a:solidFill>
                  <a:schemeClr val="bg1"/>
                </a:solidFill>
              </a:rPr>
              <a:t> and </a:t>
            </a:r>
            <a:r>
              <a:rPr lang="es-AR" dirty="0" err="1">
                <a:solidFill>
                  <a:schemeClr val="bg1"/>
                </a:solidFill>
              </a:rPr>
              <a:t>secondary</a:t>
            </a:r>
            <a:endParaRPr lang="es-AR" dirty="0">
              <a:solidFill>
                <a:schemeClr val="bg1"/>
              </a:solidFill>
            </a:endParaRPr>
          </a:p>
          <a:p>
            <a:pPr lvl="1" fontAlgn="base"/>
            <a:r>
              <a:rPr lang="es-AR" dirty="0">
                <a:solidFill>
                  <a:schemeClr val="bg1"/>
                </a:solidFill>
              </a:rPr>
              <a:t>Vertebral and </a:t>
            </a:r>
            <a:r>
              <a:rPr lang="es-AR" dirty="0" err="1">
                <a:solidFill>
                  <a:schemeClr val="bg1"/>
                </a:solidFill>
              </a:rPr>
              <a:t>soft-tissue</a:t>
            </a:r>
            <a:r>
              <a:rPr lang="es-AR" dirty="0">
                <a:solidFill>
                  <a:schemeClr val="bg1"/>
                </a:solidFill>
              </a:rPr>
              <a:t> </a:t>
            </a:r>
            <a:r>
              <a:rPr lang="es-AR" dirty="0" err="1">
                <a:solidFill>
                  <a:schemeClr val="bg1"/>
                </a:solidFill>
              </a:rPr>
              <a:t>tumors</a:t>
            </a:r>
            <a:endParaRPr lang="es-AR" dirty="0">
              <a:solidFill>
                <a:schemeClr val="bg1"/>
              </a:solidFill>
            </a:endParaRPr>
          </a:p>
          <a:p>
            <a:pPr lvl="1" fontAlgn="base"/>
            <a:r>
              <a:rPr lang="es-AR" dirty="0">
                <a:solidFill>
                  <a:schemeClr val="bg1"/>
                </a:solidFill>
              </a:rPr>
              <a:t>Vertebral: OSA (</a:t>
            </a:r>
            <a:r>
              <a:rPr lang="es-AR" dirty="0" err="1">
                <a:solidFill>
                  <a:schemeClr val="bg1"/>
                </a:solidFill>
              </a:rPr>
              <a:t>the</a:t>
            </a:r>
            <a:r>
              <a:rPr lang="es-AR" dirty="0">
                <a:solidFill>
                  <a:schemeClr val="bg1"/>
                </a:solidFill>
              </a:rPr>
              <a:t> </a:t>
            </a:r>
            <a:r>
              <a:rPr lang="es-AR" dirty="0" err="1">
                <a:solidFill>
                  <a:schemeClr val="bg1"/>
                </a:solidFill>
              </a:rPr>
              <a:t>most</a:t>
            </a:r>
            <a:r>
              <a:rPr lang="es-AR" dirty="0">
                <a:solidFill>
                  <a:schemeClr val="bg1"/>
                </a:solidFill>
              </a:rPr>
              <a:t> </a:t>
            </a:r>
            <a:r>
              <a:rPr lang="es-AR" dirty="0" err="1">
                <a:solidFill>
                  <a:schemeClr val="bg1"/>
                </a:solidFill>
              </a:rPr>
              <a:t>common</a:t>
            </a:r>
            <a:r>
              <a:rPr lang="es-AR" dirty="0">
                <a:solidFill>
                  <a:schemeClr val="bg1"/>
                </a:solidFill>
              </a:rPr>
              <a:t> in </a:t>
            </a:r>
            <a:r>
              <a:rPr lang="es-AR" dirty="0" err="1">
                <a:solidFill>
                  <a:schemeClr val="bg1"/>
                </a:solidFill>
              </a:rPr>
              <a:t>dogs</a:t>
            </a:r>
            <a:r>
              <a:rPr lang="es-AR" dirty="0">
                <a:solidFill>
                  <a:schemeClr val="bg1"/>
                </a:solidFill>
              </a:rPr>
              <a:t>), </a:t>
            </a:r>
            <a:r>
              <a:rPr lang="es-AR" dirty="0" err="1">
                <a:solidFill>
                  <a:schemeClr val="bg1"/>
                </a:solidFill>
              </a:rPr>
              <a:t>chondrosarcoma</a:t>
            </a:r>
            <a:r>
              <a:rPr lang="es-AR" dirty="0">
                <a:solidFill>
                  <a:schemeClr val="bg1"/>
                </a:solidFill>
              </a:rPr>
              <a:t>, </a:t>
            </a:r>
            <a:r>
              <a:rPr lang="es-AR" dirty="0" err="1">
                <a:solidFill>
                  <a:schemeClr val="bg1"/>
                </a:solidFill>
              </a:rPr>
              <a:t>myeloma</a:t>
            </a:r>
            <a:r>
              <a:rPr lang="es-AR" dirty="0">
                <a:solidFill>
                  <a:schemeClr val="bg1"/>
                </a:solidFill>
              </a:rPr>
              <a:t>, fibrosarcoma</a:t>
            </a:r>
          </a:p>
          <a:p>
            <a:pPr lvl="1" fontAlgn="base"/>
            <a:r>
              <a:rPr lang="es-AR" dirty="0">
                <a:solidFill>
                  <a:schemeClr val="bg1"/>
                </a:solidFill>
              </a:rPr>
              <a:t>Carcinomas are </a:t>
            </a:r>
            <a:r>
              <a:rPr lang="es-AR" dirty="0" err="1">
                <a:solidFill>
                  <a:schemeClr val="bg1"/>
                </a:solidFill>
              </a:rPr>
              <a:t>the</a:t>
            </a:r>
            <a:r>
              <a:rPr lang="es-AR" dirty="0">
                <a:solidFill>
                  <a:schemeClr val="bg1"/>
                </a:solidFill>
              </a:rPr>
              <a:t> </a:t>
            </a:r>
            <a:r>
              <a:rPr lang="es-AR" dirty="0" err="1">
                <a:solidFill>
                  <a:schemeClr val="bg1"/>
                </a:solidFill>
              </a:rPr>
              <a:t>most</a:t>
            </a:r>
            <a:r>
              <a:rPr lang="es-AR" dirty="0">
                <a:solidFill>
                  <a:schemeClr val="bg1"/>
                </a:solidFill>
              </a:rPr>
              <a:t> </a:t>
            </a:r>
            <a:r>
              <a:rPr lang="es-AR" dirty="0" err="1">
                <a:solidFill>
                  <a:schemeClr val="bg1"/>
                </a:solidFill>
              </a:rPr>
              <a:t>common</a:t>
            </a:r>
            <a:r>
              <a:rPr lang="es-AR" dirty="0">
                <a:solidFill>
                  <a:schemeClr val="bg1"/>
                </a:solidFill>
              </a:rPr>
              <a:t> </a:t>
            </a:r>
            <a:r>
              <a:rPr lang="es-AR" dirty="0" err="1">
                <a:solidFill>
                  <a:schemeClr val="bg1"/>
                </a:solidFill>
              </a:rPr>
              <a:t>secondary</a:t>
            </a:r>
            <a:r>
              <a:rPr lang="es-AR" dirty="0">
                <a:solidFill>
                  <a:schemeClr val="bg1"/>
                </a:solidFill>
              </a:rPr>
              <a:t> vertebral </a:t>
            </a:r>
            <a:r>
              <a:rPr lang="es-AR" dirty="0" err="1">
                <a:solidFill>
                  <a:schemeClr val="bg1"/>
                </a:solidFill>
              </a:rPr>
              <a:t>neoplasms</a:t>
            </a:r>
            <a:r>
              <a:rPr lang="es-AR" dirty="0">
                <a:solidFill>
                  <a:schemeClr val="bg1"/>
                </a:solidFill>
              </a:rPr>
              <a:t> in </a:t>
            </a:r>
            <a:r>
              <a:rPr lang="es-AR" dirty="0" err="1">
                <a:solidFill>
                  <a:schemeClr val="bg1"/>
                </a:solidFill>
              </a:rPr>
              <a:t>dogs</a:t>
            </a:r>
            <a:endParaRPr lang="es-AR" dirty="0">
              <a:solidFill>
                <a:schemeClr val="bg1"/>
              </a:solidFill>
            </a:endParaRPr>
          </a:p>
          <a:p>
            <a:pPr fontAlgn="base"/>
            <a:r>
              <a:rPr lang="es-AR" dirty="0">
                <a:solidFill>
                  <a:schemeClr val="bg1"/>
                </a:solidFill>
              </a:rPr>
              <a:t>Intradural/</a:t>
            </a:r>
            <a:r>
              <a:rPr lang="es-AR" dirty="0" err="1">
                <a:solidFill>
                  <a:schemeClr val="bg1"/>
                </a:solidFill>
              </a:rPr>
              <a:t>extramedullary</a:t>
            </a:r>
            <a:r>
              <a:rPr lang="es-AR" dirty="0">
                <a:solidFill>
                  <a:schemeClr val="bg1"/>
                </a:solidFill>
              </a:rPr>
              <a:t> </a:t>
            </a:r>
            <a:r>
              <a:rPr lang="es-AR" dirty="0" err="1">
                <a:solidFill>
                  <a:schemeClr val="bg1"/>
                </a:solidFill>
              </a:rPr>
              <a:t>tumors</a:t>
            </a:r>
            <a:r>
              <a:rPr lang="es-AR" dirty="0">
                <a:solidFill>
                  <a:schemeClr val="bg1"/>
                </a:solidFill>
              </a:rPr>
              <a:t>:</a:t>
            </a:r>
          </a:p>
          <a:p>
            <a:pPr lvl="1" fontAlgn="base"/>
            <a:r>
              <a:rPr lang="es-AR" dirty="0" err="1">
                <a:solidFill>
                  <a:schemeClr val="bg1"/>
                </a:solidFill>
              </a:rPr>
              <a:t>Meningiomas</a:t>
            </a:r>
            <a:r>
              <a:rPr lang="es-AR" dirty="0">
                <a:solidFill>
                  <a:schemeClr val="bg1"/>
                </a:solidFill>
              </a:rPr>
              <a:t> and </a:t>
            </a:r>
            <a:r>
              <a:rPr lang="es-AR" dirty="0" err="1">
                <a:solidFill>
                  <a:schemeClr val="bg1"/>
                </a:solidFill>
              </a:rPr>
              <a:t>malignant</a:t>
            </a:r>
            <a:r>
              <a:rPr lang="es-AR" dirty="0">
                <a:solidFill>
                  <a:schemeClr val="bg1"/>
                </a:solidFill>
              </a:rPr>
              <a:t> </a:t>
            </a:r>
            <a:r>
              <a:rPr lang="es-AR" dirty="0" err="1">
                <a:solidFill>
                  <a:schemeClr val="bg1"/>
                </a:solidFill>
              </a:rPr>
              <a:t>nerve</a:t>
            </a:r>
            <a:r>
              <a:rPr lang="es-AR" dirty="0">
                <a:solidFill>
                  <a:schemeClr val="bg1"/>
                </a:solidFill>
              </a:rPr>
              <a:t> </a:t>
            </a:r>
            <a:r>
              <a:rPr lang="es-AR" dirty="0" err="1">
                <a:solidFill>
                  <a:schemeClr val="bg1"/>
                </a:solidFill>
              </a:rPr>
              <a:t>sheath</a:t>
            </a:r>
            <a:r>
              <a:rPr lang="es-AR" dirty="0">
                <a:solidFill>
                  <a:schemeClr val="bg1"/>
                </a:solidFill>
              </a:rPr>
              <a:t> </a:t>
            </a:r>
            <a:r>
              <a:rPr lang="es-AR" dirty="0" err="1">
                <a:solidFill>
                  <a:schemeClr val="bg1"/>
                </a:solidFill>
              </a:rPr>
              <a:t>tumors</a:t>
            </a:r>
            <a:r>
              <a:rPr lang="es-AR" dirty="0">
                <a:solidFill>
                  <a:schemeClr val="bg1"/>
                </a:solidFill>
              </a:rPr>
              <a:t> are </a:t>
            </a:r>
            <a:r>
              <a:rPr lang="es-AR" dirty="0" err="1">
                <a:solidFill>
                  <a:schemeClr val="bg1"/>
                </a:solidFill>
              </a:rPr>
              <a:t>the</a:t>
            </a:r>
            <a:r>
              <a:rPr lang="es-AR" dirty="0">
                <a:solidFill>
                  <a:schemeClr val="bg1"/>
                </a:solidFill>
              </a:rPr>
              <a:t> </a:t>
            </a:r>
            <a:r>
              <a:rPr lang="es-AR" dirty="0" err="1">
                <a:solidFill>
                  <a:schemeClr val="bg1"/>
                </a:solidFill>
              </a:rPr>
              <a:t>most</a:t>
            </a:r>
            <a:r>
              <a:rPr lang="es-AR" dirty="0">
                <a:solidFill>
                  <a:schemeClr val="bg1"/>
                </a:solidFill>
              </a:rPr>
              <a:t> </a:t>
            </a:r>
            <a:r>
              <a:rPr lang="es-AR" dirty="0" err="1">
                <a:solidFill>
                  <a:schemeClr val="bg1"/>
                </a:solidFill>
              </a:rPr>
              <a:t>common</a:t>
            </a:r>
            <a:endParaRPr lang="es-AR" dirty="0">
              <a:solidFill>
                <a:schemeClr val="bg1"/>
              </a:solidFill>
            </a:endParaRPr>
          </a:p>
          <a:p>
            <a:pPr fontAlgn="base"/>
            <a:r>
              <a:rPr lang="es-AR" dirty="0" err="1">
                <a:solidFill>
                  <a:schemeClr val="bg1"/>
                </a:solidFill>
              </a:rPr>
              <a:t>Intramedullary</a:t>
            </a:r>
            <a:r>
              <a:rPr lang="es-AR" dirty="0">
                <a:solidFill>
                  <a:schemeClr val="bg1"/>
                </a:solidFill>
              </a:rPr>
              <a:t> </a:t>
            </a:r>
            <a:r>
              <a:rPr lang="es-AR" dirty="0" err="1">
                <a:solidFill>
                  <a:schemeClr val="bg1"/>
                </a:solidFill>
              </a:rPr>
              <a:t>tumors</a:t>
            </a:r>
            <a:r>
              <a:rPr lang="es-AR" dirty="0">
                <a:solidFill>
                  <a:schemeClr val="bg1"/>
                </a:solidFill>
              </a:rPr>
              <a:t>: </a:t>
            </a:r>
          </a:p>
          <a:p>
            <a:pPr lvl="1" fontAlgn="base"/>
            <a:r>
              <a:rPr lang="es-AR" dirty="0" err="1">
                <a:solidFill>
                  <a:schemeClr val="bg1"/>
                </a:solidFill>
              </a:rPr>
              <a:t>Infrequently</a:t>
            </a:r>
            <a:r>
              <a:rPr lang="es-AR" dirty="0">
                <a:solidFill>
                  <a:schemeClr val="bg1"/>
                </a:solidFill>
              </a:rPr>
              <a:t> </a:t>
            </a:r>
            <a:r>
              <a:rPr lang="es-AR" dirty="0" err="1">
                <a:solidFill>
                  <a:schemeClr val="bg1"/>
                </a:solidFill>
              </a:rPr>
              <a:t>encountered</a:t>
            </a:r>
            <a:endParaRPr lang="es-AR" dirty="0">
              <a:solidFill>
                <a:schemeClr val="bg1"/>
              </a:solidFill>
            </a:endParaRPr>
          </a:p>
          <a:p>
            <a:pPr lvl="1" fontAlgn="base"/>
            <a:r>
              <a:rPr lang="es-AR" dirty="0" err="1">
                <a:solidFill>
                  <a:schemeClr val="bg1"/>
                </a:solidFill>
              </a:rPr>
              <a:t>Most</a:t>
            </a:r>
            <a:r>
              <a:rPr lang="es-AR" dirty="0">
                <a:solidFill>
                  <a:schemeClr val="bg1"/>
                </a:solidFill>
              </a:rPr>
              <a:t> </a:t>
            </a:r>
            <a:r>
              <a:rPr lang="es-AR" dirty="0" err="1">
                <a:solidFill>
                  <a:schemeClr val="bg1"/>
                </a:solidFill>
              </a:rPr>
              <a:t>common</a:t>
            </a:r>
            <a:r>
              <a:rPr lang="es-AR" dirty="0">
                <a:solidFill>
                  <a:schemeClr val="bg1"/>
                </a:solidFill>
              </a:rPr>
              <a:t> </a:t>
            </a:r>
            <a:r>
              <a:rPr lang="es-AR" dirty="0" err="1">
                <a:solidFill>
                  <a:schemeClr val="bg1"/>
                </a:solidFill>
              </a:rPr>
              <a:t>primary</a:t>
            </a:r>
            <a:r>
              <a:rPr lang="es-AR" dirty="0">
                <a:solidFill>
                  <a:schemeClr val="bg1"/>
                </a:solidFill>
              </a:rPr>
              <a:t> </a:t>
            </a:r>
            <a:r>
              <a:rPr lang="es-AR" dirty="0" err="1">
                <a:solidFill>
                  <a:schemeClr val="bg1"/>
                </a:solidFill>
              </a:rPr>
              <a:t>tumors</a:t>
            </a:r>
            <a:r>
              <a:rPr lang="es-AR" dirty="0">
                <a:solidFill>
                  <a:schemeClr val="bg1"/>
                </a:solidFill>
              </a:rPr>
              <a:t>: </a:t>
            </a:r>
            <a:r>
              <a:rPr lang="es-AR" dirty="0" err="1">
                <a:solidFill>
                  <a:schemeClr val="bg1"/>
                </a:solidFill>
              </a:rPr>
              <a:t>Ependymoma</a:t>
            </a:r>
            <a:r>
              <a:rPr lang="es-AR" dirty="0">
                <a:solidFill>
                  <a:schemeClr val="bg1"/>
                </a:solidFill>
              </a:rPr>
              <a:t> and </a:t>
            </a:r>
            <a:r>
              <a:rPr lang="es-AR" dirty="0" err="1">
                <a:solidFill>
                  <a:schemeClr val="bg1"/>
                </a:solidFill>
              </a:rPr>
              <a:t>astrocytoma</a:t>
            </a:r>
            <a:endParaRPr lang="es-AR" dirty="0">
              <a:solidFill>
                <a:schemeClr val="bg1"/>
              </a:solidFill>
            </a:endParaRPr>
          </a:p>
          <a:p>
            <a:pPr lvl="1" fontAlgn="base"/>
            <a:r>
              <a:rPr lang="es-AR" dirty="0" err="1">
                <a:solidFill>
                  <a:schemeClr val="bg1"/>
                </a:solidFill>
              </a:rPr>
              <a:t>Most</a:t>
            </a:r>
            <a:r>
              <a:rPr lang="es-AR" dirty="0">
                <a:solidFill>
                  <a:schemeClr val="bg1"/>
                </a:solidFill>
              </a:rPr>
              <a:t> </a:t>
            </a:r>
            <a:r>
              <a:rPr lang="es-AR" dirty="0" err="1">
                <a:solidFill>
                  <a:schemeClr val="bg1"/>
                </a:solidFill>
              </a:rPr>
              <a:t>common</a:t>
            </a:r>
            <a:r>
              <a:rPr lang="es-AR" dirty="0">
                <a:solidFill>
                  <a:schemeClr val="bg1"/>
                </a:solidFill>
              </a:rPr>
              <a:t> </a:t>
            </a:r>
            <a:r>
              <a:rPr lang="es-AR" dirty="0" err="1">
                <a:solidFill>
                  <a:schemeClr val="bg1"/>
                </a:solidFill>
              </a:rPr>
              <a:t>secondary</a:t>
            </a:r>
            <a:r>
              <a:rPr lang="es-AR" dirty="0">
                <a:solidFill>
                  <a:schemeClr val="bg1"/>
                </a:solidFill>
              </a:rPr>
              <a:t> </a:t>
            </a:r>
            <a:r>
              <a:rPr lang="es-AR" dirty="0" err="1">
                <a:solidFill>
                  <a:schemeClr val="bg1"/>
                </a:solidFill>
              </a:rPr>
              <a:t>tumors</a:t>
            </a:r>
            <a:r>
              <a:rPr lang="es-AR" dirty="0">
                <a:solidFill>
                  <a:schemeClr val="bg1"/>
                </a:solidFill>
              </a:rPr>
              <a:t>: HSA and TCC</a:t>
            </a:r>
          </a:p>
          <a:p>
            <a:endParaRPr lang="en-US" dirty="0">
              <a:solidFill>
                <a:schemeClr val="bg1"/>
              </a:solidFill>
            </a:endParaRPr>
          </a:p>
        </p:txBody>
      </p:sp>
    </p:spTree>
    <p:extLst>
      <p:ext uri="{BB962C8B-B14F-4D97-AF65-F5344CB8AC3E}">
        <p14:creationId xmlns:p14="http://schemas.microsoft.com/office/powerpoint/2010/main" val="337407659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384C8-9A2B-4C57-B49F-1F5351A2C4E3}"/>
              </a:ext>
            </a:extLst>
          </p:cNvPr>
          <p:cNvSpPr>
            <a:spLocks noGrp="1"/>
          </p:cNvSpPr>
          <p:nvPr>
            <p:ph type="title"/>
          </p:nvPr>
        </p:nvSpPr>
        <p:spPr/>
        <p:txBody>
          <a:bodyPr/>
          <a:lstStyle/>
          <a:p>
            <a:r>
              <a:rPr lang="en-US" dirty="0">
                <a:solidFill>
                  <a:schemeClr val="bg1"/>
                </a:solidFill>
              </a:rPr>
              <a:t>Clinical signs</a:t>
            </a:r>
          </a:p>
        </p:txBody>
      </p:sp>
      <p:sp>
        <p:nvSpPr>
          <p:cNvPr id="3" name="Content Placeholder 2">
            <a:extLst>
              <a:ext uri="{FF2B5EF4-FFF2-40B4-BE49-F238E27FC236}">
                <a16:creationId xmlns:a16="http://schemas.microsoft.com/office/drawing/2014/main" id="{8206E46D-46B2-4EA3-BD71-17ACB3B69AB5}"/>
              </a:ext>
            </a:extLst>
          </p:cNvPr>
          <p:cNvSpPr>
            <a:spLocks noGrp="1"/>
          </p:cNvSpPr>
          <p:nvPr>
            <p:ph idx="1"/>
          </p:nvPr>
        </p:nvSpPr>
        <p:spPr/>
        <p:txBody>
          <a:bodyPr/>
          <a:lstStyle/>
          <a:p>
            <a:r>
              <a:rPr lang="es-AR" dirty="0" err="1">
                <a:solidFill>
                  <a:schemeClr val="bg1"/>
                </a:solidFill>
              </a:rPr>
              <a:t>Spinal</a:t>
            </a:r>
            <a:r>
              <a:rPr lang="es-AR" dirty="0">
                <a:solidFill>
                  <a:schemeClr val="bg1"/>
                </a:solidFill>
              </a:rPr>
              <a:t> </a:t>
            </a:r>
            <a:r>
              <a:rPr lang="es-AR" dirty="0" err="1">
                <a:solidFill>
                  <a:schemeClr val="bg1"/>
                </a:solidFill>
              </a:rPr>
              <a:t>hyperesthesia</a:t>
            </a:r>
            <a:r>
              <a:rPr lang="es-AR" dirty="0">
                <a:solidFill>
                  <a:schemeClr val="bg1"/>
                </a:solidFill>
              </a:rPr>
              <a:t> </a:t>
            </a:r>
            <a:r>
              <a:rPr lang="es-AR" dirty="0" err="1">
                <a:solidFill>
                  <a:schemeClr val="bg1"/>
                </a:solidFill>
              </a:rPr>
              <a:t>common</a:t>
            </a:r>
            <a:r>
              <a:rPr lang="es-AR" dirty="0">
                <a:solidFill>
                  <a:schemeClr val="bg1"/>
                </a:solidFill>
              </a:rPr>
              <a:t> </a:t>
            </a:r>
            <a:r>
              <a:rPr lang="es-AR" dirty="0" err="1">
                <a:solidFill>
                  <a:schemeClr val="bg1"/>
                </a:solidFill>
              </a:rPr>
              <a:t>feature</a:t>
            </a:r>
            <a:r>
              <a:rPr lang="es-AR" dirty="0">
                <a:solidFill>
                  <a:schemeClr val="bg1"/>
                </a:solidFill>
              </a:rPr>
              <a:t> </a:t>
            </a:r>
            <a:r>
              <a:rPr lang="es-AR" dirty="0" err="1">
                <a:solidFill>
                  <a:schemeClr val="bg1"/>
                </a:solidFill>
              </a:rPr>
              <a:t>of</a:t>
            </a:r>
            <a:r>
              <a:rPr lang="es-AR" dirty="0">
                <a:solidFill>
                  <a:schemeClr val="bg1"/>
                </a:solidFill>
              </a:rPr>
              <a:t> </a:t>
            </a:r>
            <a:r>
              <a:rPr lang="es-AR" dirty="0" err="1">
                <a:solidFill>
                  <a:schemeClr val="bg1"/>
                </a:solidFill>
              </a:rPr>
              <a:t>most</a:t>
            </a:r>
            <a:r>
              <a:rPr lang="es-AR" dirty="0">
                <a:solidFill>
                  <a:schemeClr val="bg1"/>
                </a:solidFill>
              </a:rPr>
              <a:t> </a:t>
            </a:r>
            <a:r>
              <a:rPr lang="es-AR" dirty="0" err="1">
                <a:solidFill>
                  <a:schemeClr val="bg1"/>
                </a:solidFill>
              </a:rPr>
              <a:t>spinal</a:t>
            </a:r>
            <a:r>
              <a:rPr lang="es-AR" dirty="0">
                <a:solidFill>
                  <a:schemeClr val="bg1"/>
                </a:solidFill>
              </a:rPr>
              <a:t> </a:t>
            </a:r>
            <a:r>
              <a:rPr lang="es-AR" dirty="0" err="1">
                <a:solidFill>
                  <a:schemeClr val="bg1"/>
                </a:solidFill>
              </a:rPr>
              <a:t>tumors</a:t>
            </a:r>
            <a:r>
              <a:rPr lang="es-AR" dirty="0">
                <a:solidFill>
                  <a:schemeClr val="bg1"/>
                </a:solidFill>
              </a:rPr>
              <a:t>, </a:t>
            </a:r>
            <a:r>
              <a:rPr lang="es-AR" dirty="0" err="1">
                <a:solidFill>
                  <a:schemeClr val="bg1"/>
                </a:solidFill>
              </a:rPr>
              <a:t>along</a:t>
            </a:r>
            <a:r>
              <a:rPr lang="es-AR" dirty="0">
                <a:solidFill>
                  <a:schemeClr val="bg1"/>
                </a:solidFill>
              </a:rPr>
              <a:t> </a:t>
            </a:r>
            <a:r>
              <a:rPr lang="es-AR" dirty="0" err="1">
                <a:solidFill>
                  <a:schemeClr val="bg1"/>
                </a:solidFill>
              </a:rPr>
              <a:t>with</a:t>
            </a:r>
            <a:r>
              <a:rPr lang="es-AR" dirty="0">
                <a:solidFill>
                  <a:schemeClr val="bg1"/>
                </a:solidFill>
              </a:rPr>
              <a:t> </a:t>
            </a:r>
            <a:r>
              <a:rPr lang="es-AR" dirty="0" err="1">
                <a:solidFill>
                  <a:schemeClr val="bg1"/>
                </a:solidFill>
              </a:rPr>
              <a:t>voluntary</a:t>
            </a:r>
            <a:r>
              <a:rPr lang="es-AR" dirty="0">
                <a:solidFill>
                  <a:schemeClr val="bg1"/>
                </a:solidFill>
              </a:rPr>
              <a:t> motor </a:t>
            </a:r>
            <a:r>
              <a:rPr lang="es-AR" dirty="0" err="1">
                <a:solidFill>
                  <a:schemeClr val="bg1"/>
                </a:solidFill>
              </a:rPr>
              <a:t>deficits</a:t>
            </a:r>
            <a:r>
              <a:rPr lang="es-AR" dirty="0">
                <a:solidFill>
                  <a:schemeClr val="bg1"/>
                </a:solidFill>
              </a:rPr>
              <a:t>. </a:t>
            </a:r>
            <a:endParaRPr lang="es-AR" b="0" dirty="0">
              <a:solidFill>
                <a:schemeClr val="bg1"/>
              </a:solidFill>
              <a:effectLst/>
            </a:endParaRPr>
          </a:p>
          <a:p>
            <a:endParaRPr lang="en-US" dirty="0">
              <a:solidFill>
                <a:schemeClr val="bg1"/>
              </a:solidFill>
            </a:endParaRPr>
          </a:p>
        </p:txBody>
      </p:sp>
    </p:spTree>
    <p:extLst>
      <p:ext uri="{BB962C8B-B14F-4D97-AF65-F5344CB8AC3E}">
        <p14:creationId xmlns:p14="http://schemas.microsoft.com/office/powerpoint/2010/main" val="161600801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8F9E7-94D0-4B04-9BA8-5CCAEC82D97D}"/>
              </a:ext>
            </a:extLst>
          </p:cNvPr>
          <p:cNvSpPr>
            <a:spLocks noGrp="1"/>
          </p:cNvSpPr>
          <p:nvPr>
            <p:ph type="title"/>
          </p:nvPr>
        </p:nvSpPr>
        <p:spPr/>
        <p:txBody>
          <a:bodyPr/>
          <a:lstStyle/>
          <a:p>
            <a:r>
              <a:rPr lang="en-US" dirty="0">
                <a:solidFill>
                  <a:schemeClr val="bg1"/>
                </a:solidFill>
              </a:rPr>
              <a:t>Diagnosis</a:t>
            </a:r>
          </a:p>
        </p:txBody>
      </p:sp>
      <p:sp>
        <p:nvSpPr>
          <p:cNvPr id="3" name="Content Placeholder 2">
            <a:extLst>
              <a:ext uri="{FF2B5EF4-FFF2-40B4-BE49-F238E27FC236}">
                <a16:creationId xmlns:a16="http://schemas.microsoft.com/office/drawing/2014/main" id="{059A15C6-2EAE-4F94-AAAE-D256EF7DDC27}"/>
              </a:ext>
            </a:extLst>
          </p:cNvPr>
          <p:cNvSpPr>
            <a:spLocks noGrp="1"/>
          </p:cNvSpPr>
          <p:nvPr>
            <p:ph idx="1"/>
          </p:nvPr>
        </p:nvSpPr>
        <p:spPr/>
        <p:txBody>
          <a:bodyPr/>
          <a:lstStyle/>
          <a:p>
            <a:pPr fontAlgn="base"/>
            <a:r>
              <a:rPr lang="es-AR" dirty="0" err="1">
                <a:solidFill>
                  <a:schemeClr val="bg1"/>
                </a:solidFill>
              </a:rPr>
              <a:t>Signalment</a:t>
            </a:r>
            <a:r>
              <a:rPr lang="es-AR" dirty="0">
                <a:solidFill>
                  <a:schemeClr val="bg1"/>
                </a:solidFill>
              </a:rPr>
              <a:t> and </a:t>
            </a:r>
            <a:r>
              <a:rPr lang="es-AR" dirty="0" err="1">
                <a:solidFill>
                  <a:schemeClr val="bg1"/>
                </a:solidFill>
              </a:rPr>
              <a:t>history</a:t>
            </a:r>
            <a:endParaRPr lang="es-AR" dirty="0">
              <a:solidFill>
                <a:schemeClr val="bg1"/>
              </a:solidFill>
            </a:endParaRPr>
          </a:p>
          <a:p>
            <a:pPr fontAlgn="base"/>
            <a:r>
              <a:rPr lang="es-AR" dirty="0" err="1">
                <a:solidFill>
                  <a:schemeClr val="bg1"/>
                </a:solidFill>
              </a:rPr>
              <a:t>Clinical</a:t>
            </a:r>
            <a:r>
              <a:rPr lang="es-AR" dirty="0">
                <a:solidFill>
                  <a:schemeClr val="bg1"/>
                </a:solidFill>
              </a:rPr>
              <a:t> </a:t>
            </a:r>
            <a:r>
              <a:rPr lang="es-AR" dirty="0" err="1">
                <a:solidFill>
                  <a:schemeClr val="bg1"/>
                </a:solidFill>
              </a:rPr>
              <a:t>signs</a:t>
            </a:r>
            <a:endParaRPr lang="es-AR" dirty="0">
              <a:solidFill>
                <a:schemeClr val="bg1"/>
              </a:solidFill>
            </a:endParaRPr>
          </a:p>
          <a:p>
            <a:pPr fontAlgn="base"/>
            <a:r>
              <a:rPr lang="es-AR" dirty="0" err="1">
                <a:solidFill>
                  <a:schemeClr val="bg1"/>
                </a:solidFill>
              </a:rPr>
              <a:t>Bloodwork</a:t>
            </a:r>
            <a:r>
              <a:rPr lang="es-AR" dirty="0">
                <a:solidFill>
                  <a:schemeClr val="bg1"/>
                </a:solidFill>
              </a:rPr>
              <a:t>: non-</a:t>
            </a:r>
            <a:r>
              <a:rPr lang="es-AR" dirty="0" err="1">
                <a:solidFill>
                  <a:schemeClr val="bg1"/>
                </a:solidFill>
              </a:rPr>
              <a:t>specific</a:t>
            </a:r>
            <a:r>
              <a:rPr lang="es-AR" dirty="0">
                <a:solidFill>
                  <a:schemeClr val="bg1"/>
                </a:solidFill>
              </a:rPr>
              <a:t>, </a:t>
            </a:r>
            <a:r>
              <a:rPr lang="es-AR" dirty="0" err="1">
                <a:solidFill>
                  <a:schemeClr val="bg1"/>
                </a:solidFill>
              </a:rPr>
              <a:t>hyperglobulinemia</a:t>
            </a:r>
            <a:r>
              <a:rPr lang="es-AR" dirty="0">
                <a:solidFill>
                  <a:schemeClr val="bg1"/>
                </a:solidFill>
              </a:rPr>
              <a:t> in cases </a:t>
            </a:r>
            <a:r>
              <a:rPr lang="es-AR" dirty="0" err="1">
                <a:solidFill>
                  <a:schemeClr val="bg1"/>
                </a:solidFill>
              </a:rPr>
              <a:t>of</a:t>
            </a:r>
            <a:r>
              <a:rPr lang="es-AR" dirty="0">
                <a:solidFill>
                  <a:schemeClr val="bg1"/>
                </a:solidFill>
              </a:rPr>
              <a:t> MM</a:t>
            </a:r>
          </a:p>
          <a:p>
            <a:pPr fontAlgn="base"/>
            <a:r>
              <a:rPr lang="es-AR" dirty="0">
                <a:solidFill>
                  <a:schemeClr val="bg1"/>
                </a:solidFill>
              </a:rPr>
              <a:t>CSF can </a:t>
            </a:r>
            <a:r>
              <a:rPr lang="es-AR" dirty="0" err="1">
                <a:solidFill>
                  <a:schemeClr val="bg1"/>
                </a:solidFill>
              </a:rPr>
              <a:t>yield</a:t>
            </a:r>
            <a:r>
              <a:rPr lang="es-AR" dirty="0">
                <a:solidFill>
                  <a:schemeClr val="bg1"/>
                </a:solidFill>
              </a:rPr>
              <a:t> </a:t>
            </a:r>
            <a:r>
              <a:rPr lang="es-AR" dirty="0" err="1">
                <a:solidFill>
                  <a:schemeClr val="bg1"/>
                </a:solidFill>
              </a:rPr>
              <a:t>neoplastic</a:t>
            </a:r>
            <a:r>
              <a:rPr lang="es-AR" dirty="0">
                <a:solidFill>
                  <a:schemeClr val="bg1"/>
                </a:solidFill>
              </a:rPr>
              <a:t> </a:t>
            </a:r>
            <a:r>
              <a:rPr lang="es-AR" dirty="0" err="1">
                <a:solidFill>
                  <a:schemeClr val="bg1"/>
                </a:solidFill>
              </a:rPr>
              <a:t>cells</a:t>
            </a:r>
            <a:endParaRPr lang="es-AR" dirty="0">
              <a:solidFill>
                <a:schemeClr val="bg1"/>
              </a:solidFill>
            </a:endParaRPr>
          </a:p>
          <a:p>
            <a:pPr fontAlgn="base"/>
            <a:r>
              <a:rPr lang="es-AR" dirty="0">
                <a:solidFill>
                  <a:schemeClr val="bg1"/>
                </a:solidFill>
              </a:rPr>
              <a:t>CT/MRI</a:t>
            </a:r>
          </a:p>
          <a:p>
            <a:endParaRPr lang="en-US" dirty="0">
              <a:solidFill>
                <a:schemeClr val="bg1"/>
              </a:solidFill>
            </a:endParaRPr>
          </a:p>
        </p:txBody>
      </p:sp>
    </p:spTree>
    <p:extLst>
      <p:ext uri="{BB962C8B-B14F-4D97-AF65-F5344CB8AC3E}">
        <p14:creationId xmlns:p14="http://schemas.microsoft.com/office/powerpoint/2010/main" val="9780015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B9CE0-D5BC-4853-B22F-1C414A3A78A2}"/>
              </a:ext>
            </a:extLst>
          </p:cNvPr>
          <p:cNvSpPr>
            <a:spLocks noGrp="1"/>
          </p:cNvSpPr>
          <p:nvPr>
            <p:ph type="title"/>
          </p:nvPr>
        </p:nvSpPr>
        <p:spPr/>
        <p:txBody>
          <a:bodyPr/>
          <a:lstStyle/>
          <a:p>
            <a:r>
              <a:rPr lang="en-US" dirty="0">
                <a:solidFill>
                  <a:schemeClr val="bg1"/>
                </a:solidFill>
              </a:rPr>
              <a:t>Treatment</a:t>
            </a:r>
          </a:p>
        </p:txBody>
      </p:sp>
      <p:sp>
        <p:nvSpPr>
          <p:cNvPr id="3" name="Content Placeholder 2">
            <a:extLst>
              <a:ext uri="{FF2B5EF4-FFF2-40B4-BE49-F238E27FC236}">
                <a16:creationId xmlns:a16="http://schemas.microsoft.com/office/drawing/2014/main" id="{A813E2FA-C8AB-4014-8321-8E43A6C8AA7F}"/>
              </a:ext>
            </a:extLst>
          </p:cNvPr>
          <p:cNvSpPr>
            <a:spLocks noGrp="1"/>
          </p:cNvSpPr>
          <p:nvPr>
            <p:ph idx="1"/>
          </p:nvPr>
        </p:nvSpPr>
        <p:spPr/>
        <p:txBody>
          <a:bodyPr/>
          <a:lstStyle/>
          <a:p>
            <a:pPr fontAlgn="base"/>
            <a:r>
              <a:rPr lang="es-AR" dirty="0" err="1">
                <a:solidFill>
                  <a:schemeClr val="bg1"/>
                </a:solidFill>
              </a:rPr>
              <a:t>Supportive</a:t>
            </a:r>
            <a:r>
              <a:rPr lang="es-AR" dirty="0">
                <a:solidFill>
                  <a:schemeClr val="bg1"/>
                </a:solidFill>
              </a:rPr>
              <a:t>: </a:t>
            </a:r>
            <a:r>
              <a:rPr lang="es-AR" dirty="0" err="1">
                <a:solidFill>
                  <a:schemeClr val="bg1"/>
                </a:solidFill>
              </a:rPr>
              <a:t>prednisone</a:t>
            </a:r>
            <a:r>
              <a:rPr lang="es-AR" dirty="0">
                <a:solidFill>
                  <a:schemeClr val="bg1"/>
                </a:solidFill>
              </a:rPr>
              <a:t> 0.5 mg/kg PO BID</a:t>
            </a:r>
          </a:p>
          <a:p>
            <a:pPr fontAlgn="base"/>
            <a:r>
              <a:rPr lang="es-AR" dirty="0" err="1">
                <a:solidFill>
                  <a:schemeClr val="bg1"/>
                </a:solidFill>
              </a:rPr>
              <a:t>Curative</a:t>
            </a:r>
            <a:r>
              <a:rPr lang="es-AR" dirty="0">
                <a:solidFill>
                  <a:schemeClr val="bg1"/>
                </a:solidFill>
              </a:rPr>
              <a:t>: </a:t>
            </a:r>
            <a:r>
              <a:rPr lang="es-AR" dirty="0" err="1">
                <a:solidFill>
                  <a:schemeClr val="bg1"/>
                </a:solidFill>
              </a:rPr>
              <a:t>megavoltage</a:t>
            </a:r>
            <a:r>
              <a:rPr lang="es-AR" dirty="0">
                <a:solidFill>
                  <a:schemeClr val="bg1"/>
                </a:solidFill>
              </a:rPr>
              <a:t> </a:t>
            </a:r>
            <a:r>
              <a:rPr lang="es-AR" dirty="0" err="1">
                <a:solidFill>
                  <a:schemeClr val="bg1"/>
                </a:solidFill>
              </a:rPr>
              <a:t>radiation</a:t>
            </a:r>
            <a:endParaRPr lang="es-AR" dirty="0">
              <a:solidFill>
                <a:schemeClr val="bg1"/>
              </a:solidFill>
            </a:endParaRPr>
          </a:p>
          <a:p>
            <a:pPr lvl="1" fontAlgn="base"/>
            <a:r>
              <a:rPr lang="es-AR" dirty="0">
                <a:solidFill>
                  <a:schemeClr val="bg1"/>
                </a:solidFill>
              </a:rPr>
              <a:t>Chemo in LSA and MM</a:t>
            </a:r>
          </a:p>
          <a:p>
            <a:pPr fontAlgn="base"/>
            <a:r>
              <a:rPr lang="es-AR" dirty="0">
                <a:solidFill>
                  <a:schemeClr val="bg1"/>
                </a:solidFill>
              </a:rPr>
              <a:t>Prognosis: </a:t>
            </a:r>
            <a:r>
              <a:rPr lang="es-AR" dirty="0" err="1">
                <a:solidFill>
                  <a:schemeClr val="bg1"/>
                </a:solidFill>
              </a:rPr>
              <a:t>poor</a:t>
            </a:r>
            <a:endParaRPr lang="es-AR" dirty="0">
              <a:solidFill>
                <a:schemeClr val="bg1"/>
              </a:solidFill>
            </a:endParaRPr>
          </a:p>
          <a:p>
            <a:pPr lvl="1" fontAlgn="base"/>
            <a:r>
              <a:rPr lang="es-AR" dirty="0">
                <a:solidFill>
                  <a:schemeClr val="bg1"/>
                </a:solidFill>
              </a:rPr>
              <a:t>Data </a:t>
            </a:r>
            <a:r>
              <a:rPr lang="es-AR" dirty="0" err="1">
                <a:solidFill>
                  <a:schemeClr val="bg1"/>
                </a:solidFill>
              </a:rPr>
              <a:t>lacking</a:t>
            </a:r>
            <a:r>
              <a:rPr lang="es-AR" dirty="0">
                <a:solidFill>
                  <a:schemeClr val="bg1"/>
                </a:solidFill>
              </a:rPr>
              <a:t>, </a:t>
            </a:r>
            <a:r>
              <a:rPr lang="es-AR" dirty="0" err="1">
                <a:solidFill>
                  <a:schemeClr val="bg1"/>
                </a:solidFill>
              </a:rPr>
              <a:t>patients</a:t>
            </a:r>
            <a:r>
              <a:rPr lang="es-AR" dirty="0">
                <a:solidFill>
                  <a:schemeClr val="bg1"/>
                </a:solidFill>
              </a:rPr>
              <a:t> </a:t>
            </a:r>
            <a:r>
              <a:rPr lang="es-AR" dirty="0" err="1">
                <a:solidFill>
                  <a:schemeClr val="bg1"/>
                </a:solidFill>
              </a:rPr>
              <a:t>euthanized</a:t>
            </a:r>
            <a:r>
              <a:rPr lang="es-AR" dirty="0">
                <a:solidFill>
                  <a:schemeClr val="bg1"/>
                </a:solidFill>
              </a:rPr>
              <a:t> </a:t>
            </a:r>
            <a:r>
              <a:rPr lang="es-AR" dirty="0" err="1">
                <a:solidFill>
                  <a:schemeClr val="bg1"/>
                </a:solidFill>
              </a:rPr>
              <a:t>due</a:t>
            </a:r>
            <a:r>
              <a:rPr lang="es-AR" dirty="0">
                <a:solidFill>
                  <a:schemeClr val="bg1"/>
                </a:solidFill>
              </a:rPr>
              <a:t> </a:t>
            </a:r>
            <a:r>
              <a:rPr lang="es-AR" dirty="0" err="1">
                <a:solidFill>
                  <a:schemeClr val="bg1"/>
                </a:solidFill>
              </a:rPr>
              <a:t>to</a:t>
            </a:r>
            <a:r>
              <a:rPr lang="es-AR" dirty="0">
                <a:solidFill>
                  <a:schemeClr val="bg1"/>
                </a:solidFill>
              </a:rPr>
              <a:t> </a:t>
            </a:r>
            <a:r>
              <a:rPr lang="es-AR" dirty="0" err="1">
                <a:solidFill>
                  <a:schemeClr val="bg1"/>
                </a:solidFill>
              </a:rPr>
              <a:t>progression</a:t>
            </a:r>
            <a:r>
              <a:rPr lang="es-AR" dirty="0">
                <a:solidFill>
                  <a:schemeClr val="bg1"/>
                </a:solidFill>
              </a:rPr>
              <a:t> </a:t>
            </a:r>
            <a:r>
              <a:rPr lang="es-AR" dirty="0" err="1">
                <a:solidFill>
                  <a:schemeClr val="bg1"/>
                </a:solidFill>
              </a:rPr>
              <a:t>of</a:t>
            </a:r>
            <a:r>
              <a:rPr lang="es-AR" dirty="0">
                <a:solidFill>
                  <a:schemeClr val="bg1"/>
                </a:solidFill>
              </a:rPr>
              <a:t> </a:t>
            </a:r>
            <a:r>
              <a:rPr lang="es-AR" dirty="0" err="1">
                <a:solidFill>
                  <a:schemeClr val="bg1"/>
                </a:solidFill>
              </a:rPr>
              <a:t>disease</a:t>
            </a:r>
            <a:endParaRPr lang="es-AR"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204149421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E9693-5C03-4728-9946-DC42B1AF832C}"/>
              </a:ext>
            </a:extLst>
          </p:cNvPr>
          <p:cNvSpPr>
            <a:spLocks noGrp="1"/>
          </p:cNvSpPr>
          <p:nvPr>
            <p:ph type="title"/>
          </p:nvPr>
        </p:nvSpPr>
        <p:spPr/>
        <p:txBody>
          <a:bodyPr/>
          <a:lstStyle/>
          <a:p>
            <a:pPr algn="ctr"/>
            <a:r>
              <a:rPr lang="en-US" dirty="0">
                <a:solidFill>
                  <a:schemeClr val="bg1"/>
                </a:solidFill>
              </a:rPr>
              <a:t>Traumatic myelopathies</a:t>
            </a:r>
          </a:p>
        </p:txBody>
      </p:sp>
      <p:pic>
        <p:nvPicPr>
          <p:cNvPr id="13314" name="Picture 2" descr="Spinal Fractures in Dogs and Cats Information Sheet">
            <a:extLst>
              <a:ext uri="{FF2B5EF4-FFF2-40B4-BE49-F238E27FC236}">
                <a16:creationId xmlns:a16="http://schemas.microsoft.com/office/drawing/2014/main" id="{9CAE7DEF-FB98-4FF4-B2CE-46ED3B0B32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2136" y="1966845"/>
            <a:ext cx="8787727" cy="2530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8750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8CD151-E193-4E7E-A24B-AB6BC1215DD5}"/>
              </a:ext>
            </a:extLst>
          </p:cNvPr>
          <p:cNvSpPr>
            <a:spLocks noGrp="1"/>
          </p:cNvSpPr>
          <p:nvPr>
            <p:ph idx="1"/>
          </p:nvPr>
        </p:nvSpPr>
        <p:spPr>
          <a:xfrm>
            <a:off x="838200" y="745972"/>
            <a:ext cx="10515600" cy="4351338"/>
          </a:xfrm>
        </p:spPr>
        <p:txBody>
          <a:bodyPr>
            <a:normAutofit/>
          </a:bodyPr>
          <a:lstStyle/>
          <a:p>
            <a:pPr marL="0" indent="0" fontAlgn="base">
              <a:buNone/>
            </a:pPr>
            <a:r>
              <a:rPr lang="en-US" dirty="0">
                <a:solidFill>
                  <a:schemeClr val="bg1"/>
                </a:solidFill>
              </a:rPr>
              <a:t>Primary injuries:</a:t>
            </a:r>
          </a:p>
          <a:p>
            <a:pPr marL="0" indent="0" fontAlgn="base">
              <a:buNone/>
            </a:pPr>
            <a:r>
              <a:rPr lang="en-US" dirty="0">
                <a:solidFill>
                  <a:schemeClr val="bg1"/>
                </a:solidFill>
              </a:rPr>
              <a:t>1) Concussion and compression: Patients with external trauma have primarily a concussive injury. They may also have hematomas but the concussive injury is the most relevant </a:t>
            </a:r>
          </a:p>
          <a:p>
            <a:pPr fontAlgn="base"/>
            <a:endParaRPr lang="en-US" dirty="0">
              <a:solidFill>
                <a:schemeClr val="bg1"/>
              </a:solidFill>
            </a:endParaRPr>
          </a:p>
          <a:p>
            <a:pPr lvl="1" fontAlgn="base"/>
            <a:r>
              <a:rPr lang="en-US" dirty="0">
                <a:solidFill>
                  <a:schemeClr val="bg1"/>
                </a:solidFill>
              </a:rPr>
              <a:t>Concussion is a more severe form of spinal cord injury. Prognosis of dogs with severe spinal cord injury (</a:t>
            </a:r>
            <a:r>
              <a:rPr lang="en-US" dirty="0" err="1">
                <a:solidFill>
                  <a:schemeClr val="bg1"/>
                </a:solidFill>
              </a:rPr>
              <a:t>plegic</a:t>
            </a:r>
            <a:r>
              <a:rPr lang="en-US" dirty="0">
                <a:solidFill>
                  <a:schemeClr val="bg1"/>
                </a:solidFill>
              </a:rPr>
              <a:t> with absent DPP) caused by external trauma is significantly worse compared with those dogs with acute IVDH</a:t>
            </a:r>
          </a:p>
          <a:p>
            <a:endParaRPr lang="en-US" dirty="0">
              <a:solidFill>
                <a:schemeClr val="bg1"/>
              </a:solidFill>
            </a:endParaRPr>
          </a:p>
        </p:txBody>
      </p:sp>
    </p:spTree>
    <p:extLst>
      <p:ext uri="{BB962C8B-B14F-4D97-AF65-F5344CB8AC3E}">
        <p14:creationId xmlns:p14="http://schemas.microsoft.com/office/powerpoint/2010/main" val="1636059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C427F0-28E4-4B66-BD8E-E3C4A8FA487A}"/>
              </a:ext>
            </a:extLst>
          </p:cNvPr>
          <p:cNvSpPr>
            <a:spLocks noGrp="1"/>
          </p:cNvSpPr>
          <p:nvPr>
            <p:ph idx="1"/>
          </p:nvPr>
        </p:nvSpPr>
        <p:spPr/>
        <p:txBody>
          <a:bodyPr/>
          <a:lstStyle/>
          <a:p>
            <a:pPr fontAlgn="base"/>
            <a:r>
              <a:rPr lang="en-US" dirty="0">
                <a:solidFill>
                  <a:schemeClr val="bg1"/>
                </a:solidFill>
              </a:rPr>
              <a:t>In dogs IVDD is most likely associated with multigenetic predispositions:</a:t>
            </a:r>
          </a:p>
          <a:p>
            <a:pPr lvl="1" fontAlgn="base"/>
            <a:r>
              <a:rPr lang="en-US" dirty="0">
                <a:solidFill>
                  <a:schemeClr val="bg1"/>
                </a:solidFill>
              </a:rPr>
              <a:t>Some of these may cause vasculopathy, </a:t>
            </a:r>
          </a:p>
          <a:p>
            <a:pPr lvl="1" fontAlgn="base"/>
            <a:r>
              <a:rPr lang="en-US" dirty="0">
                <a:solidFill>
                  <a:schemeClr val="bg1"/>
                </a:solidFill>
              </a:rPr>
              <a:t>Other genes appear to be associated with selection for chondrodystrophy</a:t>
            </a:r>
          </a:p>
          <a:p>
            <a:pPr lvl="1" fontAlgn="base"/>
            <a:r>
              <a:rPr lang="en-US" dirty="0">
                <a:solidFill>
                  <a:schemeClr val="bg1"/>
                </a:solidFill>
              </a:rPr>
              <a:t>Premature senescence of notochordal cells and replacement by chondrocyte-like cells </a:t>
            </a:r>
            <a:r>
              <a:rPr lang="en-US" dirty="0">
                <a:solidFill>
                  <a:schemeClr val="bg1"/>
                </a:solidFill>
                <a:sym typeface="Wingdings" panose="05000000000000000000" pitchFamily="2" charset="2"/>
              </a:rPr>
              <a:t> c</a:t>
            </a:r>
            <a:r>
              <a:rPr lang="en-US" dirty="0">
                <a:solidFill>
                  <a:schemeClr val="bg1"/>
                </a:solidFill>
              </a:rPr>
              <a:t>ritical mechanism in </a:t>
            </a:r>
            <a:r>
              <a:rPr lang="en-US" dirty="0" err="1">
                <a:solidFill>
                  <a:schemeClr val="bg1"/>
                </a:solidFill>
              </a:rPr>
              <a:t>chondrodystrophoid</a:t>
            </a:r>
            <a:r>
              <a:rPr lang="en-US" dirty="0">
                <a:solidFill>
                  <a:schemeClr val="bg1"/>
                </a:solidFill>
              </a:rPr>
              <a:t> dogs</a:t>
            </a:r>
          </a:p>
          <a:p>
            <a:pPr marL="0" indent="0">
              <a:buNone/>
            </a:pPr>
            <a:endParaRPr lang="en-US" dirty="0">
              <a:solidFill>
                <a:schemeClr val="bg1"/>
              </a:solidFill>
            </a:endParaRPr>
          </a:p>
        </p:txBody>
      </p:sp>
    </p:spTree>
    <p:extLst>
      <p:ext uri="{BB962C8B-B14F-4D97-AF65-F5344CB8AC3E}">
        <p14:creationId xmlns:p14="http://schemas.microsoft.com/office/powerpoint/2010/main" val="402122569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E32C9-B0A4-46F9-B12B-5505072405C4}"/>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2) Vertebral fracture and luxation</a:t>
            </a:r>
            <a:br>
              <a:rPr lang="en-US"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E022AD15-AB79-4DFF-B8FC-AC3518CB2E25}"/>
              </a:ext>
            </a:extLst>
          </p:cNvPr>
          <p:cNvSpPr>
            <a:spLocks noGrp="1"/>
          </p:cNvSpPr>
          <p:nvPr>
            <p:ph idx="1"/>
          </p:nvPr>
        </p:nvSpPr>
        <p:spPr/>
        <p:txBody>
          <a:bodyPr/>
          <a:lstStyle/>
          <a:p>
            <a:pPr lvl="1" fontAlgn="base"/>
            <a:r>
              <a:rPr lang="en-US" dirty="0">
                <a:solidFill>
                  <a:schemeClr val="bg1"/>
                </a:solidFill>
              </a:rPr>
              <a:t>Most common sites: LS, TL and AA </a:t>
            </a:r>
            <a:r>
              <a:rPr lang="en-US" dirty="0" err="1">
                <a:solidFill>
                  <a:schemeClr val="bg1"/>
                </a:solidFill>
              </a:rPr>
              <a:t>juctions</a:t>
            </a:r>
            <a:endParaRPr lang="en-US" dirty="0">
              <a:solidFill>
                <a:schemeClr val="bg1"/>
              </a:solidFill>
            </a:endParaRPr>
          </a:p>
          <a:p>
            <a:pPr lvl="1" fontAlgn="base"/>
            <a:r>
              <a:rPr lang="en-US" dirty="0">
                <a:solidFill>
                  <a:schemeClr val="bg1"/>
                </a:solidFill>
              </a:rPr>
              <a:t>Cats are more likely to suffer from </a:t>
            </a:r>
            <a:r>
              <a:rPr lang="en-US" dirty="0" err="1">
                <a:solidFill>
                  <a:schemeClr val="bg1"/>
                </a:solidFill>
              </a:rPr>
              <a:t>sacro</a:t>
            </a:r>
            <a:r>
              <a:rPr lang="en-US" dirty="0">
                <a:solidFill>
                  <a:schemeClr val="bg1"/>
                </a:solidFill>
              </a:rPr>
              <a:t>-caudal fractures and typically have a combination of fracture/luxation</a:t>
            </a:r>
          </a:p>
          <a:p>
            <a:pPr lvl="1" fontAlgn="base"/>
            <a:r>
              <a:rPr lang="en-US" dirty="0">
                <a:solidFill>
                  <a:schemeClr val="bg1"/>
                </a:solidFill>
              </a:rPr>
              <a:t>20% of the dogs will have a luxation only</a:t>
            </a:r>
          </a:p>
          <a:p>
            <a:pPr lvl="1" fontAlgn="base"/>
            <a:r>
              <a:rPr lang="en-US" dirty="0">
                <a:solidFill>
                  <a:schemeClr val="bg1"/>
                </a:solidFill>
              </a:rPr>
              <a:t>Sudden </a:t>
            </a:r>
            <a:r>
              <a:rPr lang="en-US" dirty="0" err="1">
                <a:solidFill>
                  <a:schemeClr val="bg1"/>
                </a:solidFill>
              </a:rPr>
              <a:t>luxations</a:t>
            </a:r>
            <a:r>
              <a:rPr lang="en-US" dirty="0">
                <a:solidFill>
                  <a:schemeClr val="bg1"/>
                </a:solidFill>
              </a:rPr>
              <a:t> can lead transection, contusion and compression</a:t>
            </a:r>
          </a:p>
          <a:p>
            <a:pPr lvl="1" fontAlgn="base"/>
            <a:r>
              <a:rPr lang="en-US" dirty="0">
                <a:solidFill>
                  <a:schemeClr val="bg1"/>
                </a:solidFill>
              </a:rPr>
              <a:t>Movement of unstable segments can lead to repeated small spinal cord injuries that lead to a deterioration in neurological status </a:t>
            </a:r>
          </a:p>
          <a:p>
            <a:endParaRPr lang="en-US" dirty="0">
              <a:solidFill>
                <a:schemeClr val="bg1"/>
              </a:solidFill>
            </a:endParaRPr>
          </a:p>
        </p:txBody>
      </p:sp>
    </p:spTree>
    <p:extLst>
      <p:ext uri="{BB962C8B-B14F-4D97-AF65-F5344CB8AC3E}">
        <p14:creationId xmlns:p14="http://schemas.microsoft.com/office/powerpoint/2010/main" val="37215280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F5BFE-5556-4764-90A8-C28ECB582C61}"/>
              </a:ext>
            </a:extLst>
          </p:cNvPr>
          <p:cNvSpPr>
            <a:spLocks noGrp="1"/>
          </p:cNvSpPr>
          <p:nvPr>
            <p:ph type="title"/>
          </p:nvPr>
        </p:nvSpPr>
        <p:spPr/>
        <p:txBody>
          <a:bodyPr/>
          <a:lstStyle/>
          <a:p>
            <a:r>
              <a:rPr lang="en-US" dirty="0">
                <a:solidFill>
                  <a:schemeClr val="bg1"/>
                </a:solidFill>
              </a:rPr>
              <a:t>3) Traumatic IVDH</a:t>
            </a:r>
          </a:p>
        </p:txBody>
      </p:sp>
      <p:sp>
        <p:nvSpPr>
          <p:cNvPr id="3" name="Content Placeholder 2">
            <a:extLst>
              <a:ext uri="{FF2B5EF4-FFF2-40B4-BE49-F238E27FC236}">
                <a16:creationId xmlns:a16="http://schemas.microsoft.com/office/drawing/2014/main" id="{9760B3AD-0C5D-452E-80C9-F0DAC8AF5E07}"/>
              </a:ext>
            </a:extLst>
          </p:cNvPr>
          <p:cNvSpPr>
            <a:spLocks noGrp="1"/>
          </p:cNvSpPr>
          <p:nvPr>
            <p:ph idx="1"/>
          </p:nvPr>
        </p:nvSpPr>
        <p:spPr/>
        <p:txBody>
          <a:bodyPr>
            <a:normAutofit/>
          </a:bodyPr>
          <a:lstStyle/>
          <a:p>
            <a:pPr fontAlgn="base"/>
            <a:r>
              <a:rPr lang="en-US" dirty="0">
                <a:solidFill>
                  <a:schemeClr val="bg1"/>
                </a:solidFill>
              </a:rPr>
              <a:t>occurs mainly in dogs with underlying IVDD</a:t>
            </a:r>
          </a:p>
          <a:p>
            <a:pPr fontAlgn="base"/>
            <a:r>
              <a:rPr lang="en-US" dirty="0">
                <a:solidFill>
                  <a:schemeClr val="bg1"/>
                </a:solidFill>
              </a:rPr>
              <a:t>Pathology predisposes the annulus to rupture with trauma, resulting in compression of the spinal cord due to herniation of the nucleus pulposus into the canal</a:t>
            </a:r>
          </a:p>
          <a:p>
            <a:pPr fontAlgn="base"/>
            <a:r>
              <a:rPr lang="en-US" dirty="0">
                <a:solidFill>
                  <a:schemeClr val="bg1"/>
                </a:solidFill>
              </a:rPr>
              <a:t>Less than 30% of dogs with traumatic IVD extrusion had spinal cord compression</a:t>
            </a:r>
          </a:p>
          <a:p>
            <a:pPr lvl="1" fontAlgn="base"/>
            <a:r>
              <a:rPr lang="en-US" dirty="0">
                <a:solidFill>
                  <a:schemeClr val="bg1"/>
                </a:solidFill>
              </a:rPr>
              <a:t>Type III IVDD is the most common consequence of the trauma - non-compressive herniation </a:t>
            </a:r>
          </a:p>
          <a:p>
            <a:endParaRPr lang="en-US" dirty="0">
              <a:solidFill>
                <a:schemeClr val="bg1"/>
              </a:solidFill>
            </a:endParaRPr>
          </a:p>
        </p:txBody>
      </p:sp>
    </p:spTree>
    <p:extLst>
      <p:ext uri="{BB962C8B-B14F-4D97-AF65-F5344CB8AC3E}">
        <p14:creationId xmlns:p14="http://schemas.microsoft.com/office/powerpoint/2010/main" val="414854238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DD53C-049F-4359-9622-799B33A36885}"/>
              </a:ext>
            </a:extLst>
          </p:cNvPr>
          <p:cNvSpPr>
            <a:spLocks noGrp="1"/>
          </p:cNvSpPr>
          <p:nvPr>
            <p:ph type="title"/>
          </p:nvPr>
        </p:nvSpPr>
        <p:spPr/>
        <p:txBody>
          <a:bodyPr/>
          <a:lstStyle/>
          <a:p>
            <a:r>
              <a:rPr lang="en-US" dirty="0">
                <a:solidFill>
                  <a:schemeClr val="bg1"/>
                </a:solidFill>
              </a:rPr>
              <a:t>4) Spinal cord contusion</a:t>
            </a:r>
          </a:p>
        </p:txBody>
      </p:sp>
      <p:sp>
        <p:nvSpPr>
          <p:cNvPr id="3" name="Content Placeholder 2">
            <a:extLst>
              <a:ext uri="{FF2B5EF4-FFF2-40B4-BE49-F238E27FC236}">
                <a16:creationId xmlns:a16="http://schemas.microsoft.com/office/drawing/2014/main" id="{7D4F1BC3-6ACD-46EF-B114-70F72CA6CAC6}"/>
              </a:ext>
            </a:extLst>
          </p:cNvPr>
          <p:cNvSpPr>
            <a:spLocks noGrp="1"/>
          </p:cNvSpPr>
          <p:nvPr>
            <p:ph idx="1"/>
          </p:nvPr>
        </p:nvSpPr>
        <p:spPr/>
        <p:txBody>
          <a:bodyPr/>
          <a:lstStyle/>
          <a:p>
            <a:pPr fontAlgn="base"/>
            <a:r>
              <a:rPr lang="en-US" dirty="0">
                <a:solidFill>
                  <a:schemeClr val="bg1"/>
                </a:solidFill>
              </a:rPr>
              <a:t>damage to the blood vessel in the spinal cord parenchyma</a:t>
            </a:r>
          </a:p>
          <a:p>
            <a:pPr fontAlgn="base"/>
            <a:r>
              <a:rPr lang="en-US" dirty="0">
                <a:solidFill>
                  <a:schemeClr val="bg1"/>
                </a:solidFill>
              </a:rPr>
              <a:t>Hemorrhage into the cord  parenchyma due to trauma is not commonly reported in dogs and cats</a:t>
            </a:r>
          </a:p>
          <a:p>
            <a:pPr fontAlgn="base"/>
            <a:r>
              <a:rPr lang="en-US" dirty="0">
                <a:solidFill>
                  <a:schemeClr val="bg1"/>
                </a:solidFill>
              </a:rPr>
              <a:t>Contusions can occur after fractures and </a:t>
            </a:r>
            <a:r>
              <a:rPr lang="en-US" dirty="0" err="1">
                <a:solidFill>
                  <a:schemeClr val="bg1"/>
                </a:solidFill>
              </a:rPr>
              <a:t>luxations</a:t>
            </a:r>
            <a:r>
              <a:rPr lang="en-US" dirty="0">
                <a:solidFill>
                  <a:schemeClr val="bg1"/>
                </a:solidFill>
              </a:rPr>
              <a:t> or traumatic IDVH.</a:t>
            </a:r>
          </a:p>
          <a:p>
            <a:endParaRPr lang="en-US" dirty="0">
              <a:solidFill>
                <a:schemeClr val="bg1"/>
              </a:solidFill>
            </a:endParaRPr>
          </a:p>
        </p:txBody>
      </p:sp>
    </p:spTree>
    <p:extLst>
      <p:ext uri="{BB962C8B-B14F-4D97-AF65-F5344CB8AC3E}">
        <p14:creationId xmlns:p14="http://schemas.microsoft.com/office/powerpoint/2010/main" val="68359110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0AF53-1E83-41D5-9D3F-5E90A32342F7}"/>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5) Extra-axial hemorrhage: </a:t>
            </a:r>
            <a:br>
              <a:rPr lang="en-US"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4ECA3714-DDE7-4163-8F33-3E10AF7F7568}"/>
              </a:ext>
            </a:extLst>
          </p:cNvPr>
          <p:cNvSpPr>
            <a:spLocks noGrp="1"/>
          </p:cNvSpPr>
          <p:nvPr>
            <p:ph idx="1"/>
          </p:nvPr>
        </p:nvSpPr>
        <p:spPr/>
        <p:txBody>
          <a:bodyPr/>
          <a:lstStyle/>
          <a:p>
            <a:pPr fontAlgn="base"/>
            <a:r>
              <a:rPr lang="en-US" dirty="0">
                <a:solidFill>
                  <a:schemeClr val="bg1"/>
                </a:solidFill>
              </a:rPr>
              <a:t>Disruption of the blood supply to the supportive structures surrounding the spinal cord → results in accumulation of blood and hematoma formation</a:t>
            </a:r>
          </a:p>
          <a:p>
            <a:pPr fontAlgn="base"/>
            <a:r>
              <a:rPr lang="en-US" dirty="0">
                <a:solidFill>
                  <a:schemeClr val="bg1"/>
                </a:solidFill>
              </a:rPr>
              <a:t>Subdural or epidural accumulation </a:t>
            </a:r>
            <a:r>
              <a:rPr lang="en-US" dirty="0" err="1">
                <a:solidFill>
                  <a:schemeClr val="bg1"/>
                </a:solidFill>
              </a:rPr>
              <a:t>cna</a:t>
            </a:r>
            <a:r>
              <a:rPr lang="en-US" dirty="0">
                <a:solidFill>
                  <a:schemeClr val="bg1"/>
                </a:solidFill>
              </a:rPr>
              <a:t> cause neurologic dysfunction by compressing </a:t>
            </a:r>
            <a:r>
              <a:rPr lang="en-US" dirty="0" err="1">
                <a:solidFill>
                  <a:schemeClr val="bg1"/>
                </a:solidFill>
              </a:rPr>
              <a:t>spincal</a:t>
            </a:r>
            <a:r>
              <a:rPr lang="en-US" dirty="0">
                <a:solidFill>
                  <a:schemeClr val="bg1"/>
                </a:solidFill>
              </a:rPr>
              <a:t> cord blood flow. </a:t>
            </a:r>
          </a:p>
          <a:p>
            <a:pPr fontAlgn="base"/>
            <a:r>
              <a:rPr lang="en-US" dirty="0">
                <a:solidFill>
                  <a:schemeClr val="bg1"/>
                </a:solidFill>
              </a:rPr>
              <a:t>Rare in dogs and cats</a:t>
            </a:r>
          </a:p>
          <a:p>
            <a:endParaRPr lang="en-US" dirty="0">
              <a:solidFill>
                <a:schemeClr val="bg1"/>
              </a:solidFill>
            </a:endParaRPr>
          </a:p>
        </p:txBody>
      </p:sp>
    </p:spTree>
    <p:extLst>
      <p:ext uri="{BB962C8B-B14F-4D97-AF65-F5344CB8AC3E}">
        <p14:creationId xmlns:p14="http://schemas.microsoft.com/office/powerpoint/2010/main" val="36022882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D379B-7AC3-44E9-B47C-5591AC99DEEF}"/>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Secondary injuries:</a:t>
            </a:r>
            <a:br>
              <a:rPr lang="en-US"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F1322722-537F-4A66-8737-46BF13F885D1}"/>
              </a:ext>
            </a:extLst>
          </p:cNvPr>
          <p:cNvSpPr>
            <a:spLocks noGrp="1"/>
          </p:cNvSpPr>
          <p:nvPr>
            <p:ph idx="1"/>
          </p:nvPr>
        </p:nvSpPr>
        <p:spPr/>
        <p:txBody>
          <a:bodyPr>
            <a:normAutofit/>
          </a:bodyPr>
          <a:lstStyle/>
          <a:p>
            <a:pPr marL="0" indent="0" fontAlgn="base">
              <a:buNone/>
            </a:pPr>
            <a:r>
              <a:rPr lang="en-US" dirty="0">
                <a:solidFill>
                  <a:schemeClr val="bg1"/>
                </a:solidFill>
              </a:rPr>
              <a:t>1) Excitotoxicity:</a:t>
            </a:r>
          </a:p>
          <a:p>
            <a:pPr fontAlgn="base"/>
            <a:r>
              <a:rPr lang="en-US" dirty="0">
                <a:solidFill>
                  <a:schemeClr val="bg1"/>
                </a:solidFill>
              </a:rPr>
              <a:t>Excitatory neurotransmitters such as glutamate and aspartate are present in increased concentration in the spinal cord parenchyma due to leakage from damaged neurons as well as decreased clearance from ischemic astrocytes</a:t>
            </a:r>
          </a:p>
          <a:p>
            <a:pPr fontAlgn="base"/>
            <a:r>
              <a:rPr lang="en-US" dirty="0">
                <a:solidFill>
                  <a:schemeClr val="bg1"/>
                </a:solidFill>
              </a:rPr>
              <a:t>The result is cellular edema and spinal cord swelling.</a:t>
            </a:r>
          </a:p>
          <a:p>
            <a:pPr fontAlgn="base"/>
            <a:r>
              <a:rPr lang="en-US" dirty="0">
                <a:solidFill>
                  <a:schemeClr val="bg1"/>
                </a:solidFill>
              </a:rPr>
              <a:t>Compression of the swollen spinal cord leads to further cellular ischemia</a:t>
            </a:r>
          </a:p>
          <a:p>
            <a:endParaRPr lang="en-US" dirty="0">
              <a:solidFill>
                <a:schemeClr val="bg1"/>
              </a:solidFill>
            </a:endParaRPr>
          </a:p>
        </p:txBody>
      </p:sp>
    </p:spTree>
    <p:extLst>
      <p:ext uri="{BB962C8B-B14F-4D97-AF65-F5344CB8AC3E}">
        <p14:creationId xmlns:p14="http://schemas.microsoft.com/office/powerpoint/2010/main" val="39642197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D853F1-7593-474A-974E-4815830F7B1F}"/>
              </a:ext>
            </a:extLst>
          </p:cNvPr>
          <p:cNvSpPr>
            <a:spLocks noGrp="1"/>
          </p:cNvSpPr>
          <p:nvPr>
            <p:ph idx="1"/>
          </p:nvPr>
        </p:nvSpPr>
        <p:spPr/>
        <p:txBody>
          <a:bodyPr/>
          <a:lstStyle/>
          <a:p>
            <a:pPr marL="0" indent="0" fontAlgn="base">
              <a:buNone/>
            </a:pPr>
            <a:r>
              <a:rPr lang="en-US" dirty="0">
                <a:solidFill>
                  <a:schemeClr val="bg1"/>
                </a:solidFill>
              </a:rPr>
              <a:t>2) Loss of autoregulation and ischemia: </a:t>
            </a:r>
          </a:p>
          <a:p>
            <a:pPr fontAlgn="base"/>
            <a:r>
              <a:rPr lang="en-US" dirty="0">
                <a:solidFill>
                  <a:schemeClr val="bg1"/>
                </a:solidFill>
              </a:rPr>
              <a:t>Spinal cord blood flow remains constant despite changes in systemic blood pressure due to an intrinsic autoregulatory mechanism</a:t>
            </a:r>
          </a:p>
          <a:p>
            <a:pPr fontAlgn="base"/>
            <a:r>
              <a:rPr lang="en-US" dirty="0">
                <a:solidFill>
                  <a:schemeClr val="bg1"/>
                </a:solidFill>
              </a:rPr>
              <a:t>This mechanism is compromised after spinal cord trauma</a:t>
            </a:r>
          </a:p>
          <a:p>
            <a:pPr fontAlgn="base"/>
            <a:r>
              <a:rPr lang="en-US" dirty="0">
                <a:solidFill>
                  <a:schemeClr val="bg1"/>
                </a:solidFill>
              </a:rPr>
              <a:t>The ischemia effects primarily the gray matter because it has a higher metabolic need than white matter</a:t>
            </a:r>
          </a:p>
          <a:p>
            <a:endParaRPr lang="en-US" dirty="0"/>
          </a:p>
        </p:txBody>
      </p:sp>
    </p:spTree>
    <p:extLst>
      <p:ext uri="{BB962C8B-B14F-4D97-AF65-F5344CB8AC3E}">
        <p14:creationId xmlns:p14="http://schemas.microsoft.com/office/powerpoint/2010/main" val="261103747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F78FC-D29D-4FBB-95F2-03E442851E4D}"/>
              </a:ext>
            </a:extLst>
          </p:cNvPr>
          <p:cNvSpPr>
            <a:spLocks noGrp="1"/>
          </p:cNvSpPr>
          <p:nvPr>
            <p:ph type="title"/>
          </p:nvPr>
        </p:nvSpPr>
        <p:spPr/>
        <p:txBody>
          <a:bodyPr/>
          <a:lstStyle/>
          <a:p>
            <a:endParaRPr lang="en-US">
              <a:solidFill>
                <a:schemeClr val="bg1"/>
              </a:solidFill>
            </a:endParaRPr>
          </a:p>
        </p:txBody>
      </p:sp>
      <p:sp>
        <p:nvSpPr>
          <p:cNvPr id="3" name="Content Placeholder 2">
            <a:extLst>
              <a:ext uri="{FF2B5EF4-FFF2-40B4-BE49-F238E27FC236}">
                <a16:creationId xmlns:a16="http://schemas.microsoft.com/office/drawing/2014/main" id="{8948D0DE-F671-46DC-9377-BAE512EDEFDA}"/>
              </a:ext>
            </a:extLst>
          </p:cNvPr>
          <p:cNvSpPr>
            <a:spLocks noGrp="1"/>
          </p:cNvSpPr>
          <p:nvPr>
            <p:ph idx="1"/>
          </p:nvPr>
        </p:nvSpPr>
        <p:spPr/>
        <p:txBody>
          <a:bodyPr>
            <a:normAutofit fontScale="92500" lnSpcReduction="20000"/>
          </a:bodyPr>
          <a:lstStyle/>
          <a:p>
            <a:pPr marL="0" indent="0" fontAlgn="base">
              <a:buNone/>
            </a:pPr>
            <a:r>
              <a:rPr lang="en-US" dirty="0">
                <a:solidFill>
                  <a:schemeClr val="bg1"/>
                </a:solidFill>
              </a:rPr>
              <a:t>3) Accumulation of intracellular calcium:</a:t>
            </a:r>
          </a:p>
          <a:p>
            <a:pPr fontAlgn="base"/>
            <a:r>
              <a:rPr lang="en-US" dirty="0">
                <a:solidFill>
                  <a:schemeClr val="bg1"/>
                </a:solidFill>
              </a:rPr>
              <a:t>Excitotoxicity leads to activation of voltage-gated Ca channels, resulting in activation of phospholipase A2 that triggers the inflammation cascade</a:t>
            </a:r>
          </a:p>
          <a:p>
            <a:pPr fontAlgn="base"/>
            <a:r>
              <a:rPr lang="en-US" dirty="0">
                <a:solidFill>
                  <a:schemeClr val="bg1"/>
                </a:solidFill>
              </a:rPr>
              <a:t>Increased intracellular Ca leads to neuronal death</a:t>
            </a:r>
          </a:p>
          <a:p>
            <a:pPr marL="0" indent="0" fontAlgn="base">
              <a:buNone/>
            </a:pPr>
            <a:r>
              <a:rPr lang="en-US" dirty="0">
                <a:solidFill>
                  <a:schemeClr val="bg1"/>
                </a:solidFill>
              </a:rPr>
              <a:t>4) Oxidative injury: </a:t>
            </a:r>
          </a:p>
          <a:p>
            <a:pPr fontAlgn="base"/>
            <a:r>
              <a:rPr lang="en-US" dirty="0">
                <a:solidFill>
                  <a:schemeClr val="bg1"/>
                </a:solidFill>
              </a:rPr>
              <a:t>Increased intracell Ca and ischemia lead to production of reactive O2 species that react with neuronal cell membranes (rich in lipids)</a:t>
            </a:r>
          </a:p>
          <a:p>
            <a:pPr marL="0" indent="0" fontAlgn="base">
              <a:buNone/>
            </a:pPr>
            <a:r>
              <a:rPr lang="en-US" dirty="0">
                <a:solidFill>
                  <a:schemeClr val="bg1"/>
                </a:solidFill>
              </a:rPr>
              <a:t>5) Inflammation: </a:t>
            </a:r>
          </a:p>
          <a:p>
            <a:pPr fontAlgn="base"/>
            <a:r>
              <a:rPr lang="en-US" dirty="0">
                <a:solidFill>
                  <a:schemeClr val="bg1"/>
                </a:solidFill>
              </a:rPr>
              <a:t>Can be severe</a:t>
            </a:r>
          </a:p>
          <a:p>
            <a:pPr fontAlgn="base"/>
            <a:r>
              <a:rPr lang="en-US" dirty="0">
                <a:solidFill>
                  <a:schemeClr val="bg1"/>
                </a:solidFill>
              </a:rPr>
              <a:t>Release of NO as a chemotactic agent </a:t>
            </a:r>
          </a:p>
          <a:p>
            <a:pPr fontAlgn="base"/>
            <a:r>
              <a:rPr lang="en-US" dirty="0">
                <a:solidFill>
                  <a:schemeClr val="bg1"/>
                </a:solidFill>
              </a:rPr>
              <a:t>Microvascular thrombosis</a:t>
            </a:r>
          </a:p>
          <a:p>
            <a:endParaRPr lang="en-US" dirty="0">
              <a:solidFill>
                <a:schemeClr val="bg1"/>
              </a:solidFill>
            </a:endParaRPr>
          </a:p>
        </p:txBody>
      </p:sp>
    </p:spTree>
    <p:extLst>
      <p:ext uri="{BB962C8B-B14F-4D97-AF65-F5344CB8AC3E}">
        <p14:creationId xmlns:p14="http://schemas.microsoft.com/office/powerpoint/2010/main" val="20206917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72F14-8365-455D-88E6-9200E612E42A}"/>
              </a:ext>
            </a:extLst>
          </p:cNvPr>
          <p:cNvSpPr>
            <a:spLocks noGrp="1"/>
          </p:cNvSpPr>
          <p:nvPr>
            <p:ph type="title"/>
          </p:nvPr>
        </p:nvSpPr>
        <p:spPr>
          <a:xfrm>
            <a:off x="683963" y="345826"/>
            <a:ext cx="10515600" cy="1325563"/>
          </a:xfrm>
        </p:spPr>
        <p:txBody>
          <a:bodyPr>
            <a:normAutofit fontScale="90000"/>
          </a:bodyPr>
          <a:lstStyle/>
          <a:p>
            <a:br>
              <a:rPr lang="es-AR" dirty="0">
                <a:solidFill>
                  <a:schemeClr val="bg1"/>
                </a:solidFill>
              </a:rPr>
            </a:br>
            <a:br>
              <a:rPr lang="es-AR" dirty="0">
                <a:solidFill>
                  <a:schemeClr val="bg1"/>
                </a:solidFill>
              </a:rPr>
            </a:br>
            <a:r>
              <a:rPr lang="es-AR" dirty="0" err="1">
                <a:solidFill>
                  <a:schemeClr val="bg1"/>
                </a:solidFill>
              </a:rPr>
              <a:t>Stabilization</a:t>
            </a:r>
            <a:r>
              <a:rPr lang="es-AR" dirty="0">
                <a:solidFill>
                  <a:schemeClr val="bg1"/>
                </a:solidFill>
              </a:rPr>
              <a:t> and </a:t>
            </a:r>
            <a:r>
              <a:rPr lang="es-AR" dirty="0" err="1">
                <a:solidFill>
                  <a:schemeClr val="bg1"/>
                </a:solidFill>
              </a:rPr>
              <a:t>treatment</a:t>
            </a:r>
            <a:r>
              <a:rPr lang="es-AR" dirty="0">
                <a:solidFill>
                  <a:schemeClr val="bg1"/>
                </a:solidFill>
              </a:rPr>
              <a:t>:</a:t>
            </a:r>
            <a:br>
              <a:rPr lang="es-AR" b="0" dirty="0">
                <a:solidFill>
                  <a:schemeClr val="bg1"/>
                </a:solidFill>
                <a:effectLst/>
              </a:rPr>
            </a:br>
            <a:br>
              <a:rPr lang="es-AR"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C9502E07-6CD0-449E-A2D3-855BA898A44D}"/>
              </a:ext>
            </a:extLst>
          </p:cNvPr>
          <p:cNvSpPr>
            <a:spLocks noGrp="1"/>
          </p:cNvSpPr>
          <p:nvPr>
            <p:ph idx="1"/>
          </p:nvPr>
        </p:nvSpPr>
        <p:spPr/>
        <p:txBody>
          <a:bodyPr>
            <a:normAutofit fontScale="92500" lnSpcReduction="10000"/>
          </a:bodyPr>
          <a:lstStyle/>
          <a:p>
            <a:pPr fontAlgn="base"/>
            <a:r>
              <a:rPr lang="es-AR" dirty="0">
                <a:solidFill>
                  <a:schemeClr val="bg1"/>
                </a:solidFill>
              </a:rPr>
              <a:t>Fluid </a:t>
            </a:r>
            <a:r>
              <a:rPr lang="es-AR" dirty="0" err="1">
                <a:solidFill>
                  <a:schemeClr val="bg1"/>
                </a:solidFill>
              </a:rPr>
              <a:t>therapy</a:t>
            </a:r>
            <a:endParaRPr lang="es-AR" dirty="0">
              <a:solidFill>
                <a:schemeClr val="bg1"/>
              </a:solidFill>
            </a:endParaRPr>
          </a:p>
          <a:p>
            <a:pPr lvl="1" fontAlgn="base"/>
            <a:r>
              <a:rPr lang="es-AR" dirty="0">
                <a:solidFill>
                  <a:schemeClr val="bg1"/>
                </a:solidFill>
              </a:rPr>
              <a:t>A </a:t>
            </a:r>
            <a:r>
              <a:rPr lang="es-AR" dirty="0" err="1">
                <a:solidFill>
                  <a:schemeClr val="bg1"/>
                </a:solidFill>
              </a:rPr>
              <a:t>patient</a:t>
            </a:r>
            <a:r>
              <a:rPr lang="es-AR" dirty="0">
                <a:solidFill>
                  <a:schemeClr val="bg1"/>
                </a:solidFill>
              </a:rPr>
              <a:t> </a:t>
            </a:r>
            <a:r>
              <a:rPr lang="es-AR" dirty="0" err="1">
                <a:solidFill>
                  <a:schemeClr val="bg1"/>
                </a:solidFill>
              </a:rPr>
              <a:t>with</a:t>
            </a:r>
            <a:r>
              <a:rPr lang="es-AR" dirty="0">
                <a:solidFill>
                  <a:schemeClr val="bg1"/>
                </a:solidFill>
              </a:rPr>
              <a:t> a SBP &lt; 90 </a:t>
            </a:r>
            <a:r>
              <a:rPr lang="es-AR" dirty="0" err="1">
                <a:solidFill>
                  <a:schemeClr val="bg1"/>
                </a:solidFill>
              </a:rPr>
              <a:t>or</a:t>
            </a:r>
            <a:r>
              <a:rPr lang="es-AR" dirty="0">
                <a:solidFill>
                  <a:schemeClr val="bg1"/>
                </a:solidFill>
              </a:rPr>
              <a:t> a MAP &lt; 80 </a:t>
            </a:r>
            <a:r>
              <a:rPr lang="es-AR" dirty="0" err="1">
                <a:solidFill>
                  <a:schemeClr val="bg1"/>
                </a:solidFill>
              </a:rPr>
              <a:t>mmHg</a:t>
            </a:r>
            <a:r>
              <a:rPr lang="es-AR" dirty="0">
                <a:solidFill>
                  <a:schemeClr val="bg1"/>
                </a:solidFill>
              </a:rPr>
              <a:t> </a:t>
            </a:r>
            <a:r>
              <a:rPr lang="es-AR" dirty="0" err="1">
                <a:solidFill>
                  <a:schemeClr val="bg1"/>
                </a:solidFill>
              </a:rPr>
              <a:t>is</a:t>
            </a:r>
            <a:r>
              <a:rPr lang="es-AR" dirty="0">
                <a:solidFill>
                  <a:schemeClr val="bg1"/>
                </a:solidFill>
              </a:rPr>
              <a:t> at </a:t>
            </a:r>
            <a:r>
              <a:rPr lang="es-AR" dirty="0" err="1">
                <a:solidFill>
                  <a:schemeClr val="bg1"/>
                </a:solidFill>
              </a:rPr>
              <a:t>risk</a:t>
            </a:r>
            <a:r>
              <a:rPr lang="es-AR" dirty="0">
                <a:solidFill>
                  <a:schemeClr val="bg1"/>
                </a:solidFill>
              </a:rPr>
              <a:t> </a:t>
            </a:r>
            <a:r>
              <a:rPr lang="es-AR" dirty="0" err="1">
                <a:solidFill>
                  <a:schemeClr val="bg1"/>
                </a:solidFill>
              </a:rPr>
              <a:t>of</a:t>
            </a:r>
            <a:r>
              <a:rPr lang="es-AR" dirty="0">
                <a:solidFill>
                  <a:schemeClr val="bg1"/>
                </a:solidFill>
              </a:rPr>
              <a:t> </a:t>
            </a:r>
            <a:r>
              <a:rPr lang="es-AR" dirty="0" err="1">
                <a:solidFill>
                  <a:schemeClr val="bg1"/>
                </a:solidFill>
              </a:rPr>
              <a:t>secondary</a:t>
            </a:r>
            <a:r>
              <a:rPr lang="es-AR" dirty="0">
                <a:solidFill>
                  <a:schemeClr val="bg1"/>
                </a:solidFill>
              </a:rPr>
              <a:t> </a:t>
            </a:r>
            <a:r>
              <a:rPr lang="es-AR" dirty="0" err="1">
                <a:solidFill>
                  <a:schemeClr val="bg1"/>
                </a:solidFill>
              </a:rPr>
              <a:t>spinal</a:t>
            </a:r>
            <a:r>
              <a:rPr lang="es-AR" dirty="0">
                <a:solidFill>
                  <a:schemeClr val="bg1"/>
                </a:solidFill>
              </a:rPr>
              <a:t> </a:t>
            </a:r>
            <a:r>
              <a:rPr lang="es-AR" dirty="0" err="1">
                <a:solidFill>
                  <a:schemeClr val="bg1"/>
                </a:solidFill>
              </a:rPr>
              <a:t>cord</a:t>
            </a:r>
            <a:r>
              <a:rPr lang="es-AR" dirty="0">
                <a:solidFill>
                  <a:schemeClr val="bg1"/>
                </a:solidFill>
              </a:rPr>
              <a:t> </a:t>
            </a:r>
            <a:r>
              <a:rPr lang="es-AR" dirty="0" err="1">
                <a:solidFill>
                  <a:schemeClr val="bg1"/>
                </a:solidFill>
              </a:rPr>
              <a:t>inijury</a:t>
            </a:r>
            <a:endParaRPr lang="es-AR" dirty="0">
              <a:solidFill>
                <a:schemeClr val="bg1"/>
              </a:solidFill>
            </a:endParaRPr>
          </a:p>
          <a:p>
            <a:pPr lvl="1" fontAlgn="base"/>
            <a:r>
              <a:rPr lang="es-AR" dirty="0" err="1">
                <a:solidFill>
                  <a:schemeClr val="bg1"/>
                </a:solidFill>
              </a:rPr>
              <a:t>Aggressive</a:t>
            </a:r>
            <a:r>
              <a:rPr lang="es-AR" dirty="0">
                <a:solidFill>
                  <a:schemeClr val="bg1"/>
                </a:solidFill>
              </a:rPr>
              <a:t> fluid </a:t>
            </a:r>
            <a:r>
              <a:rPr lang="es-AR" dirty="0" err="1">
                <a:solidFill>
                  <a:schemeClr val="bg1"/>
                </a:solidFill>
              </a:rPr>
              <a:t>therapy</a:t>
            </a:r>
            <a:r>
              <a:rPr lang="es-AR" dirty="0">
                <a:solidFill>
                  <a:schemeClr val="bg1"/>
                </a:solidFill>
              </a:rPr>
              <a:t> </a:t>
            </a:r>
            <a:r>
              <a:rPr lang="es-AR" dirty="0" err="1">
                <a:solidFill>
                  <a:schemeClr val="bg1"/>
                </a:solidFill>
              </a:rPr>
              <a:t>is</a:t>
            </a:r>
            <a:r>
              <a:rPr lang="es-AR" dirty="0">
                <a:solidFill>
                  <a:schemeClr val="bg1"/>
                </a:solidFill>
              </a:rPr>
              <a:t> </a:t>
            </a:r>
            <a:r>
              <a:rPr lang="es-AR" dirty="0" err="1">
                <a:solidFill>
                  <a:schemeClr val="bg1"/>
                </a:solidFill>
              </a:rPr>
              <a:t>warranted</a:t>
            </a:r>
            <a:r>
              <a:rPr lang="es-AR" dirty="0">
                <a:solidFill>
                  <a:schemeClr val="bg1"/>
                </a:solidFill>
              </a:rPr>
              <a:t> in </a:t>
            </a:r>
            <a:r>
              <a:rPr lang="es-AR" dirty="0" err="1">
                <a:solidFill>
                  <a:schemeClr val="bg1"/>
                </a:solidFill>
              </a:rPr>
              <a:t>all</a:t>
            </a:r>
            <a:r>
              <a:rPr lang="es-AR" dirty="0">
                <a:solidFill>
                  <a:schemeClr val="bg1"/>
                </a:solidFill>
              </a:rPr>
              <a:t> </a:t>
            </a:r>
            <a:r>
              <a:rPr lang="es-AR" dirty="0" err="1">
                <a:solidFill>
                  <a:schemeClr val="bg1"/>
                </a:solidFill>
              </a:rPr>
              <a:t>hypovolemic</a:t>
            </a:r>
            <a:r>
              <a:rPr lang="es-AR" dirty="0">
                <a:solidFill>
                  <a:schemeClr val="bg1"/>
                </a:solidFill>
              </a:rPr>
              <a:t> trauma </a:t>
            </a:r>
            <a:r>
              <a:rPr lang="es-AR" dirty="0" err="1">
                <a:solidFill>
                  <a:schemeClr val="bg1"/>
                </a:solidFill>
              </a:rPr>
              <a:t>patients</a:t>
            </a:r>
            <a:r>
              <a:rPr lang="es-AR" dirty="0">
                <a:solidFill>
                  <a:schemeClr val="bg1"/>
                </a:solidFill>
              </a:rPr>
              <a:t> </a:t>
            </a:r>
          </a:p>
          <a:p>
            <a:pPr lvl="1" fontAlgn="base"/>
            <a:r>
              <a:rPr lang="es-AR" dirty="0" err="1">
                <a:solidFill>
                  <a:schemeClr val="bg1"/>
                </a:solidFill>
              </a:rPr>
              <a:t>Blood</a:t>
            </a:r>
            <a:r>
              <a:rPr lang="es-AR" dirty="0">
                <a:solidFill>
                  <a:schemeClr val="bg1"/>
                </a:solidFill>
              </a:rPr>
              <a:t> </a:t>
            </a:r>
            <a:r>
              <a:rPr lang="es-AR" dirty="0" err="1">
                <a:solidFill>
                  <a:schemeClr val="bg1"/>
                </a:solidFill>
              </a:rPr>
              <a:t>products</a:t>
            </a:r>
            <a:r>
              <a:rPr lang="es-AR" dirty="0">
                <a:solidFill>
                  <a:schemeClr val="bg1"/>
                </a:solidFill>
              </a:rPr>
              <a:t> </a:t>
            </a:r>
            <a:r>
              <a:rPr lang="es-AR" dirty="0" err="1">
                <a:solidFill>
                  <a:schemeClr val="bg1"/>
                </a:solidFill>
              </a:rPr>
              <a:t>if</a:t>
            </a:r>
            <a:r>
              <a:rPr lang="es-AR" dirty="0">
                <a:solidFill>
                  <a:schemeClr val="bg1"/>
                </a:solidFill>
              </a:rPr>
              <a:t> </a:t>
            </a:r>
            <a:r>
              <a:rPr lang="es-AR" dirty="0" err="1">
                <a:solidFill>
                  <a:schemeClr val="bg1"/>
                </a:solidFill>
              </a:rPr>
              <a:t>needed</a:t>
            </a:r>
            <a:endParaRPr lang="es-AR" dirty="0">
              <a:solidFill>
                <a:schemeClr val="bg1"/>
              </a:solidFill>
            </a:endParaRPr>
          </a:p>
          <a:p>
            <a:pPr lvl="1" fontAlgn="base"/>
            <a:r>
              <a:rPr lang="es-AR" dirty="0">
                <a:solidFill>
                  <a:schemeClr val="bg1"/>
                </a:solidFill>
              </a:rPr>
              <a:t>HTS: </a:t>
            </a:r>
            <a:r>
              <a:rPr lang="es-AR" dirty="0" err="1">
                <a:solidFill>
                  <a:schemeClr val="bg1"/>
                </a:solidFill>
              </a:rPr>
              <a:t>inotropic</a:t>
            </a:r>
            <a:r>
              <a:rPr lang="es-AR" dirty="0">
                <a:solidFill>
                  <a:schemeClr val="bg1"/>
                </a:solidFill>
              </a:rPr>
              <a:t>, </a:t>
            </a:r>
            <a:r>
              <a:rPr lang="es-AR" dirty="0" err="1">
                <a:solidFill>
                  <a:schemeClr val="bg1"/>
                </a:solidFill>
              </a:rPr>
              <a:t>immunomodulatory</a:t>
            </a:r>
            <a:r>
              <a:rPr lang="es-AR" dirty="0">
                <a:solidFill>
                  <a:schemeClr val="bg1"/>
                </a:solidFill>
              </a:rPr>
              <a:t> </a:t>
            </a:r>
            <a:r>
              <a:rPr lang="es-AR" dirty="0" err="1">
                <a:solidFill>
                  <a:schemeClr val="bg1"/>
                </a:solidFill>
              </a:rPr>
              <a:t>effects</a:t>
            </a:r>
            <a:r>
              <a:rPr lang="es-AR" dirty="0">
                <a:solidFill>
                  <a:schemeClr val="bg1"/>
                </a:solidFill>
              </a:rPr>
              <a:t> and </a:t>
            </a:r>
            <a:r>
              <a:rPr lang="es-AR" dirty="0" err="1">
                <a:solidFill>
                  <a:schemeClr val="bg1"/>
                </a:solidFill>
              </a:rPr>
              <a:t>reduced</a:t>
            </a:r>
            <a:r>
              <a:rPr lang="es-AR" dirty="0">
                <a:solidFill>
                  <a:schemeClr val="bg1"/>
                </a:solidFill>
              </a:rPr>
              <a:t> </a:t>
            </a:r>
            <a:r>
              <a:rPr lang="es-AR" dirty="0" err="1">
                <a:solidFill>
                  <a:schemeClr val="bg1"/>
                </a:solidFill>
              </a:rPr>
              <a:t>endothelial</a:t>
            </a:r>
            <a:r>
              <a:rPr lang="es-AR" dirty="0">
                <a:solidFill>
                  <a:schemeClr val="bg1"/>
                </a:solidFill>
              </a:rPr>
              <a:t> </a:t>
            </a:r>
            <a:r>
              <a:rPr lang="es-AR" dirty="0" err="1">
                <a:solidFill>
                  <a:schemeClr val="bg1"/>
                </a:solidFill>
              </a:rPr>
              <a:t>swelling</a:t>
            </a:r>
            <a:endParaRPr lang="es-AR" dirty="0">
              <a:solidFill>
                <a:schemeClr val="bg1"/>
              </a:solidFill>
            </a:endParaRPr>
          </a:p>
          <a:p>
            <a:pPr fontAlgn="base"/>
            <a:r>
              <a:rPr lang="es-AR" dirty="0" err="1">
                <a:solidFill>
                  <a:schemeClr val="bg1"/>
                </a:solidFill>
              </a:rPr>
              <a:t>Pressors</a:t>
            </a:r>
            <a:r>
              <a:rPr lang="es-AR" dirty="0">
                <a:solidFill>
                  <a:schemeClr val="bg1"/>
                </a:solidFill>
              </a:rPr>
              <a:t>: </a:t>
            </a:r>
          </a:p>
          <a:p>
            <a:pPr lvl="1" fontAlgn="base"/>
            <a:r>
              <a:rPr lang="es-AR" dirty="0">
                <a:solidFill>
                  <a:schemeClr val="bg1"/>
                </a:solidFill>
              </a:rPr>
              <a:t>Beneficial in </a:t>
            </a:r>
            <a:r>
              <a:rPr lang="es-AR" dirty="0" err="1">
                <a:solidFill>
                  <a:schemeClr val="bg1"/>
                </a:solidFill>
              </a:rPr>
              <a:t>patients</a:t>
            </a:r>
            <a:r>
              <a:rPr lang="es-AR" dirty="0">
                <a:solidFill>
                  <a:schemeClr val="bg1"/>
                </a:solidFill>
              </a:rPr>
              <a:t> </a:t>
            </a:r>
            <a:r>
              <a:rPr lang="es-AR" dirty="0" err="1">
                <a:solidFill>
                  <a:schemeClr val="bg1"/>
                </a:solidFill>
              </a:rPr>
              <a:t>with</a:t>
            </a:r>
            <a:r>
              <a:rPr lang="es-AR" dirty="0">
                <a:solidFill>
                  <a:schemeClr val="bg1"/>
                </a:solidFill>
              </a:rPr>
              <a:t> </a:t>
            </a:r>
            <a:r>
              <a:rPr lang="es-AR" dirty="0" err="1">
                <a:solidFill>
                  <a:schemeClr val="bg1"/>
                </a:solidFill>
              </a:rPr>
              <a:t>inappropriate</a:t>
            </a:r>
            <a:r>
              <a:rPr lang="es-AR" dirty="0">
                <a:solidFill>
                  <a:schemeClr val="bg1"/>
                </a:solidFill>
              </a:rPr>
              <a:t> </a:t>
            </a:r>
            <a:r>
              <a:rPr lang="es-AR" dirty="0" err="1">
                <a:solidFill>
                  <a:schemeClr val="bg1"/>
                </a:solidFill>
              </a:rPr>
              <a:t>vasodilation</a:t>
            </a:r>
            <a:r>
              <a:rPr lang="es-AR" dirty="0">
                <a:solidFill>
                  <a:schemeClr val="bg1"/>
                </a:solidFill>
              </a:rPr>
              <a:t> - </a:t>
            </a:r>
            <a:r>
              <a:rPr lang="es-AR" dirty="0" err="1">
                <a:solidFill>
                  <a:schemeClr val="bg1"/>
                </a:solidFill>
              </a:rPr>
              <a:t>common</a:t>
            </a:r>
            <a:r>
              <a:rPr lang="es-AR" dirty="0">
                <a:solidFill>
                  <a:schemeClr val="bg1"/>
                </a:solidFill>
              </a:rPr>
              <a:t> in trauma</a:t>
            </a:r>
          </a:p>
          <a:p>
            <a:pPr fontAlgn="base"/>
            <a:r>
              <a:rPr lang="es-AR" dirty="0">
                <a:solidFill>
                  <a:schemeClr val="bg1"/>
                </a:solidFill>
              </a:rPr>
              <a:t>O2 and </a:t>
            </a:r>
            <a:r>
              <a:rPr lang="es-AR" dirty="0" err="1">
                <a:solidFill>
                  <a:schemeClr val="bg1"/>
                </a:solidFill>
              </a:rPr>
              <a:t>ventilation</a:t>
            </a:r>
            <a:endParaRPr lang="es-AR" dirty="0">
              <a:solidFill>
                <a:schemeClr val="bg1"/>
              </a:solidFill>
            </a:endParaRPr>
          </a:p>
          <a:p>
            <a:pPr lvl="1" fontAlgn="base"/>
            <a:r>
              <a:rPr lang="es-AR" dirty="0" err="1">
                <a:solidFill>
                  <a:schemeClr val="bg1"/>
                </a:solidFill>
              </a:rPr>
              <a:t>Alleviation</a:t>
            </a:r>
            <a:r>
              <a:rPr lang="es-AR" dirty="0">
                <a:solidFill>
                  <a:schemeClr val="bg1"/>
                </a:solidFill>
              </a:rPr>
              <a:t> </a:t>
            </a:r>
            <a:r>
              <a:rPr lang="es-AR" dirty="0" err="1">
                <a:solidFill>
                  <a:schemeClr val="bg1"/>
                </a:solidFill>
              </a:rPr>
              <a:t>of</a:t>
            </a:r>
            <a:r>
              <a:rPr lang="es-AR" dirty="0">
                <a:solidFill>
                  <a:schemeClr val="bg1"/>
                </a:solidFill>
              </a:rPr>
              <a:t> </a:t>
            </a:r>
            <a:r>
              <a:rPr lang="es-AR" dirty="0" err="1">
                <a:solidFill>
                  <a:schemeClr val="bg1"/>
                </a:solidFill>
              </a:rPr>
              <a:t>pneumo</a:t>
            </a:r>
            <a:r>
              <a:rPr lang="es-AR" dirty="0">
                <a:solidFill>
                  <a:schemeClr val="bg1"/>
                </a:solidFill>
              </a:rPr>
              <a:t>/</a:t>
            </a:r>
            <a:r>
              <a:rPr lang="es-AR" dirty="0" err="1">
                <a:solidFill>
                  <a:schemeClr val="bg1"/>
                </a:solidFill>
              </a:rPr>
              <a:t>hemothorax</a:t>
            </a:r>
            <a:endParaRPr lang="es-AR" dirty="0">
              <a:solidFill>
                <a:schemeClr val="bg1"/>
              </a:solidFill>
            </a:endParaRPr>
          </a:p>
          <a:p>
            <a:pPr lvl="1" fontAlgn="base"/>
            <a:r>
              <a:rPr lang="es-AR" dirty="0" err="1">
                <a:solidFill>
                  <a:schemeClr val="bg1"/>
                </a:solidFill>
              </a:rPr>
              <a:t>Pulmonary</a:t>
            </a:r>
            <a:r>
              <a:rPr lang="es-AR" dirty="0">
                <a:solidFill>
                  <a:schemeClr val="bg1"/>
                </a:solidFill>
              </a:rPr>
              <a:t> </a:t>
            </a:r>
            <a:r>
              <a:rPr lang="es-AR" dirty="0" err="1">
                <a:solidFill>
                  <a:schemeClr val="bg1"/>
                </a:solidFill>
              </a:rPr>
              <a:t>contusions</a:t>
            </a:r>
            <a:endParaRPr lang="es-AR" dirty="0">
              <a:solidFill>
                <a:schemeClr val="bg1"/>
              </a:solidFill>
            </a:endParaRPr>
          </a:p>
          <a:p>
            <a:pPr lvl="1" fontAlgn="base"/>
            <a:r>
              <a:rPr lang="es-AR" dirty="0">
                <a:solidFill>
                  <a:schemeClr val="bg1"/>
                </a:solidFill>
              </a:rPr>
              <a:t>Cervical </a:t>
            </a:r>
            <a:r>
              <a:rPr lang="es-AR" dirty="0" err="1">
                <a:solidFill>
                  <a:schemeClr val="bg1"/>
                </a:solidFill>
              </a:rPr>
              <a:t>spinal</a:t>
            </a:r>
            <a:r>
              <a:rPr lang="es-AR" dirty="0">
                <a:solidFill>
                  <a:schemeClr val="bg1"/>
                </a:solidFill>
              </a:rPr>
              <a:t> trauma → </a:t>
            </a:r>
            <a:r>
              <a:rPr lang="es-AR" dirty="0" err="1">
                <a:solidFill>
                  <a:schemeClr val="bg1"/>
                </a:solidFill>
              </a:rPr>
              <a:t>Mechanical</a:t>
            </a:r>
            <a:r>
              <a:rPr lang="es-AR" dirty="0">
                <a:solidFill>
                  <a:schemeClr val="bg1"/>
                </a:solidFill>
              </a:rPr>
              <a:t> </a:t>
            </a:r>
            <a:r>
              <a:rPr lang="es-AR" dirty="0" err="1">
                <a:solidFill>
                  <a:schemeClr val="bg1"/>
                </a:solidFill>
              </a:rPr>
              <a:t>ventilation</a:t>
            </a:r>
            <a:endParaRPr lang="es-AR"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148903518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41FC5-FA5C-4927-B99C-AFEA08EDFFBD}"/>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Initial neurological evaluation:</a:t>
            </a:r>
            <a:br>
              <a:rPr lang="en-US"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13AC7BD5-1EE6-47A3-AE6A-DECC6DAA6CBC}"/>
              </a:ext>
            </a:extLst>
          </p:cNvPr>
          <p:cNvSpPr>
            <a:spLocks noGrp="1"/>
          </p:cNvSpPr>
          <p:nvPr>
            <p:ph idx="1"/>
          </p:nvPr>
        </p:nvSpPr>
        <p:spPr/>
        <p:txBody>
          <a:bodyPr/>
          <a:lstStyle/>
          <a:p>
            <a:pPr lvl="1" fontAlgn="base"/>
            <a:r>
              <a:rPr lang="en-US" dirty="0">
                <a:solidFill>
                  <a:schemeClr val="bg1"/>
                </a:solidFill>
              </a:rPr>
              <a:t>Once stabilized, brief neuro exam should be done</a:t>
            </a:r>
          </a:p>
          <a:p>
            <a:pPr lvl="1" fontAlgn="base"/>
            <a:r>
              <a:rPr lang="en-US" dirty="0">
                <a:solidFill>
                  <a:schemeClr val="bg1"/>
                </a:solidFill>
              </a:rPr>
              <a:t>All patients should be put or ‘taped’ to a rigid backboard to provide coaptation</a:t>
            </a:r>
          </a:p>
          <a:p>
            <a:pPr lvl="1" fontAlgn="base"/>
            <a:r>
              <a:rPr lang="en-US" dirty="0">
                <a:solidFill>
                  <a:schemeClr val="bg1"/>
                </a:solidFill>
              </a:rPr>
              <a:t>Neuro exam should evaluate:</a:t>
            </a:r>
          </a:p>
          <a:p>
            <a:pPr lvl="2" fontAlgn="base"/>
            <a:r>
              <a:rPr lang="en-US" dirty="0">
                <a:solidFill>
                  <a:schemeClr val="bg1"/>
                </a:solidFill>
              </a:rPr>
              <a:t>Mentation</a:t>
            </a:r>
          </a:p>
          <a:p>
            <a:pPr lvl="2" fontAlgn="base"/>
            <a:r>
              <a:rPr lang="en-US" dirty="0">
                <a:solidFill>
                  <a:schemeClr val="bg1"/>
                </a:solidFill>
              </a:rPr>
              <a:t>CN</a:t>
            </a:r>
          </a:p>
          <a:p>
            <a:pPr lvl="2" fontAlgn="base"/>
            <a:r>
              <a:rPr lang="en-US" dirty="0">
                <a:solidFill>
                  <a:schemeClr val="bg1"/>
                </a:solidFill>
              </a:rPr>
              <a:t>Ambulation</a:t>
            </a:r>
          </a:p>
          <a:p>
            <a:pPr lvl="2" fontAlgn="base"/>
            <a:r>
              <a:rPr lang="en-US" dirty="0">
                <a:solidFill>
                  <a:schemeClr val="bg1"/>
                </a:solidFill>
              </a:rPr>
              <a:t>Motor function</a:t>
            </a:r>
          </a:p>
          <a:p>
            <a:pPr lvl="2" fontAlgn="base"/>
            <a:r>
              <a:rPr lang="en-US" dirty="0">
                <a:solidFill>
                  <a:schemeClr val="bg1"/>
                </a:solidFill>
              </a:rPr>
              <a:t>Segmental reflexes</a:t>
            </a:r>
          </a:p>
          <a:p>
            <a:pPr lvl="2" fontAlgn="base"/>
            <a:r>
              <a:rPr lang="en-US" dirty="0">
                <a:solidFill>
                  <a:schemeClr val="bg1"/>
                </a:solidFill>
              </a:rPr>
              <a:t>Pain Perception</a:t>
            </a:r>
          </a:p>
          <a:p>
            <a:endParaRPr lang="en-US" dirty="0">
              <a:solidFill>
                <a:schemeClr val="bg1"/>
              </a:solidFill>
            </a:endParaRPr>
          </a:p>
        </p:txBody>
      </p:sp>
    </p:spTree>
    <p:extLst>
      <p:ext uri="{BB962C8B-B14F-4D97-AF65-F5344CB8AC3E}">
        <p14:creationId xmlns:p14="http://schemas.microsoft.com/office/powerpoint/2010/main" val="31091716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971E6-7BCE-4F1A-B52A-23774B9B22B2}"/>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Diagnostics:</a:t>
            </a:r>
            <a:br>
              <a:rPr lang="en-US"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71470C52-A360-4C31-B7F3-7EC310A420BF}"/>
              </a:ext>
            </a:extLst>
          </p:cNvPr>
          <p:cNvSpPr>
            <a:spLocks noGrp="1"/>
          </p:cNvSpPr>
          <p:nvPr>
            <p:ph idx="1"/>
          </p:nvPr>
        </p:nvSpPr>
        <p:spPr/>
        <p:txBody>
          <a:bodyPr/>
          <a:lstStyle/>
          <a:p>
            <a:pPr lvl="1" fontAlgn="base"/>
            <a:r>
              <a:rPr lang="en-US" dirty="0" err="1">
                <a:solidFill>
                  <a:schemeClr val="bg1"/>
                </a:solidFill>
              </a:rPr>
              <a:t>Rads</a:t>
            </a:r>
            <a:r>
              <a:rPr lang="en-US" dirty="0">
                <a:solidFill>
                  <a:schemeClr val="bg1"/>
                </a:solidFill>
              </a:rPr>
              <a:t>: </a:t>
            </a:r>
          </a:p>
          <a:p>
            <a:pPr lvl="2" fontAlgn="base"/>
            <a:r>
              <a:rPr lang="en-US" dirty="0">
                <a:solidFill>
                  <a:schemeClr val="bg1"/>
                </a:solidFill>
              </a:rPr>
              <a:t>Sedation can lead to further instability of the spinal column - handle with caution</a:t>
            </a:r>
          </a:p>
          <a:p>
            <a:pPr lvl="2" fontAlgn="base"/>
            <a:r>
              <a:rPr lang="en-US" dirty="0">
                <a:solidFill>
                  <a:schemeClr val="bg1"/>
                </a:solidFill>
              </a:rPr>
              <a:t>Low sensitivity for spinal fractures (72%) and subluxations (77.5%)</a:t>
            </a:r>
          </a:p>
          <a:p>
            <a:pPr lvl="2" fontAlgn="base"/>
            <a:r>
              <a:rPr lang="en-US" dirty="0">
                <a:solidFill>
                  <a:schemeClr val="bg1"/>
                </a:solidFill>
              </a:rPr>
              <a:t>Low NPV for the presence of fractures (51%) compared to CT</a:t>
            </a:r>
          </a:p>
          <a:p>
            <a:pPr lvl="1" fontAlgn="base"/>
            <a:r>
              <a:rPr lang="en-US" dirty="0">
                <a:solidFill>
                  <a:schemeClr val="bg1"/>
                </a:solidFill>
              </a:rPr>
              <a:t>CT:</a:t>
            </a:r>
          </a:p>
          <a:p>
            <a:pPr lvl="2" fontAlgn="base"/>
            <a:r>
              <a:rPr lang="en-US" dirty="0">
                <a:solidFill>
                  <a:schemeClr val="bg1"/>
                </a:solidFill>
              </a:rPr>
              <a:t>100% sensitivity for acute bony lesions</a:t>
            </a:r>
          </a:p>
          <a:p>
            <a:pPr lvl="2" fontAlgn="base"/>
            <a:r>
              <a:rPr lang="en-US" dirty="0" err="1">
                <a:solidFill>
                  <a:schemeClr val="bg1"/>
                </a:solidFill>
              </a:rPr>
              <a:t>Iohexol</a:t>
            </a:r>
            <a:r>
              <a:rPr lang="en-US" dirty="0">
                <a:solidFill>
                  <a:schemeClr val="bg1"/>
                </a:solidFill>
              </a:rPr>
              <a:t> can identify edema and hemorrhage in the spinal cord</a:t>
            </a:r>
          </a:p>
          <a:p>
            <a:pPr lvl="1" fontAlgn="base"/>
            <a:r>
              <a:rPr lang="en-US" dirty="0">
                <a:solidFill>
                  <a:schemeClr val="bg1"/>
                </a:solidFill>
              </a:rPr>
              <a:t>MRI: </a:t>
            </a:r>
          </a:p>
          <a:p>
            <a:pPr lvl="2" fontAlgn="base"/>
            <a:r>
              <a:rPr lang="en-US" dirty="0">
                <a:solidFill>
                  <a:schemeClr val="bg1"/>
                </a:solidFill>
              </a:rPr>
              <a:t>Superior for evaluation of intramedullary changes </a:t>
            </a:r>
          </a:p>
          <a:p>
            <a:pPr lvl="2" fontAlgn="base"/>
            <a:r>
              <a:rPr lang="en-US" dirty="0">
                <a:solidFill>
                  <a:schemeClr val="bg1"/>
                </a:solidFill>
              </a:rPr>
              <a:t>Poor detail for bony structures</a:t>
            </a:r>
          </a:p>
          <a:p>
            <a:endParaRPr lang="en-US" dirty="0">
              <a:solidFill>
                <a:schemeClr val="bg1"/>
              </a:solidFill>
            </a:endParaRPr>
          </a:p>
        </p:txBody>
      </p:sp>
    </p:spTree>
    <p:extLst>
      <p:ext uri="{BB962C8B-B14F-4D97-AF65-F5344CB8AC3E}">
        <p14:creationId xmlns:p14="http://schemas.microsoft.com/office/powerpoint/2010/main" val="4122142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68203B-0082-4167-947A-B25B42457901}"/>
              </a:ext>
            </a:extLst>
          </p:cNvPr>
          <p:cNvSpPr>
            <a:spLocks noGrp="1"/>
          </p:cNvSpPr>
          <p:nvPr>
            <p:ph idx="1"/>
          </p:nvPr>
        </p:nvSpPr>
        <p:spPr/>
        <p:txBody>
          <a:bodyPr/>
          <a:lstStyle/>
          <a:p>
            <a:r>
              <a:rPr lang="en-US" dirty="0">
                <a:solidFill>
                  <a:schemeClr val="bg1"/>
                </a:solidFill>
              </a:rPr>
              <a:t>The pathological features of IVDD in dogs were described in Hansen’s classic study published approximately 60 years ago</a:t>
            </a:r>
          </a:p>
          <a:p>
            <a:endParaRPr lang="en-US" b="0" dirty="0">
              <a:solidFill>
                <a:schemeClr val="bg1"/>
              </a:solidFill>
              <a:effectLst/>
            </a:endParaRPr>
          </a:p>
          <a:p>
            <a:pPr marL="0" indent="0">
              <a:buNone/>
            </a:pPr>
            <a:endParaRPr lang="en-US" b="0" dirty="0">
              <a:solidFill>
                <a:schemeClr val="bg1"/>
              </a:solidFill>
              <a:effectLst/>
            </a:endParaRPr>
          </a:p>
          <a:p>
            <a:pPr marL="0" indent="0">
              <a:buNone/>
            </a:pPr>
            <a:endParaRPr lang="en-US" dirty="0">
              <a:solidFill>
                <a:schemeClr val="bg1"/>
              </a:solidFill>
            </a:endParaRPr>
          </a:p>
        </p:txBody>
      </p:sp>
      <p:pic>
        <p:nvPicPr>
          <p:cNvPr id="8194" name="Picture 2" descr="Intervertebral Disk Disease (IVDD) in Dogs | MissionVet">
            <a:extLst>
              <a:ext uri="{FF2B5EF4-FFF2-40B4-BE49-F238E27FC236}">
                <a16:creationId xmlns:a16="http://schemas.microsoft.com/office/drawing/2014/main" id="{97AC80B5-AD42-49CD-8D1D-64AA3C1E8A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1537" y="3332889"/>
            <a:ext cx="7428926" cy="2971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527133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62954-A058-4835-8F8D-D090C4839C03}"/>
              </a:ext>
            </a:extLst>
          </p:cNvPr>
          <p:cNvSpPr>
            <a:spLocks noGrp="1"/>
          </p:cNvSpPr>
          <p:nvPr>
            <p:ph type="title"/>
          </p:nvPr>
        </p:nvSpPr>
        <p:spPr/>
        <p:txBody>
          <a:bodyPr/>
          <a:lstStyle/>
          <a:p>
            <a:r>
              <a:rPr lang="en-US" dirty="0">
                <a:solidFill>
                  <a:schemeClr val="bg1"/>
                </a:solidFill>
              </a:rPr>
              <a:t>Specific therapy for spinal cord injury</a:t>
            </a:r>
          </a:p>
        </p:txBody>
      </p:sp>
      <p:sp>
        <p:nvSpPr>
          <p:cNvPr id="3" name="Content Placeholder 2">
            <a:extLst>
              <a:ext uri="{FF2B5EF4-FFF2-40B4-BE49-F238E27FC236}">
                <a16:creationId xmlns:a16="http://schemas.microsoft.com/office/drawing/2014/main" id="{283F2A21-7437-4E38-A816-75FFCB1B99DA}"/>
              </a:ext>
            </a:extLst>
          </p:cNvPr>
          <p:cNvSpPr>
            <a:spLocks noGrp="1"/>
          </p:cNvSpPr>
          <p:nvPr>
            <p:ph idx="1"/>
          </p:nvPr>
        </p:nvSpPr>
        <p:spPr/>
        <p:txBody>
          <a:bodyPr>
            <a:normAutofit lnSpcReduction="10000"/>
          </a:bodyPr>
          <a:lstStyle/>
          <a:p>
            <a:pPr fontAlgn="base"/>
            <a:r>
              <a:rPr lang="es-AR" dirty="0" err="1">
                <a:solidFill>
                  <a:schemeClr val="bg1"/>
                </a:solidFill>
              </a:rPr>
              <a:t>Primary</a:t>
            </a:r>
            <a:r>
              <a:rPr lang="es-AR" dirty="0">
                <a:solidFill>
                  <a:schemeClr val="bg1"/>
                </a:solidFill>
              </a:rPr>
              <a:t> injuries:</a:t>
            </a:r>
          </a:p>
          <a:p>
            <a:pPr lvl="1" fontAlgn="base"/>
            <a:r>
              <a:rPr lang="es-AR" dirty="0">
                <a:solidFill>
                  <a:schemeClr val="bg1"/>
                </a:solidFill>
              </a:rPr>
              <a:t>Vertebral fractures and </a:t>
            </a:r>
            <a:r>
              <a:rPr lang="es-AR" dirty="0" err="1">
                <a:solidFill>
                  <a:schemeClr val="bg1"/>
                </a:solidFill>
              </a:rPr>
              <a:t>luxations</a:t>
            </a:r>
            <a:r>
              <a:rPr lang="es-AR" dirty="0">
                <a:solidFill>
                  <a:schemeClr val="bg1"/>
                </a:solidFill>
              </a:rPr>
              <a:t>: </a:t>
            </a:r>
            <a:r>
              <a:rPr lang="es-AR" dirty="0" err="1">
                <a:solidFill>
                  <a:schemeClr val="bg1"/>
                </a:solidFill>
              </a:rPr>
              <a:t>surgical</a:t>
            </a:r>
            <a:r>
              <a:rPr lang="es-AR" dirty="0">
                <a:solidFill>
                  <a:schemeClr val="bg1"/>
                </a:solidFill>
              </a:rPr>
              <a:t> </a:t>
            </a:r>
            <a:r>
              <a:rPr lang="es-AR" dirty="0" err="1">
                <a:solidFill>
                  <a:schemeClr val="bg1"/>
                </a:solidFill>
              </a:rPr>
              <a:t>decompression</a:t>
            </a:r>
            <a:r>
              <a:rPr lang="es-AR" dirty="0">
                <a:solidFill>
                  <a:schemeClr val="bg1"/>
                </a:solidFill>
              </a:rPr>
              <a:t>, </a:t>
            </a:r>
            <a:r>
              <a:rPr lang="es-AR" dirty="0" err="1">
                <a:solidFill>
                  <a:schemeClr val="bg1"/>
                </a:solidFill>
              </a:rPr>
              <a:t>reduction</a:t>
            </a:r>
            <a:r>
              <a:rPr lang="es-AR" dirty="0">
                <a:solidFill>
                  <a:schemeClr val="bg1"/>
                </a:solidFill>
              </a:rPr>
              <a:t> </a:t>
            </a:r>
            <a:r>
              <a:rPr lang="es-AR" dirty="0" err="1">
                <a:solidFill>
                  <a:schemeClr val="bg1"/>
                </a:solidFill>
              </a:rPr>
              <a:t>or</a:t>
            </a:r>
            <a:r>
              <a:rPr lang="es-AR" dirty="0">
                <a:solidFill>
                  <a:schemeClr val="bg1"/>
                </a:solidFill>
              </a:rPr>
              <a:t> </a:t>
            </a:r>
            <a:r>
              <a:rPr lang="es-AR" dirty="0" err="1">
                <a:solidFill>
                  <a:schemeClr val="bg1"/>
                </a:solidFill>
              </a:rPr>
              <a:t>fixation</a:t>
            </a:r>
            <a:endParaRPr lang="es-AR" dirty="0">
              <a:solidFill>
                <a:schemeClr val="bg1"/>
              </a:solidFill>
            </a:endParaRPr>
          </a:p>
          <a:p>
            <a:pPr lvl="2" fontAlgn="base"/>
            <a:r>
              <a:rPr lang="es-AR" dirty="0" err="1">
                <a:solidFill>
                  <a:schemeClr val="bg1"/>
                </a:solidFill>
              </a:rPr>
              <a:t>Indications</a:t>
            </a:r>
            <a:r>
              <a:rPr lang="es-AR" dirty="0">
                <a:solidFill>
                  <a:schemeClr val="bg1"/>
                </a:solidFill>
              </a:rPr>
              <a:t> </a:t>
            </a:r>
            <a:r>
              <a:rPr lang="es-AR" dirty="0" err="1">
                <a:solidFill>
                  <a:schemeClr val="bg1"/>
                </a:solidFill>
              </a:rPr>
              <a:t>for</a:t>
            </a:r>
            <a:r>
              <a:rPr lang="es-AR" dirty="0">
                <a:solidFill>
                  <a:schemeClr val="bg1"/>
                </a:solidFill>
              </a:rPr>
              <a:t> </a:t>
            </a:r>
            <a:r>
              <a:rPr lang="es-AR" dirty="0" err="1">
                <a:solidFill>
                  <a:schemeClr val="bg1"/>
                </a:solidFill>
              </a:rPr>
              <a:t>surgical</a:t>
            </a:r>
            <a:r>
              <a:rPr lang="es-AR" dirty="0">
                <a:solidFill>
                  <a:schemeClr val="bg1"/>
                </a:solidFill>
              </a:rPr>
              <a:t> </a:t>
            </a:r>
            <a:r>
              <a:rPr lang="es-AR" dirty="0" err="1">
                <a:solidFill>
                  <a:schemeClr val="bg1"/>
                </a:solidFill>
              </a:rPr>
              <a:t>repair</a:t>
            </a:r>
            <a:r>
              <a:rPr lang="es-AR" dirty="0">
                <a:solidFill>
                  <a:schemeClr val="bg1"/>
                </a:solidFill>
              </a:rPr>
              <a:t>:</a:t>
            </a:r>
          </a:p>
          <a:p>
            <a:pPr lvl="3" fontAlgn="base"/>
            <a:r>
              <a:rPr lang="es-AR" dirty="0" err="1">
                <a:solidFill>
                  <a:schemeClr val="bg1"/>
                </a:solidFill>
              </a:rPr>
              <a:t>Minimal</a:t>
            </a:r>
            <a:r>
              <a:rPr lang="es-AR" dirty="0">
                <a:solidFill>
                  <a:schemeClr val="bg1"/>
                </a:solidFill>
              </a:rPr>
              <a:t> </a:t>
            </a:r>
            <a:r>
              <a:rPr lang="es-AR" dirty="0" err="1">
                <a:solidFill>
                  <a:schemeClr val="bg1"/>
                </a:solidFill>
              </a:rPr>
              <a:t>voluntary</a:t>
            </a:r>
            <a:r>
              <a:rPr lang="es-AR" dirty="0">
                <a:solidFill>
                  <a:schemeClr val="bg1"/>
                </a:solidFill>
              </a:rPr>
              <a:t> motor </a:t>
            </a:r>
            <a:r>
              <a:rPr lang="es-AR" dirty="0" err="1">
                <a:solidFill>
                  <a:schemeClr val="bg1"/>
                </a:solidFill>
              </a:rPr>
              <a:t>or</a:t>
            </a:r>
            <a:r>
              <a:rPr lang="es-AR" dirty="0">
                <a:solidFill>
                  <a:schemeClr val="bg1"/>
                </a:solidFill>
              </a:rPr>
              <a:t> complete </a:t>
            </a:r>
            <a:r>
              <a:rPr lang="es-AR" dirty="0" err="1">
                <a:solidFill>
                  <a:schemeClr val="bg1"/>
                </a:solidFill>
              </a:rPr>
              <a:t>paralysis</a:t>
            </a:r>
            <a:endParaRPr lang="es-AR" dirty="0">
              <a:solidFill>
                <a:schemeClr val="bg1"/>
              </a:solidFill>
            </a:endParaRPr>
          </a:p>
          <a:p>
            <a:pPr lvl="3" fontAlgn="base"/>
            <a:r>
              <a:rPr lang="es-AR" dirty="0" err="1">
                <a:solidFill>
                  <a:schemeClr val="bg1"/>
                </a:solidFill>
              </a:rPr>
              <a:t>Clinical</a:t>
            </a:r>
            <a:r>
              <a:rPr lang="es-AR" dirty="0">
                <a:solidFill>
                  <a:schemeClr val="bg1"/>
                </a:solidFill>
              </a:rPr>
              <a:t> </a:t>
            </a:r>
            <a:r>
              <a:rPr lang="es-AR" dirty="0" err="1">
                <a:solidFill>
                  <a:schemeClr val="bg1"/>
                </a:solidFill>
              </a:rPr>
              <a:t>or</a:t>
            </a:r>
            <a:r>
              <a:rPr lang="es-AR" dirty="0">
                <a:solidFill>
                  <a:schemeClr val="bg1"/>
                </a:solidFill>
              </a:rPr>
              <a:t> </a:t>
            </a:r>
            <a:r>
              <a:rPr lang="es-AR" dirty="0" err="1">
                <a:solidFill>
                  <a:schemeClr val="bg1"/>
                </a:solidFill>
              </a:rPr>
              <a:t>radiographic</a:t>
            </a:r>
            <a:r>
              <a:rPr lang="es-AR" dirty="0">
                <a:solidFill>
                  <a:schemeClr val="bg1"/>
                </a:solidFill>
              </a:rPr>
              <a:t> </a:t>
            </a:r>
            <a:r>
              <a:rPr lang="es-AR" dirty="0" err="1">
                <a:solidFill>
                  <a:schemeClr val="bg1"/>
                </a:solidFill>
              </a:rPr>
              <a:t>evidence</a:t>
            </a:r>
            <a:r>
              <a:rPr lang="es-AR" dirty="0">
                <a:solidFill>
                  <a:schemeClr val="bg1"/>
                </a:solidFill>
              </a:rPr>
              <a:t> </a:t>
            </a:r>
            <a:r>
              <a:rPr lang="es-AR" dirty="0" err="1">
                <a:solidFill>
                  <a:schemeClr val="bg1"/>
                </a:solidFill>
              </a:rPr>
              <a:t>of</a:t>
            </a:r>
            <a:r>
              <a:rPr lang="es-AR" dirty="0">
                <a:solidFill>
                  <a:schemeClr val="bg1"/>
                </a:solidFill>
              </a:rPr>
              <a:t> </a:t>
            </a:r>
            <a:r>
              <a:rPr lang="es-AR" dirty="0" err="1">
                <a:solidFill>
                  <a:schemeClr val="bg1"/>
                </a:solidFill>
              </a:rPr>
              <a:t>highly</a:t>
            </a:r>
            <a:r>
              <a:rPr lang="es-AR" dirty="0">
                <a:solidFill>
                  <a:schemeClr val="bg1"/>
                </a:solidFill>
              </a:rPr>
              <a:t> </a:t>
            </a:r>
            <a:r>
              <a:rPr lang="es-AR" dirty="0" err="1">
                <a:solidFill>
                  <a:schemeClr val="bg1"/>
                </a:solidFill>
              </a:rPr>
              <a:t>unstable</a:t>
            </a:r>
            <a:r>
              <a:rPr lang="es-AR" dirty="0">
                <a:solidFill>
                  <a:schemeClr val="bg1"/>
                </a:solidFill>
              </a:rPr>
              <a:t> fractures</a:t>
            </a:r>
          </a:p>
          <a:p>
            <a:pPr lvl="3" fontAlgn="base"/>
            <a:r>
              <a:rPr lang="es-AR" dirty="0" err="1">
                <a:solidFill>
                  <a:schemeClr val="bg1"/>
                </a:solidFill>
              </a:rPr>
              <a:t>Progression</a:t>
            </a:r>
            <a:r>
              <a:rPr lang="es-AR" dirty="0">
                <a:solidFill>
                  <a:schemeClr val="bg1"/>
                </a:solidFill>
              </a:rPr>
              <a:t> </a:t>
            </a:r>
            <a:r>
              <a:rPr lang="es-AR" dirty="0" err="1">
                <a:solidFill>
                  <a:schemeClr val="bg1"/>
                </a:solidFill>
              </a:rPr>
              <a:t>of</a:t>
            </a:r>
            <a:r>
              <a:rPr lang="es-AR" dirty="0">
                <a:solidFill>
                  <a:schemeClr val="bg1"/>
                </a:solidFill>
              </a:rPr>
              <a:t> </a:t>
            </a:r>
            <a:r>
              <a:rPr lang="es-AR" dirty="0" err="1">
                <a:solidFill>
                  <a:schemeClr val="bg1"/>
                </a:solidFill>
              </a:rPr>
              <a:t>neurologic</a:t>
            </a:r>
            <a:r>
              <a:rPr lang="es-AR" dirty="0">
                <a:solidFill>
                  <a:schemeClr val="bg1"/>
                </a:solidFill>
              </a:rPr>
              <a:t> </a:t>
            </a:r>
            <a:r>
              <a:rPr lang="es-AR" dirty="0" err="1">
                <a:solidFill>
                  <a:schemeClr val="bg1"/>
                </a:solidFill>
              </a:rPr>
              <a:t>signs</a:t>
            </a:r>
            <a:r>
              <a:rPr lang="es-AR" dirty="0">
                <a:solidFill>
                  <a:schemeClr val="bg1"/>
                </a:solidFill>
              </a:rPr>
              <a:t> </a:t>
            </a:r>
            <a:r>
              <a:rPr lang="es-AR" dirty="0" err="1">
                <a:solidFill>
                  <a:schemeClr val="bg1"/>
                </a:solidFill>
              </a:rPr>
              <a:t>despite</a:t>
            </a:r>
            <a:r>
              <a:rPr lang="es-AR" dirty="0">
                <a:solidFill>
                  <a:schemeClr val="bg1"/>
                </a:solidFill>
              </a:rPr>
              <a:t> </a:t>
            </a:r>
            <a:r>
              <a:rPr lang="es-AR" dirty="0" err="1">
                <a:solidFill>
                  <a:schemeClr val="bg1"/>
                </a:solidFill>
              </a:rPr>
              <a:t>appropriate</a:t>
            </a:r>
            <a:r>
              <a:rPr lang="es-AR" dirty="0">
                <a:solidFill>
                  <a:schemeClr val="bg1"/>
                </a:solidFill>
              </a:rPr>
              <a:t> non-</a:t>
            </a:r>
            <a:r>
              <a:rPr lang="es-AR" dirty="0" err="1">
                <a:solidFill>
                  <a:schemeClr val="bg1"/>
                </a:solidFill>
              </a:rPr>
              <a:t>surgical</a:t>
            </a:r>
            <a:r>
              <a:rPr lang="es-AR" dirty="0">
                <a:solidFill>
                  <a:schemeClr val="bg1"/>
                </a:solidFill>
              </a:rPr>
              <a:t> </a:t>
            </a:r>
            <a:r>
              <a:rPr lang="es-AR" dirty="0" err="1">
                <a:solidFill>
                  <a:schemeClr val="bg1"/>
                </a:solidFill>
              </a:rPr>
              <a:t>management</a:t>
            </a:r>
            <a:r>
              <a:rPr lang="es-AR" dirty="0">
                <a:solidFill>
                  <a:schemeClr val="bg1"/>
                </a:solidFill>
              </a:rPr>
              <a:t> </a:t>
            </a:r>
          </a:p>
          <a:p>
            <a:pPr lvl="2" fontAlgn="base"/>
            <a:r>
              <a:rPr lang="es-AR" dirty="0" err="1">
                <a:solidFill>
                  <a:schemeClr val="bg1"/>
                </a:solidFill>
              </a:rPr>
              <a:t>Stabilization</a:t>
            </a:r>
            <a:r>
              <a:rPr lang="es-AR" dirty="0">
                <a:solidFill>
                  <a:schemeClr val="bg1"/>
                </a:solidFill>
              </a:rPr>
              <a:t> </a:t>
            </a:r>
            <a:r>
              <a:rPr lang="es-AR" dirty="0" err="1">
                <a:solidFill>
                  <a:schemeClr val="bg1"/>
                </a:solidFill>
              </a:rPr>
              <a:t>options</a:t>
            </a:r>
            <a:r>
              <a:rPr lang="es-AR" dirty="0">
                <a:solidFill>
                  <a:schemeClr val="bg1"/>
                </a:solidFill>
              </a:rPr>
              <a:t>:</a:t>
            </a:r>
          </a:p>
          <a:p>
            <a:pPr lvl="2" fontAlgn="base"/>
            <a:r>
              <a:rPr lang="es-AR" dirty="0" err="1">
                <a:solidFill>
                  <a:schemeClr val="bg1"/>
                </a:solidFill>
              </a:rPr>
              <a:t>Internal</a:t>
            </a:r>
            <a:r>
              <a:rPr lang="es-AR" dirty="0">
                <a:solidFill>
                  <a:schemeClr val="bg1"/>
                </a:solidFill>
              </a:rPr>
              <a:t> </a:t>
            </a:r>
            <a:r>
              <a:rPr lang="es-AR" dirty="0" err="1">
                <a:solidFill>
                  <a:schemeClr val="bg1"/>
                </a:solidFill>
              </a:rPr>
              <a:t>fixation</a:t>
            </a:r>
            <a:r>
              <a:rPr lang="es-AR" dirty="0">
                <a:solidFill>
                  <a:schemeClr val="bg1"/>
                </a:solidFill>
              </a:rPr>
              <a:t>:</a:t>
            </a:r>
          </a:p>
          <a:p>
            <a:pPr lvl="3" fontAlgn="base"/>
            <a:r>
              <a:rPr lang="es-AR" dirty="0" err="1">
                <a:solidFill>
                  <a:schemeClr val="bg1"/>
                </a:solidFill>
              </a:rPr>
              <a:t>Plates</a:t>
            </a:r>
            <a:endParaRPr lang="es-AR" dirty="0">
              <a:solidFill>
                <a:schemeClr val="bg1"/>
              </a:solidFill>
            </a:endParaRPr>
          </a:p>
          <a:p>
            <a:pPr lvl="3" fontAlgn="base"/>
            <a:r>
              <a:rPr lang="es-AR" dirty="0">
                <a:solidFill>
                  <a:schemeClr val="bg1"/>
                </a:solidFill>
              </a:rPr>
              <a:t>PMMA</a:t>
            </a:r>
          </a:p>
          <a:p>
            <a:pPr lvl="3" fontAlgn="base"/>
            <a:r>
              <a:rPr lang="es-AR" dirty="0" err="1">
                <a:solidFill>
                  <a:schemeClr val="bg1"/>
                </a:solidFill>
              </a:rPr>
              <a:t>Screws</a:t>
            </a:r>
            <a:endParaRPr lang="es-AR" dirty="0">
              <a:solidFill>
                <a:schemeClr val="bg1"/>
              </a:solidFill>
            </a:endParaRPr>
          </a:p>
          <a:p>
            <a:pPr lvl="3" fontAlgn="base"/>
            <a:r>
              <a:rPr lang="es-AR" dirty="0" err="1">
                <a:solidFill>
                  <a:schemeClr val="bg1"/>
                </a:solidFill>
              </a:rPr>
              <a:t>Steinmann</a:t>
            </a:r>
            <a:r>
              <a:rPr lang="es-AR" dirty="0">
                <a:solidFill>
                  <a:schemeClr val="bg1"/>
                </a:solidFill>
              </a:rPr>
              <a:t> </a:t>
            </a:r>
            <a:r>
              <a:rPr lang="es-AR" dirty="0" err="1">
                <a:solidFill>
                  <a:schemeClr val="bg1"/>
                </a:solidFill>
              </a:rPr>
              <a:t>Pins</a:t>
            </a:r>
            <a:endParaRPr lang="es-AR"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400034101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934E-1C48-4AEA-83AD-FEA6CE48E242}"/>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External coaptation and cage rest:</a:t>
            </a:r>
            <a:br>
              <a:rPr lang="en-US"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6E456E81-CE86-420F-80A0-E4D345741D6B}"/>
              </a:ext>
            </a:extLst>
          </p:cNvPr>
          <p:cNvSpPr>
            <a:spLocks noGrp="1"/>
          </p:cNvSpPr>
          <p:nvPr>
            <p:ph idx="1"/>
          </p:nvPr>
        </p:nvSpPr>
        <p:spPr/>
        <p:txBody>
          <a:bodyPr/>
          <a:lstStyle/>
          <a:p>
            <a:pPr lvl="1" fontAlgn="base"/>
            <a:r>
              <a:rPr lang="en-US" dirty="0">
                <a:solidFill>
                  <a:schemeClr val="bg1"/>
                </a:solidFill>
              </a:rPr>
              <a:t>6-8 weeks</a:t>
            </a:r>
          </a:p>
          <a:p>
            <a:pPr lvl="1" fontAlgn="base"/>
            <a:r>
              <a:rPr lang="en-US" dirty="0">
                <a:solidFill>
                  <a:schemeClr val="bg1"/>
                </a:solidFill>
              </a:rPr>
              <a:t>Splints need to immobilize the entire vertebral region</a:t>
            </a:r>
          </a:p>
          <a:p>
            <a:pPr lvl="1" fontAlgn="base"/>
            <a:r>
              <a:rPr lang="en-US" dirty="0">
                <a:solidFill>
                  <a:schemeClr val="bg1"/>
                </a:solidFill>
              </a:rPr>
              <a:t>Fore and hind limbs need to be included in the splint to immobilize the TL region</a:t>
            </a:r>
          </a:p>
          <a:p>
            <a:pPr lvl="1" fontAlgn="base"/>
            <a:r>
              <a:rPr lang="en-US" dirty="0">
                <a:solidFill>
                  <a:schemeClr val="bg1"/>
                </a:solidFill>
              </a:rPr>
              <a:t>Head and forelimbs to immobilize cranial cervical spine</a:t>
            </a:r>
          </a:p>
          <a:p>
            <a:pPr lvl="1" fontAlgn="base"/>
            <a:r>
              <a:rPr lang="en-US" dirty="0">
                <a:solidFill>
                  <a:schemeClr val="bg1"/>
                </a:solidFill>
              </a:rPr>
              <a:t>Splints should be checked and changed daily</a:t>
            </a:r>
          </a:p>
          <a:p>
            <a:pPr lvl="1" fontAlgn="base"/>
            <a:r>
              <a:rPr lang="en-US" dirty="0" err="1">
                <a:solidFill>
                  <a:schemeClr val="bg1"/>
                </a:solidFill>
              </a:rPr>
              <a:t>Suportive</a:t>
            </a:r>
            <a:r>
              <a:rPr lang="en-US" dirty="0">
                <a:solidFill>
                  <a:schemeClr val="bg1"/>
                </a:solidFill>
              </a:rPr>
              <a:t> therapy - pain control and NSAIDs</a:t>
            </a:r>
          </a:p>
          <a:p>
            <a:pPr lvl="1" fontAlgn="base"/>
            <a:r>
              <a:rPr lang="en-US" dirty="0">
                <a:solidFill>
                  <a:schemeClr val="bg1"/>
                </a:solidFill>
              </a:rPr>
              <a:t>Nursing care</a:t>
            </a:r>
          </a:p>
          <a:p>
            <a:endParaRPr lang="en-US" dirty="0">
              <a:solidFill>
                <a:schemeClr val="bg1"/>
              </a:solidFill>
            </a:endParaRPr>
          </a:p>
        </p:txBody>
      </p:sp>
    </p:spTree>
    <p:extLst>
      <p:ext uri="{BB962C8B-B14F-4D97-AF65-F5344CB8AC3E}">
        <p14:creationId xmlns:p14="http://schemas.microsoft.com/office/powerpoint/2010/main" val="271850959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45260-A741-4256-8EBB-D63722822D80}"/>
              </a:ext>
            </a:extLst>
          </p:cNvPr>
          <p:cNvSpPr>
            <a:spLocks noGrp="1"/>
          </p:cNvSpPr>
          <p:nvPr>
            <p:ph type="title"/>
          </p:nvPr>
        </p:nvSpPr>
        <p:spPr/>
        <p:txBody>
          <a:bodyPr>
            <a:normAutofit fontScale="90000"/>
          </a:bodyPr>
          <a:lstStyle/>
          <a:p>
            <a:br>
              <a:rPr lang="en-US" dirty="0">
                <a:solidFill>
                  <a:schemeClr val="bg1"/>
                </a:solidFill>
              </a:rPr>
            </a:br>
            <a:r>
              <a:rPr lang="en-US" dirty="0">
                <a:solidFill>
                  <a:schemeClr val="bg1"/>
                </a:solidFill>
              </a:rPr>
              <a:t>Traumatic IVDH: </a:t>
            </a:r>
            <a:br>
              <a:rPr lang="en-US"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A569470F-601A-4F74-A0F0-F5FD19CA2717}"/>
              </a:ext>
            </a:extLst>
          </p:cNvPr>
          <p:cNvSpPr>
            <a:spLocks noGrp="1"/>
          </p:cNvSpPr>
          <p:nvPr>
            <p:ph idx="1"/>
          </p:nvPr>
        </p:nvSpPr>
        <p:spPr/>
        <p:txBody>
          <a:bodyPr/>
          <a:lstStyle/>
          <a:p>
            <a:pPr lvl="1" fontAlgn="base"/>
            <a:r>
              <a:rPr lang="en-US" dirty="0">
                <a:solidFill>
                  <a:schemeClr val="bg1"/>
                </a:solidFill>
              </a:rPr>
              <a:t>Type III IVDD are non-compressive in nature - surgery might not be beneficial </a:t>
            </a:r>
          </a:p>
          <a:p>
            <a:pPr lvl="2" fontAlgn="base"/>
            <a:r>
              <a:rPr lang="en-US" dirty="0">
                <a:solidFill>
                  <a:schemeClr val="bg1"/>
                </a:solidFill>
              </a:rPr>
              <a:t>Hemilaminectomy if indicated</a:t>
            </a:r>
          </a:p>
          <a:p>
            <a:pPr lvl="2" fontAlgn="base"/>
            <a:r>
              <a:rPr lang="en-US" dirty="0">
                <a:solidFill>
                  <a:schemeClr val="bg1"/>
                </a:solidFill>
              </a:rPr>
              <a:t>Cage rest + NSAIDS</a:t>
            </a:r>
          </a:p>
          <a:p>
            <a:endParaRPr lang="en-US" dirty="0">
              <a:solidFill>
                <a:schemeClr val="bg1"/>
              </a:solidFill>
            </a:endParaRPr>
          </a:p>
        </p:txBody>
      </p:sp>
    </p:spTree>
    <p:extLst>
      <p:ext uri="{BB962C8B-B14F-4D97-AF65-F5344CB8AC3E}">
        <p14:creationId xmlns:p14="http://schemas.microsoft.com/office/powerpoint/2010/main" val="19246207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BA426-C27B-42AA-941B-0284777CEB50}"/>
              </a:ext>
            </a:extLst>
          </p:cNvPr>
          <p:cNvSpPr>
            <a:spLocks noGrp="1"/>
          </p:cNvSpPr>
          <p:nvPr>
            <p:ph type="title"/>
          </p:nvPr>
        </p:nvSpPr>
        <p:spPr/>
        <p:txBody>
          <a:bodyPr/>
          <a:lstStyle/>
          <a:p>
            <a:endParaRPr lang="en-US">
              <a:solidFill>
                <a:schemeClr val="bg1"/>
              </a:solidFill>
            </a:endParaRPr>
          </a:p>
        </p:txBody>
      </p:sp>
      <p:sp>
        <p:nvSpPr>
          <p:cNvPr id="3" name="Content Placeholder 2">
            <a:extLst>
              <a:ext uri="{FF2B5EF4-FFF2-40B4-BE49-F238E27FC236}">
                <a16:creationId xmlns:a16="http://schemas.microsoft.com/office/drawing/2014/main" id="{D0D0E782-5D6A-438F-9CB9-197E5AFB1B5A}"/>
              </a:ext>
            </a:extLst>
          </p:cNvPr>
          <p:cNvSpPr>
            <a:spLocks noGrp="1"/>
          </p:cNvSpPr>
          <p:nvPr>
            <p:ph idx="1"/>
          </p:nvPr>
        </p:nvSpPr>
        <p:spPr/>
        <p:txBody>
          <a:bodyPr/>
          <a:lstStyle/>
          <a:p>
            <a:pPr fontAlgn="base"/>
            <a:r>
              <a:rPr lang="en-US" dirty="0">
                <a:solidFill>
                  <a:schemeClr val="bg1"/>
                </a:solidFill>
              </a:rPr>
              <a:t>Secondary injuries:</a:t>
            </a:r>
          </a:p>
          <a:p>
            <a:pPr lvl="1" fontAlgn="base"/>
            <a:r>
              <a:rPr lang="en-US" dirty="0">
                <a:solidFill>
                  <a:schemeClr val="bg1"/>
                </a:solidFill>
              </a:rPr>
              <a:t>Maintenance of perfusion</a:t>
            </a:r>
          </a:p>
          <a:p>
            <a:pPr lvl="1" fontAlgn="base"/>
            <a:r>
              <a:rPr lang="en-US" dirty="0">
                <a:solidFill>
                  <a:schemeClr val="bg1"/>
                </a:solidFill>
              </a:rPr>
              <a:t>Corticosteroids: controversial - NASCIS study</a:t>
            </a:r>
          </a:p>
          <a:p>
            <a:pPr lvl="1" fontAlgn="base"/>
            <a:r>
              <a:rPr lang="en-US" dirty="0">
                <a:solidFill>
                  <a:schemeClr val="bg1"/>
                </a:solidFill>
              </a:rPr>
              <a:t>Cell based therapies</a:t>
            </a:r>
          </a:p>
          <a:p>
            <a:pPr lvl="1" fontAlgn="base"/>
            <a:r>
              <a:rPr lang="en-US" dirty="0">
                <a:solidFill>
                  <a:schemeClr val="bg1"/>
                </a:solidFill>
              </a:rPr>
              <a:t>Rehab</a:t>
            </a:r>
          </a:p>
          <a:p>
            <a:pPr marL="0" indent="0">
              <a:buNone/>
            </a:pPr>
            <a:br>
              <a:rPr lang="en-US" b="0" dirty="0">
                <a:solidFill>
                  <a:schemeClr val="bg1"/>
                </a:solidFill>
                <a:effectLst/>
              </a:rPr>
            </a:br>
            <a:endParaRPr lang="en-US" dirty="0">
              <a:solidFill>
                <a:schemeClr val="bg1"/>
              </a:solidFill>
            </a:endParaRPr>
          </a:p>
        </p:txBody>
      </p:sp>
    </p:spTree>
    <p:extLst>
      <p:ext uri="{BB962C8B-B14F-4D97-AF65-F5344CB8AC3E}">
        <p14:creationId xmlns:p14="http://schemas.microsoft.com/office/powerpoint/2010/main" val="114769340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6E2C0-D582-4664-951E-E146059AAB60}"/>
              </a:ext>
            </a:extLst>
          </p:cNvPr>
          <p:cNvSpPr>
            <a:spLocks noGrp="1"/>
          </p:cNvSpPr>
          <p:nvPr>
            <p:ph type="title"/>
          </p:nvPr>
        </p:nvSpPr>
        <p:spPr/>
        <p:txBody>
          <a:bodyPr>
            <a:normAutofit fontScale="90000"/>
          </a:bodyPr>
          <a:lstStyle/>
          <a:p>
            <a:br>
              <a:rPr lang="es-AR" dirty="0">
                <a:solidFill>
                  <a:schemeClr val="bg1"/>
                </a:solidFill>
              </a:rPr>
            </a:br>
            <a:br>
              <a:rPr lang="es-AR" dirty="0">
                <a:solidFill>
                  <a:schemeClr val="bg1"/>
                </a:solidFill>
              </a:rPr>
            </a:br>
            <a:r>
              <a:rPr lang="es-AR" dirty="0">
                <a:solidFill>
                  <a:schemeClr val="bg1"/>
                </a:solidFill>
              </a:rPr>
              <a:t>Prognosis and </a:t>
            </a:r>
            <a:r>
              <a:rPr lang="es-AR" dirty="0" err="1">
                <a:solidFill>
                  <a:schemeClr val="bg1"/>
                </a:solidFill>
              </a:rPr>
              <a:t>complications</a:t>
            </a:r>
            <a:br>
              <a:rPr lang="es-AR" b="0" dirty="0">
                <a:solidFill>
                  <a:schemeClr val="bg1"/>
                </a:solidFill>
                <a:effectLst/>
              </a:rPr>
            </a:br>
            <a:br>
              <a:rPr lang="es-AR" dirty="0">
                <a:solidFill>
                  <a:schemeClr val="bg1"/>
                </a:solidFill>
              </a:rPr>
            </a:br>
            <a:endParaRPr lang="en-US" dirty="0">
              <a:solidFill>
                <a:schemeClr val="bg1"/>
              </a:solidFill>
            </a:endParaRPr>
          </a:p>
        </p:txBody>
      </p:sp>
      <p:sp>
        <p:nvSpPr>
          <p:cNvPr id="3" name="Content Placeholder 2">
            <a:extLst>
              <a:ext uri="{FF2B5EF4-FFF2-40B4-BE49-F238E27FC236}">
                <a16:creationId xmlns:a16="http://schemas.microsoft.com/office/drawing/2014/main" id="{4F85547C-3C8C-45A7-9AC3-E822315B5D85}"/>
              </a:ext>
            </a:extLst>
          </p:cNvPr>
          <p:cNvSpPr>
            <a:spLocks noGrp="1"/>
          </p:cNvSpPr>
          <p:nvPr>
            <p:ph idx="1"/>
          </p:nvPr>
        </p:nvSpPr>
        <p:spPr/>
        <p:txBody>
          <a:bodyPr>
            <a:normAutofit fontScale="92500"/>
          </a:bodyPr>
          <a:lstStyle/>
          <a:p>
            <a:pPr fontAlgn="base"/>
            <a:r>
              <a:rPr lang="en-US" dirty="0">
                <a:solidFill>
                  <a:schemeClr val="bg1"/>
                </a:solidFill>
              </a:rPr>
              <a:t>Recovery after trauma difficult to predict</a:t>
            </a:r>
          </a:p>
          <a:p>
            <a:pPr fontAlgn="base"/>
            <a:r>
              <a:rPr lang="en-US" dirty="0">
                <a:solidFill>
                  <a:schemeClr val="bg1"/>
                </a:solidFill>
              </a:rPr>
              <a:t>Affected by type and severity of primary injury and effectiveness and timeline of treatments </a:t>
            </a:r>
          </a:p>
          <a:p>
            <a:pPr fontAlgn="base"/>
            <a:r>
              <a:rPr lang="en-US" dirty="0">
                <a:solidFill>
                  <a:schemeClr val="bg1"/>
                </a:solidFill>
              </a:rPr>
              <a:t>Presence of nociception has been consistently correlated with prognosis</a:t>
            </a:r>
          </a:p>
          <a:p>
            <a:pPr fontAlgn="base"/>
            <a:r>
              <a:rPr lang="en-US" dirty="0">
                <a:solidFill>
                  <a:schemeClr val="bg1"/>
                </a:solidFill>
              </a:rPr>
              <a:t>Fractures and </a:t>
            </a:r>
            <a:r>
              <a:rPr lang="en-US" dirty="0" err="1">
                <a:solidFill>
                  <a:schemeClr val="bg1"/>
                </a:solidFill>
              </a:rPr>
              <a:t>luxations</a:t>
            </a:r>
            <a:r>
              <a:rPr lang="en-US" dirty="0">
                <a:solidFill>
                  <a:schemeClr val="bg1"/>
                </a:solidFill>
              </a:rPr>
              <a:t> carry a poorer prognosis that traumatic IVDH</a:t>
            </a:r>
          </a:p>
          <a:p>
            <a:pPr fontAlgn="base"/>
            <a:r>
              <a:rPr lang="en-US" dirty="0">
                <a:solidFill>
                  <a:schemeClr val="bg1"/>
                </a:solidFill>
              </a:rPr>
              <a:t>Cervical vertebral </a:t>
            </a:r>
            <a:r>
              <a:rPr lang="en-US" dirty="0" err="1">
                <a:solidFill>
                  <a:schemeClr val="bg1"/>
                </a:solidFill>
              </a:rPr>
              <a:t>farcture</a:t>
            </a:r>
            <a:r>
              <a:rPr lang="en-US" dirty="0">
                <a:solidFill>
                  <a:schemeClr val="bg1"/>
                </a:solidFill>
              </a:rPr>
              <a:t> stabilization is associated with a high perioperative mortality (36%)</a:t>
            </a:r>
          </a:p>
          <a:p>
            <a:pPr lvl="1" fontAlgn="base"/>
            <a:r>
              <a:rPr lang="en-US" dirty="0">
                <a:solidFill>
                  <a:schemeClr val="bg1"/>
                </a:solidFill>
              </a:rPr>
              <a:t>Dogs that survive this period have good prognosis for recovery</a:t>
            </a:r>
          </a:p>
          <a:p>
            <a:pPr lvl="1" fontAlgn="base"/>
            <a:r>
              <a:rPr lang="en-US" dirty="0">
                <a:solidFill>
                  <a:schemeClr val="bg1"/>
                </a:solidFill>
              </a:rPr>
              <a:t>Risk of post-operative ventilation</a:t>
            </a:r>
          </a:p>
          <a:p>
            <a:pPr fontAlgn="base"/>
            <a:r>
              <a:rPr lang="en-US" dirty="0">
                <a:solidFill>
                  <a:schemeClr val="bg1"/>
                </a:solidFill>
              </a:rPr>
              <a:t>Prognosis in cats is similar to dogs</a:t>
            </a:r>
          </a:p>
          <a:p>
            <a:endParaRPr lang="en-US" dirty="0">
              <a:solidFill>
                <a:schemeClr val="bg1"/>
              </a:solidFill>
            </a:endParaRPr>
          </a:p>
        </p:txBody>
      </p:sp>
    </p:spTree>
    <p:extLst>
      <p:ext uri="{BB962C8B-B14F-4D97-AF65-F5344CB8AC3E}">
        <p14:creationId xmlns:p14="http://schemas.microsoft.com/office/powerpoint/2010/main" val="422392439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C0E83-4540-4889-AB4E-13223105A298}"/>
              </a:ext>
            </a:extLst>
          </p:cNvPr>
          <p:cNvSpPr>
            <a:spLocks noGrp="1"/>
          </p:cNvSpPr>
          <p:nvPr>
            <p:ph type="title"/>
          </p:nvPr>
        </p:nvSpPr>
        <p:spPr>
          <a:xfrm>
            <a:off x="2121141" y="241432"/>
            <a:ext cx="2665164" cy="1325563"/>
          </a:xfrm>
        </p:spPr>
        <p:txBody>
          <a:bodyPr/>
          <a:lstStyle/>
          <a:p>
            <a:r>
              <a:rPr lang="en-US" dirty="0">
                <a:solidFill>
                  <a:schemeClr val="bg1"/>
                </a:solidFill>
              </a:rPr>
              <a:t>Thank you</a:t>
            </a:r>
          </a:p>
        </p:txBody>
      </p:sp>
      <p:sp>
        <p:nvSpPr>
          <p:cNvPr id="4" name="Content Placeholder 3">
            <a:extLst>
              <a:ext uri="{FF2B5EF4-FFF2-40B4-BE49-F238E27FC236}">
                <a16:creationId xmlns:a16="http://schemas.microsoft.com/office/drawing/2014/main" id="{2CD3F4A9-DEAF-4233-992A-B5F1AA9CC46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670983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E204B-F20D-4032-AAB4-B6640717F16A}"/>
              </a:ext>
            </a:extLst>
          </p:cNvPr>
          <p:cNvSpPr>
            <a:spLocks noGrp="1"/>
          </p:cNvSpPr>
          <p:nvPr>
            <p:ph type="title"/>
          </p:nvPr>
        </p:nvSpPr>
        <p:spPr/>
        <p:txBody>
          <a:bodyPr/>
          <a:lstStyle/>
          <a:p>
            <a:r>
              <a:rPr lang="en-US" dirty="0">
                <a:solidFill>
                  <a:schemeClr val="bg1"/>
                </a:solidFill>
              </a:rPr>
              <a:t>Hansen Type I - chondroid degeneration</a:t>
            </a:r>
            <a:br>
              <a:rPr lang="en-US" b="0" dirty="0">
                <a:solidFill>
                  <a:schemeClr val="bg1"/>
                </a:solidFill>
                <a:effectLst/>
              </a:rPr>
            </a:br>
            <a:endParaRPr lang="en-US" dirty="0">
              <a:solidFill>
                <a:schemeClr val="bg1"/>
              </a:solidFill>
            </a:endParaRPr>
          </a:p>
        </p:txBody>
      </p:sp>
      <p:sp>
        <p:nvSpPr>
          <p:cNvPr id="3" name="Content Placeholder 2">
            <a:extLst>
              <a:ext uri="{FF2B5EF4-FFF2-40B4-BE49-F238E27FC236}">
                <a16:creationId xmlns:a16="http://schemas.microsoft.com/office/drawing/2014/main" id="{508A37ED-FB19-482D-B17A-742377F1DC0F}"/>
              </a:ext>
            </a:extLst>
          </p:cNvPr>
          <p:cNvSpPr>
            <a:spLocks noGrp="1"/>
          </p:cNvSpPr>
          <p:nvPr>
            <p:ph idx="1"/>
          </p:nvPr>
        </p:nvSpPr>
        <p:spPr/>
        <p:txBody>
          <a:bodyPr>
            <a:normAutofit/>
          </a:bodyPr>
          <a:lstStyle/>
          <a:p>
            <a:pPr fontAlgn="base"/>
            <a:r>
              <a:rPr lang="en-US" dirty="0">
                <a:solidFill>
                  <a:schemeClr val="bg1"/>
                </a:solidFill>
              </a:rPr>
              <a:t>chondrodystrophic dogs</a:t>
            </a:r>
          </a:p>
          <a:p>
            <a:pPr fontAlgn="base"/>
            <a:r>
              <a:rPr lang="en-US" dirty="0">
                <a:solidFill>
                  <a:schemeClr val="bg1"/>
                </a:solidFill>
              </a:rPr>
              <a:t>NP dehydrates and becomes </a:t>
            </a:r>
            <a:r>
              <a:rPr lang="en-US" dirty="0" err="1">
                <a:solidFill>
                  <a:schemeClr val="bg1"/>
                </a:solidFill>
              </a:rPr>
              <a:t>dystrophically</a:t>
            </a:r>
            <a:r>
              <a:rPr lang="en-US" dirty="0">
                <a:solidFill>
                  <a:schemeClr val="bg1"/>
                </a:solidFill>
              </a:rPr>
              <a:t> calcified</a:t>
            </a:r>
          </a:p>
          <a:p>
            <a:pPr fontAlgn="base"/>
            <a:r>
              <a:rPr lang="en-US" dirty="0">
                <a:solidFill>
                  <a:schemeClr val="bg1"/>
                </a:solidFill>
              </a:rPr>
              <a:t>Foci of mechanical stress on the annulus</a:t>
            </a:r>
          </a:p>
          <a:p>
            <a:pPr fontAlgn="base"/>
            <a:r>
              <a:rPr lang="en-US" dirty="0">
                <a:solidFill>
                  <a:schemeClr val="bg1"/>
                </a:solidFill>
              </a:rPr>
              <a:t>Rupture of individual collagenous strands of the annulus until a final mechanical failure, which can occur catastrophically, releases the degenerate nucleus</a:t>
            </a:r>
          </a:p>
          <a:p>
            <a:pPr fontAlgn="base"/>
            <a:r>
              <a:rPr lang="en-US" dirty="0">
                <a:solidFill>
                  <a:schemeClr val="bg1"/>
                </a:solidFill>
              </a:rPr>
              <a:t>This extrusion can occur in any direction, but frequently is dorsally directed</a:t>
            </a:r>
          </a:p>
          <a:p>
            <a:endParaRPr lang="en-US" dirty="0">
              <a:solidFill>
                <a:schemeClr val="bg1"/>
              </a:solidFill>
            </a:endParaRPr>
          </a:p>
        </p:txBody>
      </p:sp>
    </p:spTree>
    <p:extLst>
      <p:ext uri="{BB962C8B-B14F-4D97-AF65-F5344CB8AC3E}">
        <p14:creationId xmlns:p14="http://schemas.microsoft.com/office/powerpoint/2010/main" val="2606822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3C2AF-7605-4705-9BF3-46BC6375C594}"/>
              </a:ext>
            </a:extLst>
          </p:cNvPr>
          <p:cNvSpPr>
            <a:spLocks noGrp="1"/>
          </p:cNvSpPr>
          <p:nvPr>
            <p:ph type="title"/>
          </p:nvPr>
        </p:nvSpPr>
        <p:spPr/>
        <p:txBody>
          <a:bodyPr/>
          <a:lstStyle/>
          <a:p>
            <a:r>
              <a:rPr lang="en-US" dirty="0">
                <a:solidFill>
                  <a:schemeClr val="bg1"/>
                </a:solidFill>
              </a:rPr>
              <a:t>Hansen Type II - fibroid degeneration</a:t>
            </a:r>
          </a:p>
        </p:txBody>
      </p:sp>
      <p:sp>
        <p:nvSpPr>
          <p:cNvPr id="3" name="Content Placeholder 2">
            <a:extLst>
              <a:ext uri="{FF2B5EF4-FFF2-40B4-BE49-F238E27FC236}">
                <a16:creationId xmlns:a16="http://schemas.microsoft.com/office/drawing/2014/main" id="{A0A5E37B-625F-471E-BB3D-3A519862EC73}"/>
              </a:ext>
            </a:extLst>
          </p:cNvPr>
          <p:cNvSpPr>
            <a:spLocks noGrp="1"/>
          </p:cNvSpPr>
          <p:nvPr>
            <p:ph idx="1"/>
          </p:nvPr>
        </p:nvSpPr>
        <p:spPr/>
        <p:txBody>
          <a:bodyPr>
            <a:normAutofit/>
          </a:bodyPr>
          <a:lstStyle/>
          <a:p>
            <a:pPr fontAlgn="base"/>
            <a:r>
              <a:rPr lang="en-US" dirty="0" err="1">
                <a:solidFill>
                  <a:schemeClr val="bg1"/>
                </a:solidFill>
              </a:rPr>
              <a:t>nonchondrodystrophic</a:t>
            </a:r>
            <a:r>
              <a:rPr lang="en-US" dirty="0">
                <a:solidFill>
                  <a:schemeClr val="bg1"/>
                </a:solidFill>
              </a:rPr>
              <a:t> dogs</a:t>
            </a:r>
          </a:p>
          <a:p>
            <a:pPr fontAlgn="base"/>
            <a:r>
              <a:rPr lang="en-US" dirty="0">
                <a:solidFill>
                  <a:schemeClr val="bg1"/>
                </a:solidFill>
              </a:rPr>
              <a:t>The annulus is the focus of the degenerative process, </a:t>
            </a:r>
          </a:p>
          <a:p>
            <a:pPr fontAlgn="base"/>
            <a:r>
              <a:rPr lang="en-US" dirty="0">
                <a:solidFill>
                  <a:schemeClr val="bg1"/>
                </a:solidFill>
              </a:rPr>
              <a:t>The fibers of the annulus become split from one another allowing accumulation of tissue fluid and plasma</a:t>
            </a:r>
          </a:p>
          <a:p>
            <a:pPr fontAlgn="base"/>
            <a:r>
              <a:rPr lang="en-US" dirty="0">
                <a:solidFill>
                  <a:schemeClr val="bg1"/>
                </a:solidFill>
              </a:rPr>
              <a:t>The mechanical pressure exerted by the nucleus causes thickening of the annulus, especially dorsally</a:t>
            </a:r>
          </a:p>
          <a:p>
            <a:pPr fontAlgn="base"/>
            <a:r>
              <a:rPr lang="en-US" dirty="0">
                <a:solidFill>
                  <a:schemeClr val="bg1"/>
                </a:solidFill>
              </a:rPr>
              <a:t>This can cause the annulus to protrude into the vertebral canal</a:t>
            </a:r>
          </a:p>
        </p:txBody>
      </p:sp>
    </p:spTree>
    <p:extLst>
      <p:ext uri="{BB962C8B-B14F-4D97-AF65-F5344CB8AC3E}">
        <p14:creationId xmlns:p14="http://schemas.microsoft.com/office/powerpoint/2010/main" val="255379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3986</Words>
  <Application>Microsoft Office PowerPoint</Application>
  <PresentationFormat>Widescreen</PresentationFormat>
  <Paragraphs>429</Paragraphs>
  <Slides>75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75</vt:i4>
      </vt:variant>
    </vt:vector>
  </HeadingPairs>
  <TitlesOfParts>
    <vt:vector size="79" baseType="lpstr">
      <vt:lpstr>Arial</vt:lpstr>
      <vt:lpstr>Calibri</vt:lpstr>
      <vt:lpstr>Calibri Light</vt:lpstr>
      <vt:lpstr>Office Theme</vt:lpstr>
      <vt:lpstr>Acquired Myelopathies</vt:lpstr>
      <vt:lpstr>Acquired myelopathies</vt:lpstr>
      <vt:lpstr>Intervertebral Disk Disease/Herniation</vt:lpstr>
      <vt:lpstr>Intervertebral Disk Disease/Herniation</vt:lpstr>
      <vt:lpstr>IVDD in humans</vt:lpstr>
      <vt:lpstr>PowerPoint Presentation</vt:lpstr>
      <vt:lpstr>PowerPoint Presentation</vt:lpstr>
      <vt:lpstr>Hansen Type I - chondroid degeneration </vt:lpstr>
      <vt:lpstr>Hansen Type II - fibroid degeneration</vt:lpstr>
      <vt:lpstr>PowerPoint Presentation</vt:lpstr>
      <vt:lpstr>PowerPoint Presentation</vt:lpstr>
      <vt:lpstr>All types</vt:lpstr>
      <vt:lpstr>IVDH vs IVDD</vt:lpstr>
      <vt:lpstr>PowerPoint Presentation</vt:lpstr>
      <vt:lpstr>Type III IVDD or traumatic disk prolapse</vt:lpstr>
      <vt:lpstr>  Consequences of IVDH  </vt:lpstr>
      <vt:lpstr>  Clinical Signs of contusion  </vt:lpstr>
      <vt:lpstr>2) Myelomalacia</vt:lpstr>
      <vt:lpstr>PowerPoint Presentation</vt:lpstr>
      <vt:lpstr> 3) Spinal Cord Compression </vt:lpstr>
      <vt:lpstr>  Clinical Signs of compression  </vt:lpstr>
      <vt:lpstr> 4) Lesions of the Spinal Nerves </vt:lpstr>
      <vt:lpstr>PowerPoint Presentation</vt:lpstr>
      <vt:lpstr>Distribution of IVDH</vt:lpstr>
      <vt:lpstr>  IMAGING MODALITIES  </vt:lpstr>
      <vt:lpstr>PowerPoint Presentation</vt:lpstr>
      <vt:lpstr>PowerPoint Presentation</vt:lpstr>
      <vt:lpstr>MRI or CT?</vt:lpstr>
      <vt:lpstr>  Treatment of Symptomatic IVDD:  </vt:lpstr>
      <vt:lpstr> Contusion Injuries </vt:lpstr>
      <vt:lpstr>PowerPoint Presentation</vt:lpstr>
      <vt:lpstr> Spinal Cord Compression  </vt:lpstr>
      <vt:lpstr>  Compression Associated with Type II IVDH:   </vt:lpstr>
      <vt:lpstr>Spinal Cord Compression Associated with Type I IVDH </vt:lpstr>
      <vt:lpstr> Recurrent Clinical Signs Associated with IVDD  </vt:lpstr>
      <vt:lpstr>Prognostic indicators</vt:lpstr>
      <vt:lpstr>PowerPoint Presentation</vt:lpstr>
      <vt:lpstr>PowerPoint Presentation</vt:lpstr>
      <vt:lpstr>PowerPoint Presentation</vt:lpstr>
      <vt:lpstr>PowerPoint Presentation</vt:lpstr>
      <vt:lpstr>Fibrocartilaginous Thromboembolism</vt:lpstr>
      <vt:lpstr>PowerPoint Presentation</vt:lpstr>
      <vt:lpstr>PowerPoint Presentation</vt:lpstr>
      <vt:lpstr>PowerPoint Presentation</vt:lpstr>
      <vt:lpstr>Signs:</vt:lpstr>
      <vt:lpstr>PowerPoint Presentation</vt:lpstr>
      <vt:lpstr>Diagnosis</vt:lpstr>
      <vt:lpstr>Treatment</vt:lpstr>
      <vt:lpstr>Outcome</vt:lpstr>
      <vt:lpstr>Neoplastic Myelopathy</vt:lpstr>
      <vt:lpstr>PowerPoint Presentation</vt:lpstr>
      <vt:lpstr>PowerPoint Presentation</vt:lpstr>
      <vt:lpstr>Types of neoplasms</vt:lpstr>
      <vt:lpstr>Pathophysiology and distribution</vt:lpstr>
      <vt:lpstr>Clinical signs</vt:lpstr>
      <vt:lpstr>Diagnosis</vt:lpstr>
      <vt:lpstr>Treatment</vt:lpstr>
      <vt:lpstr>Traumatic myelopathies</vt:lpstr>
      <vt:lpstr>PowerPoint Presentation</vt:lpstr>
      <vt:lpstr> 2) Vertebral fracture and luxation </vt:lpstr>
      <vt:lpstr>3) Traumatic IVDH</vt:lpstr>
      <vt:lpstr>4) Spinal cord contusion</vt:lpstr>
      <vt:lpstr> 5) Extra-axial hemorrhage:  </vt:lpstr>
      <vt:lpstr> Secondary injuries: </vt:lpstr>
      <vt:lpstr>PowerPoint Presentation</vt:lpstr>
      <vt:lpstr>PowerPoint Presentation</vt:lpstr>
      <vt:lpstr>  Stabilization and treatment:  </vt:lpstr>
      <vt:lpstr> Initial neurological evaluation: </vt:lpstr>
      <vt:lpstr> Diagnostics: </vt:lpstr>
      <vt:lpstr>Specific therapy for spinal cord injury</vt:lpstr>
      <vt:lpstr> External coaptation and cage rest: </vt:lpstr>
      <vt:lpstr> Traumatic IVDH:  </vt:lpstr>
      <vt:lpstr>PowerPoint Presentation</vt:lpstr>
      <vt:lpstr>  Prognosis and complications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Acquired Myelopathies</dc:title>
  <dc:creator>Tomas Boullhesen Williams</dc:creator>
  <cp:lastModifiedBy>Tomas Boullhesen Williams</cp:lastModifiedBy>
  <cp:revision>18</cp:revision>
  <dcterms:created xsi:type="dcterms:W3CDTF">2020-07-14T21:45:26Z</dcterms:created>
  <dcterms:modified xsi:type="dcterms:W3CDTF">2020-07-29T19:15:20Z</dcterms:modified>
</cp:coreProperties>
</file>