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10" r:id="rId4"/>
    <p:sldId id="258" r:id="rId5"/>
    <p:sldId id="259" r:id="rId6"/>
    <p:sldId id="269" r:id="rId7"/>
    <p:sldId id="260" r:id="rId8"/>
    <p:sldId id="270" r:id="rId9"/>
    <p:sldId id="271" r:id="rId10"/>
    <p:sldId id="272" r:id="rId11"/>
    <p:sldId id="273" r:id="rId12"/>
    <p:sldId id="274" r:id="rId13"/>
    <p:sldId id="276" r:id="rId14"/>
    <p:sldId id="311" r:id="rId15"/>
    <p:sldId id="312" r:id="rId16"/>
    <p:sldId id="262" r:id="rId17"/>
    <p:sldId id="263" r:id="rId18"/>
    <p:sldId id="264" r:id="rId19"/>
    <p:sldId id="265" r:id="rId20"/>
    <p:sldId id="266" r:id="rId21"/>
    <p:sldId id="267" r:id="rId22"/>
    <p:sldId id="278" r:id="rId23"/>
    <p:sldId id="279" r:id="rId24"/>
    <p:sldId id="280" r:id="rId25"/>
    <p:sldId id="281" r:id="rId26"/>
    <p:sldId id="282" r:id="rId27"/>
    <p:sldId id="284" r:id="rId28"/>
    <p:sldId id="285" r:id="rId29"/>
    <p:sldId id="287" r:id="rId30"/>
    <p:sldId id="314" r:id="rId31"/>
    <p:sldId id="289" r:id="rId32"/>
    <p:sldId id="290" r:id="rId33"/>
    <p:sldId id="291" r:id="rId34"/>
    <p:sldId id="315" r:id="rId35"/>
    <p:sldId id="295" r:id="rId36"/>
    <p:sldId id="296" r:id="rId37"/>
    <p:sldId id="297" r:id="rId38"/>
    <p:sldId id="316" r:id="rId39"/>
    <p:sldId id="298" r:id="rId40"/>
    <p:sldId id="299" r:id="rId41"/>
    <p:sldId id="293" r:id="rId42"/>
    <p:sldId id="301" r:id="rId43"/>
    <p:sldId id="313" r:id="rId44"/>
    <p:sldId id="306" r:id="rId45"/>
    <p:sldId id="307" r:id="rId46"/>
    <p:sldId id="308" r:id="rId47"/>
    <p:sldId id="317"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9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8" name="Footer Placeholder 7"/>
          <p:cNvSpPr>
            <a:spLocks noGrp="1"/>
          </p:cNvSpPr>
          <p:nvPr>
            <p:ph type="ftr" sz="quarter" idx="11"/>
          </p:nvPr>
        </p:nvSpPr>
        <p:spPr/>
        <p:txBody>
          <a:bodyPr/>
          <a:lstStyle/>
          <a:p>
            <a:endParaRPr lang="es-AR" dirty="0"/>
          </a:p>
        </p:txBody>
      </p:sp>
      <p:sp>
        <p:nvSpPr>
          <p:cNvPr id="9" name="Slide Number Placeholder 8"/>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304655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3855983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756423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0B9C7927-F67B-499E-93E4-12C7565D48F5}" type="slidenum">
              <a:rPr lang="es-AR" smtClean="0"/>
              <a:t>‹#›</a:t>
            </a:fld>
            <a:endParaRPr lang="es-AR"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49036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1721830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3364324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1243345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1156973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1310032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2559074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3429447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3622197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8" name="Footer Placeholder 7"/>
          <p:cNvSpPr>
            <a:spLocks noGrp="1"/>
          </p:cNvSpPr>
          <p:nvPr>
            <p:ph type="ftr" sz="quarter" idx="11"/>
          </p:nvPr>
        </p:nvSpPr>
        <p:spPr/>
        <p:txBody>
          <a:bodyPr/>
          <a:lstStyle/>
          <a:p>
            <a:endParaRPr lang="es-AR" dirty="0"/>
          </a:p>
        </p:txBody>
      </p:sp>
      <p:sp>
        <p:nvSpPr>
          <p:cNvPr id="9" name="Slide Number Placeholder 8"/>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2035135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1005973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3" name="Footer Placeholder 2"/>
          <p:cNvSpPr>
            <a:spLocks noGrp="1"/>
          </p:cNvSpPr>
          <p:nvPr>
            <p:ph type="ftr" sz="quarter" idx="11"/>
          </p:nvPr>
        </p:nvSpPr>
        <p:spPr/>
        <p:txBody>
          <a:bodyPr/>
          <a:lstStyle/>
          <a:p>
            <a:endParaRPr lang="es-AR" dirty="0"/>
          </a:p>
        </p:txBody>
      </p:sp>
      <p:sp>
        <p:nvSpPr>
          <p:cNvPr id="4" name="Slide Number Placeholder 3"/>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588525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4197287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7EA939-C720-4A5B-80B6-241123F04781}" type="datetimeFigureOut">
              <a:rPr lang="es-AR" smtClean="0"/>
              <a:t>21/1/2020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0B9C7927-F67B-499E-93E4-12C7565D48F5}" type="slidenum">
              <a:rPr lang="es-AR" smtClean="0"/>
              <a:t>‹#›</a:t>
            </a:fld>
            <a:endParaRPr lang="es-AR" dirty="0"/>
          </a:p>
        </p:txBody>
      </p:sp>
    </p:spTree>
    <p:extLst>
      <p:ext uri="{BB962C8B-B14F-4D97-AF65-F5344CB8AC3E}">
        <p14:creationId xmlns:p14="http://schemas.microsoft.com/office/powerpoint/2010/main" val="3543443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D77EA939-C720-4A5B-80B6-241123F04781}" type="datetimeFigureOut">
              <a:rPr lang="es-AR" smtClean="0"/>
              <a:t>21/1/2020</a:t>
            </a:fld>
            <a:endParaRPr lang="es-AR"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s-AR"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0B9C7927-F67B-499E-93E4-12C7565D48F5}" type="slidenum">
              <a:rPr lang="es-AR" smtClean="0"/>
              <a:t>‹#›</a:t>
            </a:fld>
            <a:endParaRPr lang="es-AR" dirty="0"/>
          </a:p>
        </p:txBody>
      </p:sp>
    </p:spTree>
    <p:extLst>
      <p:ext uri="{BB962C8B-B14F-4D97-AF65-F5344CB8AC3E}">
        <p14:creationId xmlns:p14="http://schemas.microsoft.com/office/powerpoint/2010/main" val="138367437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3A88E85-A240-45EE-B66C-B9C92617EDDB}"/>
              </a:ext>
            </a:extLst>
          </p:cNvPr>
          <p:cNvSpPr>
            <a:spLocks noGrp="1"/>
          </p:cNvSpPr>
          <p:nvPr>
            <p:ph type="subTitle" idx="1"/>
          </p:nvPr>
        </p:nvSpPr>
        <p:spPr>
          <a:xfrm>
            <a:off x="1524000" y="3602037"/>
            <a:ext cx="9144000" cy="2986049"/>
          </a:xfrm>
        </p:spPr>
        <p:txBody>
          <a:bodyPr>
            <a:normAutofit fontScale="92500" lnSpcReduction="10000"/>
          </a:bodyPr>
          <a:lstStyle/>
          <a:p>
            <a:r>
              <a:rPr lang="en-US" dirty="0"/>
              <a:t>Journal Club</a:t>
            </a:r>
          </a:p>
          <a:p>
            <a:r>
              <a:rPr lang="en-US" dirty="0"/>
              <a:t>1/21/2020</a:t>
            </a:r>
          </a:p>
          <a:p>
            <a:endParaRPr lang="en-US" dirty="0"/>
          </a:p>
          <a:p>
            <a:endParaRPr lang="en-US" dirty="0"/>
          </a:p>
          <a:p>
            <a:r>
              <a:rPr lang="en-US" dirty="0"/>
              <a:t>Cornell University</a:t>
            </a:r>
          </a:p>
          <a:p>
            <a:r>
              <a:rPr lang="en-US" dirty="0"/>
              <a:t>Tomas Boullhesen-Williams</a:t>
            </a:r>
            <a:endParaRPr lang="es-AR" dirty="0"/>
          </a:p>
        </p:txBody>
      </p:sp>
      <p:pic>
        <p:nvPicPr>
          <p:cNvPr id="6" name="Picture 5">
            <a:extLst>
              <a:ext uri="{FF2B5EF4-FFF2-40B4-BE49-F238E27FC236}">
                <a16:creationId xmlns:a16="http://schemas.microsoft.com/office/drawing/2014/main" id="{C86E6B89-4382-41D9-9C9F-5E4648C1AE6E}"/>
              </a:ext>
            </a:extLst>
          </p:cNvPr>
          <p:cNvPicPr>
            <a:picLocks noChangeAspect="1"/>
          </p:cNvPicPr>
          <p:nvPr/>
        </p:nvPicPr>
        <p:blipFill rotWithShape="1">
          <a:blip r:embed="rId2"/>
          <a:srcRect l="9939" t="22812" r="10091" b="46184"/>
          <a:stretch/>
        </p:blipFill>
        <p:spPr>
          <a:xfrm>
            <a:off x="0" y="471521"/>
            <a:ext cx="12192000" cy="2597155"/>
          </a:xfrm>
          <a:prstGeom prst="rect">
            <a:avLst/>
          </a:prstGeom>
        </p:spPr>
      </p:pic>
    </p:spTree>
    <p:extLst>
      <p:ext uri="{BB962C8B-B14F-4D97-AF65-F5344CB8AC3E}">
        <p14:creationId xmlns:p14="http://schemas.microsoft.com/office/powerpoint/2010/main" val="222794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CCAB21-811B-432E-9193-16A6D570BD7D}"/>
              </a:ext>
            </a:extLst>
          </p:cNvPr>
          <p:cNvPicPr>
            <a:picLocks noChangeAspect="1"/>
          </p:cNvPicPr>
          <p:nvPr/>
        </p:nvPicPr>
        <p:blipFill rotWithShape="1">
          <a:blip r:embed="rId2"/>
          <a:srcRect l="10663" t="22008" r="27259" b="6666"/>
          <a:stretch/>
        </p:blipFill>
        <p:spPr>
          <a:xfrm>
            <a:off x="1531491" y="401673"/>
            <a:ext cx="9129018" cy="5899976"/>
          </a:xfrm>
          <a:prstGeom prst="rect">
            <a:avLst/>
          </a:prstGeom>
        </p:spPr>
      </p:pic>
    </p:spTree>
    <p:extLst>
      <p:ext uri="{BB962C8B-B14F-4D97-AF65-F5344CB8AC3E}">
        <p14:creationId xmlns:p14="http://schemas.microsoft.com/office/powerpoint/2010/main" val="1655883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918EE-3F23-4354-80BF-BACB0F7D79D7}"/>
              </a:ext>
            </a:extLst>
          </p:cNvPr>
          <p:cNvSpPr>
            <a:spLocks noGrp="1"/>
          </p:cNvSpPr>
          <p:nvPr>
            <p:ph type="title"/>
          </p:nvPr>
        </p:nvSpPr>
        <p:spPr/>
        <p:txBody>
          <a:bodyPr/>
          <a:lstStyle/>
          <a:p>
            <a:r>
              <a:rPr lang="el-GR" b="1" dirty="0">
                <a:solidFill>
                  <a:srgbClr val="FF0000"/>
                </a:solidFill>
              </a:rPr>
              <a:t>ε-</a:t>
            </a:r>
            <a:r>
              <a:rPr lang="en-US" b="1" dirty="0">
                <a:solidFill>
                  <a:srgbClr val="FF0000"/>
                </a:solidFill>
              </a:rPr>
              <a:t>Aminocaproic acid</a:t>
            </a:r>
            <a:endParaRPr lang="en-US" dirty="0">
              <a:solidFill>
                <a:srgbClr val="FF0000"/>
              </a:solidFill>
            </a:endParaRPr>
          </a:p>
        </p:txBody>
      </p:sp>
      <p:sp>
        <p:nvSpPr>
          <p:cNvPr id="3" name="Content Placeholder 2">
            <a:extLst>
              <a:ext uri="{FF2B5EF4-FFF2-40B4-BE49-F238E27FC236}">
                <a16:creationId xmlns:a16="http://schemas.microsoft.com/office/drawing/2014/main" id="{747ECAD4-65B9-4B07-A983-A5739C2091BC}"/>
              </a:ext>
            </a:extLst>
          </p:cNvPr>
          <p:cNvSpPr>
            <a:spLocks noGrp="1"/>
          </p:cNvSpPr>
          <p:nvPr>
            <p:ph idx="1"/>
          </p:nvPr>
        </p:nvSpPr>
        <p:spPr/>
        <p:txBody>
          <a:bodyPr/>
          <a:lstStyle/>
          <a:p>
            <a:r>
              <a:rPr lang="en-US" dirty="0"/>
              <a:t>competitively inhibits plasminogen activation and at higher doses may also directly inhibit plasmin</a:t>
            </a:r>
          </a:p>
          <a:p>
            <a:r>
              <a:rPr lang="en-US" dirty="0"/>
              <a:t>The elimination half-life of EACA is 1 to 2 hours in adult human patients</a:t>
            </a:r>
          </a:p>
          <a:p>
            <a:r>
              <a:rPr lang="en-US" dirty="0"/>
              <a:t>eliminated unchanged by renal excretion (65%); about 30% to 35% undergoes hepatic metabolism</a:t>
            </a:r>
          </a:p>
          <a:p>
            <a:r>
              <a:rPr lang="en-US" dirty="0"/>
              <a:t>Reported adverse effects in humans:</a:t>
            </a:r>
          </a:p>
          <a:p>
            <a:pPr lvl="1"/>
            <a:r>
              <a:rPr lang="en-US" dirty="0"/>
              <a:t>Hypotension, nausea, vomiting, diarrhea, generalized weakness, myonecrosis with myoglobinuria, and rhabdomyolysis</a:t>
            </a:r>
          </a:p>
          <a:p>
            <a:endParaRPr lang="en-US" dirty="0"/>
          </a:p>
        </p:txBody>
      </p:sp>
    </p:spTree>
    <p:extLst>
      <p:ext uri="{BB962C8B-B14F-4D97-AF65-F5344CB8AC3E}">
        <p14:creationId xmlns:p14="http://schemas.microsoft.com/office/powerpoint/2010/main" val="3284432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3AA3D-DA41-4B3F-A812-BFB3936E8FFA}"/>
              </a:ext>
            </a:extLst>
          </p:cNvPr>
          <p:cNvSpPr>
            <a:spLocks noGrp="1"/>
          </p:cNvSpPr>
          <p:nvPr>
            <p:ph type="title"/>
          </p:nvPr>
        </p:nvSpPr>
        <p:spPr/>
        <p:txBody>
          <a:bodyPr/>
          <a:lstStyle/>
          <a:p>
            <a:r>
              <a:rPr lang="en-US" b="1" dirty="0">
                <a:solidFill>
                  <a:srgbClr val="FF0000"/>
                </a:solidFill>
              </a:rPr>
              <a:t>Tranexamic Acid</a:t>
            </a:r>
            <a:endParaRPr lang="en-US" dirty="0">
              <a:solidFill>
                <a:srgbClr val="FF0000"/>
              </a:solidFill>
            </a:endParaRPr>
          </a:p>
        </p:txBody>
      </p:sp>
      <p:sp>
        <p:nvSpPr>
          <p:cNvPr id="3" name="Content Placeholder 2">
            <a:extLst>
              <a:ext uri="{FF2B5EF4-FFF2-40B4-BE49-F238E27FC236}">
                <a16:creationId xmlns:a16="http://schemas.microsoft.com/office/drawing/2014/main" id="{96B6601B-D00B-42B6-A122-B4E69C27422C}"/>
              </a:ext>
            </a:extLst>
          </p:cNvPr>
          <p:cNvSpPr>
            <a:spLocks noGrp="1"/>
          </p:cNvSpPr>
          <p:nvPr>
            <p:ph idx="1"/>
          </p:nvPr>
        </p:nvSpPr>
        <p:spPr/>
        <p:txBody>
          <a:bodyPr>
            <a:normAutofit/>
          </a:bodyPr>
          <a:lstStyle/>
          <a:p>
            <a:r>
              <a:rPr lang="en-US" dirty="0"/>
              <a:t>competitive inhibitor of plasminogen activation and at high concentrations is a noncompetitive inhibitor of plasmin</a:t>
            </a:r>
          </a:p>
          <a:p>
            <a:r>
              <a:rPr lang="en-US" dirty="0"/>
              <a:t>6 to 10 times more potent in vitro than EACA, with higher and more sustained antifibrinolytic activity</a:t>
            </a:r>
          </a:p>
          <a:p>
            <a:r>
              <a:rPr lang="en-US" dirty="0"/>
              <a:t>shown to increase thrombus formation in animal models in a dose-dependent manner</a:t>
            </a:r>
          </a:p>
          <a:p>
            <a:r>
              <a:rPr lang="en-US" dirty="0"/>
              <a:t>Adverse effects are similar to EACA in humans</a:t>
            </a:r>
          </a:p>
        </p:txBody>
      </p:sp>
    </p:spTree>
    <p:extLst>
      <p:ext uri="{BB962C8B-B14F-4D97-AF65-F5344CB8AC3E}">
        <p14:creationId xmlns:p14="http://schemas.microsoft.com/office/powerpoint/2010/main" val="748501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EC99C9-05F6-446D-9EE7-580E19139D8B}"/>
              </a:ext>
            </a:extLst>
          </p:cNvPr>
          <p:cNvSpPr>
            <a:spLocks noGrp="1"/>
          </p:cNvSpPr>
          <p:nvPr>
            <p:ph idx="1"/>
          </p:nvPr>
        </p:nvSpPr>
        <p:spPr>
          <a:xfrm>
            <a:off x="838200" y="3944039"/>
            <a:ext cx="10515600" cy="2232924"/>
          </a:xfrm>
        </p:spPr>
        <p:txBody>
          <a:bodyPr>
            <a:normAutofit/>
          </a:bodyPr>
          <a:lstStyle/>
          <a:p>
            <a:r>
              <a:rPr lang="en-US" dirty="0"/>
              <a:t>Administration of TXA as a slow IV bolus at 10 mg/kg, followed by a 10 mg/kg/h CRI over 3 hours to healthy dogs is safe</a:t>
            </a:r>
          </a:p>
          <a:p>
            <a:r>
              <a:rPr lang="en-US" dirty="0"/>
              <a:t>however, its effect on TEG A30, A60, LY30, and LY60 values was inconsistent with its expected anti-fibrinolytic properties</a:t>
            </a:r>
          </a:p>
        </p:txBody>
      </p:sp>
      <p:pic>
        <p:nvPicPr>
          <p:cNvPr id="4" name="Picture 3">
            <a:extLst>
              <a:ext uri="{FF2B5EF4-FFF2-40B4-BE49-F238E27FC236}">
                <a16:creationId xmlns:a16="http://schemas.microsoft.com/office/drawing/2014/main" id="{3938A182-14D8-4BB9-BD2C-186801508F84}"/>
              </a:ext>
            </a:extLst>
          </p:cNvPr>
          <p:cNvPicPr>
            <a:picLocks noChangeAspect="1"/>
          </p:cNvPicPr>
          <p:nvPr/>
        </p:nvPicPr>
        <p:blipFill rotWithShape="1">
          <a:blip r:embed="rId2"/>
          <a:srcRect l="10572" t="17028" r="27530" b="30763"/>
          <a:stretch/>
        </p:blipFill>
        <p:spPr>
          <a:xfrm>
            <a:off x="838200" y="427246"/>
            <a:ext cx="6924694" cy="3285438"/>
          </a:xfrm>
          <a:prstGeom prst="rect">
            <a:avLst/>
          </a:prstGeom>
        </p:spPr>
      </p:pic>
    </p:spTree>
    <p:extLst>
      <p:ext uri="{BB962C8B-B14F-4D97-AF65-F5344CB8AC3E}">
        <p14:creationId xmlns:p14="http://schemas.microsoft.com/office/powerpoint/2010/main" val="3227386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5444F3-0517-4D01-B6DF-8251924265A3}"/>
              </a:ext>
            </a:extLst>
          </p:cNvPr>
          <p:cNvSpPr>
            <a:spLocks noGrp="1"/>
          </p:cNvSpPr>
          <p:nvPr>
            <p:ph idx="1"/>
          </p:nvPr>
        </p:nvSpPr>
        <p:spPr>
          <a:xfrm>
            <a:off x="7160964" y="1495702"/>
            <a:ext cx="4413173" cy="4351338"/>
          </a:xfrm>
        </p:spPr>
        <p:txBody>
          <a:bodyPr>
            <a:normAutofit fontScale="62500" lnSpcReduction="20000"/>
          </a:bodyPr>
          <a:lstStyle/>
          <a:p>
            <a:endParaRPr lang="en-US" dirty="0"/>
          </a:p>
          <a:p>
            <a:r>
              <a:rPr lang="en-US" dirty="0"/>
              <a:t>Maximum amplitude significantly increased from baseline at all time points for all treatments</a:t>
            </a:r>
          </a:p>
          <a:p>
            <a:r>
              <a:rPr lang="en-US" dirty="0"/>
              <a:t>The MA was lower at 360 minutes for the 10-mg/kg IV treatment than for other treatments</a:t>
            </a:r>
          </a:p>
          <a:p>
            <a:r>
              <a:rPr lang="en-US" dirty="0"/>
              <a:t>Percentage of clot lysis 30 minutes after MA was detected was significantly decreased from baseline at all time points for all treatments</a:t>
            </a:r>
          </a:p>
          <a:p>
            <a:r>
              <a:rPr lang="en-US" dirty="0"/>
              <a:t>Administration of TXA improved clot strength and decreased fibrinolysis in blood samples from healthy dogs in an in vitro hyperfibrinolysis model</a:t>
            </a:r>
          </a:p>
          <a:p>
            <a:r>
              <a:rPr lang="en-US" dirty="0"/>
              <a:t>Further research is needed to determine clinical effects of TXA in dogs with hyperfibrinolysis </a:t>
            </a:r>
          </a:p>
        </p:txBody>
      </p:sp>
      <p:pic>
        <p:nvPicPr>
          <p:cNvPr id="5" name="Picture 4">
            <a:extLst>
              <a:ext uri="{FF2B5EF4-FFF2-40B4-BE49-F238E27FC236}">
                <a16:creationId xmlns:a16="http://schemas.microsoft.com/office/drawing/2014/main" id="{561430D4-2764-4072-B6D1-FBF77F5588F4}"/>
              </a:ext>
            </a:extLst>
          </p:cNvPr>
          <p:cNvPicPr>
            <a:picLocks noChangeAspect="1"/>
          </p:cNvPicPr>
          <p:nvPr/>
        </p:nvPicPr>
        <p:blipFill rotWithShape="1">
          <a:blip r:embed="rId2"/>
          <a:srcRect l="24940" t="18956" r="30241" b="9931"/>
          <a:stretch/>
        </p:blipFill>
        <p:spPr>
          <a:xfrm>
            <a:off x="506774" y="462708"/>
            <a:ext cx="6347956" cy="5233012"/>
          </a:xfrm>
          <a:prstGeom prst="rect">
            <a:avLst/>
          </a:prstGeom>
        </p:spPr>
      </p:pic>
    </p:spTree>
    <p:extLst>
      <p:ext uri="{BB962C8B-B14F-4D97-AF65-F5344CB8AC3E}">
        <p14:creationId xmlns:p14="http://schemas.microsoft.com/office/powerpoint/2010/main" val="16659628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E382E7DF-37CD-45FD-965E-EEDB7F3210F4}"/>
              </a:ext>
            </a:extLst>
          </p:cNvPr>
          <p:cNvSpPr>
            <a:spLocks noGrp="1"/>
          </p:cNvSpPr>
          <p:nvPr>
            <p:ph idx="1"/>
          </p:nvPr>
        </p:nvSpPr>
        <p:spPr>
          <a:xfrm>
            <a:off x="838200" y="2566929"/>
            <a:ext cx="10515600" cy="3610033"/>
          </a:xfrm>
        </p:spPr>
        <p:txBody>
          <a:bodyPr>
            <a:normAutofit/>
          </a:bodyPr>
          <a:lstStyle/>
          <a:p>
            <a:r>
              <a:rPr lang="en-US" dirty="0"/>
              <a:t>20 211 adults with acute traumatic bleeding</a:t>
            </a:r>
          </a:p>
          <a:p>
            <a:r>
              <a:rPr lang="en-US" dirty="0"/>
              <a:t>TXA reduced death due to bleeding, with no apparent increase in vascular occlusive events</a:t>
            </a:r>
          </a:p>
          <a:p>
            <a:r>
              <a:rPr lang="en-US" dirty="0"/>
              <a:t>Early treatment is essential</a:t>
            </a:r>
          </a:p>
          <a:p>
            <a:pPr lvl="1"/>
            <a:r>
              <a:rPr lang="en-US" dirty="0"/>
              <a:t>In patients given treatment </a:t>
            </a:r>
            <a:r>
              <a:rPr lang="en-US" b="1" dirty="0"/>
              <a:t>within 3 h of injury</a:t>
            </a:r>
            <a:r>
              <a:rPr lang="en-US" dirty="0"/>
              <a:t>, tranexamic acid reduced death due to bleeding by nearly one third. However, when given after 3 h, there was no benefit</a:t>
            </a:r>
          </a:p>
        </p:txBody>
      </p:sp>
      <p:pic>
        <p:nvPicPr>
          <p:cNvPr id="9" name="Content Placeholder 3">
            <a:extLst>
              <a:ext uri="{FF2B5EF4-FFF2-40B4-BE49-F238E27FC236}">
                <a16:creationId xmlns:a16="http://schemas.microsoft.com/office/drawing/2014/main" id="{1EFBFA9E-974F-4BBE-A75A-798EBB8DC8B7}"/>
              </a:ext>
            </a:extLst>
          </p:cNvPr>
          <p:cNvPicPr>
            <a:picLocks noChangeAspect="1"/>
          </p:cNvPicPr>
          <p:nvPr/>
        </p:nvPicPr>
        <p:blipFill rotWithShape="1">
          <a:blip r:embed="rId2"/>
          <a:srcRect l="17909" t="31721" r="32958" b="45999"/>
          <a:stretch/>
        </p:blipFill>
        <p:spPr>
          <a:xfrm>
            <a:off x="1419777" y="181378"/>
            <a:ext cx="9352445" cy="2385552"/>
          </a:xfrm>
          <a:prstGeom prst="rect">
            <a:avLst/>
          </a:prstGeom>
        </p:spPr>
      </p:pic>
    </p:spTree>
    <p:extLst>
      <p:ext uri="{BB962C8B-B14F-4D97-AF65-F5344CB8AC3E}">
        <p14:creationId xmlns:p14="http://schemas.microsoft.com/office/powerpoint/2010/main" val="2812714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43381-ACF0-4AFF-876D-7CABE2B2E4F8}"/>
              </a:ext>
            </a:extLst>
          </p:cNvPr>
          <p:cNvSpPr>
            <a:spLocks noGrp="1"/>
          </p:cNvSpPr>
          <p:nvPr>
            <p:ph type="title"/>
          </p:nvPr>
        </p:nvSpPr>
        <p:spPr/>
        <p:txBody>
          <a:bodyPr/>
          <a:lstStyle/>
          <a:p>
            <a:r>
              <a:rPr lang="es-AR" dirty="0"/>
              <a:t>Back </a:t>
            </a:r>
            <a:r>
              <a:rPr lang="es-AR" dirty="0" err="1"/>
              <a:t>to</a:t>
            </a:r>
            <a:r>
              <a:rPr lang="es-AR" dirty="0"/>
              <a:t> WOMAN trial</a:t>
            </a:r>
          </a:p>
        </p:txBody>
      </p:sp>
      <p:sp>
        <p:nvSpPr>
          <p:cNvPr id="3" name="Content Placeholder 2">
            <a:extLst>
              <a:ext uri="{FF2B5EF4-FFF2-40B4-BE49-F238E27FC236}">
                <a16:creationId xmlns:a16="http://schemas.microsoft.com/office/drawing/2014/main" id="{26173538-CED9-4F80-A6AC-5A0FD2802A2B}"/>
              </a:ext>
            </a:extLst>
          </p:cNvPr>
          <p:cNvSpPr>
            <a:spLocks noGrp="1"/>
          </p:cNvSpPr>
          <p:nvPr>
            <p:ph idx="1"/>
          </p:nvPr>
        </p:nvSpPr>
        <p:spPr/>
        <p:txBody>
          <a:bodyPr>
            <a:normAutofit/>
          </a:bodyPr>
          <a:lstStyle/>
          <a:p>
            <a:r>
              <a:rPr lang="en-US" dirty="0"/>
              <a:t>Early activation of fibrinolysis is also recorded after childbirth</a:t>
            </a:r>
          </a:p>
          <a:p>
            <a:r>
              <a:rPr lang="en-US" dirty="0"/>
              <a:t>Within 1 h of giving birth, the serum concentration of </a:t>
            </a:r>
            <a:r>
              <a:rPr lang="en-US" dirty="0" err="1"/>
              <a:t>tPA</a:t>
            </a:r>
            <a:r>
              <a:rPr lang="en-US" dirty="0"/>
              <a:t> doubles, possibly because of tissue damage during childbirth; thereafter, the concentration falls</a:t>
            </a:r>
          </a:p>
          <a:p>
            <a:r>
              <a:rPr lang="en-US" dirty="0"/>
              <a:t>Based on results of clinical trials in surgery and trauma, TXA is recommended for the treatment of primary post-partum hemorrhage if uterotonics fail to control the bleeding or if the bleeding is thought to be due to trauma</a:t>
            </a:r>
            <a:endParaRPr lang="es-AR" dirty="0"/>
          </a:p>
        </p:txBody>
      </p:sp>
    </p:spTree>
    <p:extLst>
      <p:ext uri="{BB962C8B-B14F-4D97-AF65-F5344CB8AC3E}">
        <p14:creationId xmlns:p14="http://schemas.microsoft.com/office/powerpoint/2010/main" val="1401747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ADF1F-85E6-4E4B-BC68-F26700620C4F}"/>
              </a:ext>
            </a:extLst>
          </p:cNvPr>
          <p:cNvSpPr>
            <a:spLocks noGrp="1"/>
          </p:cNvSpPr>
          <p:nvPr>
            <p:ph type="title"/>
          </p:nvPr>
        </p:nvSpPr>
        <p:spPr/>
        <p:txBody>
          <a:bodyPr/>
          <a:lstStyle/>
          <a:p>
            <a:endParaRPr lang="es-AR" dirty="0"/>
          </a:p>
        </p:txBody>
      </p:sp>
      <p:sp>
        <p:nvSpPr>
          <p:cNvPr id="3" name="Content Placeholder 2">
            <a:extLst>
              <a:ext uri="{FF2B5EF4-FFF2-40B4-BE49-F238E27FC236}">
                <a16:creationId xmlns:a16="http://schemas.microsoft.com/office/drawing/2014/main" id="{20CBB4AE-81A0-4A51-833D-FC8C5E4B7F35}"/>
              </a:ext>
            </a:extLst>
          </p:cNvPr>
          <p:cNvSpPr>
            <a:spLocks noGrp="1"/>
          </p:cNvSpPr>
          <p:nvPr>
            <p:ph idx="1"/>
          </p:nvPr>
        </p:nvSpPr>
        <p:spPr/>
        <p:txBody>
          <a:bodyPr/>
          <a:lstStyle/>
          <a:p>
            <a:pPr marL="0" indent="0">
              <a:buNone/>
            </a:pPr>
            <a:r>
              <a:rPr lang="es-AR" dirty="0" err="1"/>
              <a:t>Aim</a:t>
            </a:r>
            <a:r>
              <a:rPr lang="es-AR" dirty="0"/>
              <a:t> </a:t>
            </a:r>
            <a:r>
              <a:rPr lang="es-AR" dirty="0" err="1"/>
              <a:t>of</a:t>
            </a:r>
            <a:r>
              <a:rPr lang="es-AR" dirty="0"/>
              <a:t> </a:t>
            </a:r>
            <a:r>
              <a:rPr lang="es-AR" dirty="0" err="1"/>
              <a:t>the</a:t>
            </a:r>
            <a:r>
              <a:rPr lang="es-AR" dirty="0"/>
              <a:t> WOMAN Trail: </a:t>
            </a:r>
          </a:p>
          <a:p>
            <a:r>
              <a:rPr lang="es-AR" dirty="0" err="1"/>
              <a:t>Evaluate</a:t>
            </a:r>
            <a:r>
              <a:rPr lang="es-AR" dirty="0"/>
              <a:t> </a:t>
            </a:r>
            <a:r>
              <a:rPr lang="en-US" dirty="0"/>
              <a:t>the effects of early administration of tranexamic acid on death, hysterectomy, and other relevant outcomes in women with post-partum hemorrhage</a:t>
            </a:r>
            <a:endParaRPr lang="es-AR" dirty="0"/>
          </a:p>
        </p:txBody>
      </p:sp>
    </p:spTree>
    <p:extLst>
      <p:ext uri="{BB962C8B-B14F-4D97-AF65-F5344CB8AC3E}">
        <p14:creationId xmlns:p14="http://schemas.microsoft.com/office/powerpoint/2010/main" val="1339056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E51A0-4D67-45D2-9BAC-78C72F04FDB0}"/>
              </a:ext>
            </a:extLst>
          </p:cNvPr>
          <p:cNvSpPr>
            <a:spLocks noGrp="1"/>
          </p:cNvSpPr>
          <p:nvPr>
            <p:ph type="title"/>
          </p:nvPr>
        </p:nvSpPr>
        <p:spPr/>
        <p:txBody>
          <a:bodyPr/>
          <a:lstStyle/>
          <a:p>
            <a:r>
              <a:rPr lang="es-AR" dirty="0" err="1"/>
              <a:t>Methods</a:t>
            </a:r>
            <a:endParaRPr lang="es-AR" dirty="0"/>
          </a:p>
        </p:txBody>
      </p:sp>
      <p:sp>
        <p:nvSpPr>
          <p:cNvPr id="3" name="Content Placeholder 2">
            <a:extLst>
              <a:ext uri="{FF2B5EF4-FFF2-40B4-BE49-F238E27FC236}">
                <a16:creationId xmlns:a16="http://schemas.microsoft.com/office/drawing/2014/main" id="{6CA125C2-1893-4118-B72E-5A2D77FF07FC}"/>
              </a:ext>
            </a:extLst>
          </p:cNvPr>
          <p:cNvSpPr>
            <a:spLocks noGrp="1"/>
          </p:cNvSpPr>
          <p:nvPr>
            <p:ph idx="1"/>
          </p:nvPr>
        </p:nvSpPr>
        <p:spPr/>
        <p:txBody>
          <a:bodyPr/>
          <a:lstStyle/>
          <a:p>
            <a:r>
              <a:rPr lang="en-US" dirty="0"/>
              <a:t>international, randomized, double-blind placebo-controlled trial </a:t>
            </a:r>
          </a:p>
          <a:p>
            <a:r>
              <a:rPr lang="en-US" dirty="0"/>
              <a:t>women aged 16 years and older with a clinical diagnosis of post-partum hemorrhage after a vaginal birth or C section done </a:t>
            </a:r>
          </a:p>
          <a:p>
            <a:r>
              <a:rPr lang="en-US" dirty="0"/>
              <a:t>193 hospitals in 21 countries</a:t>
            </a:r>
            <a:endParaRPr lang="es-AR" dirty="0"/>
          </a:p>
        </p:txBody>
      </p:sp>
    </p:spTree>
    <p:extLst>
      <p:ext uri="{BB962C8B-B14F-4D97-AF65-F5344CB8AC3E}">
        <p14:creationId xmlns:p14="http://schemas.microsoft.com/office/powerpoint/2010/main" val="825143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FFD37-394D-43D0-938B-8002DDDA1E18}"/>
              </a:ext>
            </a:extLst>
          </p:cNvPr>
          <p:cNvSpPr>
            <a:spLocks noGrp="1"/>
          </p:cNvSpPr>
          <p:nvPr>
            <p:ph type="title"/>
          </p:nvPr>
        </p:nvSpPr>
        <p:spPr/>
        <p:txBody>
          <a:bodyPr/>
          <a:lstStyle/>
          <a:p>
            <a:endParaRPr lang="es-AR" dirty="0"/>
          </a:p>
        </p:txBody>
      </p:sp>
      <p:sp>
        <p:nvSpPr>
          <p:cNvPr id="3" name="Content Placeholder 2">
            <a:extLst>
              <a:ext uri="{FF2B5EF4-FFF2-40B4-BE49-F238E27FC236}">
                <a16:creationId xmlns:a16="http://schemas.microsoft.com/office/drawing/2014/main" id="{C430D5B8-FA38-43F5-937F-2C7655A76ABD}"/>
              </a:ext>
            </a:extLst>
          </p:cNvPr>
          <p:cNvSpPr>
            <a:spLocks noGrp="1"/>
          </p:cNvSpPr>
          <p:nvPr>
            <p:ph idx="1"/>
          </p:nvPr>
        </p:nvSpPr>
        <p:spPr/>
        <p:txBody>
          <a:bodyPr>
            <a:normAutofit/>
          </a:bodyPr>
          <a:lstStyle/>
          <a:p>
            <a:r>
              <a:rPr lang="en-US" dirty="0"/>
              <a:t>diagnoses were clinical</a:t>
            </a:r>
          </a:p>
          <a:p>
            <a:r>
              <a:rPr lang="en-US" dirty="0"/>
              <a:t>Specified diagnosis: </a:t>
            </a:r>
          </a:p>
          <a:p>
            <a:pPr lvl="1"/>
            <a:r>
              <a:rPr lang="en-US" dirty="0"/>
              <a:t>Estimated blood loss of more than 500 mL after vaginal birth or 1000 mL after caesarean section or any blood loss sufficient to compromise hemodynamic stability</a:t>
            </a:r>
          </a:p>
          <a:p>
            <a:pPr marL="457200" lvl="1" indent="0">
              <a:buNone/>
            </a:pPr>
            <a:endParaRPr lang="en-US" dirty="0">
              <a:sym typeface="Wingdings" panose="05000000000000000000" pitchFamily="2" charset="2"/>
            </a:endParaRPr>
          </a:p>
          <a:p>
            <a:pPr marL="342900" lvl="1" indent="-342900"/>
            <a:r>
              <a:rPr lang="en-US" dirty="0"/>
              <a:t>Patients received all usual care but were also randomly allocated to receive tranexamic acid or placebo</a:t>
            </a:r>
            <a:endParaRPr lang="es-AR" dirty="0"/>
          </a:p>
        </p:txBody>
      </p:sp>
    </p:spTree>
    <p:extLst>
      <p:ext uri="{BB962C8B-B14F-4D97-AF65-F5344CB8AC3E}">
        <p14:creationId xmlns:p14="http://schemas.microsoft.com/office/powerpoint/2010/main" val="2322054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66012-7B35-4971-941D-D0D069B08968}"/>
              </a:ext>
            </a:extLst>
          </p:cNvPr>
          <p:cNvSpPr>
            <a:spLocks noGrp="1"/>
          </p:cNvSpPr>
          <p:nvPr>
            <p:ph type="title"/>
          </p:nvPr>
        </p:nvSpPr>
        <p:spPr/>
        <p:txBody>
          <a:bodyPr/>
          <a:lstStyle/>
          <a:p>
            <a:r>
              <a:rPr lang="en-US" dirty="0">
                <a:solidFill>
                  <a:srgbClr val="FF0000"/>
                </a:solidFill>
              </a:rPr>
              <a:t>Introduction</a:t>
            </a:r>
            <a:endParaRPr lang="es-AR" dirty="0">
              <a:solidFill>
                <a:srgbClr val="FF0000"/>
              </a:solidFill>
            </a:endParaRPr>
          </a:p>
        </p:txBody>
      </p:sp>
      <p:sp>
        <p:nvSpPr>
          <p:cNvPr id="3" name="Content Placeholder 2">
            <a:extLst>
              <a:ext uri="{FF2B5EF4-FFF2-40B4-BE49-F238E27FC236}">
                <a16:creationId xmlns:a16="http://schemas.microsoft.com/office/drawing/2014/main" id="{937CCF36-0942-4F06-99B0-6CF12F72DD23}"/>
              </a:ext>
            </a:extLst>
          </p:cNvPr>
          <p:cNvSpPr>
            <a:spLocks noGrp="1"/>
          </p:cNvSpPr>
          <p:nvPr>
            <p:ph idx="1"/>
          </p:nvPr>
        </p:nvSpPr>
        <p:spPr>
          <a:xfrm>
            <a:off x="838200" y="1825625"/>
            <a:ext cx="6928692" cy="4351338"/>
          </a:xfrm>
        </p:spPr>
        <p:txBody>
          <a:bodyPr>
            <a:normAutofit/>
          </a:bodyPr>
          <a:lstStyle/>
          <a:p>
            <a:r>
              <a:rPr lang="en-US" dirty="0"/>
              <a:t>Primary post-partum hemorrhage, usually defined as a blood loss of more than 500 mL within 24 h of giving birth</a:t>
            </a:r>
          </a:p>
          <a:p>
            <a:r>
              <a:rPr lang="en-US" dirty="0"/>
              <a:t>leading cause of maternal death worldwide, about 100 000 deaths every year</a:t>
            </a:r>
          </a:p>
          <a:p>
            <a:r>
              <a:rPr lang="es-AR" dirty="0" err="1"/>
              <a:t>Most</a:t>
            </a:r>
            <a:r>
              <a:rPr lang="es-AR" dirty="0"/>
              <a:t> </a:t>
            </a:r>
            <a:r>
              <a:rPr lang="en-US" dirty="0"/>
              <a:t>deaths occur soon after giving birth and almost all (99%) occur in low-income and middle-income </a:t>
            </a:r>
            <a:r>
              <a:rPr lang="es-AR" dirty="0" err="1"/>
              <a:t>countries</a:t>
            </a:r>
            <a:endParaRPr lang="es-AR" dirty="0"/>
          </a:p>
          <a:p>
            <a:endParaRPr lang="en-US" dirty="0"/>
          </a:p>
        </p:txBody>
      </p:sp>
      <p:pic>
        <p:nvPicPr>
          <p:cNvPr id="4" name="Picture 2" descr="Image result for postpartum hemorrhage">
            <a:extLst>
              <a:ext uri="{FF2B5EF4-FFF2-40B4-BE49-F238E27FC236}">
                <a16:creationId xmlns:a16="http://schemas.microsoft.com/office/drawing/2014/main" id="{74DB298D-9B5F-4AAB-9A0D-DC35F6487B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6892" y="1825625"/>
            <a:ext cx="4170055" cy="35773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19489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D182C-8E0C-4DF4-96EF-EA35FE247F3E}"/>
              </a:ext>
            </a:extLst>
          </p:cNvPr>
          <p:cNvSpPr>
            <a:spLocks noGrp="1"/>
          </p:cNvSpPr>
          <p:nvPr>
            <p:ph type="title"/>
          </p:nvPr>
        </p:nvSpPr>
        <p:spPr/>
        <p:txBody>
          <a:bodyPr/>
          <a:lstStyle/>
          <a:p>
            <a:endParaRPr lang="es-AR" dirty="0"/>
          </a:p>
        </p:txBody>
      </p:sp>
      <p:sp>
        <p:nvSpPr>
          <p:cNvPr id="3" name="Content Placeholder 2">
            <a:extLst>
              <a:ext uri="{FF2B5EF4-FFF2-40B4-BE49-F238E27FC236}">
                <a16:creationId xmlns:a16="http://schemas.microsoft.com/office/drawing/2014/main" id="{83413B95-6D60-4E5F-915B-16AA4038EC96}"/>
              </a:ext>
            </a:extLst>
          </p:cNvPr>
          <p:cNvSpPr>
            <a:spLocks noGrp="1"/>
          </p:cNvSpPr>
          <p:nvPr>
            <p:ph idx="1"/>
          </p:nvPr>
        </p:nvSpPr>
        <p:spPr/>
        <p:txBody>
          <a:bodyPr/>
          <a:lstStyle/>
          <a:p>
            <a:r>
              <a:rPr lang="en-US" dirty="0"/>
              <a:t>After eligibility was confirmed and consent procedures completed, baseline information was collected on the entry form</a:t>
            </a:r>
          </a:p>
          <a:p>
            <a:r>
              <a:rPr lang="en-US" dirty="0"/>
              <a:t>Patients were then randomly allocated to receive TXA or placebo</a:t>
            </a:r>
            <a:endParaRPr lang="es-AR" dirty="0"/>
          </a:p>
        </p:txBody>
      </p:sp>
    </p:spTree>
    <p:extLst>
      <p:ext uri="{BB962C8B-B14F-4D97-AF65-F5344CB8AC3E}">
        <p14:creationId xmlns:p14="http://schemas.microsoft.com/office/powerpoint/2010/main" val="2314351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691A5-FA36-448A-BB99-B5C54D1A322E}"/>
              </a:ext>
            </a:extLst>
          </p:cNvPr>
          <p:cNvSpPr>
            <a:spLocks noGrp="1"/>
          </p:cNvSpPr>
          <p:nvPr>
            <p:ph type="title"/>
          </p:nvPr>
        </p:nvSpPr>
        <p:spPr/>
        <p:txBody>
          <a:bodyPr/>
          <a:lstStyle/>
          <a:p>
            <a:r>
              <a:rPr lang="en-US" b="1" dirty="0"/>
              <a:t>Procedures</a:t>
            </a:r>
            <a:endParaRPr lang="es-AR" dirty="0"/>
          </a:p>
        </p:txBody>
      </p:sp>
      <p:sp>
        <p:nvSpPr>
          <p:cNvPr id="3" name="Content Placeholder 2">
            <a:extLst>
              <a:ext uri="{FF2B5EF4-FFF2-40B4-BE49-F238E27FC236}">
                <a16:creationId xmlns:a16="http://schemas.microsoft.com/office/drawing/2014/main" id="{2B525F01-E470-469B-9176-8EC1E0659B8D}"/>
              </a:ext>
            </a:extLst>
          </p:cNvPr>
          <p:cNvSpPr>
            <a:spLocks noGrp="1"/>
          </p:cNvSpPr>
          <p:nvPr>
            <p:ph idx="1"/>
          </p:nvPr>
        </p:nvSpPr>
        <p:spPr/>
        <p:txBody>
          <a:bodyPr>
            <a:normAutofit/>
          </a:bodyPr>
          <a:lstStyle/>
          <a:p>
            <a:r>
              <a:rPr lang="en-US" dirty="0"/>
              <a:t>Patients were randomly allocated to receive 1 g TXA or placebo by slow intravenous injection at an approximate rate of 1 mL per min</a:t>
            </a:r>
          </a:p>
          <a:p>
            <a:r>
              <a:rPr lang="en-US" dirty="0"/>
              <a:t>If bleeding continued after 30 min or stopped and restarted within 24 h of the first dose, a second dose of 1 g of TXA or placebo could be given</a:t>
            </a:r>
          </a:p>
          <a:p>
            <a:r>
              <a:rPr lang="en-US" dirty="0"/>
              <a:t>Outcome data were collected at death, discharge or 6 weeks (42 days) after randomization (whichever occurred first)</a:t>
            </a:r>
          </a:p>
          <a:p>
            <a:endParaRPr lang="en-US" dirty="0"/>
          </a:p>
          <a:p>
            <a:r>
              <a:rPr lang="en-US" dirty="0"/>
              <a:t>Adverse events were reported up to day 42</a:t>
            </a:r>
          </a:p>
          <a:p>
            <a:endParaRPr lang="es-AR" dirty="0"/>
          </a:p>
        </p:txBody>
      </p:sp>
    </p:spTree>
    <p:extLst>
      <p:ext uri="{BB962C8B-B14F-4D97-AF65-F5344CB8AC3E}">
        <p14:creationId xmlns:p14="http://schemas.microsoft.com/office/powerpoint/2010/main" val="19997833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0F3D2-3B00-4F2A-AE22-11F3BB8CA4B7}"/>
              </a:ext>
            </a:extLst>
          </p:cNvPr>
          <p:cNvSpPr>
            <a:spLocks noGrp="1"/>
          </p:cNvSpPr>
          <p:nvPr>
            <p:ph type="title"/>
          </p:nvPr>
        </p:nvSpPr>
        <p:spPr/>
        <p:txBody>
          <a:bodyPr/>
          <a:lstStyle/>
          <a:p>
            <a:r>
              <a:rPr lang="en-US" b="1" dirty="0"/>
              <a:t>Outcomes</a:t>
            </a:r>
            <a:endParaRPr lang="en-US" dirty="0"/>
          </a:p>
        </p:txBody>
      </p:sp>
      <p:sp>
        <p:nvSpPr>
          <p:cNvPr id="3" name="Content Placeholder 2">
            <a:extLst>
              <a:ext uri="{FF2B5EF4-FFF2-40B4-BE49-F238E27FC236}">
                <a16:creationId xmlns:a16="http://schemas.microsoft.com/office/drawing/2014/main" id="{F1F58F1C-9A6D-4A71-BB3B-C0AE07430FD5}"/>
              </a:ext>
            </a:extLst>
          </p:cNvPr>
          <p:cNvSpPr>
            <a:spLocks noGrp="1"/>
          </p:cNvSpPr>
          <p:nvPr>
            <p:ph idx="1"/>
          </p:nvPr>
        </p:nvSpPr>
        <p:spPr/>
        <p:txBody>
          <a:bodyPr>
            <a:normAutofit/>
          </a:bodyPr>
          <a:lstStyle/>
          <a:p>
            <a:r>
              <a:rPr lang="en-US" dirty="0"/>
              <a:t>The primary outcome was death from all causes or hysterectomy within 42 days of randomization</a:t>
            </a:r>
          </a:p>
          <a:p>
            <a:r>
              <a:rPr lang="en-US" dirty="0"/>
              <a:t>Death was also assessed separately</a:t>
            </a:r>
          </a:p>
          <a:p>
            <a:r>
              <a:rPr lang="en-US" dirty="0"/>
              <a:t>Participating clinicians were requested to record the immediate cause of death </a:t>
            </a:r>
          </a:p>
          <a:p>
            <a:r>
              <a:rPr lang="en-US" dirty="0"/>
              <a:t>If there was more than one cause, clinicians were asked to record the main cause</a:t>
            </a:r>
          </a:p>
        </p:txBody>
      </p:sp>
    </p:spTree>
    <p:extLst>
      <p:ext uri="{BB962C8B-B14F-4D97-AF65-F5344CB8AC3E}">
        <p14:creationId xmlns:p14="http://schemas.microsoft.com/office/powerpoint/2010/main" val="345953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81901-12E6-4F40-90F6-CC313855FE87}"/>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E8BF0976-E6CF-457C-8712-F984B462B31E}"/>
              </a:ext>
            </a:extLst>
          </p:cNvPr>
          <p:cNvSpPr>
            <a:spLocks noGrp="1"/>
          </p:cNvSpPr>
          <p:nvPr>
            <p:ph idx="1"/>
          </p:nvPr>
        </p:nvSpPr>
        <p:spPr/>
        <p:txBody>
          <a:bodyPr>
            <a:normAutofit fontScale="92500"/>
          </a:bodyPr>
          <a:lstStyle/>
          <a:p>
            <a:r>
              <a:rPr lang="en-US" dirty="0"/>
              <a:t>Other secondary outcomes: </a:t>
            </a:r>
          </a:p>
          <a:p>
            <a:pPr lvl="1"/>
            <a:r>
              <a:rPr lang="en-US" dirty="0"/>
              <a:t>Thromboembolic events</a:t>
            </a:r>
          </a:p>
          <a:p>
            <a:pPr lvl="1"/>
            <a:r>
              <a:rPr lang="en-US" dirty="0"/>
              <a:t>surgical interventions (intrauterine tamponade, embolization, brace sutures, arterial ligation, hysterectomy, and laparotomies done after randomization to control bleeding and achieve hemostasis)</a:t>
            </a:r>
          </a:p>
          <a:p>
            <a:pPr lvl="1"/>
            <a:r>
              <a:rPr lang="en-US" dirty="0"/>
              <a:t>complications (renal, cardiac, respiratory or hepatic failure, sepsis, and seizures)</a:t>
            </a:r>
          </a:p>
          <a:p>
            <a:pPr lvl="1"/>
            <a:r>
              <a:rPr lang="en-US" dirty="0"/>
              <a:t>quality of life measured using the EQ5D </a:t>
            </a:r>
          </a:p>
          <a:p>
            <a:pPr lvl="1"/>
            <a:r>
              <a:rPr lang="en-US" dirty="0"/>
              <a:t>status of any thromboembolic events in breastfed babies</a:t>
            </a:r>
          </a:p>
          <a:p>
            <a:r>
              <a:rPr lang="en-US" dirty="0"/>
              <a:t>Outcomes were measured at hospital discharge or on day 42 if still in hospital </a:t>
            </a:r>
          </a:p>
          <a:p>
            <a:r>
              <a:rPr lang="en-US" dirty="0"/>
              <a:t>Data were sent to the trial coordinating center</a:t>
            </a:r>
          </a:p>
        </p:txBody>
      </p:sp>
    </p:spTree>
    <p:extLst>
      <p:ext uri="{BB962C8B-B14F-4D97-AF65-F5344CB8AC3E}">
        <p14:creationId xmlns:p14="http://schemas.microsoft.com/office/powerpoint/2010/main" val="34866761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F0FE8-EC53-4888-AD77-19FB9ED2F7F4}"/>
              </a:ext>
            </a:extLst>
          </p:cNvPr>
          <p:cNvSpPr>
            <a:spLocks noGrp="1"/>
          </p:cNvSpPr>
          <p:nvPr>
            <p:ph type="title"/>
          </p:nvPr>
        </p:nvSpPr>
        <p:spPr/>
        <p:txBody>
          <a:bodyPr/>
          <a:lstStyle/>
          <a:p>
            <a:r>
              <a:rPr lang="en-US" b="1" dirty="0"/>
              <a:t>Statistical analysis</a:t>
            </a:r>
            <a:endParaRPr lang="en-US" dirty="0"/>
          </a:p>
        </p:txBody>
      </p:sp>
      <p:sp>
        <p:nvSpPr>
          <p:cNvPr id="3" name="Content Placeholder 2">
            <a:extLst>
              <a:ext uri="{FF2B5EF4-FFF2-40B4-BE49-F238E27FC236}">
                <a16:creationId xmlns:a16="http://schemas.microsoft.com/office/drawing/2014/main" id="{1E21DB97-D07E-415B-A32C-442304129A59}"/>
              </a:ext>
            </a:extLst>
          </p:cNvPr>
          <p:cNvSpPr>
            <a:spLocks noGrp="1"/>
          </p:cNvSpPr>
          <p:nvPr>
            <p:ph idx="1"/>
          </p:nvPr>
        </p:nvSpPr>
        <p:spPr/>
        <p:txBody>
          <a:bodyPr/>
          <a:lstStyle/>
          <a:p>
            <a:r>
              <a:rPr lang="en-US" dirty="0"/>
              <a:t>Before the trial started, they anticipated a baseline event rate of 2.5% for death and 2.5% for hysterectomy</a:t>
            </a:r>
          </a:p>
          <a:p>
            <a:pPr marL="0" indent="0">
              <a:buNone/>
            </a:pPr>
            <a:endParaRPr lang="en-US" dirty="0"/>
          </a:p>
          <a:p>
            <a:r>
              <a:rPr lang="en-US" dirty="0"/>
              <a:t>Assuming a control group event rate of 2.5% for death and 2.5% for hysterectomy and that 1% of women die after hysterectomy</a:t>
            </a:r>
          </a:p>
          <a:p>
            <a:pPr lvl="1"/>
            <a:r>
              <a:rPr lang="en-US" dirty="0"/>
              <a:t>they estimated that a trial with 15 000 women would have 90% power to detect a 25% reduction in the composite primary endpoint death or hysterectomy at the 5% significance level</a:t>
            </a:r>
          </a:p>
        </p:txBody>
      </p:sp>
    </p:spTree>
    <p:extLst>
      <p:ext uri="{BB962C8B-B14F-4D97-AF65-F5344CB8AC3E}">
        <p14:creationId xmlns:p14="http://schemas.microsoft.com/office/powerpoint/2010/main" val="1870027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57254-A91B-4CA0-AC67-01E85278FDA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962E13F-34C5-49A2-8334-5B3EE7A1A742}"/>
              </a:ext>
            </a:extLst>
          </p:cNvPr>
          <p:cNvSpPr>
            <a:spLocks noGrp="1"/>
          </p:cNvSpPr>
          <p:nvPr>
            <p:ph idx="1"/>
          </p:nvPr>
        </p:nvSpPr>
        <p:spPr/>
        <p:txBody>
          <a:bodyPr>
            <a:normAutofit fontScale="85000" lnSpcReduction="10000"/>
          </a:bodyPr>
          <a:lstStyle/>
          <a:p>
            <a:r>
              <a:rPr lang="en-US" dirty="0"/>
              <a:t>During the trial it became apparent that the decision to conduct a hysterectomy was often made at the same time as randomization</a:t>
            </a:r>
          </a:p>
          <a:p>
            <a:pPr lvl="1"/>
            <a:r>
              <a:rPr lang="en-US" dirty="0"/>
              <a:t>in response to life-threatening bleeding during caesarean section, a clinician might decide to do a hysterectomy, and while the hysterectomy is underway, the woman is enrolled into the trial. </a:t>
            </a:r>
          </a:p>
          <a:p>
            <a:r>
              <a:rPr lang="en-US" dirty="0"/>
              <a:t>Although TXA could affect the risk of death in these cases, it could not affect the risk of hysterectomy</a:t>
            </a:r>
          </a:p>
          <a:p>
            <a:r>
              <a:rPr lang="en-US" dirty="0"/>
              <a:t>To protect against the possibility that the effect of TXA on death and hysterectomy was different, the sample size was increased from 15 000 to 20 000 women. </a:t>
            </a:r>
          </a:p>
          <a:p>
            <a:pPr lvl="1"/>
            <a:r>
              <a:rPr lang="en-US" dirty="0"/>
              <a:t>20 000 women should have sufficient power to detect a 25% reduction in mortality at the 5% significance level</a:t>
            </a:r>
          </a:p>
          <a:p>
            <a:pPr lvl="1"/>
            <a:r>
              <a:rPr lang="en-US" dirty="0"/>
              <a:t>They hoped that the increased sample size might compensate for the dilution of the treatment effect from hysterectomies that were done at the same time as randomization</a:t>
            </a:r>
          </a:p>
        </p:txBody>
      </p:sp>
    </p:spTree>
    <p:extLst>
      <p:ext uri="{BB962C8B-B14F-4D97-AF65-F5344CB8AC3E}">
        <p14:creationId xmlns:p14="http://schemas.microsoft.com/office/powerpoint/2010/main" val="1823327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B53F4-7DF4-4C0F-AE80-2D06AAC79EA1}"/>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5FB08962-DBFD-4DDA-BC57-68CFE9AFEB44}"/>
              </a:ext>
            </a:extLst>
          </p:cNvPr>
          <p:cNvSpPr>
            <a:spLocks noGrp="1"/>
          </p:cNvSpPr>
          <p:nvPr>
            <p:ph idx="1"/>
          </p:nvPr>
        </p:nvSpPr>
        <p:spPr/>
        <p:txBody>
          <a:bodyPr>
            <a:normAutofit/>
          </a:bodyPr>
          <a:lstStyle/>
          <a:p>
            <a:r>
              <a:rPr lang="en-US" dirty="0"/>
              <a:t>They also refined the study hypothesis in view of new evidence that had become available since the trial was initiated</a:t>
            </a:r>
          </a:p>
          <a:p>
            <a:r>
              <a:rPr lang="en-US" dirty="0"/>
              <a:t>CRASH-2 trial </a:t>
            </a:r>
            <a:r>
              <a:rPr lang="en-US" dirty="0">
                <a:sym typeface="Wingdings" panose="05000000000000000000" pitchFamily="2" charset="2"/>
              </a:rPr>
              <a:t> TXA</a:t>
            </a:r>
            <a:r>
              <a:rPr lang="en-US" dirty="0"/>
              <a:t> acid reduces death due to bleeding in trauma patients and that </a:t>
            </a:r>
            <a:r>
              <a:rPr lang="en-US" b="1" dirty="0"/>
              <a:t>early treatment was more effective</a:t>
            </a:r>
          </a:p>
          <a:p>
            <a:pPr lvl="1"/>
            <a:r>
              <a:rPr lang="en-US" dirty="0"/>
              <a:t> In response, they pre-specified an analysis of cause-specific mortality with death due to bleeding as the main outcome </a:t>
            </a:r>
          </a:p>
          <a:p>
            <a:pPr lvl="1"/>
            <a:r>
              <a:rPr lang="en-US" dirty="0"/>
              <a:t>They also pre-specified subgroup analyses by time to treatment</a:t>
            </a:r>
          </a:p>
          <a:p>
            <a:pPr lvl="1"/>
            <a:r>
              <a:rPr lang="en-US" dirty="0"/>
              <a:t>These changes were made before un-blinding and without any knowledge of the trial results</a:t>
            </a:r>
          </a:p>
        </p:txBody>
      </p:sp>
    </p:spTree>
    <p:extLst>
      <p:ext uri="{BB962C8B-B14F-4D97-AF65-F5344CB8AC3E}">
        <p14:creationId xmlns:p14="http://schemas.microsoft.com/office/powerpoint/2010/main" val="3183625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B64DDC-5E8A-451E-ABF7-20A2206D27B4}"/>
              </a:ext>
            </a:extLst>
          </p:cNvPr>
          <p:cNvSpPr>
            <a:spLocks noGrp="1"/>
          </p:cNvSpPr>
          <p:nvPr>
            <p:ph idx="1"/>
          </p:nvPr>
        </p:nvSpPr>
        <p:spPr>
          <a:xfrm>
            <a:off x="750065" y="812074"/>
            <a:ext cx="10515600" cy="4351338"/>
          </a:xfrm>
        </p:spPr>
        <p:txBody>
          <a:bodyPr>
            <a:normAutofit/>
          </a:bodyPr>
          <a:lstStyle/>
          <a:p>
            <a:r>
              <a:rPr lang="en-US" dirty="0"/>
              <a:t>They reported the effects of treatment on the primary outcome </a:t>
            </a:r>
          </a:p>
          <a:p>
            <a:endParaRPr lang="en-US" dirty="0"/>
          </a:p>
          <a:p>
            <a:r>
              <a:rPr lang="en-US" dirty="0"/>
              <a:t>subdivided by three baseline characteristics: </a:t>
            </a:r>
          </a:p>
          <a:p>
            <a:pPr lvl="1"/>
            <a:r>
              <a:rPr lang="en-US" dirty="0"/>
              <a:t>hours from giving birth to randomization (&lt;1, 1–3, &gt;3 h)</a:t>
            </a:r>
          </a:p>
          <a:p>
            <a:pPr lvl="1"/>
            <a:r>
              <a:rPr lang="en-US" dirty="0"/>
              <a:t>type of birth (vaginal or caesarean section)</a:t>
            </a:r>
          </a:p>
          <a:p>
            <a:pPr lvl="1"/>
            <a:r>
              <a:rPr lang="en-US" dirty="0"/>
              <a:t>and primary cause of hemorrhage (uterine atony </a:t>
            </a:r>
            <a:r>
              <a:rPr lang="en-US" i="1" dirty="0"/>
              <a:t>vs </a:t>
            </a:r>
            <a:r>
              <a:rPr lang="en-US" dirty="0"/>
              <a:t>all others)</a:t>
            </a:r>
          </a:p>
          <a:p>
            <a:endParaRPr lang="en-US" dirty="0"/>
          </a:p>
        </p:txBody>
      </p:sp>
    </p:spTree>
    <p:extLst>
      <p:ext uri="{BB962C8B-B14F-4D97-AF65-F5344CB8AC3E}">
        <p14:creationId xmlns:p14="http://schemas.microsoft.com/office/powerpoint/2010/main" val="37204862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34A-A6BC-43F5-BA05-D68EC78D9F3A}"/>
              </a:ext>
            </a:extLst>
          </p:cNvPr>
          <p:cNvSpPr>
            <a:spLocks noGrp="1"/>
          </p:cNvSpPr>
          <p:nvPr>
            <p:ph type="title"/>
          </p:nvPr>
        </p:nvSpPr>
        <p:spPr/>
        <p:txBody>
          <a:bodyPr/>
          <a:lstStyle/>
          <a:p>
            <a:r>
              <a:rPr lang="en-US" b="1" dirty="0"/>
              <a:t>Results</a:t>
            </a:r>
            <a:endParaRPr lang="en-US" dirty="0"/>
          </a:p>
        </p:txBody>
      </p:sp>
      <p:sp>
        <p:nvSpPr>
          <p:cNvPr id="3" name="Content Placeholder 2">
            <a:extLst>
              <a:ext uri="{FF2B5EF4-FFF2-40B4-BE49-F238E27FC236}">
                <a16:creationId xmlns:a16="http://schemas.microsoft.com/office/drawing/2014/main" id="{2B197DF6-6B66-4EBE-9A86-86F41BA49A3C}"/>
              </a:ext>
            </a:extLst>
          </p:cNvPr>
          <p:cNvSpPr>
            <a:spLocks noGrp="1"/>
          </p:cNvSpPr>
          <p:nvPr>
            <p:ph idx="1"/>
          </p:nvPr>
        </p:nvSpPr>
        <p:spPr/>
        <p:txBody>
          <a:bodyPr>
            <a:normAutofit lnSpcReduction="10000"/>
          </a:bodyPr>
          <a:lstStyle/>
          <a:p>
            <a:r>
              <a:rPr lang="en-US" dirty="0"/>
              <a:t>Between March, 2010, and April, 2016, </a:t>
            </a:r>
          </a:p>
          <a:p>
            <a:pPr lvl="1"/>
            <a:r>
              <a:rPr lang="en-US" dirty="0"/>
              <a:t>20 060 women were enrolled and randomly assigned to receive </a:t>
            </a:r>
          </a:p>
          <a:p>
            <a:pPr lvl="1"/>
            <a:r>
              <a:rPr lang="en-US" dirty="0"/>
              <a:t>TXA (n=10 051) v placebo (n=10 009)</a:t>
            </a:r>
          </a:p>
          <a:p>
            <a:r>
              <a:rPr lang="en-US" dirty="0"/>
              <a:t>20 002 (99·7%) received the first dose of the allocated treatment (10 037 received tranexamic acid and 9975 received placebo) </a:t>
            </a:r>
          </a:p>
          <a:p>
            <a:pPr lvl="1"/>
            <a:r>
              <a:rPr lang="en-US" dirty="0"/>
              <a:t>Seven women withdrew their consent after randomization and we excluded (four in the TXA group and three in the placebo group)</a:t>
            </a:r>
          </a:p>
          <a:p>
            <a:pPr lvl="1"/>
            <a:r>
              <a:rPr lang="en-US" dirty="0"/>
              <a:t>Unable to obtain primary outcome data for 32 women and 12 patients did not fulfil the trial eligibility criteria</a:t>
            </a:r>
          </a:p>
          <a:p>
            <a:pPr lvl="1"/>
            <a:r>
              <a:rPr lang="en-US" dirty="0"/>
              <a:t>One patient in the TXA group was randomly assigned twice</a:t>
            </a:r>
          </a:p>
          <a:p>
            <a:r>
              <a:rPr lang="en-US" dirty="0"/>
              <a:t>Final number for analysis: 20 021 (99·8%) women</a:t>
            </a:r>
          </a:p>
        </p:txBody>
      </p:sp>
    </p:spTree>
    <p:extLst>
      <p:ext uri="{BB962C8B-B14F-4D97-AF65-F5344CB8AC3E}">
        <p14:creationId xmlns:p14="http://schemas.microsoft.com/office/powerpoint/2010/main" val="40579095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7BBF7E-DD5D-485E-A4A5-68B33A469698}"/>
              </a:ext>
            </a:extLst>
          </p:cNvPr>
          <p:cNvSpPr>
            <a:spLocks noGrp="1"/>
          </p:cNvSpPr>
          <p:nvPr>
            <p:ph idx="1"/>
          </p:nvPr>
        </p:nvSpPr>
        <p:spPr>
          <a:xfrm>
            <a:off x="739048" y="536652"/>
            <a:ext cx="4405829" cy="6018384"/>
          </a:xfrm>
        </p:spPr>
        <p:txBody>
          <a:bodyPr>
            <a:normAutofit fontScale="77500" lnSpcReduction="20000"/>
          </a:bodyPr>
          <a:lstStyle/>
          <a:p>
            <a:r>
              <a:rPr lang="en-US" dirty="0"/>
              <a:t>There were 483 maternal deaths of which 374 (77%) were within 24 h of randomization and 43 (9%) were within 1 h of randomization</a:t>
            </a:r>
          </a:p>
          <a:p>
            <a:r>
              <a:rPr lang="en-US" dirty="0"/>
              <a:t>346 (72%) deaths were due to bleeding</a:t>
            </a:r>
          </a:p>
          <a:p>
            <a:r>
              <a:rPr lang="en-US" dirty="0"/>
              <a:t>The risk of death due to bleeding </a:t>
            </a:r>
            <a:r>
              <a:rPr lang="en-US" b="1" dirty="0"/>
              <a:t>was significantly reduced in patients who received TXA </a:t>
            </a:r>
            <a:r>
              <a:rPr lang="en-US" dirty="0"/>
              <a:t>(155 [1·5%] of 10 036 </a:t>
            </a:r>
            <a:r>
              <a:rPr lang="en-US" i="1" dirty="0"/>
              <a:t>vs </a:t>
            </a:r>
            <a:r>
              <a:rPr lang="en-US" dirty="0"/>
              <a:t>191 [1·9%] in the placebo group</a:t>
            </a:r>
          </a:p>
          <a:p>
            <a:r>
              <a:rPr lang="en-US" dirty="0"/>
              <a:t>After adjusting for baseline risk, the risk ratio for death due to bleeding with TXA was 0·78</a:t>
            </a:r>
          </a:p>
          <a:p>
            <a:r>
              <a:rPr lang="en-US" dirty="0"/>
              <a:t>Deaths from pulmonary embolism, organ failure, sepsis, eclampsia and other causes did not differ significantly between groups </a:t>
            </a:r>
          </a:p>
          <a:p>
            <a:r>
              <a:rPr lang="en-US" dirty="0"/>
              <a:t>Fewer deaths recorded from all causes with TXA but the reduction was not significant</a:t>
            </a:r>
          </a:p>
        </p:txBody>
      </p:sp>
      <p:pic>
        <p:nvPicPr>
          <p:cNvPr id="4" name="Content Placeholder 3">
            <a:extLst>
              <a:ext uri="{FF2B5EF4-FFF2-40B4-BE49-F238E27FC236}">
                <a16:creationId xmlns:a16="http://schemas.microsoft.com/office/drawing/2014/main" id="{9BB4A8E8-A460-4625-83E9-920B601EE57F}"/>
              </a:ext>
            </a:extLst>
          </p:cNvPr>
          <p:cNvPicPr>
            <a:picLocks noChangeAspect="1"/>
          </p:cNvPicPr>
          <p:nvPr/>
        </p:nvPicPr>
        <p:blipFill rotWithShape="1">
          <a:blip r:embed="rId2"/>
          <a:srcRect l="44512" t="44633" r="11026" b="19415"/>
          <a:stretch/>
        </p:blipFill>
        <p:spPr>
          <a:xfrm>
            <a:off x="5332164" y="674784"/>
            <a:ext cx="6709272" cy="3051672"/>
          </a:xfrm>
          <a:prstGeom prst="rect">
            <a:avLst/>
          </a:prstGeom>
        </p:spPr>
      </p:pic>
    </p:spTree>
    <p:extLst>
      <p:ext uri="{BB962C8B-B14F-4D97-AF65-F5344CB8AC3E}">
        <p14:creationId xmlns:p14="http://schemas.microsoft.com/office/powerpoint/2010/main" val="274475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D6AEE5-9983-4879-8DFD-9CD0E4D01BDE}"/>
              </a:ext>
            </a:extLst>
          </p:cNvPr>
          <p:cNvSpPr>
            <a:spLocks noGrp="1"/>
          </p:cNvSpPr>
          <p:nvPr>
            <p:ph idx="1"/>
          </p:nvPr>
        </p:nvSpPr>
        <p:spPr>
          <a:xfrm>
            <a:off x="926334" y="2754216"/>
            <a:ext cx="5639719" cy="3356645"/>
          </a:xfrm>
        </p:spPr>
        <p:txBody>
          <a:bodyPr>
            <a:normAutofit fontScale="62500" lnSpcReduction="20000"/>
          </a:bodyPr>
          <a:lstStyle/>
          <a:p>
            <a:pPr marL="0" indent="0">
              <a:buNone/>
            </a:pPr>
            <a:endParaRPr lang="en-US" b="1" dirty="0"/>
          </a:p>
          <a:p>
            <a:r>
              <a:rPr lang="en-US" dirty="0"/>
              <a:t>Coagulopathy is present at admission in 25% of trauma patients, is associated with shock and a 5-fold increase in mortality</a:t>
            </a:r>
          </a:p>
          <a:p>
            <a:r>
              <a:rPr lang="en-US" dirty="0"/>
              <a:t>associated with systemic activation of the protein C pathway</a:t>
            </a:r>
          </a:p>
          <a:p>
            <a:r>
              <a:rPr lang="en-US" dirty="0"/>
              <a:t>fibrinolysis associated with injury is exacerbated by shock and this is mediated by de-inhibition of </a:t>
            </a:r>
            <a:r>
              <a:rPr lang="en-US" dirty="0" err="1"/>
              <a:t>tPA</a:t>
            </a:r>
            <a:r>
              <a:rPr lang="en-US" dirty="0"/>
              <a:t> through the consumption of Plasminogen Activator inhibitor (PAI-1)</a:t>
            </a:r>
          </a:p>
          <a:p>
            <a:r>
              <a:rPr lang="en-US" dirty="0"/>
              <a:t>Low levels of PAI-1, in combination with the increased release of plasminogen activators from the vessel wall will result in hyperfibrinolysis</a:t>
            </a:r>
          </a:p>
          <a:p>
            <a:pPr marL="0" indent="0">
              <a:buNone/>
            </a:pPr>
            <a:endParaRPr lang="en-US" b="1" dirty="0"/>
          </a:p>
          <a:p>
            <a:endParaRPr lang="en-US" dirty="0"/>
          </a:p>
        </p:txBody>
      </p:sp>
      <p:pic>
        <p:nvPicPr>
          <p:cNvPr id="4" name="Picture 3">
            <a:extLst>
              <a:ext uri="{FF2B5EF4-FFF2-40B4-BE49-F238E27FC236}">
                <a16:creationId xmlns:a16="http://schemas.microsoft.com/office/drawing/2014/main" id="{9EB6E0B2-F5F9-4DE2-82A6-CB6B2F716B5F}"/>
              </a:ext>
            </a:extLst>
          </p:cNvPr>
          <p:cNvPicPr>
            <a:picLocks noChangeAspect="1"/>
          </p:cNvPicPr>
          <p:nvPr/>
        </p:nvPicPr>
        <p:blipFill rotWithShape="1">
          <a:blip r:embed="rId2"/>
          <a:srcRect l="9127" t="21044" r="27892" b="44097"/>
          <a:stretch/>
        </p:blipFill>
        <p:spPr>
          <a:xfrm>
            <a:off x="838200" y="242371"/>
            <a:ext cx="7678756" cy="2390660"/>
          </a:xfrm>
          <a:prstGeom prst="rect">
            <a:avLst/>
          </a:prstGeom>
        </p:spPr>
      </p:pic>
      <p:pic>
        <p:nvPicPr>
          <p:cNvPr id="2050" name="Picture 2">
            <a:extLst>
              <a:ext uri="{FF2B5EF4-FFF2-40B4-BE49-F238E27FC236}">
                <a16:creationId xmlns:a16="http://schemas.microsoft.com/office/drawing/2014/main" id="{344958A4-8215-4B40-881C-1D7E97A9C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2722" y="2633031"/>
            <a:ext cx="4880241" cy="3904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72934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89878F-3764-476B-8C8A-E7E638D8E8AD}"/>
              </a:ext>
            </a:extLst>
          </p:cNvPr>
          <p:cNvSpPr>
            <a:spLocks noGrp="1"/>
          </p:cNvSpPr>
          <p:nvPr>
            <p:ph idx="1"/>
          </p:nvPr>
        </p:nvSpPr>
        <p:spPr>
          <a:xfrm>
            <a:off x="639896" y="1027906"/>
            <a:ext cx="5540566" cy="4351338"/>
          </a:xfrm>
        </p:spPr>
        <p:txBody>
          <a:bodyPr>
            <a:normAutofit fontScale="92500" lnSpcReduction="10000"/>
          </a:bodyPr>
          <a:lstStyle/>
          <a:p>
            <a:r>
              <a:rPr lang="en-US" dirty="0"/>
              <a:t>In women given TXA within 3 h of giving birth, TXA substantially reduced the risk of death due to bleeding (89 [1·2%] women died in the TXA </a:t>
            </a:r>
            <a:r>
              <a:rPr lang="en-US" i="1" dirty="0"/>
              <a:t>vs </a:t>
            </a:r>
            <a:r>
              <a:rPr lang="en-US" dirty="0"/>
              <a:t>127 [1·7%] in the placebo group</a:t>
            </a:r>
          </a:p>
          <a:p>
            <a:r>
              <a:rPr lang="en-US" dirty="0"/>
              <a:t>There was no apparent reduction when TXA was given after 3 h (66 [2·6%] tranexamic acid group </a:t>
            </a:r>
            <a:r>
              <a:rPr lang="en-US" i="1" dirty="0"/>
              <a:t>vs </a:t>
            </a:r>
            <a:r>
              <a:rPr lang="en-US" dirty="0"/>
              <a:t>63 [2·5%] placebo group</a:t>
            </a:r>
          </a:p>
          <a:p>
            <a:r>
              <a:rPr lang="en-US" dirty="0"/>
              <a:t>There was no difference in the effect by type of birth or cause of bleeding</a:t>
            </a:r>
          </a:p>
          <a:p>
            <a:endParaRPr lang="en-US" dirty="0"/>
          </a:p>
        </p:txBody>
      </p:sp>
      <p:pic>
        <p:nvPicPr>
          <p:cNvPr id="4" name="Picture 3">
            <a:extLst>
              <a:ext uri="{FF2B5EF4-FFF2-40B4-BE49-F238E27FC236}">
                <a16:creationId xmlns:a16="http://schemas.microsoft.com/office/drawing/2014/main" id="{CBAF7FC9-A1A5-4899-86EF-E683F3B7211B}"/>
              </a:ext>
            </a:extLst>
          </p:cNvPr>
          <p:cNvPicPr>
            <a:picLocks noChangeAspect="1"/>
          </p:cNvPicPr>
          <p:nvPr/>
        </p:nvPicPr>
        <p:blipFill rotWithShape="1">
          <a:blip r:embed="rId2"/>
          <a:srcRect l="8494" t="19763" r="45241" b="16788"/>
          <a:stretch/>
        </p:blipFill>
        <p:spPr>
          <a:xfrm>
            <a:off x="6180462" y="912818"/>
            <a:ext cx="5939012" cy="4581513"/>
          </a:xfrm>
          <a:prstGeom prst="rect">
            <a:avLst/>
          </a:prstGeom>
        </p:spPr>
      </p:pic>
    </p:spTree>
    <p:extLst>
      <p:ext uri="{BB962C8B-B14F-4D97-AF65-F5344CB8AC3E}">
        <p14:creationId xmlns:p14="http://schemas.microsoft.com/office/powerpoint/2010/main" val="32632896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3C480-2245-4FBB-BD8B-6B6364ED5D6F}"/>
              </a:ext>
            </a:extLst>
          </p:cNvPr>
          <p:cNvSpPr>
            <a:spLocks noGrp="1"/>
          </p:cNvSpPr>
          <p:nvPr>
            <p:ph type="title"/>
          </p:nvPr>
        </p:nvSpPr>
        <p:spPr/>
        <p:txBody>
          <a:bodyPr/>
          <a:lstStyle/>
          <a:p>
            <a:r>
              <a:rPr lang="en-US" dirty="0"/>
              <a:t>TXA and hysterectomies</a:t>
            </a:r>
          </a:p>
        </p:txBody>
      </p:sp>
      <p:sp>
        <p:nvSpPr>
          <p:cNvPr id="3" name="Content Placeholder 2">
            <a:extLst>
              <a:ext uri="{FF2B5EF4-FFF2-40B4-BE49-F238E27FC236}">
                <a16:creationId xmlns:a16="http://schemas.microsoft.com/office/drawing/2014/main" id="{EF19834F-E86C-4169-B3E7-4658FD8B8E4F}"/>
              </a:ext>
            </a:extLst>
          </p:cNvPr>
          <p:cNvSpPr>
            <a:spLocks noGrp="1"/>
          </p:cNvSpPr>
          <p:nvPr>
            <p:ph idx="1"/>
          </p:nvPr>
        </p:nvSpPr>
        <p:spPr/>
        <p:txBody>
          <a:bodyPr>
            <a:normAutofit/>
          </a:bodyPr>
          <a:lstStyle/>
          <a:p>
            <a:r>
              <a:rPr lang="en-US" dirty="0"/>
              <a:t>709 women had hysterectomies of which 608 (86%) were on the day of randomization and 191 (27%) were within 1 h of randomization</a:t>
            </a:r>
          </a:p>
          <a:p>
            <a:r>
              <a:rPr lang="en-US" dirty="0"/>
              <a:t>The risk of hysterectomy was not reduced with TXA (358 [3·6%] done in the TXA group </a:t>
            </a:r>
            <a:r>
              <a:rPr lang="en-US" i="1" dirty="0"/>
              <a:t>vs </a:t>
            </a:r>
            <a:r>
              <a:rPr lang="en-US" dirty="0"/>
              <a:t>351 [3·5%] in the placebo group</a:t>
            </a:r>
          </a:p>
          <a:p>
            <a:r>
              <a:rPr lang="en-US" dirty="0"/>
              <a:t>The risk of hysterectomy to control bleeding was not significantly reduced with TXA (283 [2·8%] tranexamic </a:t>
            </a:r>
            <a:r>
              <a:rPr lang="en-US" dirty="0" err="1"/>
              <a:t>acidgroup</a:t>
            </a:r>
            <a:r>
              <a:rPr lang="en-US" dirty="0"/>
              <a:t> </a:t>
            </a:r>
            <a:r>
              <a:rPr lang="en-US" i="1" dirty="0"/>
              <a:t>vs </a:t>
            </a:r>
            <a:r>
              <a:rPr lang="en-US" dirty="0"/>
              <a:t>295 [3·0%] placebo group</a:t>
            </a:r>
          </a:p>
        </p:txBody>
      </p:sp>
    </p:spTree>
    <p:extLst>
      <p:ext uri="{BB962C8B-B14F-4D97-AF65-F5344CB8AC3E}">
        <p14:creationId xmlns:p14="http://schemas.microsoft.com/office/powerpoint/2010/main" val="2491149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8889F-F81F-4F28-BBD2-2D4317CF7005}"/>
              </a:ext>
            </a:extLst>
          </p:cNvPr>
          <p:cNvSpPr>
            <a:spLocks noGrp="1"/>
          </p:cNvSpPr>
          <p:nvPr>
            <p:ph type="title"/>
          </p:nvPr>
        </p:nvSpPr>
        <p:spPr/>
        <p:txBody>
          <a:bodyPr/>
          <a:lstStyle/>
          <a:p>
            <a:r>
              <a:rPr lang="en-US" dirty="0"/>
              <a:t>TXA and death</a:t>
            </a:r>
          </a:p>
        </p:txBody>
      </p:sp>
      <p:sp>
        <p:nvSpPr>
          <p:cNvPr id="3" name="Content Placeholder 2">
            <a:extLst>
              <a:ext uri="{FF2B5EF4-FFF2-40B4-BE49-F238E27FC236}">
                <a16:creationId xmlns:a16="http://schemas.microsoft.com/office/drawing/2014/main" id="{611E858B-7CB6-48E3-B05C-930C0B6DC3BB}"/>
              </a:ext>
            </a:extLst>
          </p:cNvPr>
          <p:cNvSpPr>
            <a:spLocks noGrp="1"/>
          </p:cNvSpPr>
          <p:nvPr>
            <p:ph idx="1"/>
          </p:nvPr>
        </p:nvSpPr>
        <p:spPr/>
        <p:txBody>
          <a:bodyPr>
            <a:normAutofit/>
          </a:bodyPr>
          <a:lstStyle/>
          <a:p>
            <a:r>
              <a:rPr lang="en-US" dirty="0"/>
              <a:t>The primary endpoint of death from all causes or hysterectomy within 42 days of giving birth occurred in 1080 women</a:t>
            </a:r>
          </a:p>
          <a:p>
            <a:r>
              <a:rPr lang="en-US" dirty="0"/>
              <a:t>Of these, 371 (34%) women died without undergoing a hysterectomy, 112 (10%) died after hysterectomy, and 597 (55%) survived after hysterectomy</a:t>
            </a:r>
          </a:p>
          <a:p>
            <a:r>
              <a:rPr lang="en-US" dirty="0"/>
              <a:t>The risk of death from all causes or hysterectomy was not reduced with TXA (534 [5·3%] tranexamic acid </a:t>
            </a:r>
            <a:r>
              <a:rPr lang="en-US" i="1" dirty="0"/>
              <a:t>vs </a:t>
            </a:r>
            <a:r>
              <a:rPr lang="en-US" dirty="0"/>
              <a:t>546 [5·6%] placebo group </a:t>
            </a:r>
          </a:p>
          <a:p>
            <a:r>
              <a:rPr lang="en-US" dirty="0"/>
              <a:t>There was no significant difference in the effect of TXA by type of birth or cause of bleeding</a:t>
            </a:r>
          </a:p>
        </p:txBody>
      </p:sp>
    </p:spTree>
    <p:extLst>
      <p:ext uri="{BB962C8B-B14F-4D97-AF65-F5344CB8AC3E}">
        <p14:creationId xmlns:p14="http://schemas.microsoft.com/office/powerpoint/2010/main" val="33839166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1CE8-05CE-4D7E-B846-AA1DB61736C5}"/>
              </a:ext>
            </a:extLst>
          </p:cNvPr>
          <p:cNvSpPr>
            <a:spLocks noGrp="1"/>
          </p:cNvSpPr>
          <p:nvPr>
            <p:ph type="title"/>
          </p:nvPr>
        </p:nvSpPr>
        <p:spPr/>
        <p:txBody>
          <a:bodyPr/>
          <a:lstStyle/>
          <a:p>
            <a:r>
              <a:rPr lang="en-US" dirty="0"/>
              <a:t>TXA and additional procedures</a:t>
            </a:r>
          </a:p>
        </p:txBody>
      </p:sp>
      <p:sp>
        <p:nvSpPr>
          <p:cNvPr id="3" name="Content Placeholder 2">
            <a:extLst>
              <a:ext uri="{FF2B5EF4-FFF2-40B4-BE49-F238E27FC236}">
                <a16:creationId xmlns:a16="http://schemas.microsoft.com/office/drawing/2014/main" id="{ED77796D-FFD7-4323-BA6D-7640801A2AF2}"/>
              </a:ext>
            </a:extLst>
          </p:cNvPr>
          <p:cNvSpPr>
            <a:spLocks noGrp="1"/>
          </p:cNvSpPr>
          <p:nvPr>
            <p:ph idx="1"/>
          </p:nvPr>
        </p:nvSpPr>
        <p:spPr/>
        <p:txBody>
          <a:bodyPr/>
          <a:lstStyle/>
          <a:p>
            <a:r>
              <a:rPr lang="en-US" dirty="0"/>
              <a:t>The use of intrauterine tamponade, embolization, manual removal of the placenta, and arterial ligation did not differ significantly between groups</a:t>
            </a:r>
          </a:p>
          <a:p>
            <a:r>
              <a:rPr lang="en-US" dirty="0"/>
              <a:t>Brace sutures were used more often in the TXA </a:t>
            </a:r>
          </a:p>
          <a:p>
            <a:r>
              <a:rPr lang="en-US" dirty="0"/>
              <a:t>209 laparotomies were done after randomization to control bleeding and achieve hemostasis of which 114 (55%) followed caesarean section births and 95 (45%) followed vaginal births</a:t>
            </a:r>
          </a:p>
          <a:p>
            <a:r>
              <a:rPr lang="en-US" dirty="0"/>
              <a:t>There was </a:t>
            </a:r>
            <a:r>
              <a:rPr lang="en-US" b="1" dirty="0"/>
              <a:t>a significant reduction in laparotomy to control bleeding with TXA</a:t>
            </a:r>
            <a:r>
              <a:rPr lang="en-US" dirty="0"/>
              <a:t> (82 [0.8%] TXA </a:t>
            </a:r>
            <a:r>
              <a:rPr lang="en-US" i="1" dirty="0"/>
              <a:t>vs </a:t>
            </a:r>
            <a:r>
              <a:rPr lang="en-US" dirty="0"/>
              <a:t>127 [1.3%] placebo group</a:t>
            </a:r>
          </a:p>
          <a:p>
            <a:endParaRPr lang="en-US" dirty="0"/>
          </a:p>
        </p:txBody>
      </p:sp>
    </p:spTree>
    <p:extLst>
      <p:ext uri="{BB962C8B-B14F-4D97-AF65-F5344CB8AC3E}">
        <p14:creationId xmlns:p14="http://schemas.microsoft.com/office/powerpoint/2010/main" val="42331836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0EBCAC-4B27-4AD1-AC8D-2B243A18FAB1}"/>
              </a:ext>
            </a:extLst>
          </p:cNvPr>
          <p:cNvPicPr>
            <a:picLocks noChangeAspect="1"/>
          </p:cNvPicPr>
          <p:nvPr/>
        </p:nvPicPr>
        <p:blipFill rotWithShape="1">
          <a:blip r:embed="rId2"/>
          <a:srcRect l="10391" t="27952" r="10994" b="19036"/>
          <a:stretch/>
        </p:blipFill>
        <p:spPr>
          <a:xfrm>
            <a:off x="926084" y="1266939"/>
            <a:ext cx="10339831" cy="3922005"/>
          </a:xfrm>
          <a:prstGeom prst="rect">
            <a:avLst/>
          </a:prstGeom>
        </p:spPr>
      </p:pic>
    </p:spTree>
    <p:extLst>
      <p:ext uri="{BB962C8B-B14F-4D97-AF65-F5344CB8AC3E}">
        <p14:creationId xmlns:p14="http://schemas.microsoft.com/office/powerpoint/2010/main" val="16424356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09351-8966-4F16-8F3F-00F3F3E9D3A5}"/>
              </a:ext>
            </a:extLst>
          </p:cNvPr>
          <p:cNvSpPr>
            <a:spLocks noGrp="1"/>
          </p:cNvSpPr>
          <p:nvPr>
            <p:ph type="title"/>
          </p:nvPr>
        </p:nvSpPr>
        <p:spPr/>
        <p:txBody>
          <a:bodyPr/>
          <a:lstStyle/>
          <a:p>
            <a:r>
              <a:rPr lang="en-US" dirty="0"/>
              <a:t>TXA and blood products</a:t>
            </a:r>
          </a:p>
        </p:txBody>
      </p:sp>
      <p:sp>
        <p:nvSpPr>
          <p:cNvPr id="3" name="Content Placeholder 2">
            <a:extLst>
              <a:ext uri="{FF2B5EF4-FFF2-40B4-BE49-F238E27FC236}">
                <a16:creationId xmlns:a16="http://schemas.microsoft.com/office/drawing/2014/main" id="{B81CB205-7404-41C7-B4B2-5A14E98EA7A5}"/>
              </a:ext>
            </a:extLst>
          </p:cNvPr>
          <p:cNvSpPr>
            <a:spLocks noGrp="1"/>
          </p:cNvSpPr>
          <p:nvPr>
            <p:ph idx="1"/>
          </p:nvPr>
        </p:nvSpPr>
        <p:spPr/>
        <p:txBody>
          <a:bodyPr>
            <a:normAutofit/>
          </a:bodyPr>
          <a:lstStyle/>
          <a:p>
            <a:r>
              <a:rPr lang="en-US" dirty="0"/>
              <a:t>Blood product transfusions were given to 5461 (54%) of 10 036 patients allocated to TXA and 5426 (54%) of 9985 women allocated to placebo</a:t>
            </a:r>
          </a:p>
          <a:p>
            <a:r>
              <a:rPr lang="en-US" dirty="0"/>
              <a:t>The mean number of blood units received did not differ significantly between patients in groups</a:t>
            </a:r>
          </a:p>
          <a:p>
            <a:r>
              <a:rPr lang="en-US" dirty="0"/>
              <a:t>Of the women who died, 37 (7·7%) did not receive any blood products</a:t>
            </a:r>
          </a:p>
          <a:p>
            <a:pPr lvl="1"/>
            <a:r>
              <a:rPr lang="en-US" dirty="0"/>
              <a:t>Of these, 18 (48·7%) were in the TXA group and 19 (51·4%) were in the placebo group</a:t>
            </a:r>
          </a:p>
        </p:txBody>
      </p:sp>
    </p:spTree>
    <p:extLst>
      <p:ext uri="{BB962C8B-B14F-4D97-AF65-F5344CB8AC3E}">
        <p14:creationId xmlns:p14="http://schemas.microsoft.com/office/powerpoint/2010/main" val="13701863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DB154-8794-4EB8-96A8-181AF744EADA}"/>
              </a:ext>
            </a:extLst>
          </p:cNvPr>
          <p:cNvSpPr>
            <a:spLocks noGrp="1"/>
          </p:cNvSpPr>
          <p:nvPr>
            <p:ph type="title"/>
          </p:nvPr>
        </p:nvSpPr>
        <p:spPr/>
        <p:txBody>
          <a:bodyPr/>
          <a:lstStyle/>
          <a:p>
            <a:r>
              <a:rPr lang="en-US" dirty="0"/>
              <a:t>TXA and other complications</a:t>
            </a:r>
          </a:p>
        </p:txBody>
      </p:sp>
      <p:sp>
        <p:nvSpPr>
          <p:cNvPr id="3" name="Content Placeholder 2">
            <a:extLst>
              <a:ext uri="{FF2B5EF4-FFF2-40B4-BE49-F238E27FC236}">
                <a16:creationId xmlns:a16="http://schemas.microsoft.com/office/drawing/2014/main" id="{5D6982D4-AAA5-4E65-B1C5-DDE7E2D974FC}"/>
              </a:ext>
            </a:extLst>
          </p:cNvPr>
          <p:cNvSpPr>
            <a:spLocks noGrp="1"/>
          </p:cNvSpPr>
          <p:nvPr>
            <p:ph idx="1"/>
          </p:nvPr>
        </p:nvSpPr>
        <p:spPr/>
        <p:txBody>
          <a:bodyPr/>
          <a:lstStyle/>
          <a:p>
            <a:r>
              <a:rPr lang="en-US" dirty="0"/>
              <a:t>The incidence of thromboembolic events did not differ significantly between groups </a:t>
            </a:r>
          </a:p>
          <a:p>
            <a:r>
              <a:rPr lang="en-US" dirty="0"/>
              <a:t>The risk of organ failure (renal, cardiac, respiratory, and hepatic) and sepsis did not differ significantly between groups</a:t>
            </a:r>
          </a:p>
        </p:txBody>
      </p:sp>
    </p:spTree>
    <p:extLst>
      <p:ext uri="{BB962C8B-B14F-4D97-AF65-F5344CB8AC3E}">
        <p14:creationId xmlns:p14="http://schemas.microsoft.com/office/powerpoint/2010/main" val="35153243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99600-7813-4C3F-87C7-DE908991CDCA}"/>
              </a:ext>
            </a:extLst>
          </p:cNvPr>
          <p:cNvSpPr>
            <a:spLocks noGrp="1"/>
          </p:cNvSpPr>
          <p:nvPr>
            <p:ph type="title"/>
          </p:nvPr>
        </p:nvSpPr>
        <p:spPr/>
        <p:txBody>
          <a:bodyPr/>
          <a:lstStyle/>
          <a:p>
            <a:r>
              <a:rPr lang="en-US" dirty="0"/>
              <a:t>TXA and other complications</a:t>
            </a:r>
          </a:p>
        </p:txBody>
      </p:sp>
      <p:sp>
        <p:nvSpPr>
          <p:cNvPr id="3" name="Content Placeholder 2">
            <a:extLst>
              <a:ext uri="{FF2B5EF4-FFF2-40B4-BE49-F238E27FC236}">
                <a16:creationId xmlns:a16="http://schemas.microsoft.com/office/drawing/2014/main" id="{F0FDC6A2-167C-4DF0-8ACD-2EEAB2BBB146}"/>
              </a:ext>
            </a:extLst>
          </p:cNvPr>
          <p:cNvSpPr>
            <a:spLocks noGrp="1"/>
          </p:cNvSpPr>
          <p:nvPr>
            <p:ph idx="1"/>
          </p:nvPr>
        </p:nvSpPr>
        <p:spPr/>
        <p:txBody>
          <a:bodyPr>
            <a:normAutofit/>
          </a:bodyPr>
          <a:lstStyle/>
          <a:p>
            <a:r>
              <a:rPr lang="en-US" dirty="0"/>
              <a:t>33 (0.33%) women in the TXA group had a seizure versus 43 (0.43%) in the placebo group </a:t>
            </a:r>
          </a:p>
          <a:p>
            <a:r>
              <a:rPr lang="en-US" dirty="0"/>
              <a:t>Eight women in the TXA group suffered the death of a breast-fed baby compared with seven women in the placebo group</a:t>
            </a:r>
          </a:p>
          <a:p>
            <a:r>
              <a:rPr lang="en-US" dirty="0"/>
              <a:t>No thromboembolic events were reported in breast-fed babies in either group</a:t>
            </a:r>
          </a:p>
          <a:p>
            <a:r>
              <a:rPr lang="en-US" dirty="0"/>
              <a:t>Of women who survived, there were no significant differences in quality of life measures</a:t>
            </a:r>
          </a:p>
        </p:txBody>
      </p:sp>
    </p:spTree>
    <p:extLst>
      <p:ext uri="{BB962C8B-B14F-4D97-AF65-F5344CB8AC3E}">
        <p14:creationId xmlns:p14="http://schemas.microsoft.com/office/powerpoint/2010/main" val="2959355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9A733ED-446D-46D2-9946-C89BF08ECE50}"/>
              </a:ext>
            </a:extLst>
          </p:cNvPr>
          <p:cNvPicPr>
            <a:picLocks noGrp="1" noChangeAspect="1"/>
          </p:cNvPicPr>
          <p:nvPr>
            <p:ph idx="1"/>
          </p:nvPr>
        </p:nvPicPr>
        <p:blipFill rotWithShape="1">
          <a:blip r:embed="rId2"/>
          <a:srcRect l="25600" t="30202" r="47911" b="10300"/>
          <a:stretch/>
        </p:blipFill>
        <p:spPr>
          <a:xfrm>
            <a:off x="3628934" y="365125"/>
            <a:ext cx="4934132" cy="6233979"/>
          </a:xfrm>
          <a:prstGeom prst="rect">
            <a:avLst/>
          </a:prstGeom>
        </p:spPr>
      </p:pic>
    </p:spTree>
    <p:extLst>
      <p:ext uri="{BB962C8B-B14F-4D97-AF65-F5344CB8AC3E}">
        <p14:creationId xmlns:p14="http://schemas.microsoft.com/office/powerpoint/2010/main" val="31709120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E8EED-D196-43EC-BEDB-82550D2FB593}"/>
              </a:ext>
            </a:extLst>
          </p:cNvPr>
          <p:cNvSpPr>
            <a:spLocks noGrp="1"/>
          </p:cNvSpPr>
          <p:nvPr>
            <p:ph type="title"/>
          </p:nvPr>
        </p:nvSpPr>
        <p:spPr/>
        <p:txBody>
          <a:bodyPr/>
          <a:lstStyle/>
          <a:p>
            <a:r>
              <a:rPr lang="en-US" b="1" dirty="0"/>
              <a:t>Discussion</a:t>
            </a:r>
            <a:endParaRPr lang="en-US" dirty="0"/>
          </a:p>
        </p:txBody>
      </p:sp>
      <p:sp>
        <p:nvSpPr>
          <p:cNvPr id="3" name="Content Placeholder 2">
            <a:extLst>
              <a:ext uri="{FF2B5EF4-FFF2-40B4-BE49-F238E27FC236}">
                <a16:creationId xmlns:a16="http://schemas.microsoft.com/office/drawing/2014/main" id="{BDBFDEA4-30C4-4323-AE83-36E5C8EC950C}"/>
              </a:ext>
            </a:extLst>
          </p:cNvPr>
          <p:cNvSpPr>
            <a:spLocks noGrp="1"/>
          </p:cNvSpPr>
          <p:nvPr>
            <p:ph idx="1"/>
          </p:nvPr>
        </p:nvSpPr>
        <p:spPr/>
        <p:txBody>
          <a:bodyPr/>
          <a:lstStyle/>
          <a:p>
            <a:r>
              <a:rPr lang="en-US" dirty="0"/>
              <a:t>The administration of TXA to women with post-partum hemorrhage reduces </a:t>
            </a:r>
          </a:p>
          <a:p>
            <a:pPr lvl="1"/>
            <a:r>
              <a:rPr lang="en-US" dirty="0"/>
              <a:t>deaths due to bleeding</a:t>
            </a:r>
          </a:p>
          <a:p>
            <a:pPr lvl="1"/>
            <a:r>
              <a:rPr lang="en-US" dirty="0"/>
              <a:t>laparotomy to control bleeding </a:t>
            </a:r>
          </a:p>
          <a:p>
            <a:pPr lvl="1"/>
            <a:r>
              <a:rPr lang="en-US" dirty="0"/>
              <a:t>with no evidence of any adverse effects or complications</a:t>
            </a:r>
          </a:p>
          <a:p>
            <a:endParaRPr lang="en-US" dirty="0"/>
          </a:p>
          <a:p>
            <a:r>
              <a:rPr lang="en-US" dirty="0"/>
              <a:t>When given soon after delivery, tranexamic acid reduces death due to bleeding by nearly one third</a:t>
            </a:r>
          </a:p>
        </p:txBody>
      </p:sp>
    </p:spTree>
    <p:extLst>
      <p:ext uri="{BB962C8B-B14F-4D97-AF65-F5344CB8AC3E}">
        <p14:creationId xmlns:p14="http://schemas.microsoft.com/office/powerpoint/2010/main" val="2650954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CDEA4-9D73-4BCB-B3E0-685ABD9B5E3B}"/>
              </a:ext>
            </a:extLst>
          </p:cNvPr>
          <p:cNvSpPr>
            <a:spLocks noGrp="1"/>
          </p:cNvSpPr>
          <p:nvPr>
            <p:ph type="title"/>
          </p:nvPr>
        </p:nvSpPr>
        <p:spPr/>
        <p:txBody>
          <a:bodyPr/>
          <a:lstStyle/>
          <a:p>
            <a:r>
              <a:rPr lang="en-US" b="1" dirty="0">
                <a:solidFill>
                  <a:srgbClr val="FF0000"/>
                </a:solidFill>
              </a:rPr>
              <a:t>HEMOSTATIC DRUGS</a:t>
            </a:r>
            <a:endParaRPr lang="es-AR" dirty="0">
              <a:solidFill>
                <a:srgbClr val="FF0000"/>
              </a:solidFill>
            </a:endParaRPr>
          </a:p>
        </p:txBody>
      </p:sp>
      <p:sp>
        <p:nvSpPr>
          <p:cNvPr id="3" name="Content Placeholder 2">
            <a:extLst>
              <a:ext uri="{FF2B5EF4-FFF2-40B4-BE49-F238E27FC236}">
                <a16:creationId xmlns:a16="http://schemas.microsoft.com/office/drawing/2014/main" id="{0D47F87C-C9CF-4022-8B13-262958D82277}"/>
              </a:ext>
            </a:extLst>
          </p:cNvPr>
          <p:cNvSpPr>
            <a:spLocks noGrp="1"/>
          </p:cNvSpPr>
          <p:nvPr>
            <p:ph idx="1"/>
          </p:nvPr>
        </p:nvSpPr>
        <p:spPr/>
        <p:txBody>
          <a:bodyPr>
            <a:normAutofit/>
          </a:bodyPr>
          <a:lstStyle/>
          <a:p>
            <a:r>
              <a:rPr lang="en-US" dirty="0"/>
              <a:t>Clinical disorders in small animals that may benefit from non-</a:t>
            </a:r>
            <a:r>
              <a:rPr lang="en-US" dirty="0" err="1"/>
              <a:t>transfusional</a:t>
            </a:r>
            <a:r>
              <a:rPr lang="en-US" dirty="0"/>
              <a:t> hemostatic drugs </a:t>
            </a:r>
          </a:p>
          <a:p>
            <a:pPr lvl="1"/>
            <a:r>
              <a:rPr lang="en-US" dirty="0"/>
              <a:t>von Willebrand disease (</a:t>
            </a:r>
            <a:r>
              <a:rPr lang="en-US" dirty="0" err="1"/>
              <a:t>vWD</a:t>
            </a:r>
            <a:r>
              <a:rPr lang="en-US" dirty="0"/>
              <a:t>)</a:t>
            </a:r>
          </a:p>
          <a:p>
            <a:pPr lvl="1"/>
            <a:r>
              <a:rPr lang="en-US" dirty="0"/>
              <a:t>hemophilia A and B and other hereditary coagulation factor deficiencies</a:t>
            </a:r>
          </a:p>
          <a:p>
            <a:pPr lvl="1"/>
            <a:r>
              <a:rPr lang="en-US" dirty="0"/>
              <a:t>hereditary </a:t>
            </a:r>
            <a:r>
              <a:rPr lang="en-US" dirty="0" err="1"/>
              <a:t>thrombopathies</a:t>
            </a:r>
            <a:r>
              <a:rPr lang="en-US" dirty="0"/>
              <a:t> (Glanzmann’s </a:t>
            </a:r>
            <a:r>
              <a:rPr lang="en-US" dirty="0" err="1"/>
              <a:t>thromboasthenia</a:t>
            </a:r>
            <a:r>
              <a:rPr lang="en-US" dirty="0"/>
              <a:t>)</a:t>
            </a:r>
          </a:p>
          <a:p>
            <a:pPr lvl="1"/>
            <a:r>
              <a:rPr lang="en-US" dirty="0"/>
              <a:t>acquired </a:t>
            </a:r>
            <a:r>
              <a:rPr lang="en-US" dirty="0" err="1"/>
              <a:t>thrombopathies</a:t>
            </a:r>
            <a:r>
              <a:rPr lang="en-US" dirty="0"/>
              <a:t> </a:t>
            </a:r>
          </a:p>
          <a:p>
            <a:pPr lvl="1"/>
            <a:r>
              <a:rPr lang="en-US" dirty="0"/>
              <a:t>enhanced </a:t>
            </a:r>
            <a:r>
              <a:rPr lang="en-US" dirty="0" err="1"/>
              <a:t>hyperfibrinolytic</a:t>
            </a:r>
            <a:r>
              <a:rPr lang="en-US" dirty="0"/>
              <a:t> states after surgery or trauma.</a:t>
            </a:r>
            <a:endParaRPr lang="es-AR" dirty="0"/>
          </a:p>
        </p:txBody>
      </p:sp>
    </p:spTree>
    <p:extLst>
      <p:ext uri="{BB962C8B-B14F-4D97-AF65-F5344CB8AC3E}">
        <p14:creationId xmlns:p14="http://schemas.microsoft.com/office/powerpoint/2010/main" val="27155934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C74EF-0F6C-41E6-8FF9-D39F7E0F9950}"/>
              </a:ext>
            </a:extLst>
          </p:cNvPr>
          <p:cNvSpPr>
            <a:spLocks noGrp="1"/>
          </p:cNvSpPr>
          <p:nvPr>
            <p:ph type="title"/>
          </p:nvPr>
        </p:nvSpPr>
        <p:spPr/>
        <p:txBody>
          <a:bodyPr/>
          <a:lstStyle/>
          <a:p>
            <a:r>
              <a:rPr lang="en-US" dirty="0"/>
              <a:t>Strengths of the study</a:t>
            </a:r>
          </a:p>
        </p:txBody>
      </p:sp>
      <p:sp>
        <p:nvSpPr>
          <p:cNvPr id="3" name="Content Placeholder 2">
            <a:extLst>
              <a:ext uri="{FF2B5EF4-FFF2-40B4-BE49-F238E27FC236}">
                <a16:creationId xmlns:a16="http://schemas.microsoft.com/office/drawing/2014/main" id="{FAA61466-FBFA-423C-AE37-39F04CAB3E76}"/>
              </a:ext>
            </a:extLst>
          </p:cNvPr>
          <p:cNvSpPr>
            <a:spLocks noGrp="1"/>
          </p:cNvSpPr>
          <p:nvPr>
            <p:ph idx="1"/>
          </p:nvPr>
        </p:nvSpPr>
        <p:spPr/>
        <p:txBody>
          <a:bodyPr>
            <a:normAutofit/>
          </a:bodyPr>
          <a:lstStyle/>
          <a:p>
            <a:r>
              <a:rPr lang="en-US" dirty="0"/>
              <a:t>Randomization</a:t>
            </a:r>
          </a:p>
          <a:p>
            <a:r>
              <a:rPr lang="en-US" dirty="0"/>
              <a:t>Population, multicenter</a:t>
            </a:r>
          </a:p>
          <a:p>
            <a:r>
              <a:rPr lang="en-US" dirty="0"/>
              <a:t>Almost all randomly assigned patients were followed up </a:t>
            </a:r>
          </a:p>
        </p:txBody>
      </p:sp>
    </p:spTree>
    <p:extLst>
      <p:ext uri="{BB962C8B-B14F-4D97-AF65-F5344CB8AC3E}">
        <p14:creationId xmlns:p14="http://schemas.microsoft.com/office/powerpoint/2010/main" val="2876749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F2D8D-B5AD-41E1-ADBC-EC9DEEE1C4DF}"/>
              </a:ext>
            </a:extLst>
          </p:cNvPr>
          <p:cNvSpPr>
            <a:spLocks noGrp="1"/>
          </p:cNvSpPr>
          <p:nvPr>
            <p:ph type="title"/>
          </p:nvPr>
        </p:nvSpPr>
        <p:spPr/>
        <p:txBody>
          <a:bodyPr/>
          <a:lstStyle/>
          <a:p>
            <a:r>
              <a:rPr lang="en-US" dirty="0"/>
              <a:t>Hysterectomies as a dilution factor</a:t>
            </a:r>
          </a:p>
        </p:txBody>
      </p:sp>
      <p:sp>
        <p:nvSpPr>
          <p:cNvPr id="3" name="Content Placeholder 2">
            <a:extLst>
              <a:ext uri="{FF2B5EF4-FFF2-40B4-BE49-F238E27FC236}">
                <a16:creationId xmlns:a16="http://schemas.microsoft.com/office/drawing/2014/main" id="{1137A00D-E0EC-44B7-8CB0-B5056447AF14}"/>
              </a:ext>
            </a:extLst>
          </p:cNvPr>
          <p:cNvSpPr>
            <a:spLocks noGrp="1"/>
          </p:cNvSpPr>
          <p:nvPr>
            <p:ph idx="1"/>
          </p:nvPr>
        </p:nvSpPr>
        <p:spPr/>
        <p:txBody>
          <a:bodyPr/>
          <a:lstStyle/>
          <a:p>
            <a:r>
              <a:rPr lang="en-US" dirty="0"/>
              <a:t>Although TXA did not prevent hysterectomy, it substantially reduced the number of laparotomies to control bleeding</a:t>
            </a:r>
          </a:p>
          <a:p>
            <a:r>
              <a:rPr lang="en-US" dirty="0"/>
              <a:t>While hysterectomy might be a last resort to control bleeding in high-income settings, in Africa and Asia where many women are anemic and blood supplies are limited, hysterectomy is often an early intervention to prevent death from exsanguination</a:t>
            </a:r>
          </a:p>
        </p:txBody>
      </p:sp>
    </p:spTree>
    <p:extLst>
      <p:ext uri="{BB962C8B-B14F-4D97-AF65-F5344CB8AC3E}">
        <p14:creationId xmlns:p14="http://schemas.microsoft.com/office/powerpoint/2010/main" val="18250706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2B65F-A21A-43BE-A3ED-929A929F258C}"/>
              </a:ext>
            </a:extLst>
          </p:cNvPr>
          <p:cNvSpPr>
            <a:spLocks noGrp="1"/>
          </p:cNvSpPr>
          <p:nvPr>
            <p:ph type="title"/>
          </p:nvPr>
        </p:nvSpPr>
        <p:spPr/>
        <p:txBody>
          <a:bodyPr/>
          <a:lstStyle/>
          <a:p>
            <a:r>
              <a:rPr lang="en-US" dirty="0"/>
              <a:t>Hysterectomies as a dilution factor</a:t>
            </a:r>
          </a:p>
        </p:txBody>
      </p:sp>
      <p:sp>
        <p:nvSpPr>
          <p:cNvPr id="3" name="Content Placeholder 2">
            <a:extLst>
              <a:ext uri="{FF2B5EF4-FFF2-40B4-BE49-F238E27FC236}">
                <a16:creationId xmlns:a16="http://schemas.microsoft.com/office/drawing/2014/main" id="{8B0EA0DF-CE9A-4491-9049-EB83A955ADAE}"/>
              </a:ext>
            </a:extLst>
          </p:cNvPr>
          <p:cNvSpPr>
            <a:spLocks noGrp="1"/>
          </p:cNvSpPr>
          <p:nvPr>
            <p:ph idx="1"/>
          </p:nvPr>
        </p:nvSpPr>
        <p:spPr/>
        <p:txBody>
          <a:bodyPr>
            <a:normAutofit/>
          </a:bodyPr>
          <a:lstStyle/>
          <a:p>
            <a:r>
              <a:rPr lang="en-US" dirty="0"/>
              <a:t>The dilution of the effect of TXA arising from interventions that were initiated prior to receipt of the trial treatment is likely to apply to other surgical interventions and blood transfusion</a:t>
            </a:r>
          </a:p>
          <a:p>
            <a:endParaRPr lang="en-US" dirty="0"/>
          </a:p>
          <a:p>
            <a:r>
              <a:rPr lang="en-US" dirty="0"/>
              <a:t>Given the urgency, clinicians cannot wait and see if the trial treatment has an effect before giving other treatments, not least because half of the women received placebo</a:t>
            </a:r>
          </a:p>
        </p:txBody>
      </p:sp>
    </p:spTree>
    <p:extLst>
      <p:ext uri="{BB962C8B-B14F-4D97-AF65-F5344CB8AC3E}">
        <p14:creationId xmlns:p14="http://schemas.microsoft.com/office/powerpoint/2010/main" val="12125990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19D21-B2ED-4A37-B145-455E63639DB5}"/>
              </a:ext>
            </a:extLst>
          </p:cNvPr>
          <p:cNvSpPr>
            <a:spLocks noGrp="1"/>
          </p:cNvSpPr>
          <p:nvPr>
            <p:ph type="title"/>
          </p:nvPr>
        </p:nvSpPr>
        <p:spPr/>
        <p:txBody>
          <a:bodyPr/>
          <a:lstStyle/>
          <a:p>
            <a:r>
              <a:rPr lang="en-US" dirty="0"/>
              <a:t>How did this trial change practice?</a:t>
            </a:r>
          </a:p>
        </p:txBody>
      </p:sp>
      <p:sp>
        <p:nvSpPr>
          <p:cNvPr id="3" name="Content Placeholder 2">
            <a:extLst>
              <a:ext uri="{FF2B5EF4-FFF2-40B4-BE49-F238E27FC236}">
                <a16:creationId xmlns:a16="http://schemas.microsoft.com/office/drawing/2014/main" id="{588B1014-4759-4EAF-B6A4-FBDBC4325066}"/>
              </a:ext>
            </a:extLst>
          </p:cNvPr>
          <p:cNvSpPr>
            <a:spLocks noGrp="1"/>
          </p:cNvSpPr>
          <p:nvPr>
            <p:ph idx="1"/>
          </p:nvPr>
        </p:nvSpPr>
        <p:spPr/>
        <p:txBody>
          <a:bodyPr>
            <a:normAutofit fontScale="92500" lnSpcReduction="10000"/>
          </a:bodyPr>
          <a:lstStyle/>
          <a:p>
            <a:r>
              <a:rPr lang="en-US" dirty="0"/>
              <a:t>WHO guidelines: pre-WOMAN</a:t>
            </a:r>
          </a:p>
          <a:p>
            <a:pPr lvl="1"/>
            <a:r>
              <a:rPr lang="en-US" dirty="0"/>
              <a:t>recommended tranexamic acid in post-partum hemorrhage if uterotonics fail to stop the bleeding or if it is thought that the bleeding may be due to trauma</a:t>
            </a:r>
          </a:p>
          <a:p>
            <a:pPr marL="457200" lvl="1" indent="0">
              <a:buNone/>
            </a:pPr>
            <a:endParaRPr lang="en-US" dirty="0"/>
          </a:p>
          <a:p>
            <a:r>
              <a:rPr lang="en-US" dirty="0"/>
              <a:t>Results of WOMAN trial suggest that if tranexamic acid is used in the treatment of postpartum hemorrhage it should be given soon after the onset of post-partum hemorrhage alongside uterotonics</a:t>
            </a:r>
          </a:p>
          <a:p>
            <a:endParaRPr lang="en-US" dirty="0"/>
          </a:p>
          <a:p>
            <a:r>
              <a:rPr lang="en-US" dirty="0"/>
              <a:t>a significant proportion of mothers die within hours of post-partum </a:t>
            </a:r>
            <a:r>
              <a:rPr lang="en-US" dirty="0" err="1"/>
              <a:t>haemorrhage</a:t>
            </a:r>
            <a:r>
              <a:rPr lang="en-US" dirty="0"/>
              <a:t> onset.</a:t>
            </a:r>
          </a:p>
          <a:p>
            <a:pPr lvl="1"/>
            <a:r>
              <a:rPr lang="en-US" dirty="0"/>
              <a:t>waiting to see if uterotonics fail to stop the bleeding could put some mothers’ lives at risk.</a:t>
            </a:r>
          </a:p>
          <a:p>
            <a:endParaRPr lang="en-US" dirty="0"/>
          </a:p>
        </p:txBody>
      </p:sp>
    </p:spTree>
    <p:extLst>
      <p:ext uri="{BB962C8B-B14F-4D97-AF65-F5344CB8AC3E}">
        <p14:creationId xmlns:p14="http://schemas.microsoft.com/office/powerpoint/2010/main" val="31928098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00724-1521-477E-8B5C-84CA7308297C}"/>
              </a:ext>
            </a:extLst>
          </p:cNvPr>
          <p:cNvSpPr>
            <a:spLocks noGrp="1"/>
          </p:cNvSpPr>
          <p:nvPr>
            <p:ph type="title"/>
          </p:nvPr>
        </p:nvSpPr>
        <p:spPr/>
        <p:txBody>
          <a:bodyPr/>
          <a:lstStyle/>
          <a:p>
            <a:r>
              <a:rPr lang="en-US" dirty="0"/>
              <a:t>CRASH-2 and WOMAN</a:t>
            </a:r>
          </a:p>
        </p:txBody>
      </p:sp>
      <p:sp>
        <p:nvSpPr>
          <p:cNvPr id="3" name="Content Placeholder 2">
            <a:extLst>
              <a:ext uri="{FF2B5EF4-FFF2-40B4-BE49-F238E27FC236}">
                <a16:creationId xmlns:a16="http://schemas.microsoft.com/office/drawing/2014/main" id="{3870E432-4604-47C5-AB29-8F0D9A6DE45C}"/>
              </a:ext>
            </a:extLst>
          </p:cNvPr>
          <p:cNvSpPr>
            <a:spLocks noGrp="1"/>
          </p:cNvSpPr>
          <p:nvPr>
            <p:ph idx="1"/>
          </p:nvPr>
        </p:nvSpPr>
        <p:spPr/>
        <p:txBody>
          <a:bodyPr>
            <a:normAutofit/>
          </a:bodyPr>
          <a:lstStyle/>
          <a:p>
            <a:r>
              <a:rPr lang="en-US" dirty="0"/>
              <a:t>early administration is most effective:</a:t>
            </a:r>
          </a:p>
          <a:p>
            <a:pPr lvl="1"/>
            <a:r>
              <a:rPr lang="en-US" dirty="0"/>
              <a:t>Treatment within 3 h of birth significantly reduced death due to bleeding and the need for laparotomy to control bleeding</a:t>
            </a:r>
          </a:p>
          <a:p>
            <a:pPr marL="342900" lvl="1" indent="-342900"/>
            <a:endParaRPr lang="en-US" dirty="0"/>
          </a:p>
          <a:p>
            <a:pPr marL="342900" lvl="1" indent="-342900"/>
            <a:r>
              <a:rPr lang="en-US" dirty="0"/>
              <a:t>They did not see a monotonic decrease in the risk of death due to bleeding with decreasing time to treatment, as seen in trauma, </a:t>
            </a:r>
          </a:p>
          <a:p>
            <a:pPr marL="800100" lvl="2" indent="-342900"/>
            <a:r>
              <a:rPr lang="en-US" dirty="0"/>
              <a:t>likely to reflect the imprecision of the estimates rather than the underlying biological relationship</a:t>
            </a:r>
          </a:p>
          <a:p>
            <a:pPr marL="457200" lvl="2" indent="0">
              <a:buNone/>
            </a:pPr>
            <a:endParaRPr lang="en-US" dirty="0"/>
          </a:p>
          <a:p>
            <a:pPr marL="342900" lvl="1" indent="-342900"/>
            <a:r>
              <a:rPr lang="en-US" dirty="0"/>
              <a:t>There was a clear decrease in the risk of laparotomy to control bleeding as time to treatment decreased</a:t>
            </a:r>
          </a:p>
        </p:txBody>
      </p:sp>
    </p:spTree>
    <p:extLst>
      <p:ext uri="{BB962C8B-B14F-4D97-AF65-F5344CB8AC3E}">
        <p14:creationId xmlns:p14="http://schemas.microsoft.com/office/powerpoint/2010/main" val="25103703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1FED8-5783-463A-8C86-5CD65F2D7E46}"/>
              </a:ext>
            </a:extLst>
          </p:cNvPr>
          <p:cNvSpPr>
            <a:spLocks noGrp="1"/>
          </p:cNvSpPr>
          <p:nvPr>
            <p:ph type="title"/>
          </p:nvPr>
        </p:nvSpPr>
        <p:spPr/>
        <p:txBody>
          <a:bodyPr/>
          <a:lstStyle/>
          <a:p>
            <a:r>
              <a:rPr lang="en-US" dirty="0"/>
              <a:t>CRASH-2 and WOMAN</a:t>
            </a:r>
          </a:p>
        </p:txBody>
      </p:sp>
      <p:sp>
        <p:nvSpPr>
          <p:cNvPr id="3" name="Content Placeholder 2">
            <a:extLst>
              <a:ext uri="{FF2B5EF4-FFF2-40B4-BE49-F238E27FC236}">
                <a16:creationId xmlns:a16="http://schemas.microsoft.com/office/drawing/2014/main" id="{262DFAC3-0F0E-49E9-A001-5CB932B7F1C8}"/>
              </a:ext>
            </a:extLst>
          </p:cNvPr>
          <p:cNvSpPr>
            <a:spLocks noGrp="1"/>
          </p:cNvSpPr>
          <p:nvPr>
            <p:ph idx="1"/>
          </p:nvPr>
        </p:nvSpPr>
        <p:spPr/>
        <p:txBody>
          <a:bodyPr/>
          <a:lstStyle/>
          <a:p>
            <a:r>
              <a:rPr lang="en-US" dirty="0"/>
              <a:t>The temporal changes in fibrinolytic activation after childbirth are similar to those in trauma with an early (within one hour) increase in levels of tissue plasminogen activator. However, in the light of this trial’s results, further research into the time course of the changes in coagulation and fibrinolysis after childbirth are needed</a:t>
            </a:r>
          </a:p>
        </p:txBody>
      </p:sp>
    </p:spTree>
    <p:extLst>
      <p:ext uri="{BB962C8B-B14F-4D97-AF65-F5344CB8AC3E}">
        <p14:creationId xmlns:p14="http://schemas.microsoft.com/office/powerpoint/2010/main" val="2249868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647AD-11B2-438A-ADDB-8B4245753D63}"/>
              </a:ext>
            </a:extLst>
          </p:cNvPr>
          <p:cNvSpPr>
            <a:spLocks noGrp="1"/>
          </p:cNvSpPr>
          <p:nvPr>
            <p:ph type="title"/>
          </p:nvPr>
        </p:nvSpPr>
        <p:spPr/>
        <p:txBody>
          <a:bodyPr/>
          <a:lstStyle/>
          <a:p>
            <a:r>
              <a:rPr lang="en-US" dirty="0"/>
              <a:t>Weaknesses </a:t>
            </a:r>
          </a:p>
        </p:txBody>
      </p:sp>
      <p:sp>
        <p:nvSpPr>
          <p:cNvPr id="3" name="Content Placeholder 2">
            <a:extLst>
              <a:ext uri="{FF2B5EF4-FFF2-40B4-BE49-F238E27FC236}">
                <a16:creationId xmlns:a16="http://schemas.microsoft.com/office/drawing/2014/main" id="{1F15B29F-A2EA-403D-9ADE-DD50842FB9CF}"/>
              </a:ext>
            </a:extLst>
          </p:cNvPr>
          <p:cNvSpPr>
            <a:spLocks noGrp="1"/>
          </p:cNvSpPr>
          <p:nvPr>
            <p:ph idx="1"/>
          </p:nvPr>
        </p:nvSpPr>
        <p:spPr/>
        <p:txBody>
          <a:bodyPr/>
          <a:lstStyle/>
          <a:p>
            <a:r>
              <a:rPr lang="en-US" dirty="0"/>
              <a:t>In the WOMAN trial, TXA was given by intravenous injection</a:t>
            </a:r>
          </a:p>
          <a:p>
            <a:pPr lvl="1"/>
            <a:r>
              <a:rPr lang="en-US" dirty="0"/>
              <a:t>in low-income and middle-income countries, many deaths from postpartum bleeding occur at home or settings where intravenous injections might not be feasible</a:t>
            </a:r>
          </a:p>
          <a:p>
            <a:pPr marL="457200" lvl="1" indent="0">
              <a:buNone/>
            </a:pPr>
            <a:endParaRPr lang="en-US" dirty="0"/>
          </a:p>
          <a:p>
            <a:r>
              <a:rPr lang="en-US" dirty="0"/>
              <a:t>Bioavailability of tranexamic acid after non-intravenous routes of administration needs to be assessed</a:t>
            </a:r>
          </a:p>
        </p:txBody>
      </p:sp>
    </p:spTree>
    <p:extLst>
      <p:ext uri="{BB962C8B-B14F-4D97-AF65-F5344CB8AC3E}">
        <p14:creationId xmlns:p14="http://schemas.microsoft.com/office/powerpoint/2010/main" val="2538219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8F95-0CA7-436A-BA9F-33FEB4B1DD3E}"/>
              </a:ext>
            </a:extLst>
          </p:cNvPr>
          <p:cNvSpPr>
            <a:spLocks noGrp="1"/>
          </p:cNvSpPr>
          <p:nvPr>
            <p:ph type="title"/>
          </p:nvPr>
        </p:nvSpPr>
        <p:spPr/>
        <p:txBody>
          <a:bodyPr/>
          <a:lstStyle/>
          <a:p>
            <a:r>
              <a:rPr lang="en-US" dirty="0"/>
              <a:t>Thank you! </a:t>
            </a:r>
          </a:p>
        </p:txBody>
      </p:sp>
      <p:sp>
        <p:nvSpPr>
          <p:cNvPr id="3" name="Content Placeholder 2">
            <a:extLst>
              <a:ext uri="{FF2B5EF4-FFF2-40B4-BE49-F238E27FC236}">
                <a16:creationId xmlns:a16="http://schemas.microsoft.com/office/drawing/2014/main" id="{DC0CEDA9-8E91-485A-9C92-72152AAE36AD}"/>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155042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07CAE5-73B1-4E32-94C8-FA2C657DFD2E}"/>
              </a:ext>
            </a:extLst>
          </p:cNvPr>
          <p:cNvSpPr>
            <a:spLocks noGrp="1"/>
          </p:cNvSpPr>
          <p:nvPr>
            <p:ph idx="1"/>
          </p:nvPr>
        </p:nvSpPr>
        <p:spPr>
          <a:xfrm>
            <a:off x="838199" y="914400"/>
            <a:ext cx="6355815" cy="5262563"/>
          </a:xfrm>
        </p:spPr>
        <p:txBody>
          <a:bodyPr>
            <a:normAutofit/>
          </a:bodyPr>
          <a:lstStyle/>
          <a:p>
            <a:r>
              <a:rPr lang="en-US" dirty="0"/>
              <a:t>Fibrinolysis is initiated as tissue plasminogen activator and/or urokinase, which cleave plasminogen into plasmin</a:t>
            </a:r>
          </a:p>
          <a:p>
            <a:r>
              <a:rPr lang="en-US" dirty="0"/>
              <a:t>are released from the endothelium following injury, ischemia, or exposure to thrombin</a:t>
            </a:r>
          </a:p>
          <a:p>
            <a:r>
              <a:rPr lang="en-US" dirty="0"/>
              <a:t>Plasmin degrades fibrin into soluble fibrin degradation products</a:t>
            </a:r>
            <a:endParaRPr lang="es-AR" dirty="0"/>
          </a:p>
        </p:txBody>
      </p:sp>
      <p:pic>
        <p:nvPicPr>
          <p:cNvPr id="4098" name="Picture 2" descr="Image result for fibrinolysis">
            <a:extLst>
              <a:ext uri="{FF2B5EF4-FFF2-40B4-BE49-F238E27FC236}">
                <a16:creationId xmlns:a16="http://schemas.microsoft.com/office/drawing/2014/main" id="{28F305BF-D5B8-4EDB-B631-534E95633D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4014" y="1266539"/>
            <a:ext cx="4571103" cy="3415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9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639F4-4048-48DA-A19A-9F700B74FC83}"/>
              </a:ext>
            </a:extLst>
          </p:cNvPr>
          <p:cNvSpPr>
            <a:spLocks noGrp="1"/>
          </p:cNvSpPr>
          <p:nvPr>
            <p:ph type="title"/>
          </p:nvPr>
        </p:nvSpPr>
        <p:spPr/>
        <p:txBody>
          <a:bodyPr/>
          <a:lstStyle/>
          <a:p>
            <a:r>
              <a:rPr lang="en-US" b="1" dirty="0">
                <a:solidFill>
                  <a:srgbClr val="FF0000"/>
                </a:solidFill>
              </a:rPr>
              <a:t>ANTIFIBRINOLYTIC DRUGS</a:t>
            </a:r>
            <a:endParaRPr lang="en-US" dirty="0">
              <a:solidFill>
                <a:srgbClr val="FF0000"/>
              </a:solidFill>
            </a:endParaRPr>
          </a:p>
        </p:txBody>
      </p:sp>
      <p:sp>
        <p:nvSpPr>
          <p:cNvPr id="3" name="Content Placeholder 2">
            <a:extLst>
              <a:ext uri="{FF2B5EF4-FFF2-40B4-BE49-F238E27FC236}">
                <a16:creationId xmlns:a16="http://schemas.microsoft.com/office/drawing/2014/main" id="{02CE7200-1B44-4D0D-85FC-443E3B3CDDB2}"/>
              </a:ext>
            </a:extLst>
          </p:cNvPr>
          <p:cNvSpPr>
            <a:spLocks noGrp="1"/>
          </p:cNvSpPr>
          <p:nvPr>
            <p:ph idx="1"/>
          </p:nvPr>
        </p:nvSpPr>
        <p:spPr/>
        <p:txBody>
          <a:bodyPr/>
          <a:lstStyle/>
          <a:p>
            <a:r>
              <a:rPr lang="en-US" dirty="0"/>
              <a:t>The antifibrinolytic agents most commonly used in human and veterinary medicine are the synthetic lysine analogs ε-aminocaproic</a:t>
            </a:r>
          </a:p>
          <a:p>
            <a:r>
              <a:rPr lang="en-US" dirty="0"/>
              <a:t>acid (EACA) and tranexamic acid (TXA)</a:t>
            </a:r>
          </a:p>
        </p:txBody>
      </p:sp>
    </p:spTree>
    <p:extLst>
      <p:ext uri="{BB962C8B-B14F-4D97-AF65-F5344CB8AC3E}">
        <p14:creationId xmlns:p14="http://schemas.microsoft.com/office/powerpoint/2010/main" val="4217597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483C0-536D-4E73-BDEC-CB27BE838E20}"/>
              </a:ext>
            </a:extLst>
          </p:cNvPr>
          <p:cNvSpPr>
            <a:spLocks noGrp="1"/>
          </p:cNvSpPr>
          <p:nvPr>
            <p:ph type="title"/>
          </p:nvPr>
        </p:nvSpPr>
        <p:spPr/>
        <p:txBody>
          <a:bodyPr/>
          <a:lstStyle/>
          <a:p>
            <a:r>
              <a:rPr lang="es-AR" b="1" dirty="0">
                <a:solidFill>
                  <a:srgbClr val="FF0000"/>
                </a:solidFill>
              </a:rPr>
              <a:t>MOA</a:t>
            </a:r>
          </a:p>
        </p:txBody>
      </p:sp>
      <p:sp>
        <p:nvSpPr>
          <p:cNvPr id="3" name="Content Placeholder 2">
            <a:extLst>
              <a:ext uri="{FF2B5EF4-FFF2-40B4-BE49-F238E27FC236}">
                <a16:creationId xmlns:a16="http://schemas.microsoft.com/office/drawing/2014/main" id="{625A994C-DCAC-4761-98A8-7A3A6A91D0E4}"/>
              </a:ext>
            </a:extLst>
          </p:cNvPr>
          <p:cNvSpPr>
            <a:spLocks noGrp="1"/>
          </p:cNvSpPr>
          <p:nvPr>
            <p:ph idx="1"/>
          </p:nvPr>
        </p:nvSpPr>
        <p:spPr/>
        <p:txBody>
          <a:bodyPr/>
          <a:lstStyle/>
          <a:p>
            <a:r>
              <a:rPr lang="en-US" dirty="0"/>
              <a:t>Plasminogen acts as a fibrinolytic substance by binding to fibrin at a lysine-binding site</a:t>
            </a:r>
          </a:p>
          <a:p>
            <a:r>
              <a:rPr lang="en-US" dirty="0"/>
              <a:t>Plasminogen </a:t>
            </a:r>
            <a:r>
              <a:rPr lang="en-US" dirty="0">
                <a:sym typeface="Wingdings" panose="05000000000000000000" pitchFamily="2" charset="2"/>
              </a:rPr>
              <a:t> </a:t>
            </a:r>
            <a:r>
              <a:rPr lang="en-US" dirty="0"/>
              <a:t>converted into plasmin </a:t>
            </a:r>
            <a:r>
              <a:rPr lang="en-US" dirty="0">
                <a:sym typeface="Wingdings" panose="05000000000000000000" pitchFamily="2" charset="2"/>
              </a:rPr>
              <a:t></a:t>
            </a:r>
            <a:r>
              <a:rPr lang="en-US" dirty="0"/>
              <a:t> breaks down fibrin into fibrin degradation products. </a:t>
            </a:r>
          </a:p>
          <a:p>
            <a:r>
              <a:rPr lang="en-US" dirty="0"/>
              <a:t>Both, EACA and TXA reversibly block the lysine-binding site on plasminogen, which is essential for binding to fibrin</a:t>
            </a:r>
          </a:p>
          <a:p>
            <a:r>
              <a:rPr lang="en-US" dirty="0"/>
              <a:t>blocks the activation of plasminogen on the surface of fibrinogen and thereby prevents the breakdown of fibrin, although plasmin generation does occur</a:t>
            </a:r>
            <a:endParaRPr lang="es-AR" dirty="0"/>
          </a:p>
        </p:txBody>
      </p:sp>
    </p:spTree>
    <p:extLst>
      <p:ext uri="{BB962C8B-B14F-4D97-AF65-F5344CB8AC3E}">
        <p14:creationId xmlns:p14="http://schemas.microsoft.com/office/powerpoint/2010/main" val="1021417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5BBF9-1ABF-4368-A1E6-3B6E3B9FE348}"/>
              </a:ext>
            </a:extLst>
          </p:cNvPr>
          <p:cNvSpPr>
            <a:spLocks noGrp="1"/>
          </p:cNvSpPr>
          <p:nvPr>
            <p:ph type="title"/>
          </p:nvPr>
        </p:nvSpPr>
        <p:spPr/>
        <p:txBody>
          <a:bodyPr/>
          <a:lstStyle/>
          <a:p>
            <a:r>
              <a:rPr lang="en-US" b="1" dirty="0">
                <a:solidFill>
                  <a:srgbClr val="FF0000"/>
                </a:solidFill>
              </a:rPr>
              <a:t>Indications</a:t>
            </a:r>
            <a:endParaRPr lang="en-US" dirty="0">
              <a:solidFill>
                <a:srgbClr val="FF0000"/>
              </a:solidFill>
            </a:endParaRPr>
          </a:p>
        </p:txBody>
      </p:sp>
      <p:sp>
        <p:nvSpPr>
          <p:cNvPr id="3" name="Content Placeholder 2">
            <a:extLst>
              <a:ext uri="{FF2B5EF4-FFF2-40B4-BE49-F238E27FC236}">
                <a16:creationId xmlns:a16="http://schemas.microsoft.com/office/drawing/2014/main" id="{69A5B371-F343-4D00-AA35-89991A65B525}"/>
              </a:ext>
            </a:extLst>
          </p:cNvPr>
          <p:cNvSpPr>
            <a:spLocks noGrp="1"/>
          </p:cNvSpPr>
          <p:nvPr>
            <p:ph idx="1"/>
          </p:nvPr>
        </p:nvSpPr>
        <p:spPr/>
        <p:txBody>
          <a:bodyPr/>
          <a:lstStyle/>
          <a:p>
            <a:r>
              <a:rPr lang="en-US" dirty="0"/>
              <a:t>intraoperative hemorrhage (cardiac surgery, liver transplantation, spinal surgery, and orthopedic surgery)</a:t>
            </a:r>
          </a:p>
          <a:p>
            <a:r>
              <a:rPr lang="en-US" dirty="0"/>
              <a:t>gastrointestinal bleeding,</a:t>
            </a:r>
          </a:p>
          <a:p>
            <a:r>
              <a:rPr lang="en-US" dirty="0"/>
              <a:t>urinary tract and uterine hemorrhage</a:t>
            </a:r>
          </a:p>
          <a:p>
            <a:r>
              <a:rPr lang="en-US" dirty="0"/>
              <a:t>trauma</a:t>
            </a:r>
          </a:p>
        </p:txBody>
      </p:sp>
    </p:spTree>
    <p:extLst>
      <p:ext uri="{BB962C8B-B14F-4D97-AF65-F5344CB8AC3E}">
        <p14:creationId xmlns:p14="http://schemas.microsoft.com/office/powerpoint/2010/main" val="1078922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DEE8A-A323-4972-B166-33197295DFE3}"/>
              </a:ext>
            </a:extLst>
          </p:cNvPr>
          <p:cNvSpPr>
            <a:spLocks noGrp="1"/>
          </p:cNvSpPr>
          <p:nvPr>
            <p:ph type="title"/>
          </p:nvPr>
        </p:nvSpPr>
        <p:spPr/>
        <p:txBody>
          <a:bodyPr/>
          <a:lstStyle/>
          <a:p>
            <a:r>
              <a:rPr lang="en-US" b="1" dirty="0">
                <a:solidFill>
                  <a:srgbClr val="FF0000"/>
                </a:solidFill>
              </a:rPr>
              <a:t>Contraindications</a:t>
            </a:r>
            <a:endParaRPr lang="en-US" dirty="0">
              <a:solidFill>
                <a:srgbClr val="FF0000"/>
              </a:solidFill>
            </a:endParaRPr>
          </a:p>
        </p:txBody>
      </p:sp>
      <p:sp>
        <p:nvSpPr>
          <p:cNvPr id="3" name="Content Placeholder 2">
            <a:extLst>
              <a:ext uri="{FF2B5EF4-FFF2-40B4-BE49-F238E27FC236}">
                <a16:creationId xmlns:a16="http://schemas.microsoft.com/office/drawing/2014/main" id="{3DE726A7-9E48-4199-8F46-B0B433461865}"/>
              </a:ext>
            </a:extLst>
          </p:cNvPr>
          <p:cNvSpPr>
            <a:spLocks noGrp="1"/>
          </p:cNvSpPr>
          <p:nvPr>
            <p:ph idx="1"/>
          </p:nvPr>
        </p:nvSpPr>
        <p:spPr/>
        <p:txBody>
          <a:bodyPr/>
          <a:lstStyle/>
          <a:p>
            <a:r>
              <a:rPr lang="en-US" dirty="0"/>
              <a:t>(possibly) patients with prothrombotic disease processes because there is a concern of promoting thrombus formation</a:t>
            </a:r>
          </a:p>
          <a:p>
            <a:pPr lvl="1"/>
            <a:r>
              <a:rPr lang="en-US" dirty="0"/>
              <a:t>DIC, ATE, IMHA, Cushing’s</a:t>
            </a:r>
          </a:p>
        </p:txBody>
      </p:sp>
    </p:spTree>
    <p:extLst>
      <p:ext uri="{BB962C8B-B14F-4D97-AF65-F5344CB8AC3E}">
        <p14:creationId xmlns:p14="http://schemas.microsoft.com/office/powerpoint/2010/main" val="3008033142"/>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Depth</Template>
  <TotalTime>339</TotalTime>
  <Words>2794</Words>
  <Application>Microsoft Office PowerPoint</Application>
  <PresentationFormat>Widescreen</PresentationFormat>
  <Paragraphs>209</Paragraphs>
  <Slides>47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47</vt:i4>
      </vt:variant>
    </vt:vector>
  </HeadingPairs>
  <TitlesOfParts>
    <vt:vector size="50" baseType="lpstr">
      <vt:lpstr>Arial</vt:lpstr>
      <vt:lpstr>Corbel</vt:lpstr>
      <vt:lpstr>Depth</vt:lpstr>
      <vt:lpstr>PowerPoint Presentation</vt:lpstr>
      <vt:lpstr>Introduction</vt:lpstr>
      <vt:lpstr>PowerPoint Presentation</vt:lpstr>
      <vt:lpstr>HEMOSTATIC DRUGS</vt:lpstr>
      <vt:lpstr>PowerPoint Presentation</vt:lpstr>
      <vt:lpstr>ANTIFIBRINOLYTIC DRUGS</vt:lpstr>
      <vt:lpstr>MOA</vt:lpstr>
      <vt:lpstr>Indications</vt:lpstr>
      <vt:lpstr>Contraindications</vt:lpstr>
      <vt:lpstr>PowerPoint Presentation</vt:lpstr>
      <vt:lpstr>ε-Aminocaproic acid</vt:lpstr>
      <vt:lpstr>Tranexamic Acid</vt:lpstr>
      <vt:lpstr>PowerPoint Presentation</vt:lpstr>
      <vt:lpstr>PowerPoint Presentation</vt:lpstr>
      <vt:lpstr>PowerPoint Presentation</vt:lpstr>
      <vt:lpstr>Back to WOMAN trial</vt:lpstr>
      <vt:lpstr>PowerPoint Presentation</vt:lpstr>
      <vt:lpstr>Methods</vt:lpstr>
      <vt:lpstr>PowerPoint Presentation</vt:lpstr>
      <vt:lpstr>PowerPoint Presentation</vt:lpstr>
      <vt:lpstr>Procedures</vt:lpstr>
      <vt:lpstr>Outcomes</vt:lpstr>
      <vt:lpstr>PowerPoint Presentation</vt:lpstr>
      <vt:lpstr>Statistical analysis</vt:lpstr>
      <vt:lpstr>PowerPoint Presentation</vt:lpstr>
      <vt:lpstr>PowerPoint Presentation</vt:lpstr>
      <vt:lpstr>PowerPoint Presentation</vt:lpstr>
      <vt:lpstr>Results</vt:lpstr>
      <vt:lpstr>PowerPoint Presentation</vt:lpstr>
      <vt:lpstr>PowerPoint Presentation</vt:lpstr>
      <vt:lpstr>TXA and hysterectomies</vt:lpstr>
      <vt:lpstr>TXA and death</vt:lpstr>
      <vt:lpstr>TXA and additional procedures</vt:lpstr>
      <vt:lpstr>PowerPoint Presentation</vt:lpstr>
      <vt:lpstr>TXA and blood products</vt:lpstr>
      <vt:lpstr>TXA and other complications</vt:lpstr>
      <vt:lpstr>TXA and other complications</vt:lpstr>
      <vt:lpstr>PowerPoint Presentation</vt:lpstr>
      <vt:lpstr>Discussion</vt:lpstr>
      <vt:lpstr>Strengths of the study</vt:lpstr>
      <vt:lpstr>Hysterectomies as a dilution factor</vt:lpstr>
      <vt:lpstr>Hysterectomies as a dilution factor</vt:lpstr>
      <vt:lpstr>How did this trial change practice?</vt:lpstr>
      <vt:lpstr>CRASH-2 and WOMAN</vt:lpstr>
      <vt:lpstr>CRASH-2 and WOMAN</vt:lpstr>
      <vt:lpstr>Weaknesses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early tranexamic acid administration on mortality, hysterectomy, and other morbidities in women with post-partum haemorrhage (WOMAN): an international, randomised, double-blind, placebo-controlled trial</dc:title>
  <dc:creator>Tomas Boullhesen Williams</dc:creator>
  <cp:lastModifiedBy>Tomas Boullhesen Williams</cp:lastModifiedBy>
  <cp:revision>32</cp:revision>
  <dcterms:created xsi:type="dcterms:W3CDTF">2020-01-21T15:02:44Z</dcterms:created>
  <dcterms:modified xsi:type="dcterms:W3CDTF">2020-01-21T20:42:21Z</dcterms:modified>
</cp:coreProperties>
</file>