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91004E6-3EDD-44C5-8D37-6F702E009252}">
  <a:tblStyle styleId="{591004E6-3EDD-44C5-8D37-6F702E00925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80979D0-620F-4847-A4CC-1F2220050AB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slide" Target="slides/slide78.xml"/><Relationship Id="rId83" Type="http://schemas.openxmlformats.org/officeDocument/2006/relationships/slide" Target="slides/slide77.xml"/><Relationship Id="rId42" Type="http://schemas.openxmlformats.org/officeDocument/2006/relationships/slide" Target="slides/slide36.xml"/><Relationship Id="rId86" Type="http://schemas.openxmlformats.org/officeDocument/2006/relationships/slide" Target="slides/slide80.xml"/><Relationship Id="rId41" Type="http://schemas.openxmlformats.org/officeDocument/2006/relationships/slide" Target="slides/slide35.xml"/><Relationship Id="rId85" Type="http://schemas.openxmlformats.org/officeDocument/2006/relationships/slide" Target="slides/slide79.xml"/><Relationship Id="rId44" Type="http://schemas.openxmlformats.org/officeDocument/2006/relationships/slide" Target="slides/slide38.xml"/><Relationship Id="rId43" Type="http://schemas.openxmlformats.org/officeDocument/2006/relationships/slide" Target="slides/slide37.xml"/><Relationship Id="rId87" Type="http://schemas.openxmlformats.org/officeDocument/2006/relationships/slide" Target="slides/slide81.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slide" Target="slides/slide73.xml"/><Relationship Id="rId34" Type="http://schemas.openxmlformats.org/officeDocument/2006/relationships/slide" Target="slides/slide28.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507764b11a_0_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507764b11a_0_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507764b11a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507764b11a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507764b11a_0_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507764b11a_0_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507764b11a_0_5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507764b11a_0_5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507764b11a_0_5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507764b11a_0_5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507764b11a_0_5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507764b11a_0_5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507764b11a_0_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507764b11a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07764b11a_0_5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07764b11a_0_5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507764b11a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07764b11a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507764b11a_0_6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507764b11a_0_6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507764b11a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507764b11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07764b11a_0_6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07764b11a_0_6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507764b11a_0_6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507764b11a_0_6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507764b11a_0_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507764b11a_0_6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507764b11a_0_6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507764b11a_0_6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507764b11a_0_6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507764b11a_0_6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507764b11a_0_6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507764b11a_0_6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507764b11a_0_6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507764b11a_0_6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507764b11a_0_6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507764b11a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507764b11a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507764b11a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507764b11a_0_6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507764b11a_0_6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507764b11a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507764b11a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507764b11a_0_6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507764b11a_0_6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507764b11a_0_6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07764b11a_0_6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507764b11a_0_6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507764b11a_0_6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507764b11a_0_6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507764b11a_0_6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507764b11a_0_7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507764b11a_0_7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507764b11a_0_7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507764b11a_0_7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507764b11a_0_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507764b11a_0_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507764b11a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507764b11a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507764b11a_0_6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507764b11a_0_6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507764b11a_0_7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507764b11a_0_7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507764b11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507764b11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507764b11a_0_7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507764b11a_0_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507764b11a_0_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507764b11a_0_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Diastole</a:t>
            </a:r>
            <a:endParaRPr/>
          </a:p>
          <a:p>
            <a:pPr indent="0" lvl="0" marL="0" rtl="0" algn="l">
              <a:spcBef>
                <a:spcPts val="0"/>
              </a:spcBef>
              <a:spcAft>
                <a:spcPts val="0"/>
              </a:spcAft>
              <a:buNone/>
            </a:pPr>
            <a:r>
              <a:rPr lang="en"/>
              <a:t>Diastole begins with opening of the AV valves when ventricular pressure falls below the atrial pressure. Previously accumulated blood in the atrium rapidly empties into the ventricles, causing initial drop in atrial pressure. Then the pressures in both chambers rise slowly together during passive filling.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*Atrial contraction* is initiated near the end of ventricular diastole, resulting in atrial kick. The ventricle has nearly reached it’s end diastolic volume even before atrial contraction at normal heart rates. At high heart rates, the time interval for passive filling becomes progressively shorter and the atrial kick becomes more relevant.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 Systole </a:t>
            </a:r>
            <a:endParaRPr/>
          </a:p>
          <a:p>
            <a:pPr indent="0" lvl="0" marL="0" rtl="0" algn="l">
              <a:spcBef>
                <a:spcPts val="0"/>
              </a:spcBef>
              <a:spcAft>
                <a:spcPts val="0"/>
              </a:spcAft>
              <a:buClr>
                <a:schemeClr val="dk1"/>
              </a:buClr>
              <a:buSzPts val="1100"/>
              <a:buFont typeface="Arial"/>
              <a:buNone/>
            </a:pPr>
            <a:r>
              <a:rPr lang="en"/>
              <a:t>Once the action potential breaks through the AV node, the pressure in the left ventricle rises sharply. When pressure exceeds that in the aorta, the aortic valve opens. The period between mitral valve closure and aortic valve opening is *isovolumetric contraction*. When the aortic valve opens, blood rushes into the aorta rapidly and causes the pressure there to rise. Once peak systolic pressure is reach, ventricular muscle contraction slows and eventually the intraventricular pressure falls below the aortic pressure. The aortic valve closes abruptly and creates the *incisura/ dicrotic notch* (small volume of aortic blood flows backwards to fill the aortic valve leaflets as they close). After the aortic valves close, the intraventricular pressure falls rapidly while the mitral valve is still closed, which is *isovolumetric relaxation*. Once the intraventricular pressure falls below atrial pressure, the AV valves open and a new cardiac cycle begins.</a:t>
            </a:r>
            <a:endParaRPr/>
          </a:p>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g507764b11a_0_7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507764b11a_0_7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4fe8a585d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4fe8a585d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g4fe8a585d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4fe8a585d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g4fe8a585d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4fe8a585d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0" name="Shape 320"/>
        <p:cNvGrpSpPr/>
        <p:nvPr/>
      </p:nvGrpSpPr>
      <p:grpSpPr>
        <a:xfrm>
          <a:off x="0" y="0"/>
          <a:ext cx="0" cy="0"/>
          <a:chOff x="0" y="0"/>
          <a:chExt cx="0" cy="0"/>
        </a:xfrm>
      </p:grpSpPr>
      <p:sp>
        <p:nvSpPr>
          <p:cNvPr id="321" name="Google Shape;321;g4fe8a585d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4fe8a585d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4fe8a585d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4fe8a585d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4fe8a585dd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4fe8a585d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Google Shape;348;g4fe8a585d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4fe8a585d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507764b11a_0_5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507764b11a_0_5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g4fe8a585dd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4fe8a585d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8" name="Shape 358"/>
        <p:cNvGrpSpPr/>
        <p:nvPr/>
      </p:nvGrpSpPr>
      <p:grpSpPr>
        <a:xfrm>
          <a:off x="0" y="0"/>
          <a:ext cx="0" cy="0"/>
          <a:chOff x="0" y="0"/>
          <a:chExt cx="0" cy="0"/>
        </a:xfrm>
      </p:grpSpPr>
      <p:sp>
        <p:nvSpPr>
          <p:cNvPr id="359" name="Google Shape;359;g4fe8a585dd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4fe8a585dd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Google Shape;366;g4fe8a585dd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4fe8a585dd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g4fe8a585dd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4fe8a585dd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4fe8a585dd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4fe8a585dd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4fe8a585dd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4fe8a585dd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5" name="Shape 385"/>
        <p:cNvGrpSpPr/>
        <p:nvPr/>
      </p:nvGrpSpPr>
      <p:grpSpPr>
        <a:xfrm>
          <a:off x="0" y="0"/>
          <a:ext cx="0" cy="0"/>
          <a:chOff x="0" y="0"/>
          <a:chExt cx="0" cy="0"/>
        </a:xfrm>
      </p:grpSpPr>
      <p:sp>
        <p:nvSpPr>
          <p:cNvPr id="386" name="Google Shape;386;g4fe8a585dd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4fe8a585dd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Google Shape;391;g4fe8a585dd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4fe8a585dd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4fe8a585dd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4fe8a585dd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0" name="Shape 400"/>
        <p:cNvGrpSpPr/>
        <p:nvPr/>
      </p:nvGrpSpPr>
      <p:grpSpPr>
        <a:xfrm>
          <a:off x="0" y="0"/>
          <a:ext cx="0" cy="0"/>
          <a:chOff x="0" y="0"/>
          <a:chExt cx="0" cy="0"/>
        </a:xfrm>
      </p:grpSpPr>
      <p:sp>
        <p:nvSpPr>
          <p:cNvPr id="401" name="Google Shape;401;g4fe8a585dd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4fe8a585dd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507764b11a_0_5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507764b11a_0_5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4fe8a585dd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4fe8a585dd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g4fe8a585dd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4fe8a585dd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g4fe8a585dd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4fe8a585dd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4fe8a585dd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4fe8a585dd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Google Shape;431;g4fe8a585dd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4fe8a585d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5" name="Shape 435"/>
        <p:cNvGrpSpPr/>
        <p:nvPr/>
      </p:nvGrpSpPr>
      <p:grpSpPr>
        <a:xfrm>
          <a:off x="0" y="0"/>
          <a:ext cx="0" cy="0"/>
          <a:chOff x="0" y="0"/>
          <a:chExt cx="0" cy="0"/>
        </a:xfrm>
      </p:grpSpPr>
      <p:sp>
        <p:nvSpPr>
          <p:cNvPr id="436" name="Google Shape;436;g4fe8a585dd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4fe8a585dd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g4fe8a585dd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4fe8a585dd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5" name="Shape 445"/>
        <p:cNvGrpSpPr/>
        <p:nvPr/>
      </p:nvGrpSpPr>
      <p:grpSpPr>
        <a:xfrm>
          <a:off x="0" y="0"/>
          <a:ext cx="0" cy="0"/>
          <a:chOff x="0" y="0"/>
          <a:chExt cx="0" cy="0"/>
        </a:xfrm>
      </p:grpSpPr>
      <p:sp>
        <p:nvSpPr>
          <p:cNvPr id="446" name="Google Shape;446;g4fe8a585dd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4fe8a585dd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0" name="Shape 450"/>
        <p:cNvGrpSpPr/>
        <p:nvPr/>
      </p:nvGrpSpPr>
      <p:grpSpPr>
        <a:xfrm>
          <a:off x="0" y="0"/>
          <a:ext cx="0" cy="0"/>
          <a:chOff x="0" y="0"/>
          <a:chExt cx="0" cy="0"/>
        </a:xfrm>
      </p:grpSpPr>
      <p:sp>
        <p:nvSpPr>
          <p:cNvPr id="451" name="Google Shape;451;g4fe8a585dd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4fe8a585dd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5" name="Shape 455"/>
        <p:cNvGrpSpPr/>
        <p:nvPr/>
      </p:nvGrpSpPr>
      <p:grpSpPr>
        <a:xfrm>
          <a:off x="0" y="0"/>
          <a:ext cx="0" cy="0"/>
          <a:chOff x="0" y="0"/>
          <a:chExt cx="0" cy="0"/>
        </a:xfrm>
      </p:grpSpPr>
      <p:sp>
        <p:nvSpPr>
          <p:cNvPr id="456" name="Google Shape;456;g4fe8a585dd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4fe8a585dd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07764b11a_0_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07764b11a_0_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0" name="Shape 460"/>
        <p:cNvGrpSpPr/>
        <p:nvPr/>
      </p:nvGrpSpPr>
      <p:grpSpPr>
        <a:xfrm>
          <a:off x="0" y="0"/>
          <a:ext cx="0" cy="0"/>
          <a:chOff x="0" y="0"/>
          <a:chExt cx="0" cy="0"/>
        </a:xfrm>
      </p:grpSpPr>
      <p:sp>
        <p:nvSpPr>
          <p:cNvPr id="461" name="Google Shape;461;g4fe8a585dd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2" name="Google Shape;462;g4fe8a585dd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7" name="Shape 467"/>
        <p:cNvGrpSpPr/>
        <p:nvPr/>
      </p:nvGrpSpPr>
      <p:grpSpPr>
        <a:xfrm>
          <a:off x="0" y="0"/>
          <a:ext cx="0" cy="0"/>
          <a:chOff x="0" y="0"/>
          <a:chExt cx="0" cy="0"/>
        </a:xfrm>
      </p:grpSpPr>
      <p:sp>
        <p:nvSpPr>
          <p:cNvPr id="468" name="Google Shape;468;g4fe8a585dd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4fe8a585dd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g4fe8a585dd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4fe8a585dd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7" name="Shape 477"/>
        <p:cNvGrpSpPr/>
        <p:nvPr/>
      </p:nvGrpSpPr>
      <p:grpSpPr>
        <a:xfrm>
          <a:off x="0" y="0"/>
          <a:ext cx="0" cy="0"/>
          <a:chOff x="0" y="0"/>
          <a:chExt cx="0" cy="0"/>
        </a:xfrm>
      </p:grpSpPr>
      <p:sp>
        <p:nvSpPr>
          <p:cNvPr id="478" name="Google Shape;478;g4fe8a585dd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4fe8a585dd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2" name="Shape 482"/>
        <p:cNvGrpSpPr/>
        <p:nvPr/>
      </p:nvGrpSpPr>
      <p:grpSpPr>
        <a:xfrm>
          <a:off x="0" y="0"/>
          <a:ext cx="0" cy="0"/>
          <a:chOff x="0" y="0"/>
          <a:chExt cx="0" cy="0"/>
        </a:xfrm>
      </p:grpSpPr>
      <p:sp>
        <p:nvSpPr>
          <p:cNvPr id="483" name="Google Shape;483;g4fe8a585dd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4fe8a585dd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7" name="Shape 487"/>
        <p:cNvGrpSpPr/>
        <p:nvPr/>
      </p:nvGrpSpPr>
      <p:grpSpPr>
        <a:xfrm>
          <a:off x="0" y="0"/>
          <a:ext cx="0" cy="0"/>
          <a:chOff x="0" y="0"/>
          <a:chExt cx="0" cy="0"/>
        </a:xfrm>
      </p:grpSpPr>
      <p:sp>
        <p:nvSpPr>
          <p:cNvPr id="488" name="Google Shape;488;g4fe8a585dd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4fe8a585dd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g4fe8a585dd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4fe8a585dd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8" name="Shape 498"/>
        <p:cNvGrpSpPr/>
        <p:nvPr/>
      </p:nvGrpSpPr>
      <p:grpSpPr>
        <a:xfrm>
          <a:off x="0" y="0"/>
          <a:ext cx="0" cy="0"/>
          <a:chOff x="0" y="0"/>
          <a:chExt cx="0" cy="0"/>
        </a:xfrm>
      </p:grpSpPr>
      <p:sp>
        <p:nvSpPr>
          <p:cNvPr id="499" name="Google Shape;499;g4fe8a585dd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4fe8a585dd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4fe8a585dd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4fe8a585dd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8" name="Shape 508"/>
        <p:cNvGrpSpPr/>
        <p:nvPr/>
      </p:nvGrpSpPr>
      <p:grpSpPr>
        <a:xfrm>
          <a:off x="0" y="0"/>
          <a:ext cx="0" cy="0"/>
          <a:chOff x="0" y="0"/>
          <a:chExt cx="0" cy="0"/>
        </a:xfrm>
      </p:grpSpPr>
      <p:sp>
        <p:nvSpPr>
          <p:cNvPr id="509" name="Google Shape;509;g50039c37ee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50039c37ee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507764b11a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507764b11a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4" name="Shape 514"/>
        <p:cNvGrpSpPr/>
        <p:nvPr/>
      </p:nvGrpSpPr>
      <p:grpSpPr>
        <a:xfrm>
          <a:off x="0" y="0"/>
          <a:ext cx="0" cy="0"/>
          <a:chOff x="0" y="0"/>
          <a:chExt cx="0" cy="0"/>
        </a:xfrm>
      </p:grpSpPr>
      <p:sp>
        <p:nvSpPr>
          <p:cNvPr id="515" name="Google Shape;515;g4fe8a585dd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4fe8a585dd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9" name="Shape 519"/>
        <p:cNvGrpSpPr/>
        <p:nvPr/>
      </p:nvGrpSpPr>
      <p:grpSpPr>
        <a:xfrm>
          <a:off x="0" y="0"/>
          <a:ext cx="0" cy="0"/>
          <a:chOff x="0" y="0"/>
          <a:chExt cx="0" cy="0"/>
        </a:xfrm>
      </p:grpSpPr>
      <p:sp>
        <p:nvSpPr>
          <p:cNvPr id="520" name="Google Shape;520;g50039c37ee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50039c37e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507764b11a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507764b11a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466225" y="210550"/>
            <a:ext cx="8196300" cy="2616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atin typeface="Trebuchet MS"/>
                <a:ea typeface="Trebuchet MS"/>
                <a:cs typeface="Trebuchet MS"/>
                <a:sym typeface="Trebuchet MS"/>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sz="1400">
                <a:latin typeface="Trebuchet MS"/>
                <a:ea typeface="Trebuchet MS"/>
                <a:cs typeface="Trebuchet MS"/>
                <a:sym typeface="Trebuchet MS"/>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atin typeface="Trebuchet MS"/>
                <a:ea typeface="Trebuchet MS"/>
                <a:cs typeface="Trebuchet MS"/>
                <a:sym typeface="Trebuchet M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0.xml"/><Relationship Id="rId3"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1.xml"/><Relationship Id="rId3" Type="http://schemas.openxmlformats.org/officeDocument/2006/relationships/image" Target="../media/image1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 Id="rId3"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 Id="rId3"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4.xml"/><Relationship Id="rId3"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5.xml"/><Relationship Id="rId3" Type="http://schemas.openxmlformats.org/officeDocument/2006/relationships/image" Target="../media/image17.png"/><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7.xml"/><Relationship Id="rId3" Type="http://schemas.openxmlformats.org/officeDocument/2006/relationships/image" Target="../media/image1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8.xml"/><Relationship Id="rId3" Type="http://schemas.openxmlformats.org/officeDocument/2006/relationships/image" Target="../media/image1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9.xml"/><Relationship Id="rId3" Type="http://schemas.openxmlformats.org/officeDocument/2006/relationships/image" Target="../media/image19.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1.xml"/><Relationship Id="rId3" Type="http://schemas.openxmlformats.org/officeDocument/2006/relationships/image" Target="../media/image1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9.xml"/><Relationship Id="rId3" Type="http://schemas.openxmlformats.org/officeDocument/2006/relationships/image" Target="../media/image22.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2.xml"/><Relationship Id="rId3" Type="http://schemas.openxmlformats.org/officeDocument/2006/relationships/image" Target="../media/image20.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3.xml"/><Relationship Id="rId3" Type="http://schemas.openxmlformats.org/officeDocument/2006/relationships/image" Target="../media/image2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5.xml"/><Relationship Id="rId3" Type="http://schemas.openxmlformats.org/officeDocument/2006/relationships/image" Target="../media/image2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5.xml"/><Relationship Id="rId3" Type="http://schemas.openxmlformats.org/officeDocument/2006/relationships/image" Target="../media/image2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9.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6D7A8"/>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466225" y="210550"/>
            <a:ext cx="8196300" cy="261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Lange CV Physio Questions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Draw an action potential for a pacemaker cell and describe what occurs during each phase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Google Shape;109;p23"/>
          <p:cNvPicPr preferRelativeResize="0"/>
          <p:nvPr/>
        </p:nvPicPr>
        <p:blipFill>
          <a:blip r:embed="rId3">
            <a:alphaModFix/>
          </a:blip>
          <a:stretch>
            <a:fillRect/>
          </a:stretch>
        </p:blipFill>
        <p:spPr>
          <a:xfrm>
            <a:off x="-2" y="93475"/>
            <a:ext cx="3558875" cy="2965725"/>
          </a:xfrm>
          <a:prstGeom prst="rect">
            <a:avLst/>
          </a:prstGeom>
          <a:noFill/>
          <a:ln>
            <a:noFill/>
          </a:ln>
        </p:spPr>
      </p:pic>
      <p:sp>
        <p:nvSpPr>
          <p:cNvPr id="110" name="Google Shape;110;p23"/>
          <p:cNvSpPr txBox="1"/>
          <p:nvPr/>
        </p:nvSpPr>
        <p:spPr>
          <a:xfrm>
            <a:off x="3551775" y="76200"/>
            <a:ext cx="5732400" cy="51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phase 4</a:t>
            </a:r>
            <a:r>
              <a:rPr lang="en"/>
              <a:t> = slow depolarization</a:t>
            </a:r>
            <a:endParaRPr/>
          </a:p>
          <a:p>
            <a:pPr indent="-317500" lvl="0" marL="457200" rtl="0" algn="l">
              <a:spcBef>
                <a:spcPts val="0"/>
              </a:spcBef>
              <a:spcAft>
                <a:spcPts val="0"/>
              </a:spcAft>
              <a:buSzPts val="1400"/>
              <a:buChar char="-"/>
            </a:pPr>
            <a:r>
              <a:rPr lang="en"/>
              <a:t>depolarization to an unstable, slowly depolarizing “resting” potential referred to phase 4 depolarization, diastolic depolarization or pacemaker potential</a:t>
            </a:r>
            <a:endParaRPr/>
          </a:p>
          <a:p>
            <a:pPr indent="-317500" lvl="0" marL="457200" rtl="0" algn="l">
              <a:spcBef>
                <a:spcPts val="0"/>
              </a:spcBef>
              <a:spcAft>
                <a:spcPts val="0"/>
              </a:spcAft>
              <a:buSzPts val="1400"/>
              <a:buChar char="-"/>
            </a:pPr>
            <a:r>
              <a:rPr lang="en"/>
              <a:t>occurs due to:</a:t>
            </a:r>
            <a:endParaRPr/>
          </a:p>
          <a:p>
            <a:pPr indent="-317500" lvl="1" marL="914400" rtl="0" algn="l">
              <a:spcBef>
                <a:spcPts val="0"/>
              </a:spcBef>
              <a:spcAft>
                <a:spcPts val="0"/>
              </a:spcAft>
              <a:buSzPts val="1400"/>
              <a:buChar char="-"/>
            </a:pPr>
            <a:r>
              <a:rPr lang="en"/>
              <a:t>conductance carried by “funny” channels (If)</a:t>
            </a:r>
            <a:endParaRPr/>
          </a:p>
          <a:p>
            <a:pPr indent="-317500" lvl="1" marL="914400" rtl="0" algn="l">
              <a:spcBef>
                <a:spcPts val="0"/>
              </a:spcBef>
              <a:spcAft>
                <a:spcPts val="0"/>
              </a:spcAft>
              <a:buSzPts val="1400"/>
              <a:buChar char="-"/>
            </a:pPr>
            <a:r>
              <a:rPr lang="en"/>
              <a:t>funny current is turned on by repolarization of the membrane potential during the proceeding action potential </a:t>
            </a:r>
            <a:endParaRPr/>
          </a:p>
          <a:p>
            <a:pPr indent="-317500" lvl="1" marL="914400" rtl="0" algn="l">
              <a:spcBef>
                <a:spcPts val="0"/>
              </a:spcBef>
              <a:spcAft>
                <a:spcPts val="0"/>
              </a:spcAft>
              <a:buSzPts val="1400"/>
              <a:buChar char="-"/>
            </a:pPr>
            <a:r>
              <a:rPr lang="en"/>
              <a:t>slight increase in permeability to Na+ and Ca+ </a:t>
            </a:r>
            <a:endParaRPr/>
          </a:p>
          <a:p>
            <a:pPr indent="-317500" lvl="0" marL="457200" rtl="0" algn="l">
              <a:spcBef>
                <a:spcPts val="0"/>
              </a:spcBef>
              <a:spcAft>
                <a:spcPts val="0"/>
              </a:spcAft>
              <a:buSzPts val="1400"/>
              <a:buChar char="-"/>
            </a:pPr>
            <a:r>
              <a:rPr lang="en"/>
              <a:t>progressive decrease in membrane’s permeability to K+ during the resting phase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0</a:t>
            </a:r>
            <a:r>
              <a:rPr lang="en"/>
              <a:t> = depolarization</a:t>
            </a:r>
            <a:endParaRPr/>
          </a:p>
          <a:p>
            <a:pPr indent="-317500" lvl="0" marL="457200" rtl="0" algn="l">
              <a:spcBef>
                <a:spcPts val="0"/>
              </a:spcBef>
              <a:spcAft>
                <a:spcPts val="0"/>
              </a:spcAft>
              <a:buSzPts val="1400"/>
              <a:buChar char="-"/>
            </a:pPr>
            <a:r>
              <a:rPr lang="en"/>
              <a:t>slower initial depolarization phase with lower amplitude overshoot</a:t>
            </a:r>
            <a:endParaRPr/>
          </a:p>
          <a:p>
            <a:pPr indent="-317500" lvl="0" marL="457200" rtl="0" algn="l">
              <a:spcBef>
                <a:spcPts val="0"/>
              </a:spcBef>
              <a:spcAft>
                <a:spcPts val="0"/>
              </a:spcAft>
              <a:buSzPts val="1400"/>
              <a:buChar char="-"/>
            </a:pPr>
            <a:r>
              <a:rPr lang="en"/>
              <a:t>primarily a result of inward movement of Ca+ ions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3</a:t>
            </a:r>
            <a:r>
              <a:rPr lang="en"/>
              <a:t> = repolarization</a:t>
            </a:r>
            <a:endParaRPr/>
          </a:p>
          <a:p>
            <a:pPr indent="-317500" lvl="0" marL="457200" rtl="0" algn="l">
              <a:spcBef>
                <a:spcPts val="0"/>
              </a:spcBef>
              <a:spcAft>
                <a:spcPts val="0"/>
              </a:spcAft>
              <a:buSzPts val="1400"/>
              <a:buChar char="-"/>
            </a:pPr>
            <a:r>
              <a:rPr lang="en"/>
              <a:t>shorter and less stable plateau phase</a:t>
            </a:r>
            <a:endParaRPr/>
          </a:p>
          <a:p>
            <a:pPr indent="-317500" lvl="0" marL="457200" rtl="0" algn="l">
              <a:spcBef>
                <a:spcPts val="0"/>
              </a:spcBef>
              <a:spcAft>
                <a:spcPts val="0"/>
              </a:spcAft>
              <a:buSzPts val="1400"/>
              <a:buChar char="-"/>
            </a:pPr>
            <a:r>
              <a:rPr lang="en"/>
              <a:t>increase in K+ conductance, resulting in outward K+ current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phases 1 and 2 are not present</a:t>
            </a:r>
            <a:endParaRPr b="1"/>
          </a:p>
        </p:txBody>
      </p:sp>
      <p:pic>
        <p:nvPicPr>
          <p:cNvPr id="111" name="Google Shape;111;p23"/>
          <p:cNvPicPr preferRelativeResize="0"/>
          <p:nvPr/>
        </p:nvPicPr>
        <p:blipFill rotWithShape="1">
          <a:blip r:embed="rId4">
            <a:alphaModFix/>
          </a:blip>
          <a:srcRect b="0" l="0" r="0" t="24687"/>
          <a:stretch/>
        </p:blipFill>
        <p:spPr>
          <a:xfrm>
            <a:off x="214075" y="3208972"/>
            <a:ext cx="2228850" cy="1944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4"/>
          <p:cNvSpPr txBox="1"/>
          <p:nvPr>
            <p:ph type="title"/>
          </p:nvPr>
        </p:nvSpPr>
        <p:spPr>
          <a:xfrm>
            <a:off x="311700" y="445025"/>
            <a:ext cx="8520600" cy="26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Fill in the blank: </a:t>
            </a:r>
            <a:r>
              <a:rPr lang="en"/>
              <a:t>Cardiac myocyte action potentials are of [ LONG/ SHORT ] duration compared to skeletal muscle.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Why is this physiologically relevant?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5"/>
          <p:cNvSpPr txBox="1"/>
          <p:nvPr>
            <p:ph type="title"/>
          </p:nvPr>
        </p:nvSpPr>
        <p:spPr>
          <a:xfrm>
            <a:off x="311700" y="445025"/>
            <a:ext cx="8520600" cy="25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LONG DURATION</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The refractory period does not end until the mechanical response is completed, which ensures that the heart cannot form fused contractions, i.e. prevents tetany and allows for diastole</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6"/>
          <p:cNvSpPr txBox="1"/>
          <p:nvPr>
            <p:ph type="title"/>
          </p:nvPr>
        </p:nvSpPr>
        <p:spPr>
          <a:xfrm>
            <a:off x="311700" y="445025"/>
            <a:ext cx="8520600" cy="12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the function of the sinoatrial node?</a:t>
            </a:r>
            <a:endParaRPr/>
          </a:p>
          <a:p>
            <a:pPr indent="0" lvl="0" marL="0" rtl="0" algn="l">
              <a:spcBef>
                <a:spcPts val="0"/>
              </a:spcBef>
              <a:spcAft>
                <a:spcPts val="0"/>
              </a:spcAft>
              <a:buNone/>
            </a:pPr>
            <a:r>
              <a:rPr lang="en"/>
              <a:t>What is the function of the atrioventricular node?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7"/>
          <p:cNvSpPr txBox="1"/>
          <p:nvPr>
            <p:ph type="title"/>
          </p:nvPr>
        </p:nvSpPr>
        <p:spPr>
          <a:xfrm>
            <a:off x="311700" y="445025"/>
            <a:ext cx="8520600" cy="356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u="sng"/>
              <a:t>Sinoatrial node</a:t>
            </a:r>
            <a:endParaRPr sz="1800"/>
          </a:p>
          <a:p>
            <a:pPr indent="-342900" lvl="0" marL="457200" rtl="0" algn="l">
              <a:spcBef>
                <a:spcPts val="0"/>
              </a:spcBef>
              <a:spcAft>
                <a:spcPts val="0"/>
              </a:spcAft>
              <a:buSzPts val="1800"/>
              <a:buChar char="-"/>
            </a:pPr>
            <a:r>
              <a:rPr b="1" lang="en" sz="1800"/>
              <a:t>Spontaneous electrical pacemaker activity (automaticity)</a:t>
            </a:r>
            <a:r>
              <a:rPr lang="en" sz="1800"/>
              <a:t> of cells in the SA node results in normal rhythmic contractions</a:t>
            </a:r>
            <a:endParaRPr sz="1800"/>
          </a:p>
          <a:p>
            <a:pPr indent="-342900" lvl="0" marL="457200" rtl="0" algn="l">
              <a:spcBef>
                <a:spcPts val="0"/>
              </a:spcBef>
              <a:spcAft>
                <a:spcPts val="0"/>
              </a:spcAft>
              <a:buSzPts val="1800"/>
              <a:buChar char="-"/>
            </a:pPr>
            <a:r>
              <a:rPr lang="en" sz="1800"/>
              <a:t>Intrinsic rate of ~100 beats/minute (humans) in the absence of any outside influences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u="sng"/>
              <a:t>Atrioventricular node</a:t>
            </a:r>
            <a:endParaRPr sz="1800" u="sng"/>
          </a:p>
          <a:p>
            <a:pPr indent="-342900" lvl="0" marL="457200" rtl="0" algn="l">
              <a:spcBef>
                <a:spcPts val="0"/>
              </a:spcBef>
              <a:spcAft>
                <a:spcPts val="0"/>
              </a:spcAft>
              <a:buSzPts val="1800"/>
              <a:buChar char="-"/>
            </a:pPr>
            <a:r>
              <a:rPr lang="en" sz="1800"/>
              <a:t>slowly conducting cells that function to create a </a:t>
            </a:r>
            <a:r>
              <a:rPr b="1" lang="en" sz="1800"/>
              <a:t>slight delay between atrial contraction and ventricular contraction</a:t>
            </a:r>
            <a:endParaRPr b="1" sz="1800"/>
          </a:p>
          <a:p>
            <a:pPr indent="-342900" lvl="0" marL="457200" rtl="0" algn="l">
              <a:spcBef>
                <a:spcPts val="0"/>
              </a:spcBef>
              <a:spcAft>
                <a:spcPts val="0"/>
              </a:spcAft>
              <a:buSzPts val="1800"/>
              <a:buChar char="-"/>
            </a:pPr>
            <a:r>
              <a:rPr lang="en" sz="1800"/>
              <a:t>referred to as the latent pacemaker</a:t>
            </a:r>
            <a:endParaRPr sz="1800"/>
          </a:p>
          <a:p>
            <a:pPr indent="0" lvl="0" marL="0" rtl="0" algn="l">
              <a:spcBef>
                <a:spcPts val="0"/>
              </a:spcBef>
              <a:spcAft>
                <a:spcPts val="0"/>
              </a:spcAft>
              <a:buNone/>
            </a:pPr>
            <a:r>
              <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8"/>
          <p:cNvSpPr txBox="1"/>
          <p:nvPr>
            <p:ph type="title"/>
          </p:nvPr>
        </p:nvSpPr>
        <p:spPr>
          <a:xfrm>
            <a:off x="311700" y="445025"/>
            <a:ext cx="8520600" cy="176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Describe the autonomic nervous system controls heart rate. Include what neurotransmitters are used and what ion permeabilities are affected.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9"/>
          <p:cNvSpPr txBox="1"/>
          <p:nvPr>
            <p:ph type="title"/>
          </p:nvPr>
        </p:nvSpPr>
        <p:spPr>
          <a:xfrm>
            <a:off x="311700" y="445025"/>
            <a:ext cx="4320600" cy="444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u="sng"/>
              <a:t>*Sympathetic* - increased heart rate</a:t>
            </a:r>
            <a:endParaRPr sz="1400" u="sng"/>
          </a:p>
          <a:p>
            <a:pPr indent="-317500" lvl="0" marL="457200" rtl="0" algn="l">
              <a:spcBef>
                <a:spcPts val="0"/>
              </a:spcBef>
              <a:spcAft>
                <a:spcPts val="0"/>
              </a:spcAft>
              <a:buSzPts val="1400"/>
              <a:buChar char="-"/>
            </a:pPr>
            <a:r>
              <a:rPr lang="en" sz="1400"/>
              <a:t>neurotransmitter = </a:t>
            </a:r>
            <a:r>
              <a:rPr b="1" lang="en" sz="1400"/>
              <a:t>norepinephrine </a:t>
            </a:r>
            <a:endParaRPr b="1" sz="1400"/>
          </a:p>
          <a:p>
            <a:pPr indent="-317500" lvl="0" marL="457200" rtl="0" algn="l">
              <a:spcBef>
                <a:spcPts val="0"/>
              </a:spcBef>
              <a:spcAft>
                <a:spcPts val="0"/>
              </a:spcAft>
              <a:buSzPts val="1400"/>
              <a:buChar char="-"/>
            </a:pPr>
            <a:r>
              <a:rPr lang="en" sz="1400"/>
              <a:t>increases inward currents carried by Na+ (if) and Ca+ during diastolic interval (</a:t>
            </a:r>
            <a:r>
              <a:rPr b="1" lang="en" sz="1400"/>
              <a:t>increases rate of diastolic depolarization</a:t>
            </a:r>
            <a:r>
              <a:rPr lang="en" sz="1400"/>
              <a:t>) </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Clr>
                <a:schemeClr val="dk1"/>
              </a:buClr>
              <a:buSzPts val="1100"/>
              <a:buFont typeface="Arial"/>
              <a:buNone/>
            </a:pPr>
            <a:r>
              <a:rPr lang="en" sz="1400" u="sng"/>
              <a:t>*Parasympathetic* - slows the heart rate </a:t>
            </a:r>
            <a:endParaRPr sz="1400" u="sng"/>
          </a:p>
          <a:p>
            <a:pPr indent="-317500" lvl="0" marL="457200" rtl="0" algn="l">
              <a:spcBef>
                <a:spcPts val="0"/>
              </a:spcBef>
              <a:spcAft>
                <a:spcPts val="0"/>
              </a:spcAft>
              <a:buSzPts val="1400"/>
              <a:buChar char="-"/>
            </a:pPr>
            <a:r>
              <a:rPr lang="en" sz="1400"/>
              <a:t>via vagus nerve, neurotransmitter = </a:t>
            </a:r>
            <a:r>
              <a:rPr b="1" lang="en" sz="1400"/>
              <a:t>acetylcholine</a:t>
            </a:r>
            <a:endParaRPr b="1" sz="1400"/>
          </a:p>
          <a:p>
            <a:pPr indent="-317500" lvl="0" marL="457200" rtl="0" algn="l">
              <a:spcBef>
                <a:spcPts val="0"/>
              </a:spcBef>
              <a:spcAft>
                <a:spcPts val="0"/>
              </a:spcAft>
              <a:buSzPts val="1400"/>
              <a:buChar char="-"/>
            </a:pPr>
            <a:r>
              <a:rPr lang="en" sz="1400"/>
              <a:t>increases permeability of the resting membrane to K+ (</a:t>
            </a:r>
            <a:r>
              <a:rPr b="1" lang="en" sz="1400"/>
              <a:t>hyperpolarizes</a:t>
            </a:r>
            <a:r>
              <a:rPr lang="en" sz="1400"/>
              <a:t>) and decreases the diastolic permeability to Na+ (</a:t>
            </a:r>
            <a:r>
              <a:rPr b="1" lang="en" sz="1400"/>
              <a:t>slows rate of spontaneous depolarization</a:t>
            </a:r>
            <a:r>
              <a:rPr lang="en" sz="1400"/>
              <a:t>) </a:t>
            </a:r>
            <a:endParaRPr sz="1400"/>
          </a:p>
          <a:p>
            <a:pPr indent="-317500" lvl="0" marL="457200" rtl="0" algn="l">
              <a:spcBef>
                <a:spcPts val="0"/>
              </a:spcBef>
              <a:spcAft>
                <a:spcPts val="0"/>
              </a:spcAft>
              <a:buSzPts val="1400"/>
              <a:buChar char="-"/>
            </a:pPr>
            <a:r>
              <a:rPr lang="en" sz="1400"/>
              <a:t>tonic activity of the vagus nerve results in an average resting heart rate of approximately 70 beats/min</a:t>
            </a:r>
            <a:endParaRPr sz="1400"/>
          </a:p>
          <a:p>
            <a:pPr indent="0" lvl="0" marL="0" rtl="0" algn="l">
              <a:spcBef>
                <a:spcPts val="0"/>
              </a:spcBef>
              <a:spcAft>
                <a:spcPts val="0"/>
              </a:spcAft>
              <a:buNone/>
            </a:pPr>
            <a:r>
              <a:t/>
            </a:r>
            <a:endParaRPr sz="1400"/>
          </a:p>
        </p:txBody>
      </p:sp>
      <p:pic>
        <p:nvPicPr>
          <p:cNvPr id="142" name="Google Shape;142;p29"/>
          <p:cNvPicPr preferRelativeResize="0"/>
          <p:nvPr/>
        </p:nvPicPr>
        <p:blipFill>
          <a:blip r:embed="rId3">
            <a:alphaModFix/>
          </a:blip>
          <a:stretch>
            <a:fillRect/>
          </a:stretch>
        </p:blipFill>
        <p:spPr>
          <a:xfrm>
            <a:off x="4800950" y="935750"/>
            <a:ext cx="4227800" cy="34497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30"/>
          <p:cNvSpPr txBox="1"/>
          <p:nvPr>
            <p:ph type="title"/>
          </p:nvPr>
        </p:nvSpPr>
        <p:spPr>
          <a:xfrm>
            <a:off x="311700" y="445025"/>
            <a:ext cx="8520600" cy="365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meant by dromotropy?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does the autonomic nervous system affect dromotropy?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a positive dromotropic effect, what change would you expect to see on a EKG?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1"/>
          <p:cNvSpPr txBox="1"/>
          <p:nvPr>
            <p:ph type="title"/>
          </p:nvPr>
        </p:nvSpPr>
        <p:spPr>
          <a:xfrm>
            <a:off x="50" y="458400"/>
            <a:ext cx="9144000" cy="337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Dromotropy refers to conduction velocity (mostly through the AV node)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Sympathetic activity has a positive dromotropic effect</a:t>
            </a:r>
            <a:endParaRPr sz="1800"/>
          </a:p>
          <a:p>
            <a:pPr indent="0" lvl="0" marL="0" rtl="0" algn="l">
              <a:spcBef>
                <a:spcPts val="0"/>
              </a:spcBef>
              <a:spcAft>
                <a:spcPts val="0"/>
              </a:spcAft>
              <a:buNone/>
            </a:pPr>
            <a:r>
              <a:rPr lang="en" sz="1800"/>
              <a:t>Parasympathetic activity has a negative dromotropic effect </a:t>
            </a:r>
            <a:endParaRPr b="1"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Positive dromotropic effect = increased conduction velocity = shortened PR interval</a:t>
            </a:r>
            <a:endParaRPr sz="1800"/>
          </a:p>
          <a:p>
            <a:pPr indent="0" lvl="0" marL="0" rtl="0" algn="l">
              <a:spcBef>
                <a:spcPts val="0"/>
              </a:spcBef>
              <a:spcAft>
                <a:spcPts val="0"/>
              </a:spcAft>
              <a:buNone/>
            </a:pPr>
            <a:r>
              <a:rPr lang="en" sz="1800"/>
              <a:t>Negative dromotropic effect = slower conduction velocity = lengthened PR interval </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Match the following characteristics with the appropriate vessel classification.</a:t>
            </a:r>
            <a:endParaRPr/>
          </a:p>
        </p:txBody>
      </p:sp>
      <p:graphicFrame>
        <p:nvGraphicFramePr>
          <p:cNvPr id="60" name="Google Shape;60;p14"/>
          <p:cNvGraphicFramePr/>
          <p:nvPr/>
        </p:nvGraphicFramePr>
        <p:xfrm>
          <a:off x="5344075" y="1398300"/>
          <a:ext cx="3000000" cy="3000000"/>
        </p:xfrm>
        <a:graphic>
          <a:graphicData uri="http://schemas.openxmlformats.org/drawingml/2006/table">
            <a:tbl>
              <a:tblPr>
                <a:noFill/>
                <a:tableStyleId>{591004E6-3EDD-44C5-8D37-6F702E009252}</a:tableStyleId>
              </a:tblPr>
              <a:tblGrid>
                <a:gridCol w="3734775"/>
              </a:tblGrid>
              <a:tr h="2986175">
                <a:tc>
                  <a:txBody>
                    <a:bodyPr>
                      <a:noAutofit/>
                    </a:bodyPr>
                    <a:lstStyle/>
                    <a:p>
                      <a:pPr indent="-317500" lvl="0" marL="457200" rtl="0" algn="l">
                        <a:spcBef>
                          <a:spcPts val="0"/>
                        </a:spcBef>
                        <a:spcAft>
                          <a:spcPts val="0"/>
                        </a:spcAft>
                        <a:buClr>
                          <a:schemeClr val="dk1"/>
                        </a:buClr>
                        <a:buSzPts val="1400"/>
                        <a:buChar char="-"/>
                      </a:pPr>
                      <a:r>
                        <a:rPr lang="en">
                          <a:solidFill>
                            <a:schemeClr val="dk1"/>
                          </a:solidFill>
                        </a:rPr>
                        <a:t>Consist of single layer of endothelial cells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Very distensible with thin-walls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Have relatively thick walls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Contain no smooth muscle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Contain large component of elastin and collagen fibers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Have large amount of smooth muscle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Cannot actively change diameter</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Have one-way valves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Contain more than 50% of blood volume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Largest collective cross-sectional area</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“Resistance vessels”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“Capacitance vessels”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“Conduit vessels”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“Exchange vessels”</a:t>
                      </a:r>
                      <a:endParaRPr/>
                    </a:p>
                  </a:txBody>
                  <a:tcPr marT="91425" marB="91425" marR="91425" marL="91425"/>
                </a:tc>
              </a:tr>
            </a:tbl>
          </a:graphicData>
        </a:graphic>
      </p:graphicFrame>
      <p:graphicFrame>
        <p:nvGraphicFramePr>
          <p:cNvPr id="61" name="Google Shape;61;p14"/>
          <p:cNvGraphicFramePr/>
          <p:nvPr/>
        </p:nvGraphicFramePr>
        <p:xfrm>
          <a:off x="311700" y="1657850"/>
          <a:ext cx="3000000" cy="3000000"/>
        </p:xfrm>
        <a:graphic>
          <a:graphicData uri="http://schemas.openxmlformats.org/drawingml/2006/table">
            <a:tbl>
              <a:tblPr>
                <a:noFill/>
                <a:tableStyleId>{380979D0-620F-4847-A4CC-1F2220050ABF}</a:tableStyleId>
              </a:tblPr>
              <a:tblGrid>
                <a:gridCol w="2475425"/>
                <a:gridCol w="2475425"/>
              </a:tblGrid>
              <a:tr h="700250">
                <a:tc>
                  <a:txBody>
                    <a:bodyPr>
                      <a:noAutofit/>
                    </a:bodyPr>
                    <a:lstStyle/>
                    <a:p>
                      <a:pPr indent="0" lvl="0" marL="0" rtl="0" algn="l">
                        <a:spcBef>
                          <a:spcPts val="0"/>
                        </a:spcBef>
                        <a:spcAft>
                          <a:spcPts val="0"/>
                        </a:spcAft>
                        <a:buNone/>
                      </a:pPr>
                      <a:r>
                        <a:rPr lang="en"/>
                        <a:t>Arteries</a:t>
                      </a:r>
                      <a:endParaRPr/>
                    </a:p>
                  </a:txBody>
                  <a:tcPr marT="63500" marB="63500" marR="63500" marL="63500"/>
                </a:tc>
                <a:tc>
                  <a:txBody>
                    <a:bodyPr>
                      <a:noAutofit/>
                    </a:bodyPr>
                    <a:lstStyle/>
                    <a:p>
                      <a:pPr indent="0" lvl="0" marL="0" rtl="0" algn="l">
                        <a:spcBef>
                          <a:spcPts val="0"/>
                        </a:spcBef>
                        <a:spcAft>
                          <a:spcPts val="0"/>
                        </a:spcAft>
                        <a:buNone/>
                      </a:pPr>
                      <a:r>
                        <a:t/>
                      </a:r>
                      <a:endParaRPr/>
                    </a:p>
                  </a:txBody>
                  <a:tcPr marT="63500" marB="63500" marR="63500" marL="63500"/>
                </a:tc>
              </a:tr>
              <a:tr h="700250">
                <a:tc>
                  <a:txBody>
                    <a:bodyPr>
                      <a:noAutofit/>
                    </a:bodyPr>
                    <a:lstStyle/>
                    <a:p>
                      <a:pPr indent="0" lvl="0" marL="0" rtl="0" algn="l">
                        <a:spcBef>
                          <a:spcPts val="0"/>
                        </a:spcBef>
                        <a:spcAft>
                          <a:spcPts val="0"/>
                        </a:spcAft>
                        <a:buNone/>
                      </a:pPr>
                      <a:r>
                        <a:rPr lang="en"/>
                        <a:t>Arterioles</a:t>
                      </a:r>
                      <a:endParaRPr/>
                    </a:p>
                  </a:txBody>
                  <a:tcPr marT="63500" marB="63500" marR="63500" marL="63500"/>
                </a:tc>
                <a:tc>
                  <a:txBody>
                    <a:bodyPr>
                      <a:noAutofit/>
                    </a:bodyPr>
                    <a:lstStyle/>
                    <a:p>
                      <a:pPr indent="0" lvl="0" marL="0" rtl="0" algn="l">
                        <a:spcBef>
                          <a:spcPts val="0"/>
                        </a:spcBef>
                        <a:spcAft>
                          <a:spcPts val="0"/>
                        </a:spcAft>
                        <a:buNone/>
                      </a:pPr>
                      <a:r>
                        <a:t/>
                      </a:r>
                      <a:endParaRPr/>
                    </a:p>
                  </a:txBody>
                  <a:tcPr marT="63500" marB="63500" marR="63500" marL="63500"/>
                </a:tc>
              </a:tr>
              <a:tr h="1074650">
                <a:tc>
                  <a:txBody>
                    <a:bodyPr>
                      <a:noAutofit/>
                    </a:bodyPr>
                    <a:lstStyle/>
                    <a:p>
                      <a:pPr indent="0" lvl="0" marL="0" rtl="0" algn="l">
                        <a:spcBef>
                          <a:spcPts val="0"/>
                        </a:spcBef>
                        <a:spcAft>
                          <a:spcPts val="0"/>
                        </a:spcAft>
                        <a:buNone/>
                      </a:pPr>
                      <a:r>
                        <a:rPr lang="en"/>
                        <a:t>Capillaries</a:t>
                      </a:r>
                      <a:endParaRPr/>
                    </a:p>
                  </a:txBody>
                  <a:tcPr marT="63500" marB="63500" marR="63500" marL="63500"/>
                </a:tc>
                <a:tc>
                  <a:txBody>
                    <a:bodyPr>
                      <a:noAutofit/>
                    </a:bodyPr>
                    <a:lstStyle/>
                    <a:p>
                      <a:pPr indent="0" lvl="0" marL="0" rtl="0" algn="l">
                        <a:spcBef>
                          <a:spcPts val="0"/>
                        </a:spcBef>
                        <a:spcAft>
                          <a:spcPts val="0"/>
                        </a:spcAft>
                        <a:buNone/>
                      </a:pPr>
                      <a:r>
                        <a:t/>
                      </a:r>
                      <a:endParaRPr/>
                    </a:p>
                  </a:txBody>
                  <a:tcPr marT="63500" marB="63500" marR="63500" marL="63500"/>
                </a:tc>
              </a:tr>
              <a:tr h="887500">
                <a:tc>
                  <a:txBody>
                    <a:bodyPr>
                      <a:noAutofit/>
                    </a:bodyPr>
                    <a:lstStyle/>
                    <a:p>
                      <a:pPr indent="0" lvl="0" marL="0" rtl="0" algn="l">
                        <a:spcBef>
                          <a:spcPts val="0"/>
                        </a:spcBef>
                        <a:spcAft>
                          <a:spcPts val="0"/>
                        </a:spcAft>
                        <a:buNone/>
                      </a:pPr>
                      <a:r>
                        <a:rPr lang="en"/>
                        <a:t>Venules/ Veins </a:t>
                      </a:r>
                      <a:endParaRPr/>
                    </a:p>
                  </a:txBody>
                  <a:tcPr marT="63500" marB="63500" marR="63500" marL="63500"/>
                </a:tc>
                <a:tc>
                  <a:txBody>
                    <a:bodyPr>
                      <a:noAutofit/>
                    </a:bodyPr>
                    <a:lstStyle/>
                    <a:p>
                      <a:pPr indent="0" lvl="0" marL="0" rtl="0" algn="l">
                        <a:spcBef>
                          <a:spcPts val="0"/>
                        </a:spcBef>
                        <a:spcAft>
                          <a:spcPts val="0"/>
                        </a:spcAft>
                        <a:buNone/>
                      </a:pPr>
                      <a:r>
                        <a:t/>
                      </a:r>
                      <a:endParaRPr/>
                    </a:p>
                  </a:txBody>
                  <a:tcPr marT="63500" marB="63500" marR="63500" marL="63500"/>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Label the following diagram of cardiac muscle</a:t>
            </a:r>
            <a:endParaRPr/>
          </a:p>
        </p:txBody>
      </p:sp>
      <p:pic>
        <p:nvPicPr>
          <p:cNvPr id="158" name="Google Shape;158;p32"/>
          <p:cNvPicPr preferRelativeResize="0"/>
          <p:nvPr/>
        </p:nvPicPr>
        <p:blipFill>
          <a:blip r:embed="rId3">
            <a:alphaModFix/>
          </a:blip>
          <a:stretch>
            <a:fillRect/>
          </a:stretch>
        </p:blipFill>
        <p:spPr>
          <a:xfrm>
            <a:off x="1895925" y="972500"/>
            <a:ext cx="5765524" cy="4116075"/>
          </a:xfrm>
          <a:prstGeom prst="rect">
            <a:avLst/>
          </a:prstGeom>
          <a:noFill/>
          <a:ln>
            <a:noFill/>
          </a:ln>
        </p:spPr>
      </p:pic>
      <p:sp>
        <p:nvSpPr>
          <p:cNvPr id="159" name="Google Shape;159;p32"/>
          <p:cNvSpPr/>
          <p:nvPr/>
        </p:nvSpPr>
        <p:spPr>
          <a:xfrm>
            <a:off x="2291975" y="2087550"/>
            <a:ext cx="7425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2"/>
          <p:cNvSpPr/>
          <p:nvPr/>
        </p:nvSpPr>
        <p:spPr>
          <a:xfrm>
            <a:off x="2401325" y="1185425"/>
            <a:ext cx="7425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2"/>
          <p:cNvSpPr/>
          <p:nvPr/>
        </p:nvSpPr>
        <p:spPr>
          <a:xfrm>
            <a:off x="4888750" y="2414850"/>
            <a:ext cx="7425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32"/>
          <p:cNvSpPr/>
          <p:nvPr/>
        </p:nvSpPr>
        <p:spPr>
          <a:xfrm>
            <a:off x="3143825" y="4836725"/>
            <a:ext cx="7425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2"/>
          <p:cNvSpPr/>
          <p:nvPr/>
        </p:nvSpPr>
        <p:spPr>
          <a:xfrm>
            <a:off x="5559400" y="4784700"/>
            <a:ext cx="8412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2"/>
          <p:cNvSpPr/>
          <p:nvPr/>
        </p:nvSpPr>
        <p:spPr>
          <a:xfrm>
            <a:off x="6400475" y="2817275"/>
            <a:ext cx="7425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32"/>
          <p:cNvSpPr/>
          <p:nvPr/>
        </p:nvSpPr>
        <p:spPr>
          <a:xfrm>
            <a:off x="6020350" y="2414850"/>
            <a:ext cx="1122600" cy="1569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pic>
        <p:nvPicPr>
          <p:cNvPr id="170" name="Google Shape;170;p33"/>
          <p:cNvPicPr preferRelativeResize="0"/>
          <p:nvPr/>
        </p:nvPicPr>
        <p:blipFill>
          <a:blip r:embed="rId3">
            <a:alphaModFix/>
          </a:blip>
          <a:stretch>
            <a:fillRect/>
          </a:stretch>
        </p:blipFill>
        <p:spPr>
          <a:xfrm>
            <a:off x="163503" y="370175"/>
            <a:ext cx="6518750" cy="4653825"/>
          </a:xfrm>
          <a:prstGeom prst="rect">
            <a:avLst/>
          </a:prstGeom>
          <a:noFill/>
          <a:ln>
            <a:noFill/>
          </a:ln>
        </p:spPr>
      </p:pic>
      <p:sp>
        <p:nvSpPr>
          <p:cNvPr id="171" name="Google Shape;171;p33"/>
          <p:cNvSpPr txBox="1"/>
          <p:nvPr/>
        </p:nvSpPr>
        <p:spPr>
          <a:xfrm>
            <a:off x="5950550" y="247475"/>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sarcomeres: parallel interdigitating thick and think filaments arranged in serial units to make an extensive myofibrillar structure, allowing for shortening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sarcoplasmic reticulum: intracellular membrane forming a complex internal compartmentalization of the cytoplasm; sequesters calcium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T-tubules: regularly spaced, extensive invaginations of the sarcolemma (cell membrane) that carry action potential signal to the inner parts of the cells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Large number of *mitrochrondia* to provide oxidative phosphorylation needed to supply ATP and meet the high metabolic demands of cardiac muscle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34"/>
          <p:cNvSpPr txBox="1"/>
          <p:nvPr>
            <p:ph type="title"/>
          </p:nvPr>
        </p:nvSpPr>
        <p:spPr>
          <a:xfrm>
            <a:off x="311700" y="498825"/>
            <a:ext cx="8520600" cy="177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are intercalcated discs and why are they </a:t>
            </a:r>
            <a:r>
              <a:rPr lang="en"/>
              <a:t>physiologically</a:t>
            </a:r>
            <a:r>
              <a:rPr lang="en"/>
              <a:t> relevant to cardiac muscle?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5"/>
          <p:cNvSpPr txBox="1"/>
          <p:nvPr/>
        </p:nvSpPr>
        <p:spPr>
          <a:xfrm>
            <a:off x="850075" y="1183650"/>
            <a:ext cx="7026600" cy="312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Cardiac muscle is connected by end-to-end structures called </a:t>
            </a:r>
            <a:r>
              <a:rPr b="1" lang="en"/>
              <a:t>*intercalated disks*.  </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These disks contain:</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AutoNum type="arabicPeriod"/>
            </a:pPr>
            <a:r>
              <a:rPr lang="en"/>
              <a:t>Desmosomes: firm mechanical attachments between cell membranes</a:t>
            </a:r>
            <a:endParaRPr/>
          </a:p>
          <a:p>
            <a:pPr indent="-317500" lvl="0" marL="457200" rtl="0" algn="l">
              <a:spcBef>
                <a:spcPts val="0"/>
              </a:spcBef>
              <a:spcAft>
                <a:spcPts val="0"/>
              </a:spcAft>
              <a:buSzPts val="1400"/>
              <a:buAutoNum type="arabicPeriod"/>
            </a:pPr>
            <a:r>
              <a:rPr lang="en"/>
              <a:t>Gap junctions: Low-resistance electrical connections between adjacent cells formed by proteins called connexin. Allow for the heart to act as a *functional syncytium*</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36"/>
          <p:cNvSpPr txBox="1"/>
          <p:nvPr>
            <p:ph type="title"/>
          </p:nvPr>
        </p:nvSpPr>
        <p:spPr>
          <a:xfrm>
            <a:off x="311700" y="445025"/>
            <a:ext cx="8520600" cy="172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is excitation-contraction coupling different in cardiac muscle than skeletal muscle?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7"/>
          <p:cNvSpPr txBox="1"/>
          <p:nvPr>
            <p:ph type="title"/>
          </p:nvPr>
        </p:nvSpPr>
        <p:spPr>
          <a:xfrm>
            <a:off x="311700" y="445025"/>
            <a:ext cx="8520600" cy="2615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sz="1800"/>
              <a:t>It may be modulated - i.e. variation in intracellular Ca++ concentration will result in a different intensity of actin-myosin interaction, and resultant variation in CONTRACTILITY</a:t>
            </a:r>
            <a:endParaRPr sz="1800"/>
          </a:p>
          <a:p>
            <a:pPr indent="-342900" lvl="0" marL="457200" rtl="0" algn="l">
              <a:spcBef>
                <a:spcPts val="0"/>
              </a:spcBef>
              <a:spcAft>
                <a:spcPts val="0"/>
              </a:spcAft>
              <a:buSzPts val="1800"/>
              <a:buAutoNum type="arabicPeriod"/>
            </a:pPr>
            <a:r>
              <a:rPr lang="en" sz="1800"/>
              <a:t>Duration of cardiac muscle contraction is about the same as the action potential so that the refractory period is not over until the mechanical response is complete. As such, cardiac cells cannot form fused contractions!</a:t>
            </a:r>
            <a:endParaRPr sz="18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38"/>
          <p:cNvSpPr txBox="1"/>
          <p:nvPr>
            <p:ph type="title"/>
          </p:nvPr>
        </p:nvSpPr>
        <p:spPr>
          <a:xfrm>
            <a:off x="311700" y="445025"/>
            <a:ext cx="8520600" cy="36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isometric and isotonic contraction.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 the inotropic effects of norepinephrine result in increased isometric or isotonic contraction?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39"/>
          <p:cNvSpPr txBox="1"/>
          <p:nvPr>
            <p:ph type="title"/>
          </p:nvPr>
        </p:nvSpPr>
        <p:spPr>
          <a:xfrm>
            <a:off x="311700" y="445025"/>
            <a:ext cx="8520600" cy="29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t>*Isometric contraction:* contraction without an appreciable decrease in the length of the whole muscle, i.e. fixed length</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None/>
            </a:pPr>
            <a:r>
              <a:rPr lang="en" sz="1400"/>
              <a:t>*Isotonic contraction:* contraction against a constant load with a decrease in muscle length, .e. fixed tension</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Norepinephrine </a:t>
            </a:r>
            <a:r>
              <a:rPr lang="en" sz="1400"/>
              <a:t>results</a:t>
            </a:r>
            <a:r>
              <a:rPr lang="en" sz="1400"/>
              <a:t> in an increase in peak ISOMETRIC tension at a FIXED length. </a:t>
            </a:r>
            <a:endParaRPr sz="1400"/>
          </a:p>
          <a:p>
            <a:pPr indent="0" lvl="0" marL="0" rtl="0" algn="l">
              <a:spcBef>
                <a:spcPts val="0"/>
              </a:spcBef>
              <a:spcAft>
                <a:spcPts val="0"/>
              </a:spcAft>
              <a:buNone/>
            </a:pPr>
            <a:r>
              <a:rPr lang="en" sz="1400"/>
              <a:t>(Mediated through β1 effects)</a:t>
            </a:r>
            <a:endParaRPr sz="1400"/>
          </a:p>
          <a:p>
            <a:pPr indent="-317500" lvl="0" marL="457200" rtl="0" algn="l">
              <a:spcBef>
                <a:spcPts val="0"/>
              </a:spcBef>
              <a:spcAft>
                <a:spcPts val="0"/>
              </a:spcAft>
              <a:buSzPts val="1400"/>
              <a:buChar char="-"/>
            </a:pPr>
            <a:r>
              <a:rPr lang="en" sz="1400"/>
              <a:t>Increased calcium current during the plateau phase of the action potential, resulting in more cross-bridges to be formed and a greater tension to be developed </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None/>
            </a:pPr>
            <a:r>
              <a:t/>
            </a:r>
            <a:endParaRPr sz="1400"/>
          </a:p>
        </p:txBody>
      </p:sp>
      <p:pic>
        <p:nvPicPr>
          <p:cNvPr id="202" name="Google Shape;202;p39"/>
          <p:cNvPicPr preferRelativeResize="0"/>
          <p:nvPr/>
        </p:nvPicPr>
        <p:blipFill>
          <a:blip r:embed="rId3">
            <a:alphaModFix/>
          </a:blip>
          <a:stretch>
            <a:fillRect/>
          </a:stretch>
        </p:blipFill>
        <p:spPr>
          <a:xfrm>
            <a:off x="2518375" y="2687775"/>
            <a:ext cx="3789296" cy="24557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Fill in the blank: norepinephrine has a small [ POSITIVE/ NEGATIVE ] lusitropic effect on cardiac muscle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N</a:t>
            </a:r>
            <a:r>
              <a:rPr lang="en" sz="1800"/>
              <a:t>orepinephrine has a small POSITIVE lusitropic effect on cardiac muscle.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Enhances the rate of relaxation</a:t>
            </a:r>
            <a:endParaRPr sz="1800"/>
          </a:p>
          <a:p>
            <a:pPr indent="0" lvl="0" marL="0" rtl="0" algn="l">
              <a:spcBef>
                <a:spcPts val="0"/>
              </a:spcBef>
              <a:spcAft>
                <a:spcPts val="0"/>
              </a:spcAft>
              <a:buNone/>
            </a:pPr>
            <a:r>
              <a:rPr lang="en" sz="1800"/>
              <a:t>Norepi increases the activity of sarcoplasmic reticular Ca++ATPase pump, increase the rate of calcium re-uptake and thus enhancing the rate of relaxation.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Also shortens the duration of the action potential (by increasing K+ permeability) at higher heart rates, thus preventing compromise of diastolic filling time </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graphicFrame>
        <p:nvGraphicFramePr>
          <p:cNvPr id="66" name="Google Shape;66;p15"/>
          <p:cNvGraphicFramePr/>
          <p:nvPr/>
        </p:nvGraphicFramePr>
        <p:xfrm>
          <a:off x="821900" y="964550"/>
          <a:ext cx="3000000" cy="3000000"/>
        </p:xfrm>
        <a:graphic>
          <a:graphicData uri="http://schemas.openxmlformats.org/drawingml/2006/table">
            <a:tbl>
              <a:tblPr>
                <a:noFill/>
                <a:tableStyleId>{380979D0-620F-4847-A4CC-1F2220050ABF}</a:tableStyleId>
              </a:tblPr>
              <a:tblGrid>
                <a:gridCol w="3750100"/>
                <a:gridCol w="3750100"/>
              </a:tblGrid>
              <a:tr h="802650">
                <a:tc>
                  <a:txBody>
                    <a:bodyPr>
                      <a:noAutofit/>
                    </a:bodyPr>
                    <a:lstStyle/>
                    <a:p>
                      <a:pPr indent="0" lvl="0" marL="0" rtl="0" algn="l">
                        <a:spcBef>
                          <a:spcPts val="0"/>
                        </a:spcBef>
                        <a:spcAft>
                          <a:spcPts val="0"/>
                        </a:spcAft>
                        <a:buNone/>
                      </a:pPr>
                      <a:r>
                        <a:rPr lang="en" sz="1100"/>
                        <a:t>Arteries</a:t>
                      </a:r>
                      <a:endParaRPr sz="1100"/>
                    </a:p>
                  </a:txBody>
                  <a:tcPr marT="63500" marB="63500" marR="63500" marL="63500"/>
                </a:tc>
                <a:tc>
                  <a:txBody>
                    <a:bodyPr>
                      <a:noAutofit/>
                    </a:bodyPr>
                    <a:lstStyle/>
                    <a:p>
                      <a:pPr indent="0" lvl="0" marL="0" rtl="0" algn="l">
                        <a:spcBef>
                          <a:spcPts val="0"/>
                        </a:spcBef>
                        <a:spcAft>
                          <a:spcPts val="0"/>
                        </a:spcAft>
                        <a:buNone/>
                      </a:pPr>
                      <a:r>
                        <a:rPr lang="en" sz="1100"/>
                        <a:t>Contain large component of elastin and collagen fibers</a:t>
                      </a:r>
                      <a:endParaRPr sz="1100"/>
                    </a:p>
                    <a:p>
                      <a:pPr indent="0" lvl="0" marL="0" rtl="0" algn="l">
                        <a:spcBef>
                          <a:spcPts val="0"/>
                        </a:spcBef>
                        <a:spcAft>
                          <a:spcPts val="0"/>
                        </a:spcAft>
                        <a:buNone/>
                      </a:pPr>
                      <a:r>
                        <a:rPr lang="en" sz="1100"/>
                        <a:t>“Conduit vessels”</a:t>
                      </a:r>
                      <a:endParaRPr sz="1100"/>
                    </a:p>
                  </a:txBody>
                  <a:tcPr marT="63500" marB="63500" marR="63500" marL="63500"/>
                </a:tc>
              </a:tr>
              <a:tr h="802650">
                <a:tc>
                  <a:txBody>
                    <a:bodyPr>
                      <a:noAutofit/>
                    </a:bodyPr>
                    <a:lstStyle/>
                    <a:p>
                      <a:pPr indent="0" lvl="0" marL="0" rtl="0" algn="l">
                        <a:spcBef>
                          <a:spcPts val="0"/>
                        </a:spcBef>
                        <a:spcAft>
                          <a:spcPts val="0"/>
                        </a:spcAft>
                        <a:buNone/>
                      </a:pPr>
                      <a:r>
                        <a:rPr lang="en" sz="1100"/>
                        <a:t>Arterioles</a:t>
                      </a:r>
                      <a:endParaRPr sz="1100"/>
                    </a:p>
                  </a:txBody>
                  <a:tcPr marT="63500" marB="63500" marR="63500" marL="63500"/>
                </a:tc>
                <a:tc>
                  <a:txBody>
                    <a:bodyPr>
                      <a:noAutofit/>
                    </a:bodyPr>
                    <a:lstStyle/>
                    <a:p>
                      <a:pPr indent="0" lvl="0" marL="0" rtl="0" algn="l">
                        <a:spcBef>
                          <a:spcPts val="0"/>
                        </a:spcBef>
                        <a:spcAft>
                          <a:spcPts val="0"/>
                        </a:spcAft>
                        <a:buNone/>
                      </a:pPr>
                      <a:r>
                        <a:rPr lang="en" sz="1100"/>
                        <a:t>Have relatively thick walls </a:t>
                      </a:r>
                      <a:endParaRPr sz="1100"/>
                    </a:p>
                    <a:p>
                      <a:pPr indent="0" lvl="0" marL="0" rtl="0" algn="l">
                        <a:spcBef>
                          <a:spcPts val="0"/>
                        </a:spcBef>
                        <a:spcAft>
                          <a:spcPts val="0"/>
                        </a:spcAft>
                        <a:buNone/>
                      </a:pPr>
                      <a:r>
                        <a:rPr lang="en" sz="1100"/>
                        <a:t>Have large amount of smooth muscle </a:t>
                      </a:r>
                      <a:endParaRPr sz="1100"/>
                    </a:p>
                    <a:p>
                      <a:pPr indent="0" lvl="0" marL="0" rtl="0" algn="l">
                        <a:spcBef>
                          <a:spcPts val="0"/>
                        </a:spcBef>
                        <a:spcAft>
                          <a:spcPts val="0"/>
                        </a:spcAft>
                        <a:buNone/>
                      </a:pPr>
                      <a:r>
                        <a:rPr lang="en" sz="1100"/>
                        <a:t>“Resistance vessels”</a:t>
                      </a:r>
                      <a:endParaRPr sz="1100"/>
                    </a:p>
                  </a:txBody>
                  <a:tcPr marT="63500" marB="63500" marR="63500" marL="63500"/>
                </a:tc>
              </a:tr>
              <a:tr h="1231775">
                <a:tc>
                  <a:txBody>
                    <a:bodyPr>
                      <a:noAutofit/>
                    </a:bodyPr>
                    <a:lstStyle/>
                    <a:p>
                      <a:pPr indent="0" lvl="0" marL="0" rtl="0" algn="l">
                        <a:spcBef>
                          <a:spcPts val="0"/>
                        </a:spcBef>
                        <a:spcAft>
                          <a:spcPts val="0"/>
                        </a:spcAft>
                        <a:buNone/>
                      </a:pPr>
                      <a:r>
                        <a:rPr lang="en" sz="1100"/>
                        <a:t>Capillaries</a:t>
                      </a:r>
                      <a:endParaRPr sz="1100"/>
                    </a:p>
                  </a:txBody>
                  <a:tcPr marT="63500" marB="63500" marR="63500" marL="63500"/>
                </a:tc>
                <a:tc>
                  <a:txBody>
                    <a:bodyPr>
                      <a:noAutofit/>
                    </a:bodyPr>
                    <a:lstStyle/>
                    <a:p>
                      <a:pPr indent="0" lvl="0" marL="0" rtl="0" algn="l">
                        <a:spcBef>
                          <a:spcPts val="0"/>
                        </a:spcBef>
                        <a:spcAft>
                          <a:spcPts val="0"/>
                        </a:spcAft>
                        <a:buNone/>
                      </a:pPr>
                      <a:r>
                        <a:rPr lang="en" sz="1100"/>
                        <a:t>Consist of single layer of endothelial cells</a:t>
                      </a:r>
                      <a:endParaRPr sz="1100"/>
                    </a:p>
                    <a:p>
                      <a:pPr indent="0" lvl="0" marL="0" rtl="0" algn="l">
                        <a:spcBef>
                          <a:spcPts val="0"/>
                        </a:spcBef>
                        <a:spcAft>
                          <a:spcPts val="0"/>
                        </a:spcAft>
                        <a:buNone/>
                      </a:pPr>
                      <a:r>
                        <a:rPr lang="en" sz="1100"/>
                        <a:t>Contain no smooth muscle </a:t>
                      </a:r>
                      <a:endParaRPr sz="1100"/>
                    </a:p>
                    <a:p>
                      <a:pPr indent="0" lvl="0" marL="0" rtl="0" algn="l">
                        <a:spcBef>
                          <a:spcPts val="0"/>
                        </a:spcBef>
                        <a:spcAft>
                          <a:spcPts val="0"/>
                        </a:spcAft>
                        <a:buNone/>
                      </a:pPr>
                      <a:r>
                        <a:rPr lang="en" sz="1100"/>
                        <a:t>Cannot actively change diameter</a:t>
                      </a:r>
                      <a:endParaRPr sz="1100"/>
                    </a:p>
                    <a:p>
                      <a:pPr indent="0" lvl="0" marL="0" rtl="0" algn="l">
                        <a:spcBef>
                          <a:spcPts val="0"/>
                        </a:spcBef>
                        <a:spcAft>
                          <a:spcPts val="0"/>
                        </a:spcAft>
                        <a:buNone/>
                      </a:pPr>
                      <a:r>
                        <a:rPr lang="en" sz="1100"/>
                        <a:t>Largest collective cross-sectional area</a:t>
                      </a:r>
                      <a:endParaRPr sz="1100"/>
                    </a:p>
                    <a:p>
                      <a:pPr indent="0" lvl="0" marL="0" rtl="0" algn="l">
                        <a:spcBef>
                          <a:spcPts val="0"/>
                        </a:spcBef>
                        <a:spcAft>
                          <a:spcPts val="0"/>
                        </a:spcAft>
                        <a:buNone/>
                      </a:pPr>
                      <a:r>
                        <a:rPr lang="en" sz="1100"/>
                        <a:t>“Exchange vessels”</a:t>
                      </a:r>
                      <a:endParaRPr sz="1100"/>
                    </a:p>
                  </a:txBody>
                  <a:tcPr marT="63500" marB="63500" marR="63500" marL="63500"/>
                </a:tc>
              </a:tr>
              <a:tr h="1017225">
                <a:tc>
                  <a:txBody>
                    <a:bodyPr>
                      <a:noAutofit/>
                    </a:bodyPr>
                    <a:lstStyle/>
                    <a:p>
                      <a:pPr indent="0" lvl="0" marL="0" rtl="0" algn="l">
                        <a:spcBef>
                          <a:spcPts val="0"/>
                        </a:spcBef>
                        <a:spcAft>
                          <a:spcPts val="0"/>
                        </a:spcAft>
                        <a:buNone/>
                      </a:pPr>
                      <a:r>
                        <a:rPr lang="en" sz="1100"/>
                        <a:t>Venules/ Veins </a:t>
                      </a:r>
                      <a:endParaRPr sz="1100"/>
                    </a:p>
                  </a:txBody>
                  <a:tcPr marT="63500" marB="63500" marR="63500" marL="63500"/>
                </a:tc>
                <a:tc>
                  <a:txBody>
                    <a:bodyPr>
                      <a:noAutofit/>
                    </a:bodyPr>
                    <a:lstStyle/>
                    <a:p>
                      <a:pPr indent="0" lvl="0" marL="0" rtl="0" algn="l">
                        <a:spcBef>
                          <a:spcPts val="0"/>
                        </a:spcBef>
                        <a:spcAft>
                          <a:spcPts val="0"/>
                        </a:spcAft>
                        <a:buNone/>
                      </a:pPr>
                      <a:r>
                        <a:rPr lang="en" sz="1100"/>
                        <a:t>Very distensible with thin-walls </a:t>
                      </a:r>
                      <a:endParaRPr sz="1100"/>
                    </a:p>
                    <a:p>
                      <a:pPr indent="0" lvl="0" marL="0" rtl="0" algn="l">
                        <a:spcBef>
                          <a:spcPts val="0"/>
                        </a:spcBef>
                        <a:spcAft>
                          <a:spcPts val="0"/>
                        </a:spcAft>
                        <a:buNone/>
                      </a:pPr>
                      <a:r>
                        <a:rPr lang="en" sz="1100"/>
                        <a:t>Have one-way valves </a:t>
                      </a:r>
                      <a:endParaRPr sz="1100"/>
                    </a:p>
                    <a:p>
                      <a:pPr indent="0" lvl="0" marL="0" rtl="0" algn="l">
                        <a:spcBef>
                          <a:spcPts val="0"/>
                        </a:spcBef>
                        <a:spcAft>
                          <a:spcPts val="0"/>
                        </a:spcAft>
                        <a:buNone/>
                      </a:pPr>
                      <a:r>
                        <a:rPr lang="en" sz="1100"/>
                        <a:t>Contain more than 50% of blood volume </a:t>
                      </a:r>
                      <a:endParaRPr sz="1100"/>
                    </a:p>
                    <a:p>
                      <a:pPr indent="0" lvl="0" marL="0" rtl="0" algn="l">
                        <a:spcBef>
                          <a:spcPts val="0"/>
                        </a:spcBef>
                        <a:spcAft>
                          <a:spcPts val="0"/>
                        </a:spcAft>
                        <a:buNone/>
                      </a:pPr>
                      <a:r>
                        <a:rPr lang="en" sz="1100"/>
                        <a:t>“Capacitance vessels”</a:t>
                      </a:r>
                      <a:endParaRPr sz="1100"/>
                    </a:p>
                  </a:txBody>
                  <a:tcPr marT="63500" marB="63500" marR="63500" marL="63500"/>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42"/>
          <p:cNvSpPr txBox="1"/>
          <p:nvPr>
            <p:ph type="title"/>
          </p:nvPr>
        </p:nvSpPr>
        <p:spPr>
          <a:xfrm>
            <a:off x="311700" y="445025"/>
            <a:ext cx="8520600" cy="445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2-1</a:t>
            </a:r>
            <a:endParaRPr sz="1800"/>
          </a:p>
          <a:p>
            <a:pPr indent="0" lvl="0" marL="0" rtl="0" algn="l">
              <a:spcBef>
                <a:spcPts val="0"/>
              </a:spcBef>
              <a:spcAft>
                <a:spcPts val="0"/>
              </a:spcAft>
              <a:buNone/>
            </a:pPr>
            <a:r>
              <a:rPr lang="en" sz="1800"/>
              <a:t>Small changes in extracellular potassium ion concentrations have major effects on cell membrane potentials. </a:t>
            </a:r>
            <a:endParaRPr sz="1800"/>
          </a:p>
          <a:p>
            <a:pPr indent="-342900" lvl="0" marL="457200" rtl="0" algn="l">
              <a:spcBef>
                <a:spcPts val="0"/>
              </a:spcBef>
              <a:spcAft>
                <a:spcPts val="0"/>
              </a:spcAft>
              <a:buSzPts val="1800"/>
              <a:buAutoNum type="alphaUcParenR"/>
            </a:pPr>
            <a:r>
              <a:rPr lang="en" sz="1800"/>
              <a:t>What will happen to the potassium equilibrium potential of cardiac muscle cells when interstitial [K+] is elevated? </a:t>
            </a:r>
            <a:endParaRPr sz="1800"/>
          </a:p>
          <a:p>
            <a:pPr indent="-342900" lvl="0" marL="457200" rtl="0" algn="l">
              <a:spcBef>
                <a:spcPts val="0"/>
              </a:spcBef>
              <a:spcAft>
                <a:spcPts val="0"/>
              </a:spcAft>
              <a:buSzPts val="1800"/>
              <a:buAutoNum type="alphaUcParenR"/>
            </a:pPr>
            <a:r>
              <a:rPr lang="en" sz="1800"/>
              <a:t>What effect will this have on the cell’s resting membrane potential?</a:t>
            </a:r>
            <a:endParaRPr sz="1800"/>
          </a:p>
          <a:p>
            <a:pPr indent="-342900" lvl="0" marL="457200" rtl="0" algn="l">
              <a:spcBef>
                <a:spcPts val="0"/>
              </a:spcBef>
              <a:spcAft>
                <a:spcPts val="0"/>
              </a:spcAft>
              <a:buSzPts val="1800"/>
              <a:buAutoNum type="alphaUcParenR"/>
            </a:pPr>
            <a:r>
              <a:rPr lang="en" sz="1800"/>
              <a:t>What effect will this have on the cell’s excitability? </a:t>
            </a:r>
            <a:endParaRPr sz="18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43"/>
          <p:cNvSpPr txBox="1"/>
          <p:nvPr>
            <p:ph type="title"/>
          </p:nvPr>
        </p:nvSpPr>
        <p:spPr>
          <a:xfrm>
            <a:off x="311700" y="112525"/>
            <a:ext cx="8520600" cy="445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2-1</a:t>
            </a:r>
            <a:endParaRPr sz="1800"/>
          </a:p>
          <a:p>
            <a:pPr indent="-342900" lvl="0" marL="457200" rtl="0" algn="l">
              <a:spcBef>
                <a:spcPts val="0"/>
              </a:spcBef>
              <a:spcAft>
                <a:spcPts val="0"/>
              </a:spcAft>
              <a:buSzPts val="1800"/>
              <a:buAutoNum type="alphaUcParenR"/>
            </a:pPr>
            <a:r>
              <a:rPr lang="en" sz="1800"/>
              <a:t>What will happen to the potassium equilibrium potential of cardiac muscle cells when interstitial [K+] is elevated? </a:t>
            </a:r>
            <a:endParaRPr sz="1800"/>
          </a:p>
          <a:p>
            <a:pPr indent="-342900" lvl="0" marL="457200" rtl="0" algn="l">
              <a:spcBef>
                <a:spcPts val="0"/>
              </a:spcBef>
              <a:spcAft>
                <a:spcPts val="0"/>
              </a:spcAft>
              <a:buSzPts val="1800"/>
              <a:buChar char="-"/>
            </a:pPr>
            <a:r>
              <a:rPr lang="en" sz="1800"/>
              <a:t>The potassium equilibrium potential will become less negative because a lower electrical potential is require to balance the decreased tendency for net K+ diffusion out of the cell</a:t>
            </a:r>
            <a:endParaRPr sz="1800"/>
          </a:p>
          <a:p>
            <a:pPr indent="0" lvl="0" marL="0" rtl="0" algn="l">
              <a:spcBef>
                <a:spcPts val="0"/>
              </a:spcBef>
              <a:spcAft>
                <a:spcPts val="0"/>
              </a:spcAft>
              <a:buNone/>
            </a:pPr>
            <a:r>
              <a:t/>
            </a:r>
            <a:endParaRPr sz="1800"/>
          </a:p>
          <a:p>
            <a:pPr indent="-342900" lvl="0" marL="457200" rtl="0" algn="l">
              <a:spcBef>
                <a:spcPts val="0"/>
              </a:spcBef>
              <a:spcAft>
                <a:spcPts val="0"/>
              </a:spcAft>
              <a:buSzPts val="1800"/>
              <a:buAutoNum type="alphaUcParenR"/>
            </a:pPr>
            <a:r>
              <a:rPr lang="en" sz="1800"/>
              <a:t>What effect will this have on the cell’s resting membrane potential?</a:t>
            </a:r>
            <a:endParaRPr sz="1800"/>
          </a:p>
          <a:p>
            <a:pPr indent="-342900" lvl="0" marL="457200" rtl="0" algn="l">
              <a:spcBef>
                <a:spcPts val="0"/>
              </a:spcBef>
              <a:spcAft>
                <a:spcPts val="0"/>
              </a:spcAft>
              <a:buSzPts val="1800"/>
              <a:buChar char="-"/>
            </a:pPr>
            <a:r>
              <a:rPr lang="en" sz="1800"/>
              <a:t>B/c the RMP is most permeable to K+, the RMP will always be closest to K+. Thus, the RMP will also become less negative (depolarize).</a:t>
            </a:r>
            <a:endParaRPr sz="1800"/>
          </a:p>
          <a:p>
            <a:pPr indent="0" lvl="0" marL="457200" rtl="0" algn="l">
              <a:spcBef>
                <a:spcPts val="0"/>
              </a:spcBef>
              <a:spcAft>
                <a:spcPts val="0"/>
              </a:spcAft>
              <a:buNone/>
            </a:pPr>
            <a:r>
              <a:t/>
            </a:r>
            <a:endParaRPr sz="1800"/>
          </a:p>
          <a:p>
            <a:pPr indent="-342900" lvl="0" marL="457200" rtl="0" algn="l">
              <a:spcBef>
                <a:spcPts val="0"/>
              </a:spcBef>
              <a:spcAft>
                <a:spcPts val="0"/>
              </a:spcAft>
              <a:buSzPts val="1800"/>
              <a:buAutoNum type="alphaUcParenR"/>
            </a:pPr>
            <a:r>
              <a:rPr lang="en" sz="1800"/>
              <a:t>What effect will this have on the cell’s excitability? </a:t>
            </a:r>
            <a:endParaRPr sz="1800"/>
          </a:p>
          <a:p>
            <a:pPr indent="-342900" lvl="0" marL="457200" rtl="0" algn="l">
              <a:spcBef>
                <a:spcPts val="0"/>
              </a:spcBef>
              <a:spcAft>
                <a:spcPts val="0"/>
              </a:spcAft>
              <a:buSzPts val="1800"/>
              <a:buChar char="-"/>
            </a:pPr>
            <a:r>
              <a:rPr lang="en" sz="1800"/>
              <a:t>The RMP will be closer to the htreshold, intially making the cell more excitable </a:t>
            </a:r>
            <a:endParaRPr sz="1800"/>
          </a:p>
          <a:p>
            <a:pPr indent="-342900" lvl="0" marL="457200" rtl="0" algn="l">
              <a:spcBef>
                <a:spcPts val="0"/>
              </a:spcBef>
              <a:spcAft>
                <a:spcPts val="0"/>
              </a:spcAft>
              <a:buSzPts val="1800"/>
              <a:buChar char="-"/>
            </a:pPr>
            <a:r>
              <a:rPr lang="en" sz="1800"/>
              <a:t>The fast sodium channels will become inactivated, making the cell less exctiable </a:t>
            </a:r>
            <a:endParaRPr sz="18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2-3 A</a:t>
            </a:r>
            <a:endParaRPr/>
          </a:p>
          <a:p>
            <a:pPr indent="0" lvl="0" marL="0" rtl="0" algn="l">
              <a:spcBef>
                <a:spcPts val="0"/>
              </a:spcBef>
              <a:spcAft>
                <a:spcPts val="0"/>
              </a:spcAft>
              <a:buNone/>
            </a:pPr>
            <a:r>
              <a:rPr lang="en"/>
              <a:t>What are the effects of sodium channel blockers on the PR interval on the ECG? On the duration of the QRS complex?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2-3 A</a:t>
            </a:r>
            <a:endParaRPr/>
          </a:p>
          <a:p>
            <a:pPr indent="0" lvl="0" marL="0" rtl="0" algn="l">
              <a:spcBef>
                <a:spcPts val="0"/>
              </a:spcBef>
              <a:spcAft>
                <a:spcPts val="0"/>
              </a:spcAft>
              <a:buNone/>
            </a:pPr>
            <a:r>
              <a:rPr lang="en"/>
              <a:t>Sodium channel blockers delay the opening of the fast sodium channels. This slows the rate of depolarization (PHASE 0), which will in turn slow conduction velocity. This will result in prolongation of the PR interval, and widening of the QRS complex.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2-3 B</a:t>
            </a:r>
            <a:endParaRPr/>
          </a:p>
          <a:p>
            <a:pPr indent="0" lvl="0" marL="0" rtl="0" algn="l">
              <a:spcBef>
                <a:spcPts val="0"/>
              </a:spcBef>
              <a:spcAft>
                <a:spcPts val="0"/>
              </a:spcAft>
              <a:buNone/>
            </a:pPr>
            <a:r>
              <a:rPr lang="en"/>
              <a:t>What are the effect of calcium channel blockers on the rate of firing of the SA nodal cells? On the rate of conduction of the action potential through the AV node? On myocardial contractility?</a:t>
            </a:r>
            <a:endParaRPr/>
          </a:p>
          <a:p>
            <a:pPr indent="0" lvl="0" marL="0" rtl="0" algn="l">
              <a:spcBef>
                <a:spcPts val="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2-3 B</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Calcium channel blockers slow the firing rate of SA nodal cells by blocking the calcium component of diastolic depolarization.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They will reduce the rate of AV nodal cell depolarization (which is largely due to calcium entry into cells) and slow the rate of AV nodal conduction</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They will decrease the amount of calcium made available durin excitation-contraction coupling, and thus decrease tension production/ contractility</a:t>
            </a:r>
            <a:endParaRPr sz="1800"/>
          </a:p>
          <a:p>
            <a:pPr indent="0" lvl="0" marL="0" rtl="0" algn="l">
              <a:spcBef>
                <a:spcPts val="0"/>
              </a:spcBef>
              <a:spcAft>
                <a:spcPts val="0"/>
              </a:spcAft>
              <a:buNone/>
            </a:pPr>
            <a:r>
              <a:t/>
            </a:r>
            <a:endParaRPr sz="18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2-3 C</a:t>
            </a:r>
            <a:endParaRPr/>
          </a:p>
          <a:p>
            <a:pPr indent="0" lvl="0" marL="0" rtl="0" algn="l">
              <a:spcBef>
                <a:spcPts val="0"/>
              </a:spcBef>
              <a:spcAft>
                <a:spcPts val="0"/>
              </a:spcAft>
              <a:buNone/>
            </a:pPr>
            <a:r>
              <a:rPr lang="en"/>
              <a:t>What are the effects of potassium channel blockers on the action potential duration? On refractory periods?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2-3 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Potassium channel blockers inhibit the delayed increase in potassium permeability that contributes to the initiation and rate of repolarization of cardiac myocytes. This prolongs the plateau phase of the action potential, prolonging the QT interval of the ECG, and prolonging the refractory period of the cell. </a:t>
            </a:r>
            <a:endParaRPr/>
          </a:p>
          <a:p>
            <a:pPr indent="0" lvl="0" marL="0" rtl="0" algn="l">
              <a:spcBef>
                <a:spcPts val="0"/>
              </a:spcBef>
              <a:spcAft>
                <a:spcPts val="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50"/>
          <p:cNvSpPr txBox="1"/>
          <p:nvPr>
            <p:ph type="title"/>
          </p:nvPr>
        </p:nvSpPr>
        <p:spPr>
          <a:xfrm>
            <a:off x="311700" y="445025"/>
            <a:ext cx="8520600" cy="365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2-8 (Multiple choice)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The primary route of removal of Ca++ from the sarcoplasm during relaxation of a cardiac muscle cell is by …</a:t>
            </a:r>
            <a:endParaRPr sz="1800"/>
          </a:p>
          <a:p>
            <a:pPr indent="-342900" lvl="0" marL="457200" rtl="0" algn="l">
              <a:spcBef>
                <a:spcPts val="0"/>
              </a:spcBef>
              <a:spcAft>
                <a:spcPts val="0"/>
              </a:spcAft>
              <a:buSzPts val="1800"/>
              <a:buAutoNum type="alphaUcParenR"/>
            </a:pPr>
            <a:r>
              <a:rPr lang="en" sz="1800"/>
              <a:t>Active transport out of the cell</a:t>
            </a:r>
            <a:endParaRPr sz="1800"/>
          </a:p>
          <a:p>
            <a:pPr indent="-342900" lvl="0" marL="457200" rtl="0" algn="l">
              <a:spcBef>
                <a:spcPts val="0"/>
              </a:spcBef>
              <a:spcAft>
                <a:spcPts val="0"/>
              </a:spcAft>
              <a:buSzPts val="1800"/>
              <a:buAutoNum type="alphaUcParenR"/>
            </a:pPr>
            <a:r>
              <a:rPr lang="en" sz="1800"/>
              <a:t>Passive exchange with extracellular sodium</a:t>
            </a:r>
            <a:endParaRPr sz="1800"/>
          </a:p>
          <a:p>
            <a:pPr indent="-342900" lvl="0" marL="457200" rtl="0" algn="l">
              <a:spcBef>
                <a:spcPts val="0"/>
              </a:spcBef>
              <a:spcAft>
                <a:spcPts val="0"/>
              </a:spcAft>
              <a:buSzPts val="1800"/>
              <a:buAutoNum type="alphaUcParenR"/>
            </a:pPr>
            <a:r>
              <a:rPr lang="en" sz="1800"/>
              <a:t>Active transport into the sarcoplasmic reticulum</a:t>
            </a:r>
            <a:endParaRPr sz="1800"/>
          </a:p>
          <a:p>
            <a:pPr indent="-342900" lvl="0" marL="457200" rtl="0" algn="l">
              <a:spcBef>
                <a:spcPts val="0"/>
              </a:spcBef>
              <a:spcAft>
                <a:spcPts val="0"/>
              </a:spcAft>
              <a:buSzPts val="1800"/>
              <a:buAutoNum type="alphaUcParenR"/>
            </a:pPr>
            <a:r>
              <a:rPr lang="en" sz="1800"/>
              <a:t>Trapping of calcium by troponin in the myofilaments</a:t>
            </a:r>
            <a:endParaRPr sz="1800"/>
          </a:p>
          <a:p>
            <a:pPr indent="-342900" lvl="0" marL="457200" rtl="0" algn="l">
              <a:spcBef>
                <a:spcPts val="0"/>
              </a:spcBef>
              <a:spcAft>
                <a:spcPts val="0"/>
              </a:spcAft>
              <a:buSzPts val="1800"/>
              <a:buAutoNum type="alphaUcParenR"/>
            </a:pPr>
            <a:r>
              <a:rPr lang="en" sz="1800"/>
              <a:t>Passive movement out of the cell via L-type calcium channels </a:t>
            </a:r>
            <a:endParaRPr sz="18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51"/>
          <p:cNvSpPr txBox="1"/>
          <p:nvPr>
            <p:ph type="title"/>
          </p:nvPr>
        </p:nvSpPr>
        <p:spPr>
          <a:xfrm>
            <a:off x="311700" y="445025"/>
            <a:ext cx="8520600" cy="365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2-8 (Multiple choice)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The primary route of removal of Ca++ from the sarcoplasm during relaxation of a cardiac muscle cell is by …</a:t>
            </a:r>
            <a:endParaRPr sz="1800"/>
          </a:p>
          <a:p>
            <a:pPr indent="-342900" lvl="0" marL="457200" rtl="0" algn="l">
              <a:spcBef>
                <a:spcPts val="0"/>
              </a:spcBef>
              <a:spcAft>
                <a:spcPts val="0"/>
              </a:spcAft>
              <a:buSzPts val="1800"/>
              <a:buAutoNum type="alphaUcParenR"/>
            </a:pPr>
            <a:r>
              <a:rPr lang="en" sz="1800"/>
              <a:t>Active transport out of the cell</a:t>
            </a:r>
            <a:endParaRPr sz="1800"/>
          </a:p>
          <a:p>
            <a:pPr indent="-342900" lvl="0" marL="457200" rtl="0" algn="l">
              <a:spcBef>
                <a:spcPts val="0"/>
              </a:spcBef>
              <a:spcAft>
                <a:spcPts val="0"/>
              </a:spcAft>
              <a:buSzPts val="1800"/>
              <a:buAutoNum type="alphaUcParenR"/>
            </a:pPr>
            <a:r>
              <a:rPr lang="en" sz="1800"/>
              <a:t>Passive exchange with extracellular sodium</a:t>
            </a:r>
            <a:endParaRPr sz="1800"/>
          </a:p>
          <a:p>
            <a:pPr indent="-342900" lvl="0" marL="457200" rtl="0" algn="l">
              <a:spcBef>
                <a:spcPts val="0"/>
              </a:spcBef>
              <a:spcAft>
                <a:spcPts val="0"/>
              </a:spcAft>
              <a:buSzPts val="1800"/>
              <a:buAutoNum type="alphaUcParenR"/>
            </a:pPr>
            <a:r>
              <a:rPr b="1" lang="en" sz="1800"/>
              <a:t>Active transport into the sarcoplasmic reticulum</a:t>
            </a:r>
            <a:endParaRPr b="1" sz="1800"/>
          </a:p>
          <a:p>
            <a:pPr indent="-342900" lvl="0" marL="457200" rtl="0" algn="l">
              <a:spcBef>
                <a:spcPts val="0"/>
              </a:spcBef>
              <a:spcAft>
                <a:spcPts val="0"/>
              </a:spcAft>
              <a:buSzPts val="1800"/>
              <a:buAutoNum type="alphaUcParenR"/>
            </a:pPr>
            <a:r>
              <a:rPr lang="en" sz="1800"/>
              <a:t>Trapping of calcium by troponin in the myofilaments</a:t>
            </a:r>
            <a:endParaRPr sz="1800"/>
          </a:p>
          <a:p>
            <a:pPr indent="-342900" lvl="0" marL="457200" rtl="0" algn="l">
              <a:spcBef>
                <a:spcPts val="0"/>
              </a:spcBef>
              <a:spcAft>
                <a:spcPts val="0"/>
              </a:spcAft>
              <a:buSzPts val="1800"/>
              <a:buAutoNum type="alphaUcParenR"/>
            </a:pPr>
            <a:r>
              <a:rPr lang="en" sz="1800"/>
              <a:t>Passive movement out of the cell via L-type calcium channels </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“diffusion potential”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
        <p:nvSpPr>
          <p:cNvPr id="267" name="Google Shape;267;p52"/>
          <p:cNvSpPr txBox="1"/>
          <p:nvPr>
            <p:ph type="title"/>
          </p:nvPr>
        </p:nvSpPr>
        <p:spPr>
          <a:xfrm>
            <a:off x="311700" y="229825"/>
            <a:ext cx="5638800" cy="42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Label the following diagram of the cardiac cycle</a:t>
            </a:r>
            <a:endParaRPr sz="1800"/>
          </a:p>
        </p:txBody>
      </p:sp>
      <p:pic>
        <p:nvPicPr>
          <p:cNvPr id="268" name="Google Shape;268;p52"/>
          <p:cNvPicPr preferRelativeResize="0"/>
          <p:nvPr/>
        </p:nvPicPr>
        <p:blipFill>
          <a:blip r:embed="rId3">
            <a:alphaModFix/>
          </a:blip>
          <a:stretch>
            <a:fillRect/>
          </a:stretch>
        </p:blipFill>
        <p:spPr>
          <a:xfrm>
            <a:off x="2207650" y="728950"/>
            <a:ext cx="3437474" cy="4414551"/>
          </a:xfrm>
          <a:prstGeom prst="rect">
            <a:avLst/>
          </a:prstGeom>
          <a:noFill/>
          <a:ln>
            <a:noFill/>
          </a:ln>
        </p:spPr>
      </p:pic>
      <p:sp>
        <p:nvSpPr>
          <p:cNvPr id="269" name="Google Shape;269;p52"/>
          <p:cNvSpPr/>
          <p:nvPr/>
        </p:nvSpPr>
        <p:spPr>
          <a:xfrm>
            <a:off x="5078950" y="1840050"/>
            <a:ext cx="398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52"/>
          <p:cNvSpPr/>
          <p:nvPr/>
        </p:nvSpPr>
        <p:spPr>
          <a:xfrm>
            <a:off x="3906050" y="1884850"/>
            <a:ext cx="2706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52"/>
          <p:cNvSpPr/>
          <p:nvPr/>
        </p:nvSpPr>
        <p:spPr>
          <a:xfrm>
            <a:off x="3689325" y="3170625"/>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52"/>
          <p:cNvSpPr/>
          <p:nvPr/>
        </p:nvSpPr>
        <p:spPr>
          <a:xfrm>
            <a:off x="3445125" y="1958250"/>
            <a:ext cx="398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52"/>
          <p:cNvSpPr/>
          <p:nvPr/>
        </p:nvSpPr>
        <p:spPr>
          <a:xfrm>
            <a:off x="4572000" y="2654100"/>
            <a:ext cx="398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52"/>
          <p:cNvSpPr/>
          <p:nvPr/>
        </p:nvSpPr>
        <p:spPr>
          <a:xfrm>
            <a:off x="3445125" y="2591450"/>
            <a:ext cx="6009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52"/>
          <p:cNvSpPr/>
          <p:nvPr/>
        </p:nvSpPr>
        <p:spPr>
          <a:xfrm>
            <a:off x="3843225" y="2071450"/>
            <a:ext cx="2028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52"/>
          <p:cNvSpPr/>
          <p:nvPr/>
        </p:nvSpPr>
        <p:spPr>
          <a:xfrm>
            <a:off x="3787675" y="2331450"/>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52"/>
          <p:cNvSpPr/>
          <p:nvPr/>
        </p:nvSpPr>
        <p:spPr>
          <a:xfrm>
            <a:off x="3407150" y="4255300"/>
            <a:ext cx="7695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52"/>
          <p:cNvSpPr/>
          <p:nvPr/>
        </p:nvSpPr>
        <p:spPr>
          <a:xfrm>
            <a:off x="4572000" y="3217163"/>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52"/>
          <p:cNvSpPr/>
          <p:nvPr/>
        </p:nvSpPr>
        <p:spPr>
          <a:xfrm>
            <a:off x="5016350" y="3141875"/>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52"/>
          <p:cNvSpPr/>
          <p:nvPr/>
        </p:nvSpPr>
        <p:spPr>
          <a:xfrm>
            <a:off x="3689325" y="3423375"/>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52"/>
          <p:cNvSpPr/>
          <p:nvPr/>
        </p:nvSpPr>
        <p:spPr>
          <a:xfrm>
            <a:off x="4572000" y="3335375"/>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52"/>
          <p:cNvSpPr/>
          <p:nvPr/>
        </p:nvSpPr>
        <p:spPr>
          <a:xfrm>
            <a:off x="5114950" y="3423375"/>
            <a:ext cx="326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52"/>
          <p:cNvSpPr/>
          <p:nvPr/>
        </p:nvSpPr>
        <p:spPr>
          <a:xfrm>
            <a:off x="3787675" y="4009800"/>
            <a:ext cx="6564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52"/>
          <p:cNvSpPr/>
          <p:nvPr/>
        </p:nvSpPr>
        <p:spPr>
          <a:xfrm>
            <a:off x="4680850" y="4016650"/>
            <a:ext cx="326100" cy="211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pic>
        <p:nvPicPr>
          <p:cNvPr id="289" name="Google Shape;289;p53"/>
          <p:cNvPicPr preferRelativeResize="0"/>
          <p:nvPr/>
        </p:nvPicPr>
        <p:blipFill>
          <a:blip r:embed="rId3">
            <a:alphaModFix/>
          </a:blip>
          <a:stretch>
            <a:fillRect/>
          </a:stretch>
        </p:blipFill>
        <p:spPr>
          <a:xfrm>
            <a:off x="916375" y="66325"/>
            <a:ext cx="3953417" cy="5077176"/>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Google Shape;294;p5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Label the following diagram</a:t>
            </a:r>
            <a:endParaRPr/>
          </a:p>
        </p:txBody>
      </p:sp>
      <p:pic>
        <p:nvPicPr>
          <p:cNvPr id="295" name="Google Shape;295;p54"/>
          <p:cNvPicPr preferRelativeResize="0"/>
          <p:nvPr/>
        </p:nvPicPr>
        <p:blipFill>
          <a:blip r:embed="rId3">
            <a:alphaModFix/>
          </a:blip>
          <a:stretch>
            <a:fillRect/>
          </a:stretch>
        </p:blipFill>
        <p:spPr>
          <a:xfrm>
            <a:off x="311700" y="1017725"/>
            <a:ext cx="6107413" cy="3973375"/>
          </a:xfrm>
          <a:prstGeom prst="rect">
            <a:avLst/>
          </a:prstGeom>
          <a:noFill/>
          <a:ln>
            <a:noFill/>
          </a:ln>
        </p:spPr>
      </p:pic>
      <p:sp>
        <p:nvSpPr>
          <p:cNvPr id="296" name="Google Shape;296;p54"/>
          <p:cNvSpPr/>
          <p:nvPr/>
        </p:nvSpPr>
        <p:spPr>
          <a:xfrm>
            <a:off x="4843750" y="2453550"/>
            <a:ext cx="461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54"/>
          <p:cNvSpPr/>
          <p:nvPr/>
        </p:nvSpPr>
        <p:spPr>
          <a:xfrm>
            <a:off x="1235575" y="1943000"/>
            <a:ext cx="922500" cy="2796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54"/>
          <p:cNvSpPr/>
          <p:nvPr/>
        </p:nvSpPr>
        <p:spPr>
          <a:xfrm>
            <a:off x="1376000" y="3147875"/>
            <a:ext cx="922500" cy="3564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54"/>
          <p:cNvSpPr/>
          <p:nvPr/>
        </p:nvSpPr>
        <p:spPr>
          <a:xfrm>
            <a:off x="4524025" y="3288300"/>
            <a:ext cx="1554600" cy="2796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54"/>
          <p:cNvSpPr/>
          <p:nvPr/>
        </p:nvSpPr>
        <p:spPr>
          <a:xfrm>
            <a:off x="1466275" y="3812375"/>
            <a:ext cx="461100" cy="1182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54"/>
          <p:cNvSpPr/>
          <p:nvPr/>
        </p:nvSpPr>
        <p:spPr>
          <a:xfrm>
            <a:off x="4181525" y="4007575"/>
            <a:ext cx="1897200" cy="2796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pic>
        <p:nvPicPr>
          <p:cNvPr id="306" name="Google Shape;306;p55"/>
          <p:cNvPicPr preferRelativeResize="0"/>
          <p:nvPr/>
        </p:nvPicPr>
        <p:blipFill>
          <a:blip r:embed="rId3">
            <a:alphaModFix/>
          </a:blip>
          <a:stretch>
            <a:fillRect/>
          </a:stretch>
        </p:blipFill>
        <p:spPr>
          <a:xfrm>
            <a:off x="224325" y="1206100"/>
            <a:ext cx="5724525" cy="372427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Google Shape;311;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Describe the events occuring at each stage of a jugular venous pulse waveform</a:t>
            </a:r>
            <a:endParaRPr/>
          </a:p>
        </p:txBody>
      </p:sp>
      <p:pic>
        <p:nvPicPr>
          <p:cNvPr id="312" name="Google Shape;312;p56"/>
          <p:cNvPicPr preferRelativeResize="0"/>
          <p:nvPr/>
        </p:nvPicPr>
        <p:blipFill>
          <a:blip r:embed="rId3">
            <a:alphaModFix/>
          </a:blip>
          <a:stretch>
            <a:fillRect/>
          </a:stretch>
        </p:blipFill>
        <p:spPr>
          <a:xfrm>
            <a:off x="1039600" y="1829575"/>
            <a:ext cx="5249150" cy="15155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pic>
        <p:nvPicPr>
          <p:cNvPr id="317" name="Google Shape;317;p57"/>
          <p:cNvPicPr preferRelativeResize="0"/>
          <p:nvPr/>
        </p:nvPicPr>
        <p:blipFill>
          <a:blip r:embed="rId3">
            <a:alphaModFix/>
          </a:blip>
          <a:stretch>
            <a:fillRect/>
          </a:stretch>
        </p:blipFill>
        <p:spPr>
          <a:xfrm>
            <a:off x="68450" y="69988"/>
            <a:ext cx="4648200" cy="3248025"/>
          </a:xfrm>
          <a:prstGeom prst="rect">
            <a:avLst/>
          </a:prstGeom>
          <a:noFill/>
          <a:ln>
            <a:noFill/>
          </a:ln>
        </p:spPr>
      </p:pic>
      <p:pic>
        <p:nvPicPr>
          <p:cNvPr id="318" name="Google Shape;318;p57"/>
          <p:cNvPicPr preferRelativeResize="0"/>
          <p:nvPr/>
        </p:nvPicPr>
        <p:blipFill>
          <a:blip r:embed="rId4">
            <a:alphaModFix/>
          </a:blip>
          <a:stretch>
            <a:fillRect/>
          </a:stretch>
        </p:blipFill>
        <p:spPr>
          <a:xfrm>
            <a:off x="492900" y="3651950"/>
            <a:ext cx="3629025" cy="1047750"/>
          </a:xfrm>
          <a:prstGeom prst="rect">
            <a:avLst/>
          </a:prstGeom>
          <a:noFill/>
          <a:ln>
            <a:noFill/>
          </a:ln>
        </p:spPr>
      </p:pic>
      <p:sp>
        <p:nvSpPr>
          <p:cNvPr id="319" name="Google Shape;319;p57"/>
          <p:cNvSpPr txBox="1"/>
          <p:nvPr/>
        </p:nvSpPr>
        <p:spPr>
          <a:xfrm>
            <a:off x="4891700" y="539525"/>
            <a:ext cx="4028400" cy="446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Jugular Venous Pulse = pressure pulsations that occur in the right atrium are transmitted in retrograde fashion to the large veins near the heart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wave: atrial contraction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 wave: ventricular contraction (causes an initial bulging of the tricuspid valve into the right atrium)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x: atrial relaxation and downward displacement of the tricuspid valve during ventricular emptying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v wave: late systole, right atrium begins to fill behind a closed tricuspid valve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 diastole, opening of the tricuspid valve and right ventricle fills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3" name="Shape 323"/>
        <p:cNvGrpSpPr/>
        <p:nvPr/>
      </p:nvGrpSpPr>
      <p:grpSpPr>
        <a:xfrm>
          <a:off x="0" y="0"/>
          <a:ext cx="0" cy="0"/>
          <a:chOff x="0" y="0"/>
          <a:chExt cx="0" cy="0"/>
        </a:xfrm>
      </p:grpSpPr>
      <p:sp>
        <p:nvSpPr>
          <p:cNvPr id="324" name="Google Shape;324;p5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Starling’s Law of the heart?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Google Shape;329;p5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Stroke volume increases as cardiac filling increases. </a:t>
            </a:r>
            <a:endParaRPr sz="1800"/>
          </a:p>
          <a:p>
            <a:pPr indent="0" lvl="0" marL="0" rtl="0" algn="l">
              <a:spcBef>
                <a:spcPts val="0"/>
              </a:spcBef>
              <a:spcAft>
                <a:spcPts val="0"/>
              </a:spcAft>
              <a:buClr>
                <a:schemeClr val="dk1"/>
              </a:buClr>
              <a:buSzPts val="1100"/>
              <a:buFont typeface="Arial"/>
              <a:buNone/>
            </a:pPr>
            <a:r>
              <a:rPr lang="en" sz="1800"/>
              <a:t>i.e. increases in preload (cardiac filling pressure) will result in increased end-diastolic volume and stroke volume. </a:t>
            </a:r>
            <a:endParaRPr sz="1800"/>
          </a:p>
          <a:p>
            <a:pPr indent="0" lvl="0" marL="0" rtl="0" algn="l">
              <a:spcBef>
                <a:spcPts val="0"/>
              </a:spcBef>
              <a:spcAft>
                <a:spcPts val="0"/>
              </a:spcAft>
              <a:buNone/>
            </a:pPr>
            <a:r>
              <a:t/>
            </a:r>
            <a:endParaRPr sz="1800"/>
          </a:p>
        </p:txBody>
      </p:sp>
      <p:pic>
        <p:nvPicPr>
          <p:cNvPr id="330" name="Google Shape;330;p59"/>
          <p:cNvPicPr preferRelativeResize="0"/>
          <p:nvPr/>
        </p:nvPicPr>
        <p:blipFill>
          <a:blip r:embed="rId3">
            <a:alphaModFix/>
          </a:blip>
          <a:stretch>
            <a:fillRect/>
          </a:stretch>
        </p:blipFill>
        <p:spPr>
          <a:xfrm>
            <a:off x="2981925" y="1425975"/>
            <a:ext cx="3144725" cy="34812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Fill in the blanks</a:t>
            </a:r>
            <a:endParaRPr/>
          </a:p>
        </p:txBody>
      </p:sp>
      <p:pic>
        <p:nvPicPr>
          <p:cNvPr id="336" name="Google Shape;336;p60"/>
          <p:cNvPicPr preferRelativeResize="0"/>
          <p:nvPr/>
        </p:nvPicPr>
        <p:blipFill>
          <a:blip r:embed="rId3">
            <a:alphaModFix/>
          </a:blip>
          <a:stretch>
            <a:fillRect/>
          </a:stretch>
        </p:blipFill>
        <p:spPr>
          <a:xfrm>
            <a:off x="1519200" y="1134150"/>
            <a:ext cx="5181600" cy="3552825"/>
          </a:xfrm>
          <a:prstGeom prst="rect">
            <a:avLst/>
          </a:prstGeom>
          <a:noFill/>
          <a:ln>
            <a:noFill/>
          </a:ln>
        </p:spPr>
      </p:pic>
      <p:sp>
        <p:nvSpPr>
          <p:cNvPr id="337" name="Google Shape;337;p60"/>
          <p:cNvSpPr/>
          <p:nvPr/>
        </p:nvSpPr>
        <p:spPr>
          <a:xfrm>
            <a:off x="1467775" y="1431650"/>
            <a:ext cx="11031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60"/>
          <p:cNvSpPr/>
          <p:nvPr/>
        </p:nvSpPr>
        <p:spPr>
          <a:xfrm>
            <a:off x="1467775" y="1750050"/>
            <a:ext cx="11031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60"/>
          <p:cNvSpPr/>
          <p:nvPr/>
        </p:nvSpPr>
        <p:spPr>
          <a:xfrm>
            <a:off x="1467775" y="2094275"/>
            <a:ext cx="11031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60"/>
          <p:cNvSpPr/>
          <p:nvPr/>
        </p:nvSpPr>
        <p:spPr>
          <a:xfrm>
            <a:off x="2863600" y="2786224"/>
            <a:ext cx="11769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60"/>
          <p:cNvSpPr/>
          <p:nvPr/>
        </p:nvSpPr>
        <p:spPr>
          <a:xfrm>
            <a:off x="2863600" y="1680350"/>
            <a:ext cx="16374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60"/>
          <p:cNvSpPr/>
          <p:nvPr/>
        </p:nvSpPr>
        <p:spPr>
          <a:xfrm>
            <a:off x="4090000" y="3935325"/>
            <a:ext cx="1701000" cy="3090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60"/>
          <p:cNvSpPr/>
          <p:nvPr/>
        </p:nvSpPr>
        <p:spPr>
          <a:xfrm>
            <a:off x="4206450" y="2195250"/>
            <a:ext cx="15846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60"/>
          <p:cNvSpPr/>
          <p:nvPr/>
        </p:nvSpPr>
        <p:spPr>
          <a:xfrm>
            <a:off x="1882350" y="3630525"/>
            <a:ext cx="16374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60"/>
          <p:cNvSpPr/>
          <p:nvPr/>
        </p:nvSpPr>
        <p:spPr>
          <a:xfrm>
            <a:off x="1882350" y="3892100"/>
            <a:ext cx="16374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60"/>
          <p:cNvSpPr/>
          <p:nvPr/>
        </p:nvSpPr>
        <p:spPr>
          <a:xfrm>
            <a:off x="1882350" y="4184025"/>
            <a:ext cx="1637400" cy="2487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pic>
        <p:nvPicPr>
          <p:cNvPr id="351" name="Google Shape;351;p61"/>
          <p:cNvPicPr preferRelativeResize="0"/>
          <p:nvPr/>
        </p:nvPicPr>
        <p:blipFill>
          <a:blip r:embed="rId3">
            <a:alphaModFix/>
          </a:blip>
          <a:stretch>
            <a:fillRect/>
          </a:stretch>
        </p:blipFill>
        <p:spPr>
          <a:xfrm>
            <a:off x="440150" y="3229100"/>
            <a:ext cx="5063025" cy="1914400"/>
          </a:xfrm>
          <a:prstGeom prst="rect">
            <a:avLst/>
          </a:prstGeom>
          <a:noFill/>
          <a:ln>
            <a:noFill/>
          </a:ln>
        </p:spPr>
      </p:pic>
      <p:pic>
        <p:nvPicPr>
          <p:cNvPr id="352" name="Google Shape;352;p61"/>
          <p:cNvPicPr preferRelativeResize="0"/>
          <p:nvPr/>
        </p:nvPicPr>
        <p:blipFill>
          <a:blip r:embed="rId4">
            <a:alphaModFix/>
          </a:blip>
          <a:stretch>
            <a:fillRect/>
          </a:stretch>
        </p:blipFill>
        <p:spPr>
          <a:xfrm>
            <a:off x="835775" y="306875"/>
            <a:ext cx="4261904" cy="2922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400"/>
              <a:t>Diffusion potential:</a:t>
            </a:r>
            <a:r>
              <a:rPr lang="en" sz="1400"/>
              <a:t> potential difference generated across a membrane because of the concentration difference of an ion. A diffusion potential can only be generated if the membrane is permeable to that ion. </a:t>
            </a:r>
            <a:endParaRPr/>
          </a:p>
        </p:txBody>
      </p:sp>
      <p:pic>
        <p:nvPicPr>
          <p:cNvPr id="77" name="Google Shape;77;p17"/>
          <p:cNvPicPr preferRelativeResize="0"/>
          <p:nvPr/>
        </p:nvPicPr>
        <p:blipFill>
          <a:blip r:embed="rId3">
            <a:alphaModFix/>
          </a:blip>
          <a:stretch>
            <a:fillRect/>
          </a:stretch>
        </p:blipFill>
        <p:spPr>
          <a:xfrm>
            <a:off x="75200" y="1693450"/>
            <a:ext cx="6030824" cy="194737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sp>
        <p:nvSpPr>
          <p:cNvPr id="357" name="Google Shape;357;p62"/>
          <p:cNvSpPr txBox="1"/>
          <p:nvPr>
            <p:ph type="title"/>
          </p:nvPr>
        </p:nvSpPr>
        <p:spPr>
          <a:xfrm>
            <a:off x="311700" y="445025"/>
            <a:ext cx="8520600" cy="136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the law of Laplasse and how is it relevant to cardiac workload?</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1" name="Shape 361"/>
        <p:cNvGrpSpPr/>
        <p:nvPr/>
      </p:nvGrpSpPr>
      <p:grpSpPr>
        <a:xfrm>
          <a:off x="0" y="0"/>
          <a:ext cx="0" cy="0"/>
          <a:chOff x="0" y="0"/>
          <a:chExt cx="0" cy="0"/>
        </a:xfrm>
      </p:grpSpPr>
      <p:sp>
        <p:nvSpPr>
          <p:cNvPr id="362" name="Google Shape;362;p63"/>
          <p:cNvSpPr txBox="1"/>
          <p:nvPr>
            <p:ph type="title"/>
          </p:nvPr>
        </p:nvSpPr>
        <p:spPr>
          <a:xfrm>
            <a:off x="311700" y="445025"/>
            <a:ext cx="8520600" cy="136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t>
            </a:r>
            <a:r>
              <a:rPr lang="en"/>
              <a:t>aw of Laplasse</a:t>
            </a:r>
            <a:endParaRPr/>
          </a:p>
        </p:txBody>
      </p:sp>
      <p:sp>
        <p:nvSpPr>
          <p:cNvPr id="363" name="Google Shape;363;p63"/>
          <p:cNvSpPr txBox="1"/>
          <p:nvPr/>
        </p:nvSpPr>
        <p:spPr>
          <a:xfrm>
            <a:off x="5251400" y="1397725"/>
            <a:ext cx="3669000" cy="31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Wall stress = pressure x radius/ 2(thickness of the walls)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energy needed for isovolumetric contraction depends heavily on the intraventricular pressure (more specifically theiisometric wall tension/ stress). Thus, cardiac afterload is a major determinant of myocardial oxygen consumption, and reductions in after load are especially helpful in reducing myocardial oxygen requirements.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364" name="Google Shape;364;p63"/>
          <p:cNvPicPr preferRelativeResize="0"/>
          <p:nvPr/>
        </p:nvPicPr>
        <p:blipFill rotWithShape="1">
          <a:blip r:embed="rId3">
            <a:alphaModFix/>
          </a:blip>
          <a:srcRect b="0" l="0" r="0" t="0"/>
          <a:stretch/>
        </p:blipFill>
        <p:spPr>
          <a:xfrm>
            <a:off x="524075" y="1528300"/>
            <a:ext cx="3984050" cy="3027825"/>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sp>
        <p:nvSpPr>
          <p:cNvPr id="369" name="Google Shape;369;p64"/>
          <p:cNvSpPr txBox="1"/>
          <p:nvPr>
            <p:ph type="title"/>
          </p:nvPr>
        </p:nvSpPr>
        <p:spPr>
          <a:xfrm>
            <a:off x="311700" y="445025"/>
            <a:ext cx="8520600" cy="25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True or False:</a:t>
            </a:r>
            <a:endParaRPr/>
          </a:p>
          <a:p>
            <a:pPr indent="0" lvl="0" marL="0" rtl="0" algn="l">
              <a:spcBef>
                <a:spcPts val="0"/>
              </a:spcBef>
              <a:spcAft>
                <a:spcPts val="0"/>
              </a:spcAft>
              <a:buNone/>
            </a:pPr>
            <a:r>
              <a:rPr lang="en"/>
              <a:t>In general, it is more efficient to achieve a given cardiac output with a low heart rate and high stroke volume than with a high heart rate and low stroke volume.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Google Shape;374;p6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TRUE</a:t>
            </a:r>
            <a:endParaRPr/>
          </a:p>
          <a:p>
            <a:pPr indent="0" lvl="0" marL="0" rtl="0" algn="l">
              <a:spcBef>
                <a:spcPts val="0"/>
              </a:spcBef>
              <a:spcAft>
                <a:spcPts val="0"/>
              </a:spcAft>
              <a:buNone/>
            </a:pPr>
            <a:r>
              <a:rPr lang="en"/>
              <a:t>In general, it is more efficient to achieve a given cardiac output with a low heart rate and high stroke volume than with a high heart rate and low stroke volume.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800"/>
              <a:t>There is a relatively high energy cost for pressure development (wall tension) during the cardiac cycle. So, the less often wall tension must be developed, the better. </a:t>
            </a:r>
            <a:endParaRPr sz="1800"/>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Google Shape;379;p6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3-3</a:t>
            </a:r>
            <a:endParaRPr/>
          </a:p>
          <a:p>
            <a:pPr indent="0" lvl="0" marL="0" rtl="0" algn="l">
              <a:spcBef>
                <a:spcPts val="0"/>
              </a:spcBef>
              <a:spcAft>
                <a:spcPts val="0"/>
              </a:spcAft>
              <a:buNone/>
            </a:pPr>
            <a:r>
              <a:rPr lang="en"/>
              <a:t>Which of the following interventions will increase cardiac stroke volume?</a:t>
            </a:r>
            <a:endParaRPr/>
          </a:p>
          <a:p>
            <a:pPr indent="-406400" lvl="0" marL="457200" rtl="0" algn="l">
              <a:spcBef>
                <a:spcPts val="0"/>
              </a:spcBef>
              <a:spcAft>
                <a:spcPts val="0"/>
              </a:spcAft>
              <a:buSzPts val="2800"/>
              <a:buAutoNum type="alphaLcPeriod"/>
            </a:pPr>
            <a:r>
              <a:rPr lang="en"/>
              <a:t>Decreased ventricular filling pressure</a:t>
            </a:r>
            <a:endParaRPr/>
          </a:p>
          <a:p>
            <a:pPr indent="-406400" lvl="0" marL="457200" rtl="0" algn="l">
              <a:spcBef>
                <a:spcPts val="0"/>
              </a:spcBef>
              <a:spcAft>
                <a:spcPts val="0"/>
              </a:spcAft>
              <a:buSzPts val="2800"/>
              <a:buAutoNum type="alphaLcPeriod"/>
            </a:pPr>
            <a:r>
              <a:rPr lang="en"/>
              <a:t>Decreased arterial pressure</a:t>
            </a:r>
            <a:endParaRPr/>
          </a:p>
          <a:p>
            <a:pPr indent="-406400" lvl="0" marL="457200" rtl="0" algn="l">
              <a:spcBef>
                <a:spcPts val="0"/>
              </a:spcBef>
              <a:spcAft>
                <a:spcPts val="0"/>
              </a:spcAft>
              <a:buSzPts val="2800"/>
              <a:buAutoNum type="alphaLcPeriod"/>
            </a:pPr>
            <a:r>
              <a:rPr lang="en"/>
              <a:t>Decreased activity of cardiac sympathetic nerves</a:t>
            </a:r>
            <a:endParaRPr/>
          </a:p>
          <a:p>
            <a:pPr indent="-406400" lvl="0" marL="457200" rtl="0" algn="l">
              <a:spcBef>
                <a:spcPts val="0"/>
              </a:spcBef>
              <a:spcAft>
                <a:spcPts val="0"/>
              </a:spcAft>
              <a:buSzPts val="2800"/>
              <a:buAutoNum type="alphaLcPeriod"/>
            </a:pPr>
            <a:r>
              <a:rPr lang="en"/>
              <a:t>Decreased circulating catecholamine levels</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3" name="Shape 383"/>
        <p:cNvGrpSpPr/>
        <p:nvPr/>
      </p:nvGrpSpPr>
      <p:grpSpPr>
        <a:xfrm>
          <a:off x="0" y="0"/>
          <a:ext cx="0" cy="0"/>
          <a:chOff x="0" y="0"/>
          <a:chExt cx="0" cy="0"/>
        </a:xfrm>
      </p:grpSpPr>
      <p:sp>
        <p:nvSpPr>
          <p:cNvPr id="384" name="Google Shape;384;p6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3-3</a:t>
            </a:r>
            <a:endParaRPr/>
          </a:p>
          <a:p>
            <a:pPr indent="0" lvl="0" marL="0" rtl="0" algn="l">
              <a:spcBef>
                <a:spcPts val="0"/>
              </a:spcBef>
              <a:spcAft>
                <a:spcPts val="0"/>
              </a:spcAft>
              <a:buNone/>
            </a:pPr>
            <a:r>
              <a:rPr lang="en"/>
              <a:t>Which of the following interventions will increase cardiac stroke volume?</a:t>
            </a:r>
            <a:endParaRPr/>
          </a:p>
          <a:p>
            <a:pPr indent="-406400" lvl="0" marL="457200" rtl="0" algn="l">
              <a:spcBef>
                <a:spcPts val="0"/>
              </a:spcBef>
              <a:spcAft>
                <a:spcPts val="0"/>
              </a:spcAft>
              <a:buSzPts val="2800"/>
              <a:buAutoNum type="alphaLcPeriod"/>
            </a:pPr>
            <a:r>
              <a:rPr lang="en"/>
              <a:t>Decreased ventricular filling pressure</a:t>
            </a:r>
            <a:endParaRPr/>
          </a:p>
          <a:p>
            <a:pPr indent="-406400" lvl="0" marL="457200" rtl="0" algn="l">
              <a:spcBef>
                <a:spcPts val="0"/>
              </a:spcBef>
              <a:spcAft>
                <a:spcPts val="0"/>
              </a:spcAft>
              <a:buSzPts val="2800"/>
              <a:buAutoNum type="alphaLcPeriod"/>
            </a:pPr>
            <a:r>
              <a:rPr b="1" lang="en"/>
              <a:t>Decreased arterial pressure</a:t>
            </a:r>
            <a:endParaRPr b="1"/>
          </a:p>
          <a:p>
            <a:pPr indent="-406400" lvl="0" marL="457200" rtl="0" algn="l">
              <a:spcBef>
                <a:spcPts val="0"/>
              </a:spcBef>
              <a:spcAft>
                <a:spcPts val="0"/>
              </a:spcAft>
              <a:buSzPts val="2800"/>
              <a:buAutoNum type="alphaLcPeriod"/>
            </a:pPr>
            <a:r>
              <a:rPr lang="en"/>
              <a:t>Decreased activity of cardiac sympathetic nerves</a:t>
            </a:r>
            <a:endParaRPr/>
          </a:p>
          <a:p>
            <a:pPr indent="-406400" lvl="0" marL="457200" rtl="0" algn="l">
              <a:spcBef>
                <a:spcPts val="0"/>
              </a:spcBef>
              <a:spcAft>
                <a:spcPts val="0"/>
              </a:spcAft>
              <a:buSzPts val="2800"/>
              <a:buAutoNum type="alphaLcPeriod"/>
            </a:pPr>
            <a:r>
              <a:rPr lang="en"/>
              <a:t>Decreased circulating catecholamine levels</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Google Shape;389;p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3-6</a:t>
            </a:r>
            <a:endParaRPr/>
          </a:p>
          <a:p>
            <a:pPr indent="0" lvl="0" marL="0" rtl="0" algn="l">
              <a:spcBef>
                <a:spcPts val="0"/>
              </a:spcBef>
              <a:spcAft>
                <a:spcPts val="0"/>
              </a:spcAft>
              <a:buNone/>
            </a:pPr>
            <a:r>
              <a:rPr lang="en"/>
              <a:t>Four of these conditions exist during the same phase of the cardiac cycle and one does not. Which on is the odd one?</a:t>
            </a:r>
            <a:endParaRPr/>
          </a:p>
          <a:p>
            <a:pPr indent="-406400" lvl="0" marL="457200" rtl="0" algn="l">
              <a:spcBef>
                <a:spcPts val="0"/>
              </a:spcBef>
              <a:spcAft>
                <a:spcPts val="0"/>
              </a:spcAft>
              <a:buSzPts val="2800"/>
              <a:buAutoNum type="alphaLcPeriod"/>
            </a:pPr>
            <a:r>
              <a:rPr lang="en"/>
              <a:t>The mitral valve is open</a:t>
            </a:r>
            <a:endParaRPr/>
          </a:p>
          <a:p>
            <a:pPr indent="-406400" lvl="0" marL="457200" rtl="0" algn="l">
              <a:spcBef>
                <a:spcPts val="0"/>
              </a:spcBef>
              <a:spcAft>
                <a:spcPts val="0"/>
              </a:spcAft>
              <a:buSzPts val="2800"/>
              <a:buAutoNum type="alphaLcPeriod"/>
            </a:pPr>
            <a:r>
              <a:rPr lang="en"/>
              <a:t>The QRS wave of the ECG is occuring</a:t>
            </a:r>
            <a:endParaRPr/>
          </a:p>
          <a:p>
            <a:pPr indent="-406400" lvl="0" marL="457200" rtl="0" algn="l">
              <a:spcBef>
                <a:spcPts val="0"/>
              </a:spcBef>
              <a:spcAft>
                <a:spcPts val="0"/>
              </a:spcAft>
              <a:buSzPts val="2800"/>
              <a:buAutoNum type="alphaLcPeriod"/>
            </a:pPr>
            <a:r>
              <a:rPr lang="en"/>
              <a:t>The “v” wave of the jugular venous pulse is rapidly increasing</a:t>
            </a:r>
            <a:endParaRPr/>
          </a:p>
          <a:p>
            <a:pPr indent="-406400" lvl="0" marL="457200" rtl="0" algn="l">
              <a:spcBef>
                <a:spcPts val="0"/>
              </a:spcBef>
              <a:spcAft>
                <a:spcPts val="0"/>
              </a:spcAft>
              <a:buSzPts val="2800"/>
              <a:buAutoNum type="alphaLcPeriod"/>
            </a:pPr>
            <a:r>
              <a:rPr lang="en"/>
              <a:t>Ventricular volume is rapidly increasing</a:t>
            </a:r>
            <a:endParaRPr/>
          </a:p>
          <a:p>
            <a:pPr indent="-406400" lvl="0" marL="457200" rtl="0" algn="l">
              <a:spcBef>
                <a:spcPts val="0"/>
              </a:spcBef>
              <a:spcAft>
                <a:spcPts val="0"/>
              </a:spcAft>
              <a:buSzPts val="2800"/>
              <a:buAutoNum type="alphaLcPeriod"/>
            </a:pPr>
            <a:r>
              <a:rPr lang="en"/>
              <a:t>Aortic pressure is falling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sp>
        <p:nvSpPr>
          <p:cNvPr id="394" name="Google Shape;394;p6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3-6</a:t>
            </a:r>
            <a:endParaRPr/>
          </a:p>
          <a:p>
            <a:pPr indent="0" lvl="0" marL="0" rtl="0" algn="l">
              <a:spcBef>
                <a:spcPts val="0"/>
              </a:spcBef>
              <a:spcAft>
                <a:spcPts val="0"/>
              </a:spcAft>
              <a:buNone/>
            </a:pPr>
            <a:r>
              <a:rPr lang="en"/>
              <a:t>Four of these conditions exist during the same phase of the cardiac cycle and one does not. Which on is the odd one?</a:t>
            </a:r>
            <a:endParaRPr/>
          </a:p>
          <a:p>
            <a:pPr indent="-406400" lvl="0" marL="457200" rtl="0" algn="l">
              <a:spcBef>
                <a:spcPts val="0"/>
              </a:spcBef>
              <a:spcAft>
                <a:spcPts val="0"/>
              </a:spcAft>
              <a:buSzPts val="2800"/>
              <a:buAutoNum type="alphaLcPeriod"/>
            </a:pPr>
            <a:r>
              <a:rPr lang="en"/>
              <a:t>The mitral valve is open</a:t>
            </a:r>
            <a:endParaRPr/>
          </a:p>
          <a:p>
            <a:pPr indent="-406400" lvl="0" marL="457200" rtl="0" algn="l">
              <a:spcBef>
                <a:spcPts val="0"/>
              </a:spcBef>
              <a:spcAft>
                <a:spcPts val="0"/>
              </a:spcAft>
              <a:buSzPts val="2800"/>
              <a:buAutoNum type="alphaLcPeriod"/>
            </a:pPr>
            <a:r>
              <a:rPr b="1" lang="en"/>
              <a:t>The QRS wave of the ECG is occuring</a:t>
            </a:r>
            <a:endParaRPr b="1"/>
          </a:p>
          <a:p>
            <a:pPr indent="-406400" lvl="0" marL="457200" rtl="0" algn="l">
              <a:spcBef>
                <a:spcPts val="0"/>
              </a:spcBef>
              <a:spcAft>
                <a:spcPts val="0"/>
              </a:spcAft>
              <a:buSzPts val="2800"/>
              <a:buAutoNum type="alphaLcPeriod"/>
            </a:pPr>
            <a:r>
              <a:rPr lang="en"/>
              <a:t>The “v” wave of the jugular venous pulse is rapidly increasing</a:t>
            </a:r>
            <a:endParaRPr/>
          </a:p>
          <a:p>
            <a:pPr indent="-406400" lvl="0" marL="457200" rtl="0" algn="l">
              <a:spcBef>
                <a:spcPts val="0"/>
              </a:spcBef>
              <a:spcAft>
                <a:spcPts val="0"/>
              </a:spcAft>
              <a:buSzPts val="2800"/>
              <a:buAutoNum type="alphaLcPeriod"/>
            </a:pPr>
            <a:r>
              <a:rPr lang="en"/>
              <a:t>Ventricular volume is rapidly increasing</a:t>
            </a:r>
            <a:endParaRPr/>
          </a:p>
          <a:p>
            <a:pPr indent="-406400" lvl="0" marL="457200" rtl="0" algn="l">
              <a:spcBef>
                <a:spcPts val="0"/>
              </a:spcBef>
              <a:spcAft>
                <a:spcPts val="0"/>
              </a:spcAft>
              <a:buSzPts val="2800"/>
              <a:buAutoNum type="alphaLcPeriod"/>
            </a:pPr>
            <a:r>
              <a:rPr lang="en"/>
              <a:t>Aortic pressure is falling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7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Fick’s principle of cardiac output measurement?</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3" name="Shape 403"/>
        <p:cNvGrpSpPr/>
        <p:nvPr/>
      </p:nvGrpSpPr>
      <p:grpSpPr>
        <a:xfrm>
          <a:off x="0" y="0"/>
          <a:ext cx="0" cy="0"/>
          <a:chOff x="0" y="0"/>
          <a:chExt cx="0" cy="0"/>
        </a:xfrm>
      </p:grpSpPr>
      <p:sp>
        <p:nvSpPr>
          <p:cNvPr id="404" name="Google Shape;404;p71"/>
          <p:cNvSpPr txBox="1"/>
          <p:nvPr/>
        </p:nvSpPr>
        <p:spPr>
          <a:xfrm>
            <a:off x="455600" y="263775"/>
            <a:ext cx="8428500" cy="174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Fick’s principle is one of the most accurate methods of measuring cardiac output. This principle using the whole body oxygen consumption rate, the oxygen concentration in arterial blood, and the oxygen concentration in mixed venous blood. </a:t>
            </a:r>
            <a:endParaRPr/>
          </a:p>
        </p:txBody>
      </p:sp>
      <p:pic>
        <p:nvPicPr>
          <p:cNvPr id="405" name="Google Shape;405;p71"/>
          <p:cNvPicPr preferRelativeResize="0"/>
          <p:nvPr/>
        </p:nvPicPr>
        <p:blipFill>
          <a:blip r:embed="rId3">
            <a:alphaModFix/>
          </a:blip>
          <a:stretch>
            <a:fillRect/>
          </a:stretch>
        </p:blipFill>
        <p:spPr>
          <a:xfrm>
            <a:off x="1354822" y="1070525"/>
            <a:ext cx="5814899" cy="2239900"/>
          </a:xfrm>
          <a:prstGeom prst="rect">
            <a:avLst/>
          </a:prstGeom>
          <a:noFill/>
          <a:ln>
            <a:noFill/>
          </a:ln>
        </p:spPr>
      </p:pic>
      <p:pic>
        <p:nvPicPr>
          <p:cNvPr id="406" name="Google Shape;406;p71"/>
          <p:cNvPicPr preferRelativeResize="0"/>
          <p:nvPr/>
        </p:nvPicPr>
        <p:blipFill>
          <a:blip r:embed="rId4">
            <a:alphaModFix/>
          </a:blip>
          <a:stretch>
            <a:fillRect/>
          </a:stretch>
        </p:blipFill>
        <p:spPr>
          <a:xfrm>
            <a:off x="2936538" y="3438850"/>
            <a:ext cx="2651466" cy="15282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“equilibrium potential”</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Google Shape;411;p72"/>
          <p:cNvSpPr txBox="1"/>
          <p:nvPr>
            <p:ph type="title"/>
          </p:nvPr>
        </p:nvSpPr>
        <p:spPr>
          <a:xfrm>
            <a:off x="311700" y="445025"/>
            <a:ext cx="8520600" cy="158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 you calculate ejection fraction?</a:t>
            </a:r>
            <a:endParaRPr/>
          </a:p>
          <a:p>
            <a:pPr indent="0" lvl="0" marL="0" rtl="0" algn="l">
              <a:spcBef>
                <a:spcPts val="0"/>
              </a:spcBef>
              <a:spcAft>
                <a:spcPts val="0"/>
              </a:spcAft>
              <a:buNone/>
            </a:pPr>
            <a:r>
              <a:rPr lang="en"/>
              <a:t>How do you calculate fractional shortening? </a:t>
            </a:r>
            <a:endParaRPr/>
          </a:p>
          <a:p>
            <a:pPr indent="0" lvl="0" marL="0" rtl="0" algn="l">
              <a:spcBef>
                <a:spcPts val="0"/>
              </a:spcBef>
              <a:spcAft>
                <a:spcPts val="0"/>
              </a:spcAft>
              <a:buNone/>
            </a:pPr>
            <a:r>
              <a:rPr lang="en"/>
              <a:t>What is normal fractional shortening?</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73"/>
          <p:cNvSpPr txBox="1"/>
          <p:nvPr>
            <p:ph type="title"/>
          </p:nvPr>
        </p:nvSpPr>
        <p:spPr>
          <a:xfrm>
            <a:off x="311700" y="445025"/>
            <a:ext cx="8520600" cy="244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Ejection fraction = stroke volume / end diastolic volume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In general, normal FS% is 28%–45% in the dog and 30%–50% in the cat. A FS% below 20% suggests severe myocardial systolic failure, and a FS% above 55% is considered hyperdynamic LV function</a:t>
            </a:r>
            <a:endParaRPr sz="180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7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Match each label with the appropriate event</a:t>
            </a:r>
            <a:endParaRPr/>
          </a:p>
        </p:txBody>
      </p:sp>
      <p:pic>
        <p:nvPicPr>
          <p:cNvPr id="422" name="Google Shape;422;p74"/>
          <p:cNvPicPr preferRelativeResize="0"/>
          <p:nvPr/>
        </p:nvPicPr>
        <p:blipFill>
          <a:blip r:embed="rId3">
            <a:alphaModFix/>
          </a:blip>
          <a:stretch>
            <a:fillRect/>
          </a:stretch>
        </p:blipFill>
        <p:spPr>
          <a:xfrm>
            <a:off x="311700" y="1445875"/>
            <a:ext cx="4705350" cy="3409950"/>
          </a:xfrm>
          <a:prstGeom prst="rect">
            <a:avLst/>
          </a:prstGeom>
          <a:noFill/>
          <a:ln>
            <a:noFill/>
          </a:ln>
        </p:spPr>
      </p:pic>
      <p:sp>
        <p:nvSpPr>
          <p:cNvPr id="423" name="Google Shape;423;p74"/>
          <p:cNvSpPr txBox="1"/>
          <p:nvPr/>
        </p:nvSpPr>
        <p:spPr>
          <a:xfrm>
            <a:off x="4795800" y="1071750"/>
            <a:ext cx="4268400" cy="401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ventricular repolarization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atrial cells are depolarized (in plateau phase) and ventricular cells are resting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atrial depolarization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atrial cells are resting phase and ventricular cells are depolarized (in plateau phase)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ventricular depolarization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roughly approximates ventricular myocyte depolarization, i.e. ventricular systole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time it takes for an action potential to spread through the atria to the AV node</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75"/>
          <p:cNvSpPr txBox="1"/>
          <p:nvPr/>
        </p:nvSpPr>
        <p:spPr>
          <a:xfrm>
            <a:off x="311700" y="162800"/>
            <a:ext cx="4136400" cy="480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 = </a:t>
            </a:r>
            <a:r>
              <a:rPr lang="en"/>
              <a:t>atrial depolarization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QRS = ventricular depolarization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 = ventricular repolarization  (less evident than depolarization because it is less synchronoized)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 interval= time it takes for an action potential to spread through the atria to the AV node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 segment = atrial cells are depolarized (in plateau phase) and ventricular cells are resting, so no voltage is detected on the body surface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 segment = atrial cells have returned to resting phase and ventricular cells are all depolarized (in plateau phase)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QT interval = roughly approximates ventricular myocyte depolarization, i.e. ventricular systole</a:t>
            </a:r>
            <a:endParaRPr/>
          </a:p>
        </p:txBody>
      </p:sp>
      <p:pic>
        <p:nvPicPr>
          <p:cNvPr id="429" name="Google Shape;429;p75"/>
          <p:cNvPicPr preferRelativeResize="0"/>
          <p:nvPr/>
        </p:nvPicPr>
        <p:blipFill>
          <a:blip r:embed="rId3">
            <a:alphaModFix/>
          </a:blip>
          <a:stretch>
            <a:fillRect/>
          </a:stretch>
        </p:blipFill>
        <p:spPr>
          <a:xfrm>
            <a:off x="4448100" y="774450"/>
            <a:ext cx="4705350" cy="34099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3" name="Shape 433"/>
        <p:cNvGrpSpPr/>
        <p:nvPr/>
      </p:nvGrpSpPr>
      <p:grpSpPr>
        <a:xfrm>
          <a:off x="0" y="0"/>
          <a:ext cx="0" cy="0"/>
          <a:chOff x="0" y="0"/>
          <a:chExt cx="0" cy="0"/>
        </a:xfrm>
      </p:grpSpPr>
      <p:sp>
        <p:nvSpPr>
          <p:cNvPr id="434" name="Google Shape;434;p76"/>
          <p:cNvSpPr txBox="1"/>
          <p:nvPr>
            <p:ph type="title"/>
          </p:nvPr>
        </p:nvSpPr>
        <p:spPr>
          <a:xfrm>
            <a:off x="311700" y="445025"/>
            <a:ext cx="8520600" cy="420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Lange 4-1 </a:t>
            </a:r>
            <a:endParaRPr sz="2400"/>
          </a:p>
          <a:p>
            <a:pPr indent="0" lvl="0" marL="0" rtl="0" algn="l">
              <a:spcBef>
                <a:spcPts val="0"/>
              </a:spcBef>
              <a:spcAft>
                <a:spcPts val="0"/>
              </a:spcAft>
              <a:buNone/>
            </a:pPr>
            <a:r>
              <a:t/>
            </a:r>
            <a:endParaRPr sz="1800"/>
          </a:p>
          <a:p>
            <a:pPr indent="0" lvl="0" marL="0" rtl="0" algn="l">
              <a:spcBef>
                <a:spcPts val="0"/>
              </a:spcBef>
              <a:spcAft>
                <a:spcPts val="0"/>
              </a:spcAft>
              <a:buNone/>
            </a:pPr>
            <a:r>
              <a:rPr lang="en" sz="1800"/>
              <a:t>Given the following information, calculate cardiac output:</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t>Systemic arterial blood oxygen concentration = 200 mL/L</a:t>
            </a:r>
            <a:endParaRPr sz="1800"/>
          </a:p>
          <a:p>
            <a:pPr indent="0" lvl="0" marL="0" rtl="0" algn="l">
              <a:spcBef>
                <a:spcPts val="0"/>
              </a:spcBef>
              <a:spcAft>
                <a:spcPts val="0"/>
              </a:spcAft>
              <a:buNone/>
            </a:pPr>
            <a:r>
              <a:rPr lang="en" sz="1800"/>
              <a:t>Pulmonary arterial blood oxygen concentration = 140 mL/L</a:t>
            </a:r>
            <a:endParaRPr sz="1800"/>
          </a:p>
          <a:p>
            <a:pPr indent="0" lvl="0" marL="0" rtl="0" algn="l">
              <a:spcBef>
                <a:spcPts val="0"/>
              </a:spcBef>
              <a:spcAft>
                <a:spcPts val="0"/>
              </a:spcAft>
              <a:buNone/>
            </a:pPr>
            <a:r>
              <a:rPr lang="en" sz="1800"/>
              <a:t>Total body oxygen consumption = 600 mL/min</a:t>
            </a:r>
            <a:endParaRPr sz="1800"/>
          </a:p>
          <a:p>
            <a:pPr indent="0" lvl="0" marL="0" rtl="0" algn="l">
              <a:spcBef>
                <a:spcPts val="0"/>
              </a:spcBef>
              <a:spcAft>
                <a:spcPts val="0"/>
              </a:spcAft>
              <a:buNone/>
            </a:pPr>
            <a:r>
              <a:t/>
            </a:r>
            <a:endParaRPr sz="180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8" name="Shape 438"/>
        <p:cNvGrpSpPr/>
        <p:nvPr/>
      </p:nvGrpSpPr>
      <p:grpSpPr>
        <a:xfrm>
          <a:off x="0" y="0"/>
          <a:ext cx="0" cy="0"/>
          <a:chOff x="0" y="0"/>
          <a:chExt cx="0" cy="0"/>
        </a:xfrm>
      </p:grpSpPr>
      <p:pic>
        <p:nvPicPr>
          <p:cNvPr id="439" name="Google Shape;439;p77"/>
          <p:cNvPicPr preferRelativeResize="0"/>
          <p:nvPr/>
        </p:nvPicPr>
        <p:blipFill>
          <a:blip r:embed="rId3">
            <a:alphaModFix/>
          </a:blip>
          <a:stretch>
            <a:fillRect/>
          </a:stretch>
        </p:blipFill>
        <p:spPr>
          <a:xfrm>
            <a:off x="1520100" y="1793400"/>
            <a:ext cx="3325450" cy="2104375"/>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3" name="Shape 443"/>
        <p:cNvGrpSpPr/>
        <p:nvPr/>
      </p:nvGrpSpPr>
      <p:grpSpPr>
        <a:xfrm>
          <a:off x="0" y="0"/>
          <a:ext cx="0" cy="0"/>
          <a:chOff x="0" y="0"/>
          <a:chExt cx="0" cy="0"/>
        </a:xfrm>
      </p:grpSpPr>
      <p:sp>
        <p:nvSpPr>
          <p:cNvPr id="444" name="Google Shape;444;p7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4-3 Multiple choice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increase in atriventricular nodal conduction velocity will ..</a:t>
            </a:r>
            <a:endParaRPr/>
          </a:p>
          <a:p>
            <a:pPr indent="-406400" lvl="0" marL="457200" rtl="0" algn="l">
              <a:spcBef>
                <a:spcPts val="0"/>
              </a:spcBef>
              <a:spcAft>
                <a:spcPts val="0"/>
              </a:spcAft>
              <a:buSzPts val="2800"/>
              <a:buAutoNum type="alphaUcParenR"/>
            </a:pPr>
            <a:r>
              <a:rPr lang="en"/>
              <a:t>Decrease the heart rate</a:t>
            </a:r>
            <a:endParaRPr/>
          </a:p>
          <a:p>
            <a:pPr indent="-406400" lvl="0" marL="457200" rtl="0" algn="l">
              <a:spcBef>
                <a:spcPts val="0"/>
              </a:spcBef>
              <a:spcAft>
                <a:spcPts val="0"/>
              </a:spcAft>
              <a:buSzPts val="2800"/>
              <a:buAutoNum type="alphaUcParenR"/>
            </a:pPr>
            <a:r>
              <a:rPr lang="en"/>
              <a:t>Increase P-wave amplitude</a:t>
            </a:r>
            <a:endParaRPr/>
          </a:p>
          <a:p>
            <a:pPr indent="-406400" lvl="0" marL="457200" rtl="0" algn="l">
              <a:spcBef>
                <a:spcPts val="0"/>
              </a:spcBef>
              <a:spcAft>
                <a:spcPts val="0"/>
              </a:spcAft>
              <a:buSzPts val="2800"/>
              <a:buAutoNum type="alphaUcParenR"/>
            </a:pPr>
            <a:r>
              <a:rPr lang="en"/>
              <a:t>Increase</a:t>
            </a:r>
            <a:r>
              <a:rPr lang="en"/>
              <a:t> the PR interval</a:t>
            </a:r>
            <a:endParaRPr/>
          </a:p>
          <a:p>
            <a:pPr indent="-406400" lvl="0" marL="457200" rtl="0" algn="l">
              <a:spcBef>
                <a:spcPts val="0"/>
              </a:spcBef>
              <a:spcAft>
                <a:spcPts val="0"/>
              </a:spcAft>
              <a:buSzPts val="2800"/>
              <a:buAutoNum type="alphaUcParenR"/>
            </a:pPr>
            <a:r>
              <a:rPr lang="en"/>
              <a:t>Widen the QRS complex</a:t>
            </a:r>
            <a:endParaRPr/>
          </a:p>
          <a:p>
            <a:pPr indent="-406400" lvl="0" marL="457200" rtl="0" algn="l">
              <a:spcBef>
                <a:spcPts val="0"/>
              </a:spcBef>
              <a:spcAft>
                <a:spcPts val="0"/>
              </a:spcAft>
              <a:buSzPts val="2800"/>
              <a:buAutoNum type="alphaUcParenR"/>
            </a:pPr>
            <a:r>
              <a:rPr lang="en"/>
              <a:t>Increase ST-segment duration</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sp>
        <p:nvSpPr>
          <p:cNvPr id="449" name="Google Shape;449;p7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4-3 Multiple choice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increase in atriventricular nodal conduction velocity will ..</a:t>
            </a:r>
            <a:endParaRPr/>
          </a:p>
          <a:p>
            <a:pPr indent="-406400" lvl="0" marL="457200" rtl="0" algn="l">
              <a:spcBef>
                <a:spcPts val="0"/>
              </a:spcBef>
              <a:spcAft>
                <a:spcPts val="0"/>
              </a:spcAft>
              <a:buSzPts val="2800"/>
              <a:buAutoNum type="alphaUcParenR"/>
            </a:pPr>
            <a:r>
              <a:rPr lang="en"/>
              <a:t>Decrease the heart rate</a:t>
            </a:r>
            <a:endParaRPr/>
          </a:p>
          <a:p>
            <a:pPr indent="-406400" lvl="0" marL="457200" rtl="0" algn="l">
              <a:spcBef>
                <a:spcPts val="0"/>
              </a:spcBef>
              <a:spcAft>
                <a:spcPts val="0"/>
              </a:spcAft>
              <a:buSzPts val="2800"/>
              <a:buAutoNum type="alphaUcParenR"/>
            </a:pPr>
            <a:r>
              <a:rPr lang="en"/>
              <a:t>Increase P-wave amplitude</a:t>
            </a:r>
            <a:endParaRPr/>
          </a:p>
          <a:p>
            <a:pPr indent="-406400" lvl="0" marL="457200" rtl="0" algn="l">
              <a:spcBef>
                <a:spcPts val="0"/>
              </a:spcBef>
              <a:spcAft>
                <a:spcPts val="0"/>
              </a:spcAft>
              <a:buSzPts val="2800"/>
              <a:buAutoNum type="alphaUcParenR"/>
            </a:pPr>
            <a:r>
              <a:rPr b="1" lang="en"/>
              <a:t>Increase the PR interval</a:t>
            </a:r>
            <a:endParaRPr b="1"/>
          </a:p>
          <a:p>
            <a:pPr indent="-406400" lvl="0" marL="457200" rtl="0" algn="l">
              <a:spcBef>
                <a:spcPts val="0"/>
              </a:spcBef>
              <a:spcAft>
                <a:spcPts val="0"/>
              </a:spcAft>
              <a:buSzPts val="2800"/>
              <a:buAutoNum type="alphaUcParenR"/>
            </a:pPr>
            <a:r>
              <a:rPr lang="en"/>
              <a:t>Widen the QRS complex</a:t>
            </a:r>
            <a:endParaRPr/>
          </a:p>
          <a:p>
            <a:pPr indent="-406400" lvl="0" marL="457200" rtl="0" algn="l">
              <a:spcBef>
                <a:spcPts val="0"/>
              </a:spcBef>
              <a:spcAft>
                <a:spcPts val="0"/>
              </a:spcAft>
              <a:buSzPts val="2800"/>
              <a:buAutoNum type="alphaUcParenR"/>
            </a:pPr>
            <a:r>
              <a:rPr lang="en"/>
              <a:t>Increase ST-segment duration</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3" name="Shape 453"/>
        <p:cNvGrpSpPr/>
        <p:nvPr/>
      </p:nvGrpSpPr>
      <p:grpSpPr>
        <a:xfrm>
          <a:off x="0" y="0"/>
          <a:ext cx="0" cy="0"/>
          <a:chOff x="0" y="0"/>
          <a:chExt cx="0" cy="0"/>
        </a:xfrm>
      </p:grpSpPr>
      <p:sp>
        <p:nvSpPr>
          <p:cNvPr id="454" name="Google Shape;454;p8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4-8</a:t>
            </a:r>
            <a:endParaRPr/>
          </a:p>
          <a:p>
            <a:pPr indent="0" lvl="0" marL="0" rtl="0" algn="l">
              <a:spcBef>
                <a:spcPts val="0"/>
              </a:spcBef>
              <a:spcAft>
                <a:spcPts val="0"/>
              </a:spcAft>
              <a:buNone/>
            </a:pPr>
            <a:r>
              <a:rPr lang="en"/>
              <a:t>If something slows the conduction pathway of the action potential through the ventricular muscle, which of the following alterations would you most likely see on the ECG?</a:t>
            </a:r>
            <a:endParaRPr/>
          </a:p>
          <a:p>
            <a:pPr indent="-406400" lvl="0" marL="457200" rtl="0" algn="l">
              <a:spcBef>
                <a:spcPts val="0"/>
              </a:spcBef>
              <a:spcAft>
                <a:spcPts val="0"/>
              </a:spcAft>
              <a:buSzPts val="2800"/>
              <a:buAutoNum type="alphaUcParenR"/>
            </a:pPr>
            <a:r>
              <a:rPr lang="en"/>
              <a:t>Absence of P waves</a:t>
            </a:r>
            <a:endParaRPr/>
          </a:p>
          <a:p>
            <a:pPr indent="-406400" lvl="0" marL="457200" rtl="0" algn="l">
              <a:spcBef>
                <a:spcPts val="0"/>
              </a:spcBef>
              <a:spcAft>
                <a:spcPts val="0"/>
              </a:spcAft>
              <a:buSzPts val="2800"/>
              <a:buAutoNum type="alphaUcParenR"/>
            </a:pPr>
            <a:r>
              <a:rPr lang="en"/>
              <a:t>Prolongation of the PR interval</a:t>
            </a:r>
            <a:endParaRPr/>
          </a:p>
          <a:p>
            <a:pPr indent="-406400" lvl="0" marL="457200" rtl="0" algn="l">
              <a:spcBef>
                <a:spcPts val="0"/>
              </a:spcBef>
              <a:spcAft>
                <a:spcPts val="0"/>
              </a:spcAft>
              <a:buSzPts val="2800"/>
              <a:buAutoNum type="alphaUcParenR"/>
            </a:pPr>
            <a:r>
              <a:rPr lang="en"/>
              <a:t>Prolongation of the QRS interval</a:t>
            </a:r>
            <a:endParaRPr/>
          </a:p>
          <a:p>
            <a:pPr indent="-406400" lvl="0" marL="457200" rtl="0" algn="l">
              <a:spcBef>
                <a:spcPts val="0"/>
              </a:spcBef>
              <a:spcAft>
                <a:spcPts val="0"/>
              </a:spcAft>
              <a:buSzPts val="2800"/>
              <a:buAutoNum type="alphaUcParenR"/>
            </a:pPr>
            <a:r>
              <a:rPr lang="en"/>
              <a:t>Shortening of the QT segment</a:t>
            </a:r>
            <a:endParaRPr/>
          </a:p>
          <a:p>
            <a:pPr indent="-406400" lvl="0" marL="457200" rtl="0" algn="l">
              <a:spcBef>
                <a:spcPts val="0"/>
              </a:spcBef>
              <a:spcAft>
                <a:spcPts val="0"/>
              </a:spcAft>
              <a:buSzPts val="2800"/>
              <a:buAutoNum type="alphaUcParenR"/>
            </a:pPr>
            <a:r>
              <a:rPr lang="en"/>
              <a:t>Elevation of the ST segment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8" name="Shape 458"/>
        <p:cNvGrpSpPr/>
        <p:nvPr/>
      </p:nvGrpSpPr>
      <p:grpSpPr>
        <a:xfrm>
          <a:off x="0" y="0"/>
          <a:ext cx="0" cy="0"/>
          <a:chOff x="0" y="0"/>
          <a:chExt cx="0" cy="0"/>
        </a:xfrm>
      </p:grpSpPr>
      <p:sp>
        <p:nvSpPr>
          <p:cNvPr id="459" name="Google Shape;459;p8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4-8</a:t>
            </a:r>
            <a:endParaRPr/>
          </a:p>
          <a:p>
            <a:pPr indent="0" lvl="0" marL="0" rtl="0" algn="l">
              <a:spcBef>
                <a:spcPts val="0"/>
              </a:spcBef>
              <a:spcAft>
                <a:spcPts val="0"/>
              </a:spcAft>
              <a:buNone/>
            </a:pPr>
            <a:r>
              <a:rPr lang="en"/>
              <a:t>If something slows the conduction pathway of the action potential through the ventricular muscle, which of the following alterations would you most likely see on the ECG?</a:t>
            </a:r>
            <a:endParaRPr/>
          </a:p>
          <a:p>
            <a:pPr indent="-406400" lvl="0" marL="457200" rtl="0" algn="l">
              <a:spcBef>
                <a:spcPts val="0"/>
              </a:spcBef>
              <a:spcAft>
                <a:spcPts val="0"/>
              </a:spcAft>
              <a:buSzPts val="2800"/>
              <a:buAutoNum type="alphaUcParenR"/>
            </a:pPr>
            <a:r>
              <a:rPr lang="en"/>
              <a:t>Absence of P waves</a:t>
            </a:r>
            <a:endParaRPr/>
          </a:p>
          <a:p>
            <a:pPr indent="-406400" lvl="0" marL="457200" rtl="0" algn="l">
              <a:spcBef>
                <a:spcPts val="0"/>
              </a:spcBef>
              <a:spcAft>
                <a:spcPts val="0"/>
              </a:spcAft>
              <a:buSzPts val="2800"/>
              <a:buAutoNum type="alphaUcParenR"/>
            </a:pPr>
            <a:r>
              <a:rPr lang="en"/>
              <a:t>Prolongation of the PR interval</a:t>
            </a:r>
            <a:endParaRPr/>
          </a:p>
          <a:p>
            <a:pPr indent="-406400" lvl="0" marL="457200" rtl="0" algn="l">
              <a:spcBef>
                <a:spcPts val="0"/>
              </a:spcBef>
              <a:spcAft>
                <a:spcPts val="0"/>
              </a:spcAft>
              <a:buSzPts val="2800"/>
              <a:buAutoNum type="alphaUcParenR"/>
            </a:pPr>
            <a:r>
              <a:rPr b="1" lang="en"/>
              <a:t>Prolongation of the QRS interval</a:t>
            </a:r>
            <a:endParaRPr b="1"/>
          </a:p>
          <a:p>
            <a:pPr indent="-406400" lvl="0" marL="457200" rtl="0" algn="l">
              <a:spcBef>
                <a:spcPts val="0"/>
              </a:spcBef>
              <a:spcAft>
                <a:spcPts val="0"/>
              </a:spcAft>
              <a:buSzPts val="2800"/>
              <a:buAutoNum type="alphaUcParenR"/>
            </a:pPr>
            <a:r>
              <a:rPr lang="en"/>
              <a:t>Shortening of the QT segment</a:t>
            </a:r>
            <a:endParaRPr/>
          </a:p>
          <a:p>
            <a:pPr indent="-406400" lvl="0" marL="457200" rtl="0" algn="l">
              <a:spcBef>
                <a:spcPts val="0"/>
              </a:spcBef>
              <a:spcAft>
                <a:spcPts val="0"/>
              </a:spcAft>
              <a:buSzPts val="2800"/>
              <a:buAutoNum type="alphaUcParenR"/>
            </a:pPr>
            <a:r>
              <a:rPr lang="en"/>
              <a:t>Elevation of the ST segment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Equilibrium potential:</a:t>
            </a:r>
            <a:r>
              <a:rPr lang="en" sz="1400"/>
              <a:t> the diffusion potential that exactly balanced (opposes) the tendency for diffusion caused by a concentration difference, i.e. when the membrane potential has this value, there is no net movement of the ion across the membrane. The *Nernst equation* is used to calculate equilibrium potentials.  </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	* Potassium equilibrium potential = -90 mV</a:t>
            </a:r>
            <a:endParaRPr sz="1400"/>
          </a:p>
          <a:p>
            <a:pPr indent="0" lvl="0" marL="0" rtl="0" algn="l">
              <a:spcBef>
                <a:spcPts val="0"/>
              </a:spcBef>
              <a:spcAft>
                <a:spcPts val="0"/>
              </a:spcAft>
              <a:buNone/>
            </a:pPr>
            <a:r>
              <a:rPr lang="en" sz="1400"/>
              <a:t>	* Sodium equilibrium potential = + 70 mV </a:t>
            </a:r>
            <a:endParaRPr sz="1400"/>
          </a:p>
          <a:p>
            <a:pPr indent="0" lvl="0" marL="0" rtl="0" algn="l">
              <a:spcBef>
                <a:spcPts val="0"/>
              </a:spcBef>
              <a:spcAft>
                <a:spcPts val="0"/>
              </a:spcAft>
              <a:buNone/>
            </a:pPr>
            <a:r>
              <a:rPr lang="en" sz="1400"/>
              <a:t>	* Calcium equilibrium potential = + 100 mV</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3" name="Shape 463"/>
        <p:cNvGrpSpPr/>
        <p:nvPr/>
      </p:nvGrpSpPr>
      <p:grpSpPr>
        <a:xfrm>
          <a:off x="0" y="0"/>
          <a:ext cx="0" cy="0"/>
          <a:chOff x="0" y="0"/>
          <a:chExt cx="0" cy="0"/>
        </a:xfrm>
      </p:grpSpPr>
      <p:sp>
        <p:nvSpPr>
          <p:cNvPr id="464" name="Google Shape;464;p82"/>
          <p:cNvSpPr txBox="1"/>
          <p:nvPr>
            <p:ph type="title"/>
          </p:nvPr>
        </p:nvSpPr>
        <p:spPr>
          <a:xfrm>
            <a:off x="311700" y="1025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Match the following descriptions with the appropriate arrhythmia </a:t>
            </a:r>
            <a:endParaRPr sz="1400"/>
          </a:p>
        </p:txBody>
      </p:sp>
      <p:graphicFrame>
        <p:nvGraphicFramePr>
          <p:cNvPr id="465" name="Google Shape;465;p82"/>
          <p:cNvGraphicFramePr/>
          <p:nvPr/>
        </p:nvGraphicFramePr>
        <p:xfrm>
          <a:off x="991925" y="619288"/>
          <a:ext cx="3000000" cy="3000000"/>
        </p:xfrm>
        <a:graphic>
          <a:graphicData uri="http://schemas.openxmlformats.org/drawingml/2006/table">
            <a:tbl>
              <a:tblPr>
                <a:noFill/>
                <a:tableStyleId>{591004E6-3EDD-44C5-8D37-6F702E009252}</a:tableStyleId>
              </a:tblPr>
              <a:tblGrid>
                <a:gridCol w="1423050"/>
              </a:tblGrid>
              <a:tr h="355850">
                <a:tc>
                  <a:txBody>
                    <a:bodyPr>
                      <a:noAutofit/>
                    </a:bodyPr>
                    <a:lstStyle/>
                    <a:p>
                      <a:pPr indent="0" lvl="0" marL="0" rtl="0" algn="l">
                        <a:spcBef>
                          <a:spcPts val="0"/>
                        </a:spcBef>
                        <a:spcAft>
                          <a:spcPts val="0"/>
                        </a:spcAft>
                        <a:buNone/>
                      </a:pPr>
                      <a:r>
                        <a:rPr lang="en" sz="900">
                          <a:solidFill>
                            <a:schemeClr val="dk1"/>
                          </a:solidFill>
                        </a:rPr>
                        <a:t>Supraventricular tachycardia</a:t>
                      </a:r>
                      <a:endParaRPr sz="900"/>
                    </a:p>
                  </a:txBody>
                  <a:tcPr marT="91425" marB="91425" marR="91425" marL="91425"/>
                </a:tc>
              </a:tr>
              <a:tr h="355850">
                <a:tc>
                  <a:txBody>
                    <a:bodyPr>
                      <a:noAutofit/>
                    </a:bodyPr>
                    <a:lstStyle/>
                    <a:p>
                      <a:pPr indent="0" lvl="0" marL="0" rtl="0" algn="l">
                        <a:spcBef>
                          <a:spcPts val="0"/>
                        </a:spcBef>
                        <a:spcAft>
                          <a:spcPts val="0"/>
                        </a:spcAft>
                        <a:buNone/>
                      </a:pPr>
                      <a:r>
                        <a:rPr lang="en" sz="900"/>
                        <a:t>Atrial flutter </a:t>
                      </a:r>
                      <a:endParaRPr sz="900"/>
                    </a:p>
                  </a:txBody>
                  <a:tcPr marT="91425" marB="91425" marR="91425" marL="91425"/>
                </a:tc>
              </a:tr>
              <a:tr h="355850">
                <a:tc>
                  <a:txBody>
                    <a:bodyPr>
                      <a:noAutofit/>
                    </a:bodyPr>
                    <a:lstStyle/>
                    <a:p>
                      <a:pPr indent="0" lvl="0" marL="0" rtl="0" algn="l">
                        <a:spcBef>
                          <a:spcPts val="0"/>
                        </a:spcBef>
                        <a:spcAft>
                          <a:spcPts val="0"/>
                        </a:spcAft>
                        <a:buNone/>
                      </a:pPr>
                      <a:r>
                        <a:rPr lang="en" sz="900"/>
                        <a:t>First-degree heart block</a:t>
                      </a:r>
                      <a:endParaRPr sz="900"/>
                    </a:p>
                  </a:txBody>
                  <a:tcPr marT="91425" marB="91425" marR="91425" marL="91425"/>
                </a:tc>
              </a:tr>
              <a:tr h="355850">
                <a:tc>
                  <a:txBody>
                    <a:bodyPr>
                      <a:noAutofit/>
                    </a:bodyPr>
                    <a:lstStyle/>
                    <a:p>
                      <a:pPr indent="0" lvl="0" marL="0" rtl="0" algn="l">
                        <a:spcBef>
                          <a:spcPts val="0"/>
                        </a:spcBef>
                        <a:spcAft>
                          <a:spcPts val="0"/>
                        </a:spcAft>
                        <a:buNone/>
                      </a:pPr>
                      <a:r>
                        <a:rPr lang="en" sz="900"/>
                        <a:t>Second-degree heart block</a:t>
                      </a:r>
                      <a:endParaRPr sz="900"/>
                    </a:p>
                  </a:txBody>
                  <a:tcPr marT="91425" marB="91425" marR="91425" marL="91425"/>
                </a:tc>
              </a:tr>
              <a:tr h="522975">
                <a:tc>
                  <a:txBody>
                    <a:bodyPr>
                      <a:noAutofit/>
                    </a:bodyPr>
                    <a:lstStyle/>
                    <a:p>
                      <a:pPr indent="0" lvl="0" marL="0" rtl="0" algn="l">
                        <a:spcBef>
                          <a:spcPts val="0"/>
                        </a:spcBef>
                        <a:spcAft>
                          <a:spcPts val="0"/>
                        </a:spcAft>
                        <a:buNone/>
                      </a:pPr>
                      <a:r>
                        <a:rPr lang="en" sz="900"/>
                        <a:t>Third-degree heart block</a:t>
                      </a:r>
                      <a:endParaRPr sz="900"/>
                    </a:p>
                  </a:txBody>
                  <a:tcPr marT="91425" marB="91425" marR="91425" marL="91425"/>
                </a:tc>
              </a:tr>
              <a:tr h="522975">
                <a:tc>
                  <a:txBody>
                    <a:bodyPr>
                      <a:noAutofit/>
                    </a:bodyPr>
                    <a:lstStyle/>
                    <a:p>
                      <a:pPr indent="0" lvl="0" marL="0" rtl="0" algn="l">
                        <a:spcBef>
                          <a:spcPts val="0"/>
                        </a:spcBef>
                        <a:spcAft>
                          <a:spcPts val="0"/>
                        </a:spcAft>
                        <a:buNone/>
                      </a:pPr>
                      <a:r>
                        <a:rPr lang="en" sz="900"/>
                        <a:t>Atrial fibrillation </a:t>
                      </a:r>
                      <a:endParaRPr sz="900"/>
                    </a:p>
                  </a:txBody>
                  <a:tcPr marT="91425" marB="91425" marR="91425" marL="91425"/>
                </a:tc>
              </a:tr>
              <a:tr h="355850">
                <a:tc>
                  <a:txBody>
                    <a:bodyPr>
                      <a:noAutofit/>
                    </a:bodyPr>
                    <a:lstStyle/>
                    <a:p>
                      <a:pPr indent="0" lvl="0" marL="0" rtl="0" algn="l">
                        <a:spcBef>
                          <a:spcPts val="0"/>
                        </a:spcBef>
                        <a:spcAft>
                          <a:spcPts val="0"/>
                        </a:spcAft>
                        <a:buNone/>
                      </a:pPr>
                      <a:r>
                        <a:rPr lang="en" sz="900"/>
                        <a:t>Bundle branch blocks</a:t>
                      </a:r>
                      <a:endParaRPr sz="900"/>
                    </a:p>
                  </a:txBody>
                  <a:tcPr marT="91425" marB="91425" marR="91425" marL="91425"/>
                </a:tc>
              </a:tr>
              <a:tr h="522975">
                <a:tc>
                  <a:txBody>
                    <a:bodyPr>
                      <a:noAutofit/>
                    </a:bodyPr>
                    <a:lstStyle/>
                    <a:p>
                      <a:pPr indent="0" lvl="0" marL="0" rtl="0" algn="l">
                        <a:spcBef>
                          <a:spcPts val="0"/>
                        </a:spcBef>
                        <a:spcAft>
                          <a:spcPts val="0"/>
                        </a:spcAft>
                        <a:buNone/>
                      </a:pPr>
                      <a:r>
                        <a:rPr lang="en" sz="900"/>
                        <a:t>Premature ventricular contractions </a:t>
                      </a:r>
                      <a:endParaRPr sz="900"/>
                    </a:p>
                  </a:txBody>
                  <a:tcPr marT="91425" marB="91425" marR="91425" marL="91425"/>
                </a:tc>
              </a:tr>
              <a:tr h="519675">
                <a:tc>
                  <a:txBody>
                    <a:bodyPr>
                      <a:noAutofit/>
                    </a:bodyPr>
                    <a:lstStyle/>
                    <a:p>
                      <a:pPr indent="0" lvl="0" marL="0" rtl="0" algn="l">
                        <a:spcBef>
                          <a:spcPts val="0"/>
                        </a:spcBef>
                        <a:spcAft>
                          <a:spcPts val="0"/>
                        </a:spcAft>
                        <a:buNone/>
                      </a:pPr>
                      <a:r>
                        <a:rPr lang="en" sz="900"/>
                        <a:t>Ventricular tachycardia</a:t>
                      </a:r>
                      <a:endParaRPr sz="900"/>
                    </a:p>
                  </a:txBody>
                  <a:tcPr marT="91425" marB="91425" marR="91425" marL="91425"/>
                </a:tc>
              </a:tr>
              <a:tr h="355850">
                <a:tc>
                  <a:txBody>
                    <a:bodyPr>
                      <a:noAutofit/>
                    </a:bodyPr>
                    <a:lstStyle/>
                    <a:p>
                      <a:pPr indent="0" lvl="0" marL="0" rtl="0" algn="l">
                        <a:spcBef>
                          <a:spcPts val="0"/>
                        </a:spcBef>
                        <a:spcAft>
                          <a:spcPts val="0"/>
                        </a:spcAft>
                        <a:buNone/>
                      </a:pPr>
                      <a:r>
                        <a:rPr lang="en" sz="900"/>
                        <a:t>Ventricular fibrillation </a:t>
                      </a:r>
                      <a:endParaRPr sz="900"/>
                    </a:p>
                  </a:txBody>
                  <a:tcPr marT="91425" marB="91425" marR="91425" marL="91425"/>
                </a:tc>
              </a:tr>
            </a:tbl>
          </a:graphicData>
        </a:graphic>
      </p:graphicFrame>
      <p:graphicFrame>
        <p:nvGraphicFramePr>
          <p:cNvPr id="466" name="Google Shape;466;p82"/>
          <p:cNvGraphicFramePr/>
          <p:nvPr/>
        </p:nvGraphicFramePr>
        <p:xfrm>
          <a:off x="2934950" y="763688"/>
          <a:ext cx="3000000" cy="3000000"/>
        </p:xfrm>
        <a:graphic>
          <a:graphicData uri="http://schemas.openxmlformats.org/drawingml/2006/table">
            <a:tbl>
              <a:tblPr>
                <a:noFill/>
                <a:tableStyleId>{591004E6-3EDD-44C5-8D37-6F702E009252}</a:tableStyleId>
              </a:tblPr>
              <a:tblGrid>
                <a:gridCol w="5897350"/>
              </a:tblGrid>
              <a:tr h="240975">
                <a:tc>
                  <a:txBody>
                    <a:bodyPr>
                      <a:noAutofit/>
                    </a:bodyPr>
                    <a:lstStyle/>
                    <a:p>
                      <a:pPr indent="0" lvl="0" marL="0" rtl="0" algn="l">
                        <a:spcBef>
                          <a:spcPts val="0"/>
                        </a:spcBef>
                        <a:spcAft>
                          <a:spcPts val="0"/>
                        </a:spcAft>
                        <a:buNone/>
                      </a:pPr>
                      <a:r>
                        <a:rPr lang="en" sz="900">
                          <a:solidFill>
                            <a:schemeClr val="dk1"/>
                          </a:solidFill>
                        </a:rPr>
                        <a:t>-May occur due to an ectopic focus within atrial tissue outside the SA node</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-p waves are absent and instead there may be rapid-irregular waves apparent throughout diastole, and the ventricular rate is very irregular</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-p waves appear normally and QRS complexes are longer than normal</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-no pumping action occurs </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-Caused by action potentials initiated by an ectopic focus in the ventricle </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-Often followed by a missed beat/ pause, and the subsequent beat has a higher than normal stroke volume </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-fatal unless corrected quickly by cardiac conversion </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None/>
                      </a:pPr>
                      <a:r>
                        <a:rPr lang="en" sz="900">
                          <a:solidFill>
                            <a:schemeClr val="dk1"/>
                          </a:solidFill>
                        </a:rPr>
                        <a:t>-Occurs due to large reentrant pathway within the atrium causing very fast atrial rates (250-300 bpm)</a:t>
                      </a:r>
                      <a:endParaRPr sz="900"/>
                    </a:p>
                  </a:txBody>
                  <a:tcPr marT="0" marB="0" marR="91425" marL="91425"/>
                </a:tc>
              </a:tr>
              <a:tr h="240975">
                <a:tc>
                  <a:txBody>
                    <a:bodyPr>
                      <a:noAutofit/>
                    </a:bodyPr>
                    <a:lstStyle/>
                    <a:p>
                      <a:pPr indent="0" lvl="0" marL="0" rtl="0" algn="l">
                        <a:spcBef>
                          <a:spcPts val="0"/>
                        </a:spcBef>
                        <a:spcAft>
                          <a:spcPts val="0"/>
                        </a:spcAft>
                        <a:buNone/>
                      </a:pPr>
                      <a:r>
                        <a:rPr lang="en" sz="900"/>
                        <a:t>-results in an abnormally long PR interval </a:t>
                      </a:r>
                      <a:endParaRPr sz="900"/>
                    </a:p>
                  </a:txBody>
                  <a:tcPr marT="0" marB="0" marR="91425" marL="91425"/>
                </a:tc>
              </a:tr>
              <a:tr h="240975">
                <a:tc>
                  <a:txBody>
                    <a:bodyPr>
                      <a:noAutofit/>
                    </a:bodyPr>
                    <a:lstStyle/>
                    <a:p>
                      <a:pPr indent="0" lvl="0" marL="0" rtl="0" algn="l">
                        <a:spcBef>
                          <a:spcPts val="0"/>
                        </a:spcBef>
                        <a:spcAft>
                          <a:spcPts val="0"/>
                        </a:spcAft>
                        <a:buNone/>
                      </a:pPr>
                      <a:r>
                        <a:rPr lang="en" sz="900"/>
                        <a:t>-some but not all p waves will be accompanied by a QRS</a:t>
                      </a:r>
                      <a:endParaRPr sz="900"/>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-ECG shows a sawtooth pattern of mergred p waves with intermittent normal QRS complexes</a:t>
                      </a:r>
                      <a:endParaRPr sz="900"/>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-often precedes ventricular fibrillation</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-ventricles are driven at high rates from impulses originating from ventricular ectopic focus</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-occurs when no impulses are transmitted through the AV node</a:t>
                      </a:r>
                      <a:endParaRPr sz="900">
                        <a:solidFill>
                          <a:schemeClr val="dk1"/>
                        </a:solidFill>
                      </a:endParaRPr>
                    </a:p>
                  </a:txBody>
                  <a:tcPr marT="0" marB="0" marR="91425" marL="91425"/>
                </a:tc>
              </a:tr>
              <a:tr h="240975">
                <a:tc>
                  <a:txBody>
                    <a:bodyPr>
                      <a:noAutofit/>
                    </a:bodyPr>
                    <a:lstStyle/>
                    <a:p>
                      <a:pPr indent="0" lvl="0" marL="0" rtl="0" algn="l">
                        <a:spcBef>
                          <a:spcPts val="0"/>
                        </a:spcBef>
                        <a:spcAft>
                          <a:spcPts val="0"/>
                        </a:spcAft>
                        <a:buNone/>
                      </a:pPr>
                      <a:r>
                        <a:rPr lang="en" sz="900"/>
                        <a:t>-can occur in either of the branches of the Pukinje system</a:t>
                      </a:r>
                      <a:endParaRPr sz="900"/>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-Also called paroxysmal atrial tachycardia</a:t>
                      </a:r>
                      <a:endParaRPr sz="900"/>
                    </a:p>
                  </a:txBody>
                  <a:tcPr marT="0" marB="0" marR="91425" marL="91425"/>
                </a:tc>
              </a:tr>
              <a:tr h="240975">
                <a:tc>
                  <a:txBody>
                    <a:bodyPr>
                      <a:noAutofit/>
                    </a:bodyPr>
                    <a:lstStyle/>
                    <a:p>
                      <a:pPr indent="0" lvl="0" marL="0" rtl="0" algn="l">
                        <a:spcBef>
                          <a:spcPts val="0"/>
                        </a:spcBef>
                        <a:spcAft>
                          <a:spcPts val="0"/>
                        </a:spcAft>
                        <a:buClr>
                          <a:schemeClr val="dk1"/>
                        </a:buClr>
                        <a:buSzPts val="1100"/>
                        <a:buFont typeface="Arial"/>
                        <a:buNone/>
                      </a:pPr>
                      <a:r>
                        <a:rPr lang="en" sz="900">
                          <a:solidFill>
                            <a:schemeClr val="dk1"/>
                          </a:solidFill>
                        </a:rPr>
                        <a:t>-atrial and ventricular rates are completely independent </a:t>
                      </a:r>
                      <a:endParaRPr sz="900">
                        <a:solidFill>
                          <a:schemeClr val="dk1"/>
                        </a:solidFill>
                      </a:endParaRPr>
                    </a:p>
                  </a:txBody>
                  <a:tcPr marT="0" marB="0" marR="91425" marL="91425"/>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0" name="Shape 470"/>
        <p:cNvGrpSpPr/>
        <p:nvPr/>
      </p:nvGrpSpPr>
      <p:grpSpPr>
        <a:xfrm>
          <a:off x="0" y="0"/>
          <a:ext cx="0" cy="0"/>
          <a:chOff x="0" y="0"/>
          <a:chExt cx="0" cy="0"/>
        </a:xfrm>
      </p:grpSpPr>
      <p:graphicFrame>
        <p:nvGraphicFramePr>
          <p:cNvPr id="471" name="Google Shape;471;p83"/>
          <p:cNvGraphicFramePr/>
          <p:nvPr/>
        </p:nvGraphicFramePr>
        <p:xfrm>
          <a:off x="334600" y="161088"/>
          <a:ext cx="3000000" cy="3000000"/>
        </p:xfrm>
        <a:graphic>
          <a:graphicData uri="http://schemas.openxmlformats.org/drawingml/2006/table">
            <a:tbl>
              <a:tblPr>
                <a:noFill/>
                <a:tableStyleId>{591004E6-3EDD-44C5-8D37-6F702E009252}</a:tableStyleId>
              </a:tblPr>
              <a:tblGrid>
                <a:gridCol w="1990100"/>
                <a:gridCol w="6763000"/>
              </a:tblGrid>
              <a:tr h="512625">
                <a:tc>
                  <a:txBody>
                    <a:bodyPr>
                      <a:noAutofit/>
                    </a:bodyPr>
                    <a:lstStyle/>
                    <a:p>
                      <a:pPr indent="0" lvl="0" marL="0" rtl="0" algn="l">
                        <a:spcBef>
                          <a:spcPts val="0"/>
                        </a:spcBef>
                        <a:spcAft>
                          <a:spcPts val="0"/>
                        </a:spcAft>
                        <a:buClr>
                          <a:schemeClr val="dk1"/>
                        </a:buClr>
                        <a:buSzPts val="1100"/>
                        <a:buFont typeface="Arial"/>
                        <a:buNone/>
                      </a:pPr>
                      <a:r>
                        <a:rPr lang="en" sz="1000">
                          <a:solidFill>
                            <a:schemeClr val="dk1"/>
                          </a:solidFill>
                        </a:rPr>
                        <a:t>Supraventricular tachycardia</a:t>
                      </a:r>
                      <a:endParaRPr sz="1000"/>
                    </a:p>
                  </a:txBody>
                  <a:tcPr marT="91425" marB="91425" marR="91425" marL="91425"/>
                </a:tc>
                <a:tc>
                  <a:txBody>
                    <a:bodyPr>
                      <a:noAutofit/>
                    </a:bodyPr>
                    <a:lstStyle/>
                    <a:p>
                      <a:pPr indent="0" lvl="0" marL="0" rtl="0" algn="l">
                        <a:spcBef>
                          <a:spcPts val="0"/>
                        </a:spcBef>
                        <a:spcAft>
                          <a:spcPts val="0"/>
                        </a:spcAft>
                        <a:buClr>
                          <a:schemeClr val="dk1"/>
                        </a:buClr>
                        <a:buSzPts val="1100"/>
                        <a:buFont typeface="Arial"/>
                        <a:buNone/>
                      </a:pPr>
                      <a:r>
                        <a:rPr lang="en" sz="1000">
                          <a:solidFill>
                            <a:schemeClr val="dk1"/>
                          </a:solidFill>
                        </a:rPr>
                        <a:t>-</a:t>
                      </a:r>
                      <a:r>
                        <a:rPr lang="en" sz="1000">
                          <a:solidFill>
                            <a:schemeClr val="dk1"/>
                          </a:solidFill>
                        </a:rPr>
                        <a:t>Also called paroxysmal atrial tachycardia</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-May occur due to an ectopic focus within atrial tissue outside the SA node</a:t>
                      </a:r>
                      <a:endParaRPr sz="1000">
                        <a:solidFill>
                          <a:schemeClr val="dk1"/>
                        </a:solidFill>
                      </a:endParaRPr>
                    </a:p>
                  </a:txBody>
                  <a:tcPr marT="91425" marB="91425" marR="91425" marL="91425"/>
                </a:tc>
              </a:tr>
              <a:tr h="512625">
                <a:tc>
                  <a:txBody>
                    <a:bodyPr>
                      <a:noAutofit/>
                    </a:bodyPr>
                    <a:lstStyle/>
                    <a:p>
                      <a:pPr indent="0" lvl="0" marL="0" rtl="0" algn="l">
                        <a:spcBef>
                          <a:spcPts val="0"/>
                        </a:spcBef>
                        <a:spcAft>
                          <a:spcPts val="0"/>
                        </a:spcAft>
                        <a:buNone/>
                      </a:pPr>
                      <a:r>
                        <a:rPr lang="en" sz="1000"/>
                        <a:t>Atrial flutter </a:t>
                      </a:r>
                      <a:endParaRPr sz="1000"/>
                    </a:p>
                  </a:txBody>
                  <a:tcPr marT="91425" marB="91425" marR="91425" marL="91425"/>
                </a:tc>
                <a:tc>
                  <a:txBody>
                    <a:bodyPr>
                      <a:noAutofit/>
                    </a:bodyPr>
                    <a:lstStyle/>
                    <a:p>
                      <a:pPr indent="0" lvl="0" marL="0" rtl="0" algn="l">
                        <a:spcBef>
                          <a:spcPts val="0"/>
                        </a:spcBef>
                        <a:spcAft>
                          <a:spcPts val="0"/>
                        </a:spcAft>
                        <a:buClr>
                          <a:schemeClr val="dk1"/>
                        </a:buClr>
                        <a:buSzPts val="1100"/>
                        <a:buFont typeface="Arial"/>
                        <a:buNone/>
                      </a:pPr>
                      <a:r>
                        <a:rPr lang="en" sz="1000">
                          <a:solidFill>
                            <a:schemeClr val="dk1"/>
                          </a:solidFill>
                        </a:rPr>
                        <a:t>-Occurs due to large reentrant pathway within the atrium causing very fast atrial rates (250-300 bpm)</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-ECG shows a sawtooth pattern of mergred p waves with intermittent normal QRS complexes</a:t>
                      </a:r>
                      <a:endParaRPr sz="1000"/>
                    </a:p>
                  </a:txBody>
                  <a:tcPr marT="91425" marB="91425" marR="91425" marL="91425"/>
                </a:tc>
              </a:tr>
              <a:tr h="360575">
                <a:tc>
                  <a:txBody>
                    <a:bodyPr>
                      <a:noAutofit/>
                    </a:bodyPr>
                    <a:lstStyle/>
                    <a:p>
                      <a:pPr indent="0" lvl="0" marL="0" rtl="0" algn="l">
                        <a:spcBef>
                          <a:spcPts val="0"/>
                        </a:spcBef>
                        <a:spcAft>
                          <a:spcPts val="0"/>
                        </a:spcAft>
                        <a:buNone/>
                      </a:pPr>
                      <a:r>
                        <a:rPr lang="en" sz="1000"/>
                        <a:t>First-degree heart block</a:t>
                      </a:r>
                      <a:endParaRPr sz="1000"/>
                    </a:p>
                  </a:txBody>
                  <a:tcPr marT="91425" marB="91425" marR="91425" marL="91425"/>
                </a:tc>
                <a:tc>
                  <a:txBody>
                    <a:bodyPr>
                      <a:noAutofit/>
                    </a:bodyPr>
                    <a:lstStyle/>
                    <a:p>
                      <a:pPr indent="0" lvl="0" marL="0" rtl="0" algn="l">
                        <a:spcBef>
                          <a:spcPts val="0"/>
                        </a:spcBef>
                        <a:spcAft>
                          <a:spcPts val="0"/>
                        </a:spcAft>
                        <a:buNone/>
                      </a:pPr>
                      <a:r>
                        <a:rPr lang="en" sz="1000"/>
                        <a:t>-results in an abnormally long PR interval </a:t>
                      </a:r>
                      <a:endParaRPr sz="1000"/>
                    </a:p>
                  </a:txBody>
                  <a:tcPr marT="91425" marB="91425" marR="91425" marL="91425"/>
                </a:tc>
              </a:tr>
              <a:tr h="360575">
                <a:tc>
                  <a:txBody>
                    <a:bodyPr>
                      <a:noAutofit/>
                    </a:bodyPr>
                    <a:lstStyle/>
                    <a:p>
                      <a:pPr indent="0" lvl="0" marL="0" rtl="0" algn="l">
                        <a:spcBef>
                          <a:spcPts val="0"/>
                        </a:spcBef>
                        <a:spcAft>
                          <a:spcPts val="0"/>
                        </a:spcAft>
                        <a:buNone/>
                      </a:pPr>
                      <a:r>
                        <a:rPr lang="en" sz="1000"/>
                        <a:t>Second-degree heart block</a:t>
                      </a:r>
                      <a:endParaRPr sz="1000"/>
                    </a:p>
                  </a:txBody>
                  <a:tcPr marT="91425" marB="91425" marR="91425" marL="91425"/>
                </a:tc>
                <a:tc>
                  <a:txBody>
                    <a:bodyPr>
                      <a:noAutofit/>
                    </a:bodyPr>
                    <a:lstStyle/>
                    <a:p>
                      <a:pPr indent="0" lvl="0" marL="0" rtl="0" algn="l">
                        <a:spcBef>
                          <a:spcPts val="0"/>
                        </a:spcBef>
                        <a:spcAft>
                          <a:spcPts val="0"/>
                        </a:spcAft>
                        <a:buNone/>
                      </a:pPr>
                      <a:r>
                        <a:rPr lang="en" sz="1000"/>
                        <a:t>-some but not all p waves will be accompanied by a QRS</a:t>
                      </a:r>
                      <a:endParaRPr sz="1000"/>
                    </a:p>
                  </a:txBody>
                  <a:tcPr marT="91425" marB="91425" marR="91425" marL="91425"/>
                </a:tc>
              </a:tr>
              <a:tr h="529900">
                <a:tc>
                  <a:txBody>
                    <a:bodyPr>
                      <a:noAutofit/>
                    </a:bodyPr>
                    <a:lstStyle/>
                    <a:p>
                      <a:pPr indent="0" lvl="0" marL="0" rtl="0" algn="l">
                        <a:spcBef>
                          <a:spcPts val="0"/>
                        </a:spcBef>
                        <a:spcAft>
                          <a:spcPts val="0"/>
                        </a:spcAft>
                        <a:buNone/>
                      </a:pPr>
                      <a:r>
                        <a:rPr lang="en" sz="1000"/>
                        <a:t>Third-degree heart block</a:t>
                      </a:r>
                      <a:endParaRPr sz="1000"/>
                    </a:p>
                  </a:txBody>
                  <a:tcPr marT="91425" marB="91425" marR="91425" marL="91425"/>
                </a:tc>
                <a:tc>
                  <a:txBody>
                    <a:bodyPr>
                      <a:noAutofit/>
                    </a:bodyPr>
                    <a:lstStyle/>
                    <a:p>
                      <a:pPr indent="0" lvl="0" marL="0" rtl="0" algn="l">
                        <a:spcBef>
                          <a:spcPts val="0"/>
                        </a:spcBef>
                        <a:spcAft>
                          <a:spcPts val="0"/>
                        </a:spcAft>
                        <a:buNone/>
                      </a:pPr>
                      <a:r>
                        <a:rPr lang="en" sz="1000"/>
                        <a:t>-occurs when no impulses are transmitted through the AV node</a:t>
                      </a:r>
                      <a:endParaRPr sz="1000"/>
                    </a:p>
                    <a:p>
                      <a:pPr indent="0" lvl="0" marL="0" rtl="0" algn="l">
                        <a:spcBef>
                          <a:spcPts val="0"/>
                        </a:spcBef>
                        <a:spcAft>
                          <a:spcPts val="0"/>
                        </a:spcAft>
                        <a:buNone/>
                      </a:pPr>
                      <a:r>
                        <a:rPr lang="en" sz="1000"/>
                        <a:t>-atrial and ventricular rates are completely independent </a:t>
                      </a:r>
                      <a:endParaRPr sz="1000"/>
                    </a:p>
                  </a:txBody>
                  <a:tcPr marT="91425" marB="91425" marR="91425" marL="91425"/>
                </a:tc>
              </a:tr>
              <a:tr h="529900">
                <a:tc>
                  <a:txBody>
                    <a:bodyPr>
                      <a:noAutofit/>
                    </a:bodyPr>
                    <a:lstStyle/>
                    <a:p>
                      <a:pPr indent="0" lvl="0" marL="0" rtl="0" algn="l">
                        <a:spcBef>
                          <a:spcPts val="0"/>
                        </a:spcBef>
                        <a:spcAft>
                          <a:spcPts val="0"/>
                        </a:spcAft>
                        <a:buNone/>
                      </a:pPr>
                      <a:r>
                        <a:rPr lang="en" sz="1000"/>
                        <a:t>Atrial fibrillation </a:t>
                      </a:r>
                      <a:endParaRPr sz="1000"/>
                    </a:p>
                  </a:txBody>
                  <a:tcPr marT="91425" marB="91425" marR="91425" marL="91425"/>
                </a:tc>
                <a:tc>
                  <a:txBody>
                    <a:bodyPr>
                      <a:noAutofit/>
                    </a:bodyPr>
                    <a:lstStyle/>
                    <a:p>
                      <a:pPr indent="0" lvl="0" marL="0" rtl="0" algn="l">
                        <a:spcBef>
                          <a:spcPts val="0"/>
                        </a:spcBef>
                        <a:spcAft>
                          <a:spcPts val="0"/>
                        </a:spcAft>
                        <a:buNone/>
                      </a:pPr>
                      <a:r>
                        <a:rPr lang="en" sz="1000"/>
                        <a:t>-p waves are absent and instead there may be rapid-irregular waves apparent throughout diastole, and the ventricular rate is very irregular</a:t>
                      </a:r>
                      <a:endParaRPr sz="1000"/>
                    </a:p>
                  </a:txBody>
                  <a:tcPr marT="91425" marB="91425" marR="91425" marL="91425"/>
                </a:tc>
              </a:tr>
              <a:tr h="512625">
                <a:tc>
                  <a:txBody>
                    <a:bodyPr>
                      <a:noAutofit/>
                    </a:bodyPr>
                    <a:lstStyle/>
                    <a:p>
                      <a:pPr indent="0" lvl="0" marL="0" rtl="0" algn="l">
                        <a:spcBef>
                          <a:spcPts val="0"/>
                        </a:spcBef>
                        <a:spcAft>
                          <a:spcPts val="0"/>
                        </a:spcAft>
                        <a:buNone/>
                      </a:pPr>
                      <a:r>
                        <a:rPr lang="en" sz="1000"/>
                        <a:t>Bundle branch blocks</a:t>
                      </a:r>
                      <a:endParaRPr sz="1000"/>
                    </a:p>
                  </a:txBody>
                  <a:tcPr marT="91425" marB="91425" marR="91425" marL="91425"/>
                </a:tc>
                <a:tc>
                  <a:txBody>
                    <a:bodyPr>
                      <a:noAutofit/>
                    </a:bodyPr>
                    <a:lstStyle/>
                    <a:p>
                      <a:pPr indent="0" lvl="0" marL="0" rtl="0" algn="l">
                        <a:spcBef>
                          <a:spcPts val="0"/>
                        </a:spcBef>
                        <a:spcAft>
                          <a:spcPts val="0"/>
                        </a:spcAft>
                        <a:buNone/>
                      </a:pPr>
                      <a:r>
                        <a:rPr lang="en" sz="1000"/>
                        <a:t>-can occur in either of the branches of the Pukinje system</a:t>
                      </a:r>
                      <a:endParaRPr sz="1000"/>
                    </a:p>
                    <a:p>
                      <a:pPr indent="0" lvl="0" marL="0" rtl="0" algn="l">
                        <a:spcBef>
                          <a:spcPts val="0"/>
                        </a:spcBef>
                        <a:spcAft>
                          <a:spcPts val="0"/>
                        </a:spcAft>
                        <a:buNone/>
                      </a:pPr>
                      <a:r>
                        <a:rPr lang="en" sz="1000"/>
                        <a:t>-p waves appear normally and QRS complexes are longer than normal</a:t>
                      </a:r>
                      <a:endParaRPr sz="1000"/>
                    </a:p>
                  </a:txBody>
                  <a:tcPr marT="91425" marB="91425" marR="91425" marL="91425"/>
                </a:tc>
              </a:tr>
              <a:tr h="529900">
                <a:tc>
                  <a:txBody>
                    <a:bodyPr>
                      <a:noAutofit/>
                    </a:bodyPr>
                    <a:lstStyle/>
                    <a:p>
                      <a:pPr indent="0" lvl="0" marL="0" rtl="0" algn="l">
                        <a:spcBef>
                          <a:spcPts val="0"/>
                        </a:spcBef>
                        <a:spcAft>
                          <a:spcPts val="0"/>
                        </a:spcAft>
                        <a:buNone/>
                      </a:pPr>
                      <a:r>
                        <a:rPr lang="en" sz="1000"/>
                        <a:t>Premature ventricular contractions </a:t>
                      </a:r>
                      <a:endParaRPr sz="1000"/>
                    </a:p>
                  </a:txBody>
                  <a:tcPr marT="91425" marB="91425" marR="91425" marL="91425"/>
                </a:tc>
                <a:tc>
                  <a:txBody>
                    <a:bodyPr>
                      <a:noAutofit/>
                    </a:bodyPr>
                    <a:lstStyle/>
                    <a:p>
                      <a:pPr indent="0" lvl="0" marL="0" rtl="0" algn="l">
                        <a:spcBef>
                          <a:spcPts val="0"/>
                        </a:spcBef>
                        <a:spcAft>
                          <a:spcPts val="0"/>
                        </a:spcAft>
                        <a:buNone/>
                      </a:pPr>
                      <a:r>
                        <a:rPr lang="en" sz="1000"/>
                        <a:t>-Caused by action potentials initiated by an ectopic focus in teh ventricle </a:t>
                      </a:r>
                      <a:endParaRPr sz="1000"/>
                    </a:p>
                    <a:p>
                      <a:pPr indent="0" lvl="0" marL="0" rtl="0" algn="l">
                        <a:spcBef>
                          <a:spcPts val="0"/>
                        </a:spcBef>
                        <a:spcAft>
                          <a:spcPts val="0"/>
                        </a:spcAft>
                        <a:buNone/>
                      </a:pPr>
                      <a:r>
                        <a:rPr lang="en" sz="1000"/>
                        <a:t>- Often followed by a missed beat/ pause, and the subsequent beat has a higher than normal stroke volume </a:t>
                      </a:r>
                      <a:endParaRPr sz="1000"/>
                    </a:p>
                  </a:txBody>
                  <a:tcPr marT="91425" marB="91425" marR="91425" marL="91425"/>
                </a:tc>
              </a:tr>
              <a:tr h="526575">
                <a:tc>
                  <a:txBody>
                    <a:bodyPr>
                      <a:noAutofit/>
                    </a:bodyPr>
                    <a:lstStyle/>
                    <a:p>
                      <a:pPr indent="0" lvl="0" marL="0" rtl="0" algn="l">
                        <a:spcBef>
                          <a:spcPts val="0"/>
                        </a:spcBef>
                        <a:spcAft>
                          <a:spcPts val="0"/>
                        </a:spcAft>
                        <a:buNone/>
                      </a:pPr>
                      <a:r>
                        <a:rPr lang="en" sz="1000"/>
                        <a:t>Ventricular tachycardia</a:t>
                      </a:r>
                      <a:endParaRPr sz="1000"/>
                    </a:p>
                  </a:txBody>
                  <a:tcPr marT="91425" marB="91425" marR="91425" marL="91425"/>
                </a:tc>
                <a:tc>
                  <a:txBody>
                    <a:bodyPr>
                      <a:noAutofit/>
                    </a:bodyPr>
                    <a:lstStyle/>
                    <a:p>
                      <a:pPr indent="0" lvl="0" marL="0" rtl="0" algn="l">
                        <a:spcBef>
                          <a:spcPts val="0"/>
                        </a:spcBef>
                        <a:spcAft>
                          <a:spcPts val="0"/>
                        </a:spcAft>
                        <a:buNone/>
                      </a:pPr>
                      <a:r>
                        <a:rPr lang="en" sz="1000"/>
                        <a:t>-ventricles are driven at high rates from impulses originating from ventricular ectopic focus</a:t>
                      </a:r>
                      <a:endParaRPr sz="1000"/>
                    </a:p>
                    <a:p>
                      <a:pPr indent="0" lvl="0" marL="0" rtl="0" algn="l">
                        <a:spcBef>
                          <a:spcPts val="0"/>
                        </a:spcBef>
                        <a:spcAft>
                          <a:spcPts val="0"/>
                        </a:spcAft>
                        <a:buNone/>
                      </a:pPr>
                      <a:r>
                        <a:rPr lang="en" sz="1000"/>
                        <a:t>-often proceeds ventricular fibrillation</a:t>
                      </a:r>
                      <a:endParaRPr sz="1000"/>
                    </a:p>
                  </a:txBody>
                  <a:tcPr marT="91425" marB="91425" marR="91425" marL="91425"/>
                </a:tc>
              </a:tr>
              <a:tr h="512625">
                <a:tc>
                  <a:txBody>
                    <a:bodyPr>
                      <a:noAutofit/>
                    </a:bodyPr>
                    <a:lstStyle/>
                    <a:p>
                      <a:pPr indent="0" lvl="0" marL="0" rtl="0" algn="l">
                        <a:spcBef>
                          <a:spcPts val="0"/>
                        </a:spcBef>
                        <a:spcAft>
                          <a:spcPts val="0"/>
                        </a:spcAft>
                        <a:buNone/>
                      </a:pPr>
                      <a:r>
                        <a:rPr lang="en" sz="1000"/>
                        <a:t>Ventricular fibrillation </a:t>
                      </a:r>
                      <a:endParaRPr sz="1000"/>
                    </a:p>
                  </a:txBody>
                  <a:tcPr marT="91425" marB="91425" marR="91425" marL="91425"/>
                </a:tc>
                <a:tc>
                  <a:txBody>
                    <a:bodyPr>
                      <a:noAutofit/>
                    </a:bodyPr>
                    <a:lstStyle/>
                    <a:p>
                      <a:pPr indent="0" lvl="0" marL="0" rtl="0" algn="l">
                        <a:spcBef>
                          <a:spcPts val="0"/>
                        </a:spcBef>
                        <a:spcAft>
                          <a:spcPts val="0"/>
                        </a:spcAft>
                        <a:buNone/>
                      </a:pPr>
                      <a:r>
                        <a:rPr lang="en" sz="1000"/>
                        <a:t>-no pumping action occurs </a:t>
                      </a:r>
                      <a:endParaRPr sz="1000"/>
                    </a:p>
                    <a:p>
                      <a:pPr indent="0" lvl="0" marL="0" rtl="0" algn="l">
                        <a:spcBef>
                          <a:spcPts val="0"/>
                        </a:spcBef>
                        <a:spcAft>
                          <a:spcPts val="0"/>
                        </a:spcAft>
                        <a:buNone/>
                      </a:pPr>
                      <a:r>
                        <a:rPr lang="en" sz="1000"/>
                        <a:t>-fatal unless corrected quickly by cardiac conversion </a:t>
                      </a:r>
                      <a:endParaRPr sz="1000"/>
                    </a:p>
                  </a:txBody>
                  <a:tcPr marT="91425" marB="91425" marR="91425" marL="91425"/>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Google Shape;476;p8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5-1</a:t>
            </a:r>
            <a:endParaRPr/>
          </a:p>
          <a:p>
            <a:pPr indent="0" lvl="0" marL="0" rtl="0" algn="l">
              <a:spcBef>
                <a:spcPts val="0"/>
              </a:spcBef>
              <a:spcAft>
                <a:spcPts val="0"/>
              </a:spcAft>
              <a:buNone/>
            </a:pPr>
            <a:r>
              <a:rPr lang="en"/>
              <a:t>Which of the following arrhythmias might result in a reduced stroke volume? (multiple answers may be correct)</a:t>
            </a:r>
            <a:endParaRPr/>
          </a:p>
          <a:p>
            <a:pPr indent="-406400" lvl="0" marL="457200" rtl="0" algn="l">
              <a:spcBef>
                <a:spcPts val="0"/>
              </a:spcBef>
              <a:spcAft>
                <a:spcPts val="0"/>
              </a:spcAft>
              <a:buSzPts val="2800"/>
              <a:buAutoNum type="alphaUcParenR"/>
            </a:pPr>
            <a:r>
              <a:rPr lang="en"/>
              <a:t>Paroxysmal atrial tachycardia</a:t>
            </a:r>
            <a:endParaRPr/>
          </a:p>
          <a:p>
            <a:pPr indent="-406400" lvl="0" marL="457200" rtl="0" algn="l">
              <a:spcBef>
                <a:spcPts val="0"/>
              </a:spcBef>
              <a:spcAft>
                <a:spcPts val="0"/>
              </a:spcAft>
              <a:buSzPts val="2800"/>
              <a:buAutoNum type="alphaUcParenR"/>
            </a:pPr>
            <a:r>
              <a:rPr lang="en"/>
              <a:t>Ventricular tachycardia</a:t>
            </a:r>
            <a:endParaRPr/>
          </a:p>
          <a:p>
            <a:pPr indent="-406400" lvl="0" marL="457200" rtl="0" algn="l">
              <a:spcBef>
                <a:spcPts val="0"/>
              </a:spcBef>
              <a:spcAft>
                <a:spcPts val="0"/>
              </a:spcAft>
              <a:buSzPts val="2800"/>
              <a:buAutoNum type="alphaUcParenR"/>
            </a:pPr>
            <a:r>
              <a:rPr lang="en"/>
              <a:t>Atrial fibrillation </a:t>
            </a:r>
            <a:endParaRPr/>
          </a:p>
          <a:p>
            <a:pPr indent="-406400" lvl="0" marL="457200" rtl="0" algn="l">
              <a:spcBef>
                <a:spcPts val="0"/>
              </a:spcBef>
              <a:spcAft>
                <a:spcPts val="0"/>
              </a:spcAft>
              <a:buSzPts val="2800"/>
              <a:buAutoNum type="alphaUcParenR"/>
            </a:pPr>
            <a:r>
              <a:rPr lang="en"/>
              <a:t>Ventricular fibrillation</a:t>
            </a:r>
            <a:endParaRPr/>
          </a:p>
          <a:p>
            <a:pPr indent="-406400" lvl="0" marL="457200" rtl="0" algn="l">
              <a:spcBef>
                <a:spcPts val="0"/>
              </a:spcBef>
              <a:spcAft>
                <a:spcPts val="0"/>
              </a:spcAft>
              <a:buSzPts val="2800"/>
              <a:buAutoNum type="alphaUcParenR"/>
            </a:pPr>
            <a:r>
              <a:rPr lang="en"/>
              <a:t>Third-degree heart block</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0" name="Shape 480"/>
        <p:cNvGrpSpPr/>
        <p:nvPr/>
      </p:nvGrpSpPr>
      <p:grpSpPr>
        <a:xfrm>
          <a:off x="0" y="0"/>
          <a:ext cx="0" cy="0"/>
          <a:chOff x="0" y="0"/>
          <a:chExt cx="0" cy="0"/>
        </a:xfrm>
      </p:grpSpPr>
      <p:sp>
        <p:nvSpPr>
          <p:cNvPr id="481" name="Google Shape;481;p8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Lange 5-1</a:t>
            </a:r>
            <a:endParaRPr sz="1800"/>
          </a:p>
          <a:p>
            <a:pPr indent="0" lvl="0" marL="0" rtl="0" algn="l">
              <a:spcBef>
                <a:spcPts val="0"/>
              </a:spcBef>
              <a:spcAft>
                <a:spcPts val="0"/>
              </a:spcAft>
              <a:buNone/>
            </a:pPr>
            <a:r>
              <a:rPr lang="en" sz="1800"/>
              <a:t>Which of the following arrhythmias might result in a reduced stroke volume? (multiple answers may be correct)</a:t>
            </a:r>
            <a:endParaRPr sz="1800"/>
          </a:p>
          <a:p>
            <a:pPr indent="0" lvl="0" marL="0" rtl="0" algn="l">
              <a:spcBef>
                <a:spcPts val="0"/>
              </a:spcBef>
              <a:spcAft>
                <a:spcPts val="0"/>
              </a:spcAft>
              <a:buNone/>
            </a:pPr>
            <a:r>
              <a:t/>
            </a:r>
            <a:endParaRPr sz="1800"/>
          </a:p>
          <a:p>
            <a:pPr indent="-342900" lvl="0" marL="457200" rtl="0" algn="l">
              <a:spcBef>
                <a:spcPts val="0"/>
              </a:spcBef>
              <a:spcAft>
                <a:spcPts val="0"/>
              </a:spcAft>
              <a:buSzPts val="1800"/>
              <a:buAutoNum type="alphaUcParenR"/>
            </a:pPr>
            <a:r>
              <a:rPr b="1" lang="en" sz="1800"/>
              <a:t>Paroxysmal atrial tachycardia </a:t>
            </a:r>
            <a:r>
              <a:rPr lang="en" sz="1800"/>
              <a:t>- filling time is reduced</a:t>
            </a:r>
            <a:endParaRPr sz="1800"/>
          </a:p>
          <a:p>
            <a:pPr indent="-342900" lvl="0" marL="457200" rtl="0" algn="l">
              <a:spcBef>
                <a:spcPts val="0"/>
              </a:spcBef>
              <a:spcAft>
                <a:spcPts val="0"/>
              </a:spcAft>
              <a:buSzPts val="1800"/>
              <a:buAutoNum type="alphaUcParenR"/>
            </a:pPr>
            <a:r>
              <a:rPr b="1" lang="en" sz="1800"/>
              <a:t>Ventricular tachycardia </a:t>
            </a:r>
            <a:r>
              <a:rPr lang="en" sz="1800"/>
              <a:t>- filling time is reduced</a:t>
            </a:r>
            <a:endParaRPr sz="1800"/>
          </a:p>
          <a:p>
            <a:pPr indent="-342900" lvl="0" marL="457200" rtl="0" algn="l">
              <a:spcBef>
                <a:spcPts val="0"/>
              </a:spcBef>
              <a:spcAft>
                <a:spcPts val="0"/>
              </a:spcAft>
              <a:buSzPts val="1800"/>
              <a:buAutoNum type="alphaUcParenR"/>
            </a:pPr>
            <a:r>
              <a:rPr b="1" lang="en" sz="1800"/>
              <a:t>Atrial fibrillation </a:t>
            </a:r>
            <a:r>
              <a:rPr lang="en" sz="1800"/>
              <a:t>- if ventricular rate is rapid filling time is reduced</a:t>
            </a:r>
            <a:endParaRPr sz="1800"/>
          </a:p>
          <a:p>
            <a:pPr indent="-342900" lvl="0" marL="457200" rtl="0" algn="l">
              <a:spcBef>
                <a:spcPts val="0"/>
              </a:spcBef>
              <a:spcAft>
                <a:spcPts val="0"/>
              </a:spcAft>
              <a:buSzPts val="1800"/>
              <a:buAutoNum type="alphaUcParenR"/>
            </a:pPr>
            <a:r>
              <a:rPr b="1" lang="en" sz="1800"/>
              <a:t>Ventricular fibrillation </a:t>
            </a:r>
            <a:r>
              <a:rPr lang="en" sz="1800"/>
              <a:t>- heart isn’t pumping</a:t>
            </a:r>
            <a:endParaRPr sz="1800"/>
          </a:p>
          <a:p>
            <a:pPr indent="-342900" lvl="0" marL="457200" rtl="0" algn="l">
              <a:spcBef>
                <a:spcPts val="0"/>
              </a:spcBef>
              <a:spcAft>
                <a:spcPts val="0"/>
              </a:spcAft>
              <a:buSzPts val="1800"/>
              <a:buAutoNum type="alphaUcParenR"/>
            </a:pPr>
            <a:r>
              <a:rPr lang="en" sz="1800"/>
              <a:t>Third-degree heart block - ventricular pacemakers produce lower heart rate, which is usually associated with a larger SV </a:t>
            </a:r>
            <a:endParaRPr sz="1800"/>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Google Shape;486;p8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Starling’s equation? Revised equation? </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0" name="Shape 490"/>
        <p:cNvGrpSpPr/>
        <p:nvPr/>
      </p:nvGrpSpPr>
      <p:grpSpPr>
        <a:xfrm>
          <a:off x="0" y="0"/>
          <a:ext cx="0" cy="0"/>
          <a:chOff x="0" y="0"/>
          <a:chExt cx="0" cy="0"/>
        </a:xfrm>
      </p:grpSpPr>
      <p:pic>
        <p:nvPicPr>
          <p:cNvPr id="491" name="Google Shape;491;p87"/>
          <p:cNvPicPr preferRelativeResize="0"/>
          <p:nvPr/>
        </p:nvPicPr>
        <p:blipFill>
          <a:blip r:embed="rId3">
            <a:alphaModFix/>
          </a:blip>
          <a:stretch>
            <a:fillRect/>
          </a:stretch>
        </p:blipFill>
        <p:spPr>
          <a:xfrm>
            <a:off x="1836150" y="1412325"/>
            <a:ext cx="5648450" cy="1890400"/>
          </a:xfrm>
          <a:prstGeom prst="rect">
            <a:avLst/>
          </a:prstGeom>
          <a:noFill/>
          <a:ln>
            <a:noFill/>
          </a:ln>
        </p:spPr>
      </p:pic>
      <p:sp>
        <p:nvSpPr>
          <p:cNvPr id="492" name="Google Shape;492;p87"/>
          <p:cNvSpPr txBox="1"/>
          <p:nvPr/>
        </p:nvSpPr>
        <p:spPr>
          <a:xfrm>
            <a:off x="311700" y="3471300"/>
            <a:ext cx="7127100" cy="10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Revised Starling’ equation: </a:t>
            </a:r>
            <a:endParaRPr/>
          </a:p>
          <a:p>
            <a:pPr indent="0" lvl="0" marL="0" rtl="0" algn="l">
              <a:spcBef>
                <a:spcPts val="0"/>
              </a:spcBef>
              <a:spcAft>
                <a:spcPts val="0"/>
              </a:spcAft>
              <a:buNone/>
            </a:pPr>
            <a:r>
              <a:rPr lang="en"/>
              <a:t>Net filtration rate = (capillary hydrostatic pressure - interstitial hydrostatic pressure) - (capillary oncotic pressure - subglycocalyx oncotic pressure)</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6" name="Shape 496"/>
        <p:cNvGrpSpPr/>
        <p:nvPr/>
      </p:nvGrpSpPr>
      <p:grpSpPr>
        <a:xfrm>
          <a:off x="0" y="0"/>
          <a:ext cx="0" cy="0"/>
          <a:chOff x="0" y="0"/>
          <a:chExt cx="0" cy="0"/>
        </a:xfrm>
      </p:grpSpPr>
      <p:sp>
        <p:nvSpPr>
          <p:cNvPr id="497" name="Google Shape;497;p8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6-5</a:t>
            </a:r>
            <a:endParaRPr/>
          </a:p>
          <a:p>
            <a:pPr indent="0" lvl="0" marL="0" rtl="0" algn="l">
              <a:spcBef>
                <a:spcPts val="0"/>
              </a:spcBef>
              <a:spcAft>
                <a:spcPts val="0"/>
              </a:spcAft>
              <a:buNone/>
            </a:pPr>
            <a:r>
              <a:rPr lang="en"/>
              <a:t>Given the following data, calculate an individual’s total peripheral resistance: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Mean arterial pressure = 100 mmHg</a:t>
            </a:r>
            <a:endParaRPr/>
          </a:p>
          <a:p>
            <a:pPr indent="0" lvl="0" marL="0" rtl="0" algn="l">
              <a:spcBef>
                <a:spcPts val="0"/>
              </a:spcBef>
              <a:spcAft>
                <a:spcPts val="0"/>
              </a:spcAft>
              <a:buNone/>
            </a:pPr>
            <a:r>
              <a:rPr lang="en"/>
              <a:t>Central venous pressure = 0 mmHg</a:t>
            </a:r>
            <a:endParaRPr/>
          </a:p>
          <a:p>
            <a:pPr indent="0" lvl="0" marL="0" rtl="0" algn="l">
              <a:spcBef>
                <a:spcPts val="0"/>
              </a:spcBef>
              <a:spcAft>
                <a:spcPts val="0"/>
              </a:spcAft>
              <a:buNone/>
            </a:pPr>
            <a:r>
              <a:rPr lang="en"/>
              <a:t>Cardiac output =  6L/min</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1" name="Shape 501"/>
        <p:cNvGrpSpPr/>
        <p:nvPr/>
      </p:nvGrpSpPr>
      <p:grpSpPr>
        <a:xfrm>
          <a:off x="0" y="0"/>
          <a:ext cx="0" cy="0"/>
          <a:chOff x="0" y="0"/>
          <a:chExt cx="0" cy="0"/>
        </a:xfrm>
      </p:grpSpPr>
      <p:sp>
        <p:nvSpPr>
          <p:cNvPr id="502" name="Google Shape;502;p8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6-5</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MAP = cardiac output x total peripheral resistance</a:t>
            </a:r>
            <a:endParaRPr/>
          </a:p>
          <a:p>
            <a:pPr indent="0" lvl="0" marL="0" rtl="0" algn="l">
              <a:spcBef>
                <a:spcPts val="0"/>
              </a:spcBef>
              <a:spcAft>
                <a:spcPts val="0"/>
              </a:spcAft>
              <a:buNone/>
            </a:pPr>
            <a:r>
              <a:rPr lang="en"/>
              <a:t>100 mmHg = 6 L/min x TPR</a:t>
            </a:r>
            <a:endParaRPr/>
          </a:p>
          <a:p>
            <a:pPr indent="0" lvl="0" marL="0" rtl="0" algn="l">
              <a:spcBef>
                <a:spcPts val="0"/>
              </a:spcBef>
              <a:spcAft>
                <a:spcPts val="0"/>
              </a:spcAft>
              <a:buNone/>
            </a:pPr>
            <a:r>
              <a:rPr lang="en"/>
              <a:t>TPR = 16.7 mmHg x L/min</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90"/>
          <p:cNvSpPr txBox="1"/>
          <p:nvPr>
            <p:ph type="title"/>
          </p:nvPr>
        </p:nvSpPr>
        <p:spPr>
          <a:xfrm>
            <a:off x="311700" y="445025"/>
            <a:ext cx="8520600" cy="289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6-6</a:t>
            </a:r>
            <a:endParaRPr/>
          </a:p>
          <a:p>
            <a:pPr indent="0" lvl="0" marL="0" rtl="0" algn="l">
              <a:spcBef>
                <a:spcPts val="0"/>
              </a:spcBef>
              <a:spcAft>
                <a:spcPts val="0"/>
              </a:spcAft>
              <a:buNone/>
            </a:pPr>
            <a:r>
              <a:rPr lang="en"/>
              <a:t>TRUE/FALSE: The TPR to blood flow is greater than the resistance to flow through any of the systemic organs. </a:t>
            </a:r>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1" name="Shape 511"/>
        <p:cNvGrpSpPr/>
        <p:nvPr/>
      </p:nvGrpSpPr>
      <p:grpSpPr>
        <a:xfrm>
          <a:off x="0" y="0"/>
          <a:ext cx="0" cy="0"/>
          <a:chOff x="0" y="0"/>
          <a:chExt cx="0" cy="0"/>
        </a:xfrm>
      </p:grpSpPr>
      <p:sp>
        <p:nvSpPr>
          <p:cNvPr id="512" name="Google Shape;512;p91"/>
          <p:cNvSpPr txBox="1"/>
          <p:nvPr>
            <p:ph type="title"/>
          </p:nvPr>
        </p:nvSpPr>
        <p:spPr>
          <a:xfrm>
            <a:off x="311700" y="445025"/>
            <a:ext cx="8520600" cy="289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6-6</a:t>
            </a:r>
            <a:endParaRPr/>
          </a:p>
          <a:p>
            <a:pPr indent="0" lvl="0" marL="0" rtl="0" algn="l">
              <a:spcBef>
                <a:spcPts val="0"/>
              </a:spcBef>
              <a:spcAft>
                <a:spcPts val="0"/>
              </a:spcAft>
              <a:buNone/>
            </a:pPr>
            <a:r>
              <a:rPr b="1" lang="en"/>
              <a:t>FALSE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TPR is less than the resistance to flow through any of the organs. When vessels with individual resistances are connected in parallel, the overall resistance of the network is given by: </a:t>
            </a:r>
            <a:endParaRPr/>
          </a:p>
        </p:txBody>
      </p:sp>
      <p:pic>
        <p:nvPicPr>
          <p:cNvPr id="513" name="Google Shape;513;p91"/>
          <p:cNvPicPr preferRelativeResize="0"/>
          <p:nvPr/>
        </p:nvPicPr>
        <p:blipFill>
          <a:blip r:embed="rId3">
            <a:alphaModFix/>
          </a:blip>
          <a:stretch>
            <a:fillRect/>
          </a:stretch>
        </p:blipFill>
        <p:spPr>
          <a:xfrm>
            <a:off x="2242875" y="3782550"/>
            <a:ext cx="4137450" cy="1066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Draw an action potential for a cardiac myocyte and describe what occurs during each phase</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7" name="Shape 517"/>
        <p:cNvGrpSpPr/>
        <p:nvPr/>
      </p:nvGrpSpPr>
      <p:grpSpPr>
        <a:xfrm>
          <a:off x="0" y="0"/>
          <a:ext cx="0" cy="0"/>
          <a:chOff x="0" y="0"/>
          <a:chExt cx="0" cy="0"/>
        </a:xfrm>
      </p:grpSpPr>
      <p:sp>
        <p:nvSpPr>
          <p:cNvPr id="518" name="Google Shape;518;p92"/>
          <p:cNvSpPr txBox="1"/>
          <p:nvPr>
            <p:ph type="title"/>
          </p:nvPr>
        </p:nvSpPr>
        <p:spPr>
          <a:xfrm>
            <a:off x="311700" y="445025"/>
            <a:ext cx="8520600" cy="33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6-11</a:t>
            </a:r>
            <a:endParaRPr/>
          </a:p>
          <a:p>
            <a:pPr indent="0" lvl="0" marL="0" rtl="0" algn="l">
              <a:spcBef>
                <a:spcPts val="0"/>
              </a:spcBef>
              <a:spcAft>
                <a:spcPts val="0"/>
              </a:spcAft>
              <a:buNone/>
            </a:pPr>
            <a:r>
              <a:rPr lang="en"/>
              <a:t>TRUE/ FALSE: Acute increases in arterial pulse pressure usually result from increases in stroke volume </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2" name="Shape 522"/>
        <p:cNvGrpSpPr/>
        <p:nvPr/>
      </p:nvGrpSpPr>
      <p:grpSpPr>
        <a:xfrm>
          <a:off x="0" y="0"/>
          <a:ext cx="0" cy="0"/>
          <a:chOff x="0" y="0"/>
          <a:chExt cx="0" cy="0"/>
        </a:xfrm>
      </p:grpSpPr>
      <p:sp>
        <p:nvSpPr>
          <p:cNvPr id="523" name="Google Shape;523;p93"/>
          <p:cNvSpPr txBox="1"/>
          <p:nvPr>
            <p:ph type="title"/>
          </p:nvPr>
        </p:nvSpPr>
        <p:spPr>
          <a:xfrm>
            <a:off x="311700" y="445025"/>
            <a:ext cx="8520600" cy="33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Lange 6-11</a:t>
            </a:r>
            <a:endParaRPr/>
          </a:p>
          <a:p>
            <a:pPr indent="0" lvl="0" marL="0" rtl="0" algn="l">
              <a:spcBef>
                <a:spcPts val="0"/>
              </a:spcBef>
              <a:spcAft>
                <a:spcPts val="0"/>
              </a:spcAft>
              <a:buNone/>
            </a:pPr>
            <a:r>
              <a:rPr b="1" lang="en"/>
              <a:t>TRUE</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400"/>
              <a:t>Acute increases in arterial pulse pressure usually result from increases in stroke volume. </a:t>
            </a:r>
            <a:endParaRPr sz="1400"/>
          </a:p>
          <a:p>
            <a:pPr indent="0" lvl="0" marL="0" rtl="0" algn="l">
              <a:spcBef>
                <a:spcPts val="0"/>
              </a:spcBef>
              <a:spcAft>
                <a:spcPts val="0"/>
              </a:spcAft>
              <a:buNone/>
            </a:pPr>
            <a:r>
              <a:t/>
            </a:r>
            <a:endParaRPr sz="1400"/>
          </a:p>
          <a:p>
            <a:pPr indent="0" lvl="0" marL="0" rtl="0" algn="l">
              <a:spcBef>
                <a:spcPts val="0"/>
              </a:spcBef>
              <a:spcAft>
                <a:spcPts val="0"/>
              </a:spcAft>
              <a:buClr>
                <a:schemeClr val="dk1"/>
              </a:buClr>
              <a:buSzPts val="1100"/>
              <a:buFont typeface="Arial"/>
              <a:buNone/>
            </a:pPr>
            <a:r>
              <a:rPr lang="en" sz="1400"/>
              <a:t>Arterial pulse pressure is defined as systolic pressure minus diastolic pressure.  </a:t>
            </a:r>
            <a:endParaRPr sz="1400"/>
          </a:p>
          <a:p>
            <a:pPr indent="0" lvl="0" marL="0" rtl="0" algn="l">
              <a:spcBef>
                <a:spcPts val="0"/>
              </a:spcBef>
              <a:spcAft>
                <a:spcPts val="0"/>
              </a:spcAft>
              <a:buClr>
                <a:schemeClr val="dk1"/>
              </a:buClr>
              <a:buSzPts val="1100"/>
              <a:buFont typeface="Arial"/>
              <a:buNone/>
            </a:pPr>
            <a:r>
              <a:rPr lang="en" sz="1400"/>
              <a:t>C = △V/△P</a:t>
            </a:r>
            <a:endParaRPr sz="1400"/>
          </a:p>
          <a:p>
            <a:pPr indent="0" lvl="0" marL="0" rtl="0" algn="l">
              <a:spcBef>
                <a:spcPts val="0"/>
              </a:spcBef>
              <a:spcAft>
                <a:spcPts val="0"/>
              </a:spcAft>
              <a:buClr>
                <a:schemeClr val="dk1"/>
              </a:buClr>
              <a:buSzPts val="1100"/>
              <a:buFont typeface="Arial"/>
              <a:buNone/>
            </a:pPr>
            <a:r>
              <a:rPr lang="en" sz="1400"/>
              <a:t>△P = △V/ C</a:t>
            </a:r>
            <a:endParaRPr sz="1400"/>
          </a:p>
          <a:p>
            <a:pPr indent="0" lvl="0" marL="0" rtl="0" algn="l">
              <a:spcBef>
                <a:spcPts val="0"/>
              </a:spcBef>
              <a:spcAft>
                <a:spcPts val="0"/>
              </a:spcAft>
              <a:buClr>
                <a:schemeClr val="dk1"/>
              </a:buClr>
              <a:buSzPts val="1100"/>
              <a:buFont typeface="Arial"/>
              <a:buNone/>
            </a:pPr>
            <a:r>
              <a:rPr lang="en" sz="1400"/>
              <a:t>Arterial pulse pressure = △V/C</a:t>
            </a:r>
            <a:endParaRPr sz="1400"/>
          </a:p>
          <a:p>
            <a:pPr indent="0" lvl="0" marL="0" rtl="0" algn="l">
              <a:spcBef>
                <a:spcPts val="0"/>
              </a:spcBef>
              <a:spcAft>
                <a:spcPts val="0"/>
              </a:spcAft>
              <a:buClr>
                <a:schemeClr val="dk1"/>
              </a:buClr>
              <a:buSzPts val="1100"/>
              <a:buFont typeface="Arial"/>
              <a:buNone/>
            </a:pPr>
            <a:r>
              <a:rPr lang="en" sz="1400"/>
              <a:t>Arterial pulse pressure = stroke volume/ arterial compliance</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Clr>
                <a:schemeClr val="dk1"/>
              </a:buClr>
              <a:buSzPts val="1100"/>
              <a:buFont typeface="Arial"/>
              <a:buNone/>
            </a:pPr>
            <a:r>
              <a:rPr lang="en" sz="1400"/>
              <a:t>Arterial compliance is relatively static, so changes in arterial pulse pressure is mostly a result of changes in stroke volume. </a:t>
            </a:r>
            <a:endParaRPr sz="1400"/>
          </a:p>
          <a:p>
            <a:pPr indent="0" lvl="0" marL="0" rtl="0" algn="l">
              <a:spcBef>
                <a:spcPts val="0"/>
              </a:spcBef>
              <a:spcAft>
                <a:spcPts val="0"/>
              </a:spcAft>
              <a:buNone/>
            </a:pPr>
            <a:r>
              <a:t/>
            </a:r>
            <a:endParaRPr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id="97" name="Google Shape;97;p21"/>
          <p:cNvPicPr preferRelativeResize="0"/>
          <p:nvPr/>
        </p:nvPicPr>
        <p:blipFill>
          <a:blip r:embed="rId3">
            <a:alphaModFix/>
          </a:blip>
          <a:stretch>
            <a:fillRect/>
          </a:stretch>
        </p:blipFill>
        <p:spPr>
          <a:xfrm>
            <a:off x="6573725" y="3288123"/>
            <a:ext cx="2180850" cy="2157150"/>
          </a:xfrm>
          <a:prstGeom prst="rect">
            <a:avLst/>
          </a:prstGeom>
          <a:noFill/>
          <a:ln>
            <a:noFill/>
          </a:ln>
        </p:spPr>
      </p:pic>
      <p:pic>
        <p:nvPicPr>
          <p:cNvPr id="98" name="Google Shape;98;p21"/>
          <p:cNvPicPr preferRelativeResize="0"/>
          <p:nvPr/>
        </p:nvPicPr>
        <p:blipFill rotWithShape="1">
          <a:blip r:embed="rId4">
            <a:alphaModFix/>
          </a:blip>
          <a:srcRect b="0" l="0" r="44074" t="0"/>
          <a:stretch/>
        </p:blipFill>
        <p:spPr>
          <a:xfrm>
            <a:off x="4764475" y="-80587"/>
            <a:ext cx="3494525" cy="3476625"/>
          </a:xfrm>
          <a:prstGeom prst="rect">
            <a:avLst/>
          </a:prstGeom>
          <a:noFill/>
          <a:ln>
            <a:noFill/>
          </a:ln>
        </p:spPr>
      </p:pic>
      <p:sp>
        <p:nvSpPr>
          <p:cNvPr id="99" name="Google Shape;99;p21"/>
          <p:cNvSpPr txBox="1"/>
          <p:nvPr/>
        </p:nvSpPr>
        <p:spPr>
          <a:xfrm>
            <a:off x="109050" y="71100"/>
            <a:ext cx="5654700" cy="500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phase 0</a:t>
            </a:r>
            <a:r>
              <a:rPr lang="en"/>
              <a:t> = rapid depolarization with substantial overshoot (positive inside voltage)</a:t>
            </a:r>
            <a:endParaRPr/>
          </a:p>
          <a:p>
            <a:pPr indent="-317500" lvl="0" marL="457200" rtl="0" algn="l">
              <a:spcBef>
                <a:spcPts val="0"/>
              </a:spcBef>
              <a:spcAft>
                <a:spcPts val="0"/>
              </a:spcAft>
              <a:buSzPts val="1400"/>
              <a:buChar char="-"/>
            </a:pPr>
            <a:r>
              <a:rPr lang="en"/>
              <a:t>opening of voltage-gated fast Na+ channels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1</a:t>
            </a:r>
            <a:r>
              <a:rPr lang="en"/>
              <a:t> = rapid reversal of the overshoot potential* </a:t>
            </a:r>
            <a:endParaRPr/>
          </a:p>
          <a:p>
            <a:pPr indent="-317500" lvl="0" marL="457200" rtl="0" algn="l">
              <a:spcBef>
                <a:spcPts val="0"/>
              </a:spcBef>
              <a:spcAft>
                <a:spcPts val="0"/>
              </a:spcAft>
              <a:buSzPts val="1400"/>
              <a:buChar char="-"/>
            </a:pPr>
            <a:r>
              <a:rPr lang="en"/>
              <a:t>initial brief depolarization </a:t>
            </a:r>
            <a:endParaRPr/>
          </a:p>
          <a:p>
            <a:pPr indent="-317500" lvl="0" marL="457200" rtl="0" algn="l">
              <a:spcBef>
                <a:spcPts val="0"/>
              </a:spcBef>
              <a:spcAft>
                <a:spcPts val="0"/>
              </a:spcAft>
              <a:buSzPts val="1400"/>
              <a:buChar char="-"/>
            </a:pPr>
            <a:r>
              <a:rPr lang="en"/>
              <a:t>less Na+ conductance due to closure of Na+ channels  </a:t>
            </a:r>
            <a:endParaRPr/>
          </a:p>
          <a:p>
            <a:pPr indent="-317500" lvl="0" marL="457200" rtl="0" algn="l">
              <a:spcBef>
                <a:spcPts val="0"/>
              </a:spcBef>
              <a:spcAft>
                <a:spcPts val="0"/>
              </a:spcAft>
              <a:buSzPts val="1400"/>
              <a:buChar char="-"/>
            </a:pPr>
            <a:r>
              <a:rPr lang="en"/>
              <a:t>transient outward K+ current (iTO)</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2</a:t>
            </a:r>
            <a:r>
              <a:rPr lang="en"/>
              <a:t> = long plateau</a:t>
            </a:r>
            <a:endParaRPr/>
          </a:p>
          <a:p>
            <a:pPr indent="-317500" lvl="0" marL="457200" rtl="0" algn="l">
              <a:spcBef>
                <a:spcPts val="0"/>
              </a:spcBef>
              <a:spcAft>
                <a:spcPts val="0"/>
              </a:spcAft>
              <a:buSzPts val="1400"/>
              <a:buChar char="-"/>
            </a:pPr>
            <a:r>
              <a:rPr lang="en"/>
              <a:t>slowly developed and prolonged opening of voltage-gated Ca+ channels, allowing inward Ca+ movement</a:t>
            </a:r>
            <a:endParaRPr/>
          </a:p>
          <a:p>
            <a:pPr indent="-317500" lvl="0" marL="457200" rtl="0" algn="l">
              <a:spcBef>
                <a:spcPts val="0"/>
              </a:spcBef>
              <a:spcAft>
                <a:spcPts val="0"/>
              </a:spcAft>
              <a:buSzPts val="1400"/>
              <a:buChar char="-"/>
            </a:pPr>
            <a:r>
              <a:rPr lang="en"/>
              <a:t>action of Na+/Ca+ exchanger in which 3 Na+ ions move into the cell in exchange for a single Ca+ ion moving out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3</a:t>
            </a:r>
            <a:r>
              <a:rPr lang="en"/>
              <a:t> = repolarization</a:t>
            </a:r>
            <a:endParaRPr/>
          </a:p>
          <a:p>
            <a:pPr indent="-317500" lvl="0" marL="457200" rtl="0" algn="l">
              <a:spcBef>
                <a:spcPts val="0"/>
              </a:spcBef>
              <a:spcAft>
                <a:spcPts val="0"/>
              </a:spcAft>
              <a:buSzPts val="1400"/>
              <a:buChar char="-"/>
            </a:pPr>
            <a:r>
              <a:rPr lang="en"/>
              <a:t>delayed increase in K+ permeability, resulting in high outward K+ current</a:t>
            </a:r>
            <a:endParaRPr/>
          </a:p>
          <a:p>
            <a:pPr indent="-317500" lvl="0" marL="457200" rtl="0" algn="l">
              <a:spcBef>
                <a:spcPts val="0"/>
              </a:spcBef>
              <a:spcAft>
                <a:spcPts val="0"/>
              </a:spcAft>
              <a:buSzPts val="1400"/>
              <a:buChar char="-"/>
            </a:pPr>
            <a:r>
              <a:rPr lang="en"/>
              <a:t>closure of the Ca++ and Na+ channels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phase 4</a:t>
            </a:r>
            <a:r>
              <a:rPr lang="en"/>
              <a:t> = stable, high (large negative) RMP</a:t>
            </a:r>
            <a:endParaRPr/>
          </a:p>
          <a:p>
            <a:pPr indent="-317500" lvl="0" marL="457200" rtl="0" algn="l">
              <a:spcBef>
                <a:spcPts val="0"/>
              </a:spcBef>
              <a:spcAft>
                <a:spcPts val="0"/>
              </a:spcAft>
              <a:buSzPts val="1400"/>
              <a:buChar char="-"/>
            </a:pPr>
            <a:r>
              <a:rPr lang="en"/>
              <a:t>resting membrane potential </a:t>
            </a:r>
            <a:endParaRPr/>
          </a:p>
          <a:p>
            <a:pPr indent="-317500" lvl="0" marL="457200" rtl="0" algn="l">
              <a:spcBef>
                <a:spcPts val="0"/>
              </a:spcBef>
              <a:spcAft>
                <a:spcPts val="0"/>
              </a:spcAft>
              <a:buSzPts val="1400"/>
              <a:buChar char="-"/>
            </a:pPr>
            <a:r>
              <a:rPr lang="en"/>
              <a:t>period during which inward and outward current are equal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