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1" r:id="rId13"/>
    <p:sldId id="268" r:id="rId14"/>
    <p:sldId id="269" r:id="rId15"/>
    <p:sldId id="277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587269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8492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u="sng" dirty="0" smtClean="0"/>
              <a:t>Normally see</a:t>
            </a:r>
            <a:r>
              <a:rPr lang="en-US" u="sng" baseline="0" dirty="0" smtClean="0"/>
              <a:t> rapid improvement in 12-24hrs</a:t>
            </a:r>
            <a:endParaRPr u="sng" dirty="0"/>
          </a:p>
        </p:txBody>
      </p:sp>
    </p:spTree>
    <p:extLst>
      <p:ext uri="{BB962C8B-B14F-4D97-AF65-F5344CB8AC3E}">
        <p14:creationId xmlns:p14="http://schemas.microsoft.com/office/powerpoint/2010/main" val="1397443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At some time during her stay, the patient had these signs.</a:t>
            </a:r>
          </a:p>
        </p:txBody>
      </p:sp>
    </p:spTree>
    <p:extLst>
      <p:ext uri="{BB962C8B-B14F-4D97-AF65-F5344CB8AC3E}">
        <p14:creationId xmlns:p14="http://schemas.microsoft.com/office/powerpoint/2010/main" val="3031544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Highlight importance of good history </a:t>
            </a:r>
            <a:r>
              <a:rPr lang="en" dirty="0" smtClean="0"/>
              <a:t>taking</a:t>
            </a:r>
            <a:r>
              <a:rPr lang="en" dirty="0" smtClean="0">
                <a:solidFill>
                  <a:srgbClr val="00B050"/>
                </a:solidFill>
              </a:rPr>
              <a:t>.</a:t>
            </a:r>
            <a:r>
              <a:rPr lang="en" u="sng" baseline="0" dirty="0" smtClean="0">
                <a:solidFill>
                  <a:srgbClr val="00B050"/>
                </a:solidFill>
              </a:rPr>
              <a:t> Anything causing diffuse forebrain disease could cause similar signs (infectious/inflammatory(GME etc) or neoplasia most common). And systemic disease resulting in electrolyte or BG derangements</a:t>
            </a:r>
            <a:endParaRPr lang="en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885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u="sng" dirty="0" smtClean="0"/>
              <a:t>I would put the patient’s base</a:t>
            </a:r>
            <a:r>
              <a:rPr lang="en-US" u="sng" baseline="0" dirty="0" smtClean="0"/>
              <a:t> excess in even though it was normal – you cant </a:t>
            </a:r>
            <a:r>
              <a:rPr lang="en-US" u="sng" baseline="0" dirty="0" err="1" smtClean="0"/>
              <a:t>interperate</a:t>
            </a:r>
            <a:r>
              <a:rPr lang="en-US" u="sng" baseline="0" dirty="0" smtClean="0"/>
              <a:t> a </a:t>
            </a:r>
            <a:r>
              <a:rPr lang="en-US" u="sng" baseline="0" dirty="0" err="1" smtClean="0"/>
              <a:t>gaslyte</a:t>
            </a:r>
            <a:r>
              <a:rPr lang="en-US" u="sng" baseline="0" dirty="0" smtClean="0"/>
              <a:t> without it. </a:t>
            </a:r>
          </a:p>
          <a:p>
            <a:pPr lvl="0">
              <a:spcBef>
                <a:spcPts val="0"/>
              </a:spcBef>
              <a:buNone/>
            </a:pPr>
            <a:r>
              <a:rPr lang="en-US" u="sng" baseline="0" dirty="0" smtClean="0"/>
              <a:t>Make sure you explain why we think these changes existed</a:t>
            </a:r>
            <a:endParaRPr u="sng" dirty="0"/>
          </a:p>
        </p:txBody>
      </p:sp>
    </p:spTree>
    <p:extLst>
      <p:ext uri="{BB962C8B-B14F-4D97-AF65-F5344CB8AC3E}">
        <p14:creationId xmlns:p14="http://schemas.microsoft.com/office/powerpoint/2010/main" val="10307321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30475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u="sng" dirty="0" smtClean="0"/>
              <a:t>She</a:t>
            </a:r>
            <a:r>
              <a:rPr lang="en-US" u="sng" baseline="0" dirty="0" smtClean="0"/>
              <a:t> had not had lipids since admission so they had already been discontinued, but because of </a:t>
            </a:r>
            <a:r>
              <a:rPr lang="en-US" u="sng" baseline="0" dirty="0" err="1" smtClean="0"/>
              <a:t>lipemia</a:t>
            </a:r>
            <a:r>
              <a:rPr lang="en-US" u="sng" baseline="0" dirty="0" smtClean="0"/>
              <a:t> we didn’t repeat</a:t>
            </a:r>
          </a:p>
          <a:p>
            <a:pPr lvl="0">
              <a:spcBef>
                <a:spcPts val="0"/>
              </a:spcBef>
              <a:buNone/>
            </a:pPr>
            <a:r>
              <a:rPr lang="en-US" u="sng" baseline="0" dirty="0" smtClean="0"/>
              <a:t>Discuss why we decided not to act (pCO2 &gt; 60 is indication for mechanical ventilation BUT ventilation has a large number of potential complications and we expected her to improve rapidly if her only problem was toxicity)</a:t>
            </a:r>
            <a:endParaRPr u="sng" dirty="0"/>
          </a:p>
        </p:txBody>
      </p:sp>
    </p:spTree>
    <p:extLst>
      <p:ext uri="{BB962C8B-B14F-4D97-AF65-F5344CB8AC3E}">
        <p14:creationId xmlns:p14="http://schemas.microsoft.com/office/powerpoint/2010/main" val="9945275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90990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86373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69327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491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80445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28588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3879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8772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u="sng" dirty="0" smtClean="0"/>
              <a:t>Say</a:t>
            </a:r>
            <a:r>
              <a:rPr lang="en-US" u="sng" baseline="0" dirty="0" smtClean="0"/>
              <a:t> where she </a:t>
            </a:r>
            <a:r>
              <a:rPr lang="en-US" u="sng" baseline="0" dirty="0" err="1" smtClean="0"/>
              <a:t>neurolocalizes</a:t>
            </a:r>
            <a:r>
              <a:rPr lang="en-US" u="sng" baseline="0" dirty="0" smtClean="0"/>
              <a:t> to</a:t>
            </a:r>
            <a:endParaRPr u="sng" dirty="0"/>
          </a:p>
        </p:txBody>
      </p:sp>
    </p:spTree>
    <p:extLst>
      <p:ext uri="{BB962C8B-B14F-4D97-AF65-F5344CB8AC3E}">
        <p14:creationId xmlns:p14="http://schemas.microsoft.com/office/powerpoint/2010/main" val="1256347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7815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Ultimately the mechanism isn’t well fleshed out.</a:t>
            </a:r>
          </a:p>
        </p:txBody>
      </p:sp>
    </p:spTree>
    <p:extLst>
      <p:ext uri="{BB962C8B-B14F-4D97-AF65-F5344CB8AC3E}">
        <p14:creationId xmlns:p14="http://schemas.microsoft.com/office/powerpoint/2010/main" val="345226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8840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 dirty="0" smtClean="0"/>
              <a:t>Emetics</a:t>
            </a:r>
            <a:r>
              <a:rPr lang="en" u="sng" baseline="0" dirty="0" smtClean="0"/>
              <a:t> also contraindicated if showing any significant neurologic abnormalities due to increased risk of aspiration. </a:t>
            </a:r>
            <a:endParaRPr lang="en" u="sng" dirty="0" smtClean="0"/>
          </a:p>
          <a:p>
            <a:pPr lvl="0">
              <a:spcBef>
                <a:spcPts val="0"/>
              </a:spcBef>
              <a:buNone/>
            </a:pPr>
            <a:r>
              <a:rPr lang="en" dirty="0" smtClean="0"/>
              <a:t>Temptation </a:t>
            </a:r>
            <a:r>
              <a:rPr lang="en" dirty="0"/>
              <a:t>to provide high volume intravenous fluid, but remember only 15% of THC excreted through the kidneys. Minimal benefit.</a:t>
            </a:r>
          </a:p>
        </p:txBody>
      </p:sp>
    </p:spTree>
    <p:extLst>
      <p:ext uri="{BB962C8B-B14F-4D97-AF65-F5344CB8AC3E}">
        <p14:creationId xmlns:p14="http://schemas.microsoft.com/office/powerpoint/2010/main" val="1222925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5263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Marijuana Toxicosis in a 4 Year Old FS Shih Tzu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April 12, 2017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Lorenso Escobar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Prognosis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105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In short, excellent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Time to recovery appears to be dose dependent (up to 5 days)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2 reported deaths in dogs</a:t>
            </a:r>
          </a:p>
          <a:p>
            <a:pPr marL="914400" lvl="1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Secondary to aspiration pneumonia</a:t>
            </a:r>
          </a:p>
          <a:p>
            <a:pPr marL="914400" lvl="1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No lesions on necropsy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28" name="Shape 128" descr="http://cf.chucklesnetwork.com/items/1/1/3/8/8/0/original/two-thumbs-up-where-did-my-thumbs-go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0424" y="1152475"/>
            <a:ext cx="2991875" cy="299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/>
          <p:nvPr/>
        </p:nvSpPr>
        <p:spPr>
          <a:xfrm>
            <a:off x="3615350" y="4279100"/>
            <a:ext cx="5528700" cy="37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cf.chucklesnetwork.com/items/1/1/3/8/8/0/original/two-thumbs-up-where-did-my-thumbs-go.jpg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Clinical Signs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Depression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Ataxia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Bradycardia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Hyperesthesia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Hypothermia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Hypersalivation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Vomiting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Diarrhea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Urinary Incontinence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Seizures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Coma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2"/>
          </p:nvPr>
        </p:nvSpPr>
        <p:spPr>
          <a:xfrm>
            <a:off x="4832400" y="1888425"/>
            <a:ext cx="3999900" cy="268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</a:pPr>
            <a:r>
              <a:rPr lang="en" sz="1800">
                <a:solidFill>
                  <a:srgbClr val="FF0000"/>
                </a:solidFill>
              </a:rPr>
              <a:t>Depression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</a:pPr>
            <a:r>
              <a:rPr lang="en" sz="1800">
                <a:solidFill>
                  <a:srgbClr val="FF0000"/>
                </a:solidFill>
              </a:rPr>
              <a:t>Ataxia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</a:pPr>
            <a:r>
              <a:rPr lang="en" sz="1800">
                <a:solidFill>
                  <a:srgbClr val="FF0000"/>
                </a:solidFill>
              </a:rPr>
              <a:t>Hyperesthesia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</a:pPr>
            <a:r>
              <a:rPr lang="en" sz="1800">
                <a:solidFill>
                  <a:srgbClr val="FF0000"/>
                </a:solidFill>
              </a:rPr>
              <a:t>Hypothermia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</a:pPr>
            <a:r>
              <a:rPr lang="en" sz="1800">
                <a:solidFill>
                  <a:srgbClr val="FF0000"/>
                </a:solidFill>
              </a:rPr>
              <a:t>Urinary Incontinence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dirty="0"/>
              <a:t>Marijuana Differentials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>
                <a:solidFill>
                  <a:srgbClr val="00B050"/>
                </a:solidFill>
              </a:rPr>
              <a:t>Intracranial disease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>
                <a:solidFill>
                  <a:srgbClr val="00B050"/>
                </a:solidFill>
              </a:rPr>
              <a:t>Systemic disease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>
                <a:solidFill>
                  <a:srgbClr val="00B050"/>
                </a:solidFill>
              </a:rPr>
              <a:t>Toxins: </a:t>
            </a:r>
            <a:endParaRPr lang="en" dirty="0" smtClean="0">
              <a:solidFill>
                <a:srgbClr val="00B050"/>
              </a:solidFill>
            </a:endParaRP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/>
              <a:t>	Opiods</a:t>
            </a:r>
            <a:endParaRPr lang="en" dirty="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/>
              <a:t>	LSD</a:t>
            </a:r>
            <a:endParaRPr lang="en" dirty="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/>
              <a:t>	PCP</a:t>
            </a:r>
            <a:endParaRPr lang="en" dirty="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/>
              <a:t>	Ethanol</a:t>
            </a:r>
            <a:endParaRPr lang="en" dirty="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/>
              <a:t>	Benzodiazapines</a:t>
            </a:r>
            <a:endParaRPr lang="en" dirty="0"/>
          </a:p>
        </p:txBody>
      </p:sp>
      <p:sp>
        <p:nvSpPr>
          <p:cNvPr id="90" name="Shape 9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/>
              <a:t>	Ethylene </a:t>
            </a:r>
            <a:r>
              <a:rPr lang="en" dirty="0"/>
              <a:t>glycol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/>
              <a:t>	Propylene </a:t>
            </a:r>
            <a:r>
              <a:rPr lang="en" dirty="0"/>
              <a:t>glycol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/>
              <a:t>	Ivermectin</a:t>
            </a:r>
            <a:endParaRPr lang="en" dirty="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/>
              <a:t>	Methanol</a:t>
            </a:r>
            <a:endParaRPr lang="en" dirty="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/>
              <a:t>	Depressants</a:t>
            </a:r>
            <a:endParaRPr lang="en" dirty="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 smtClean="0"/>
              <a:t>	Muscle Relaxants</a:t>
            </a:r>
          </a:p>
          <a:p>
            <a:pPr marL="457200" lvl="0" indent="-228600">
              <a:lnSpc>
                <a:spcPct val="150000"/>
              </a:lnSpc>
            </a:pPr>
            <a:r>
              <a:rPr lang="en" dirty="0" smtClean="0"/>
              <a:t>	Hallucinogenic </a:t>
            </a:r>
            <a:r>
              <a:rPr lang="en" dirty="0"/>
              <a:t>Mushrooms</a:t>
            </a:r>
          </a:p>
          <a:p>
            <a:pPr marL="457200" lvl="0" indent="-228600">
              <a:lnSpc>
                <a:spcPct val="150000"/>
              </a:lnSpc>
            </a:pPr>
            <a:r>
              <a:rPr lang="en" dirty="0" smtClean="0"/>
              <a:t>	Amphetamines</a:t>
            </a:r>
            <a:endParaRPr lang="en" dirty="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endParaRPr lang="en" dirty="0"/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Lab Work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33916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Quick assessment tests </a:t>
            </a:r>
            <a:endParaRPr lang="en" sz="1800" dirty="0" smtClean="0"/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	</a:t>
            </a:r>
            <a:r>
              <a:rPr lang="en" sz="1800" dirty="0" smtClean="0"/>
              <a:t>Unremarkable</a:t>
            </a:r>
            <a:endParaRPr lang="en" sz="1800" dirty="0"/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 smtClean="0">
                <a:solidFill>
                  <a:srgbClr val="00B050"/>
                </a:solidFill>
              </a:rPr>
              <a:t>Venous blood gas</a:t>
            </a:r>
            <a:endParaRPr lang="en" sz="1800" dirty="0">
              <a:solidFill>
                <a:srgbClr val="00B050"/>
              </a:solidFill>
            </a:endParaRP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 dirty="0"/>
              <a:t>pH: 7.249 </a:t>
            </a:r>
            <a:r>
              <a:rPr lang="en" sz="1800" dirty="0" smtClean="0"/>
              <a:t>		(</a:t>
            </a:r>
            <a:r>
              <a:rPr lang="en" sz="1800" dirty="0"/>
              <a:t>RR: 7.32-7.38)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 dirty="0"/>
              <a:t>pCO2: 58.1 mmHg </a:t>
            </a:r>
            <a:r>
              <a:rPr lang="en" sz="1800" dirty="0" smtClean="0"/>
              <a:t>	(</a:t>
            </a:r>
            <a:r>
              <a:rPr lang="en" sz="1800" dirty="0"/>
              <a:t>RR: 38-46)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 dirty="0"/>
              <a:t>Na: 152.1 mmol/L </a:t>
            </a:r>
            <a:r>
              <a:rPr lang="en" sz="1800" dirty="0" smtClean="0"/>
              <a:t>	(</a:t>
            </a:r>
            <a:r>
              <a:rPr lang="en" sz="1800" dirty="0"/>
              <a:t>RR: 145-151)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 dirty="0"/>
              <a:t>K: 5.29 mmol/L </a:t>
            </a:r>
            <a:r>
              <a:rPr lang="en" sz="1800" dirty="0" smtClean="0"/>
              <a:t>	(</a:t>
            </a:r>
            <a:r>
              <a:rPr lang="en" sz="1800" dirty="0"/>
              <a:t>RR: 3.9-5.1)</a:t>
            </a:r>
          </a:p>
          <a:p>
            <a:pPr marL="914400" lvl="1" indent="-342900">
              <a:spcBef>
                <a:spcPts val="0"/>
              </a:spcBef>
              <a:buSzPct val="100000"/>
            </a:pPr>
            <a:r>
              <a:rPr lang="en" sz="1800" dirty="0"/>
              <a:t>HCT: 60% </a:t>
            </a:r>
            <a:r>
              <a:rPr lang="en" sz="1800" dirty="0" smtClean="0"/>
              <a:t>		(</a:t>
            </a:r>
            <a:r>
              <a:rPr lang="en" sz="1800" dirty="0"/>
              <a:t>RR: 42-57)</a:t>
            </a:r>
          </a:p>
        </p:txBody>
      </p:sp>
      <p:pic>
        <p:nvPicPr>
          <p:cNvPr id="143" name="Shape 143" descr="https://yooniqimages.blob.core.windows.net/yooniqimages-data-storage-resizedimagefilerepository/List/10196/4bbcdbb6-20e1-4155-abdd-822c4b6fc6cb/YooniqImages_10196159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8625" y="1152475"/>
            <a:ext cx="2893675" cy="34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/>
        </p:nvSpPr>
        <p:spPr>
          <a:xfrm>
            <a:off x="3789300" y="4568875"/>
            <a:ext cx="5429400" cy="447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yooniqimages.blob.core.windows.net/yooniqimages-data-storage-resizedimagefilerepository/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Following Morning 11/21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311699" y="1152475"/>
            <a:ext cx="485235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dirty="0"/>
              <a:t>Physical Examination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No longer </a:t>
            </a:r>
            <a:r>
              <a:rPr lang="en" sz="1800" dirty="0" smtClean="0"/>
              <a:t>hyperesthetic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 smtClean="0">
                <a:solidFill>
                  <a:srgbClr val="00B050"/>
                </a:solidFill>
              </a:rPr>
              <a:t>Ataxic</a:t>
            </a:r>
            <a:endParaRPr lang="en" sz="1800" dirty="0">
              <a:solidFill>
                <a:srgbClr val="00B050"/>
              </a:solidFill>
            </a:endParaRP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 smtClean="0"/>
              <a:t>Urinary incontinent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 smtClean="0"/>
              <a:t>Dull mentation</a:t>
            </a:r>
            <a:endParaRPr lang="en" sz="1800" dirty="0"/>
          </a:p>
          <a:p>
            <a:pPr lvl="0" rtl="0">
              <a:spcBef>
                <a:spcPts val="0"/>
              </a:spcBef>
              <a:buNone/>
            </a:pPr>
            <a:r>
              <a:rPr lang="en-US" sz="1800" dirty="0" smtClean="0"/>
              <a:t>V</a:t>
            </a:r>
            <a:r>
              <a:rPr lang="en" sz="1800" dirty="0" smtClean="0"/>
              <a:t>enous blood gas</a:t>
            </a:r>
            <a:endParaRPr lang="en" sz="1800" dirty="0"/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Worsened hypercapnea and hypernatremia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Took arterial sample, </a:t>
            </a:r>
            <a:r>
              <a:rPr lang="en" sz="1800" dirty="0" smtClean="0"/>
              <a:t>moderate hypoxemia</a:t>
            </a:r>
            <a:endParaRPr lang="en" sz="1800" dirty="0"/>
          </a:p>
          <a:p>
            <a:pPr marL="457200" lvl="0" indent="-342900">
              <a:spcBef>
                <a:spcPts val="0"/>
              </a:spcBef>
              <a:buSzPct val="100000"/>
            </a:pPr>
            <a:r>
              <a:rPr lang="en" sz="1800" dirty="0"/>
              <a:t>Stopped charcoal and placed in O2 cage</a:t>
            </a:r>
          </a:p>
        </p:txBody>
      </p:sp>
      <p:pic>
        <p:nvPicPr>
          <p:cNvPr id="151" name="Shape 151" descr="http://www.snydermfg.com/wp-content/uploads/2016/11/DSC_0067_cropped-1012x1024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6550" y="1152475"/>
            <a:ext cx="3775749" cy="34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Shape 152"/>
          <p:cNvSpPr txBox="1"/>
          <p:nvPr/>
        </p:nvSpPr>
        <p:spPr>
          <a:xfrm>
            <a:off x="3789375" y="4703625"/>
            <a:ext cx="5454000" cy="439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http://www.snydermfg.com/wp-content/uploads/2016/11/DSC_0067_cropped-1012x1024.jpg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Thoracic radiographs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put her images here, say they were normal and so hypoxemia suspected secondary to hypoventilation/respiratory depression, </a:t>
            </a:r>
            <a:r>
              <a:rPr lang="en-US" dirty="0" err="1" smtClean="0"/>
              <a:t>recumbancy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82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Continued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dirty="0" smtClean="0"/>
              <a:t>Venous blood gas </a:t>
            </a:r>
            <a:r>
              <a:rPr lang="en" sz="1800" dirty="0" smtClean="0"/>
              <a:t>- </a:t>
            </a:r>
            <a:r>
              <a:rPr lang="en" sz="1800" dirty="0"/>
              <a:t>Noon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Worsening Hypercapnea (62.1 mmHg)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Worsening Hypernatremia (158 mmHg)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dirty="0"/>
              <a:t>Marked lipemia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 </a:t>
            </a:r>
            <a:r>
              <a:rPr lang="en" sz="1800" dirty="0" smtClean="0">
                <a:solidFill>
                  <a:srgbClr val="00B050"/>
                </a:solidFill>
              </a:rPr>
              <a:t>No further </a:t>
            </a:r>
            <a:r>
              <a:rPr lang="en" sz="1800" dirty="0" smtClean="0"/>
              <a:t>IV </a:t>
            </a:r>
            <a:r>
              <a:rPr lang="en" sz="1800" dirty="0"/>
              <a:t>lipid therapy</a:t>
            </a:r>
          </a:p>
        </p:txBody>
      </p:sp>
      <p:pic>
        <p:nvPicPr>
          <p:cNvPr id="159" name="Shape 159" descr="https://www.shaw.ca/uploadedImages/ShawTV/Calgary(1)/Show_Images/Ride%20it%20Out%20500x352B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4000" y="1170125"/>
            <a:ext cx="4527600" cy="31874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Morning of 11/22 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dirty="0"/>
              <a:t>Physical Examination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Brighter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Still moderately ataxic</a:t>
            </a:r>
          </a:p>
          <a:p>
            <a:pPr lvl="0" rtl="0">
              <a:spcBef>
                <a:spcPts val="0"/>
              </a:spcBef>
              <a:buNone/>
            </a:pPr>
            <a:endParaRPr sz="1800" dirty="0"/>
          </a:p>
          <a:p>
            <a:pPr lvl="0" rtl="0">
              <a:spcBef>
                <a:spcPts val="0"/>
              </a:spcBef>
              <a:buNone/>
            </a:pPr>
            <a:r>
              <a:rPr lang="en" sz="1800" dirty="0" smtClean="0"/>
              <a:t>Venous blood gas</a:t>
            </a:r>
            <a:endParaRPr lang="en" sz="1800" dirty="0"/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Stable PCO2</a:t>
            </a:r>
          </a:p>
          <a:p>
            <a:pPr marL="457200" lvl="0" indent="-342900">
              <a:spcBef>
                <a:spcPts val="0"/>
              </a:spcBef>
              <a:buSzPct val="100000"/>
            </a:pPr>
            <a:r>
              <a:rPr lang="en" sz="1800" dirty="0"/>
              <a:t>Decreased Na </a:t>
            </a:r>
          </a:p>
        </p:txBody>
      </p:sp>
      <p:pic>
        <p:nvPicPr>
          <p:cNvPr id="166" name="Shape 166" descr="https://markingourterritory.files.wordpress.com/2013/11/img_002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8050" y="1152475"/>
            <a:ext cx="2864250" cy="34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 txBox="1"/>
          <p:nvPr/>
        </p:nvSpPr>
        <p:spPr>
          <a:xfrm>
            <a:off x="5068800" y="4646550"/>
            <a:ext cx="4075200" cy="33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https://markingourterritory.files.wordpress.com/2013/11/img_0022.jpg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11/22 Continued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dirty="0"/>
              <a:t>Afternoon Evaluation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Much improved clinically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Brighter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 dirty="0"/>
              <a:t>Minimal ataxia</a:t>
            </a:r>
          </a:p>
          <a:p>
            <a:pPr lvl="0" rtl="0">
              <a:spcBef>
                <a:spcPts val="0"/>
              </a:spcBef>
              <a:buNone/>
            </a:pPr>
            <a:endParaRPr sz="1800" dirty="0"/>
          </a:p>
          <a:p>
            <a:pPr lvl="0" rtl="0">
              <a:spcBef>
                <a:spcPts val="0"/>
              </a:spcBef>
              <a:buNone/>
            </a:pPr>
            <a:r>
              <a:rPr lang="en" sz="1800" dirty="0" smtClean="0"/>
              <a:t>Venous blood gas</a:t>
            </a:r>
            <a:endParaRPr lang="en" sz="1800" dirty="0"/>
          </a:p>
          <a:p>
            <a:pPr marL="457200" lvl="0" indent="-342900">
              <a:spcBef>
                <a:spcPts val="0"/>
              </a:spcBef>
              <a:buSzPct val="100000"/>
            </a:pPr>
            <a:r>
              <a:rPr lang="en" sz="1800" dirty="0"/>
              <a:t>Within normal limits</a:t>
            </a:r>
          </a:p>
        </p:txBody>
      </p:sp>
      <p:pic>
        <p:nvPicPr>
          <p:cNvPr id="174" name="Shape 174" descr="http://school4success.com/wp-content/uploads/2016/01/awesome-full-hd-dog-wallpaper-beliv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6225" y="1341774"/>
            <a:ext cx="3686076" cy="262145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Shape 175"/>
          <p:cNvSpPr txBox="1"/>
          <p:nvPr/>
        </p:nvSpPr>
        <p:spPr>
          <a:xfrm>
            <a:off x="3441300" y="4287275"/>
            <a:ext cx="5702700" cy="37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http://school4success.com/wp-content/uploads/2016/01/awesome-full-hd-dog-wallpaper-belive.jpg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Patient Goes Home Happy and Hungry</a:t>
            </a:r>
          </a:p>
        </p:txBody>
      </p:sp>
      <p:pic>
        <p:nvPicPr>
          <p:cNvPr id="181" name="Shape 181" descr="https://i.ytimg.com/vi/qIAsuByipeQ/maxresdefault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5675" y="1017725"/>
            <a:ext cx="5092653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/>
          <p:nvPr/>
        </p:nvSpPr>
        <p:spPr>
          <a:xfrm>
            <a:off x="2981700" y="4838700"/>
            <a:ext cx="3180600" cy="34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https://i.ytimg.com/vi/qIAsuByipeQ/maxresdefault.jpg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17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History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Physical examination findings</a:t>
            </a:r>
          </a:p>
          <a:p>
            <a:pPr marL="914400" lvl="1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DDx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Toxicokinetics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Therapeutic Plan</a:t>
            </a:r>
          </a:p>
          <a:p>
            <a:pPr marL="914400" lvl="1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Monitoring parameters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Prognosis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Conclusion		</a:t>
            </a:r>
          </a:p>
        </p:txBody>
      </p:sp>
      <p:pic>
        <p:nvPicPr>
          <p:cNvPr id="62" name="Shape 62" descr="http://pbs.twimg.com/media/CIHXpl3UkAABqL2.jpg:larg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7849" y="1152475"/>
            <a:ext cx="2786825" cy="34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/>
        </p:nvSpPr>
        <p:spPr>
          <a:xfrm>
            <a:off x="5324312" y="4568875"/>
            <a:ext cx="3453900" cy="45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http://pbs.twimg.com/media/CIHXpl3UkAABqL2.jpg:large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Followup 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 sz="1800"/>
              <a:t>Had an unrelated trip to ECC for hemorrhagic diarrhea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Owner reports patient is doing well as of 3/20/17</a:t>
            </a:r>
          </a:p>
        </p:txBody>
      </p:sp>
      <p:pic>
        <p:nvPicPr>
          <p:cNvPr id="189" name="Shape 189" descr="http://www.sameshihtzudifferentday.com/wp-content/uploads/2012/09/Flower-treat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4000" y="1170125"/>
            <a:ext cx="4527599" cy="3395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Fitzgerald, K. T., Bronstein, A. C., &amp; Newquist, K. L. (2013). Marijuana Poisoning. </a:t>
            </a:r>
            <a:r>
              <a:rPr lang="en" sz="1400" i="1"/>
              <a:t>Topics in Companion Animal Medicine,</a:t>
            </a:r>
            <a:r>
              <a:rPr lang="en" sz="1400"/>
              <a:t> </a:t>
            </a:r>
            <a:r>
              <a:rPr lang="en" sz="1400" i="1"/>
              <a:t>28</a:t>
            </a:r>
            <a:r>
              <a:rPr lang="en" sz="1400"/>
              <a:t>(1), 8-12. doi:10.1053/j.tcam.2013.03.004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Gupta, R. C., (2014). </a:t>
            </a:r>
            <a:r>
              <a:rPr lang="en" sz="1400" i="1"/>
              <a:t>Veterinary Toxicology: Basic and Clinical Principles</a:t>
            </a:r>
            <a:r>
              <a:rPr lang="en" sz="1400"/>
              <a:t>. Kidlington: Elsevier Science.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Meola, S. D., Tearney, C. C., Haas, S. A., Hackett, T. B., &amp; Mazzaferro, E. M. (2012). Evaluation of trends in marijuana toxicosis in dogs living in a state with legalized medical marijuana: 125 dogs (2005-2010). </a:t>
            </a:r>
            <a:r>
              <a:rPr lang="en" sz="1400" i="1"/>
              <a:t>Journal of Veterinary Emergency and Critical Care,</a:t>
            </a:r>
            <a:r>
              <a:rPr lang="en" sz="1400"/>
              <a:t> </a:t>
            </a:r>
            <a:r>
              <a:rPr lang="en" sz="1400" i="1"/>
              <a:t>22</a:t>
            </a:r>
            <a:r>
              <a:rPr lang="en" sz="1400"/>
              <a:t>(6), 690-696. doi:10.1111/j.1476-4431.2012.00818.x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Thank You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105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Dr. Wallis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Dr. Bischoff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CUHA Staff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Rotation mates</a:t>
            </a:r>
          </a:p>
          <a:p>
            <a:pPr marL="457200" lvl="0" indent="-228600">
              <a:lnSpc>
                <a:spcPct val="150000"/>
              </a:lnSpc>
              <a:spcBef>
                <a:spcPts val="0"/>
              </a:spcBef>
            </a:pPr>
            <a:r>
              <a:rPr lang="en"/>
              <a:t>Patient’s owners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 Case History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/>
              <a:t>4 YO FS Shih Tzu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/>
              <a:t>Presented to CUHA’s Emergency Service on 11/20/2016 for acute onset trembling and abnormal </a:t>
            </a:r>
            <a:r>
              <a:rPr lang="en" dirty="0" smtClean="0"/>
              <a:t>behavior</a:t>
            </a:r>
            <a:endParaRPr lang="en" dirty="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/>
              <a:t>Patient was completely normal when observed a few hours prior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/>
              <a:t>Up to date on vaccines and preventatives and not on medications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 dirty="0"/>
              <a:t>No other pertinent medical history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Physical Examination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0971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QAR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Mild hypothermia (98.6 F)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"/>
              <a:t>Hyperesthesia, miotic pupils OU, photophobia</a:t>
            </a:r>
          </a:p>
          <a:p>
            <a:pPr marL="457200" lvl="0" indent="-228600">
              <a:lnSpc>
                <a:spcPct val="150000"/>
              </a:lnSpc>
              <a:spcBef>
                <a:spcPts val="0"/>
              </a:spcBef>
            </a:pPr>
            <a:r>
              <a:rPr lang="en"/>
              <a:t>Remainder of neurologic exam and physical unremarkable</a:t>
            </a:r>
          </a:p>
        </p:txBody>
      </p:sp>
      <p:pic>
        <p:nvPicPr>
          <p:cNvPr id="76" name="Shape 76" descr="http://www.toybreeds.com/images/thermometer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7850" y="1152474"/>
            <a:ext cx="3030400" cy="334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Further Investigation</a:t>
            </a:r>
          </a:p>
        </p:txBody>
      </p:sp>
      <p:pic>
        <p:nvPicPr>
          <p:cNvPr id="82" name="Shape 82" descr="https://www.justthinktwice.gov/sites/justthinktwice.com/files/field/image/marijuanaandcookie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5800" y="1152475"/>
            <a:ext cx="5652400" cy="348892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1745850" y="4776150"/>
            <a:ext cx="5652300" cy="35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https://www.justthinktwice.gov/sites/justthinktwice.com/files/field/image/marijuanaandcookies.jpg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Proposed Mechanisms of Action</a:t>
            </a:r>
          </a:p>
        </p:txBody>
      </p:sp>
      <p:pic>
        <p:nvPicPr>
          <p:cNvPr id="96" name="Shape 96" descr="http://jpet.aspetjournals.org/content/jpet/331/3/1062/F9.larg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3525" y="1163400"/>
            <a:ext cx="6536948" cy="3453499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x="1926750" y="4665900"/>
            <a:ext cx="5290500" cy="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http://jpet.aspetjournals.org/content/jpet/331/3/1062/F9.large.jpg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Pharmacokinetics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072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Rapidly absorbed orally </a:t>
            </a:r>
            <a:r>
              <a:rPr lang="en" dirty="0" smtClean="0"/>
              <a:t>(clinical </a:t>
            </a:r>
            <a:r>
              <a:rPr lang="en" dirty="0"/>
              <a:t>signs within 30-90 </a:t>
            </a:r>
            <a:r>
              <a:rPr lang="en" dirty="0" smtClean="0"/>
              <a:t>minutes)</a:t>
            </a:r>
            <a:endParaRPr lang="en" dirty="0"/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Highly lipid soluble, rapidly distributes to fat in CNS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Metabolized by the </a:t>
            </a:r>
            <a:r>
              <a:rPr lang="en" dirty="0" smtClean="0"/>
              <a:t>liver </a:t>
            </a:r>
            <a:endParaRPr lang="en" dirty="0"/>
          </a:p>
          <a:p>
            <a:pPr marL="457200" lvl="0" indent="-228600" rtl="0">
              <a:spcBef>
                <a:spcPts val="0"/>
              </a:spcBef>
            </a:pPr>
            <a:r>
              <a:rPr lang="en" dirty="0" smtClean="0"/>
              <a:t>Excreted </a:t>
            </a:r>
            <a:r>
              <a:rPr lang="en" dirty="0"/>
              <a:t>primarily through the biliary system </a:t>
            </a:r>
            <a:r>
              <a:rPr lang="en" dirty="0" smtClean="0"/>
              <a:t>(approximately 15% has urinary excretion)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 smtClean="0"/>
              <a:t>Undergoes enterohepatic recirculation</a:t>
            </a:r>
            <a:endParaRPr lang="en" dirty="0"/>
          </a:p>
        </p:txBody>
      </p:sp>
      <p:pic>
        <p:nvPicPr>
          <p:cNvPr id="104" name="Shape 104" descr="http://www.adme-pharmacodynamics.com/wp-content/uploads/2015/03/ADM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8402" y="1397250"/>
            <a:ext cx="3583898" cy="292685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/>
        </p:nvSpPr>
        <p:spPr>
          <a:xfrm>
            <a:off x="4360800" y="4498025"/>
            <a:ext cx="4783200" cy="37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http://www.adme-pharmacodynamics.com/wp-content/uploads/2015/03/ADME.jpg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Absorption/Excretion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561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Absorption rapid, emetics warranted only if caught very early (&lt;2 hours)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Instead activated charcoal is used to prevent remainder of THC absorption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Activated charcoal also prevents resorption of recirculating metabolites</a:t>
            </a:r>
          </a:p>
          <a:p>
            <a:pPr marL="457200" lvl="0" indent="-228600">
              <a:spcBef>
                <a:spcPts val="0"/>
              </a:spcBef>
            </a:pPr>
            <a:r>
              <a:rPr lang="en" dirty="0"/>
              <a:t>Monitoring electrolytes warranted particularly in small dogs or cats</a:t>
            </a:r>
          </a:p>
        </p:txBody>
      </p:sp>
      <p:pic>
        <p:nvPicPr>
          <p:cNvPr id="112" name="Shape 112" descr="http://cdn.shopmedvet.com/images/large/RxToxiban-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9400" y="1152475"/>
            <a:ext cx="3292900" cy="32929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/>
          <p:nvPr/>
        </p:nvSpPr>
        <p:spPr>
          <a:xfrm>
            <a:off x="5436100" y="4580125"/>
            <a:ext cx="3499500" cy="45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http://cdn.shopmedvet.com/images/large/RxToxiban-S.jpg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Distribution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318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Remember that THC is highly lipid soluble?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IV Lipid emulsion therapy </a:t>
            </a:r>
            <a:r>
              <a:rPr lang="en" dirty="0" smtClean="0"/>
              <a:t>1.5</a:t>
            </a:r>
            <a:r>
              <a:rPr lang="en" dirty="0" smtClean="0">
                <a:solidFill>
                  <a:srgbClr val="00B050"/>
                </a:solidFill>
              </a:rPr>
              <a:t>mL/kg bolus then 0.25mL/kg/min for 30-60mins</a:t>
            </a:r>
            <a:endParaRPr lang="en" dirty="0">
              <a:solidFill>
                <a:srgbClr val="00B050"/>
              </a:solidFill>
            </a:endParaRPr>
          </a:p>
          <a:p>
            <a:pPr marL="457200" lvl="0" indent="-228600">
              <a:spcBef>
                <a:spcPts val="0"/>
              </a:spcBef>
            </a:pPr>
            <a:r>
              <a:rPr lang="en" dirty="0" smtClean="0">
                <a:solidFill>
                  <a:srgbClr val="00B050"/>
                </a:solidFill>
              </a:rPr>
              <a:t>Can repeat every 4-6hrs</a:t>
            </a:r>
          </a:p>
          <a:p>
            <a:pPr marL="457200" lvl="0" indent="-228600">
              <a:spcBef>
                <a:spcPts val="0"/>
              </a:spcBef>
            </a:pPr>
            <a:r>
              <a:rPr lang="en" dirty="0" smtClean="0"/>
              <a:t>Stop </a:t>
            </a:r>
            <a:r>
              <a:rPr lang="en" dirty="0"/>
              <a:t>giving </a:t>
            </a:r>
            <a:r>
              <a:rPr lang="en" dirty="0" smtClean="0"/>
              <a:t>if the </a:t>
            </a:r>
            <a:r>
              <a:rPr lang="en" dirty="0"/>
              <a:t>patient </a:t>
            </a:r>
            <a:r>
              <a:rPr lang="en" dirty="0" smtClean="0"/>
              <a:t>becomes </a:t>
            </a:r>
            <a:r>
              <a:rPr lang="en" dirty="0" smtClean="0"/>
              <a:t>lipemic</a:t>
            </a:r>
            <a:endParaRPr lang="en" dirty="0"/>
          </a:p>
        </p:txBody>
      </p:sp>
      <p:pic>
        <p:nvPicPr>
          <p:cNvPr id="120" name="Shape 120" descr="http://www.thepoisonreview.com/wp-content/uploads/intralipid_20ml_big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8000" y="1152475"/>
            <a:ext cx="3634300" cy="34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/>
          <p:nvPr/>
        </p:nvSpPr>
        <p:spPr>
          <a:xfrm>
            <a:off x="4723200" y="4653675"/>
            <a:ext cx="4498500" cy="40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http://www.thepoisonreview.com/wp-content/uploads/intralipid_20ml_big.jpg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798</Words>
  <Application>Microsoft Office PowerPoint</Application>
  <PresentationFormat>On-screen Show (16:9)</PresentationFormat>
  <Paragraphs>164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Arial</vt:lpstr>
      <vt:lpstr>simple-dark-2</vt:lpstr>
      <vt:lpstr>Marijuana Toxicosis in a 4 Year Old FS Shih Tzu</vt:lpstr>
      <vt:lpstr>Overview</vt:lpstr>
      <vt:lpstr> Case History</vt:lpstr>
      <vt:lpstr>Physical Examination</vt:lpstr>
      <vt:lpstr>Further Investigation</vt:lpstr>
      <vt:lpstr>Proposed Mechanisms of Action</vt:lpstr>
      <vt:lpstr>Pharmacokinetics</vt:lpstr>
      <vt:lpstr>Absorption/Excretion</vt:lpstr>
      <vt:lpstr>Distribution</vt:lpstr>
      <vt:lpstr>Prognosis</vt:lpstr>
      <vt:lpstr>Clinical Signs</vt:lpstr>
      <vt:lpstr>Marijuana Differentials</vt:lpstr>
      <vt:lpstr>Lab Work</vt:lpstr>
      <vt:lpstr>Following Morning 11/21</vt:lpstr>
      <vt:lpstr>Thoracic radiographs</vt:lpstr>
      <vt:lpstr>Continued</vt:lpstr>
      <vt:lpstr>Morning of 11/22 </vt:lpstr>
      <vt:lpstr>11/22 Continued</vt:lpstr>
      <vt:lpstr>Patient Goes Home Happy and Hungry</vt:lpstr>
      <vt:lpstr>Followup </vt:lpstr>
      <vt:lpstr>References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Marijuana Toxicosis in a 4 Year Old FS Shih Tzu</dc:title>
  <dc:creator>Jessica L. Wallis</dc:creator>
  <cp:lastModifiedBy>Jessica L. Wallis</cp:lastModifiedBy>
  <cp:revision>6</cp:revision>
  <dcterms:modified xsi:type="dcterms:W3CDTF">2017-04-07T14:13:46Z</dcterms:modified>
</cp:coreProperties>
</file>