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2" r:id="rId1"/>
  </p:sldMasterIdLst>
  <p:notesMasterIdLst>
    <p:notesMasterId r:id="rId11"/>
  </p:notesMasterIdLst>
  <p:sldIdLst>
    <p:sldId id="256" r:id="rId2"/>
    <p:sldId id="261" r:id="rId3"/>
    <p:sldId id="262" r:id="rId4"/>
    <p:sldId id="258" r:id="rId5"/>
    <p:sldId id="259" r:id="rId6"/>
    <p:sldId id="263" r:id="rId7"/>
    <p:sldId id="260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0" autoAdjust="0"/>
    <p:restoredTop sz="94660"/>
  </p:normalViewPr>
  <p:slideViewPr>
    <p:cSldViewPr snapToGrid="0">
      <p:cViewPr varScale="1">
        <p:scale>
          <a:sx n="43" d="100"/>
          <a:sy n="43" d="100"/>
        </p:scale>
        <p:origin x="7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492C6-68CB-41CD-B066-521A4C683091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30D37-16B6-4275-9C1D-DB300DFDF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3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Also produce chemotherapy, diabetes and heart medications, as well as </a:t>
            </a:r>
            <a:r>
              <a:rPr lang="en-US" dirty="0" err="1" smtClean="0"/>
              <a:t>NaCl</a:t>
            </a:r>
            <a:r>
              <a:rPr lang="en-US" dirty="0" smtClean="0"/>
              <a:t> which is also on backorder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0D37-16B6-4275-9C1D-DB300DFDFC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6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Muñoz-Islas E, González-Hernández A, Lozano-Cuenca J,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Ramírez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-Rosas MB, Medina-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Santillán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Centurión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MaassenVanDenBrink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Villalón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CM. Inhibitory effect of chronic oral treatment with fluoxetine on capsaicin-induced external carotid vasodilatation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anaesthetised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dogs.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Cephalalgia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2015 Oct;35(12):1041-53.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30D37-16B6-4275-9C1D-DB300DFDFC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9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8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9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6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2863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79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40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81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69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8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2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33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11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2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4/23/2018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88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0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3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4/23/2018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6757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US" sz="8000" dirty="0" smtClean="0"/>
              <a:t>Opioid Shortage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en-US" sz="2800" dirty="0" smtClean="0"/>
              <a:t>Alternative Analgesic Strategies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884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Why is There an Opioid </a:t>
            </a:r>
            <a:r>
              <a:rPr lang="en-US" dirty="0"/>
              <a:t>S</a:t>
            </a:r>
            <a:r>
              <a:rPr lang="en-US" dirty="0" smtClean="0"/>
              <a:t>hortage?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442" y="2052918"/>
            <a:ext cx="10619874" cy="439600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Decreased production</a:t>
            </a:r>
          </a:p>
          <a:p>
            <a:pPr lvl="1"/>
            <a:r>
              <a:rPr lang="en-US" dirty="0" smtClean="0"/>
              <a:t>Pfizer 60% market on IV opioids *</a:t>
            </a:r>
          </a:p>
          <a:p>
            <a:pPr lvl="2"/>
            <a:r>
              <a:rPr lang="en-US" dirty="0" smtClean="0"/>
              <a:t>Kansas factory is being expanded and opioid production has been discontinued due to construction</a:t>
            </a:r>
          </a:p>
          <a:p>
            <a:pPr lvl="2"/>
            <a:r>
              <a:rPr lang="en-US" dirty="0" smtClean="0"/>
              <a:t>Will resume production in the 1</a:t>
            </a:r>
            <a:r>
              <a:rPr lang="en-US" baseline="30000" dirty="0" smtClean="0"/>
              <a:t>st</a:t>
            </a:r>
            <a:r>
              <a:rPr lang="en-US" dirty="0" smtClean="0"/>
              <a:t> quarter of 2019</a:t>
            </a:r>
          </a:p>
          <a:p>
            <a:pPr lvl="2"/>
            <a:r>
              <a:rPr lang="en-US" dirty="0"/>
              <a:t>Increasing global Pfizer manufacturing network </a:t>
            </a:r>
            <a:endParaRPr lang="en-US" dirty="0" smtClean="0"/>
          </a:p>
          <a:p>
            <a:pPr lvl="1"/>
            <a:r>
              <a:rPr lang="en-US" dirty="0" smtClean="0"/>
              <a:t>Destruction of pharmaceutical factories in Puerto Rico</a:t>
            </a:r>
          </a:p>
          <a:p>
            <a:pPr lvl="1"/>
            <a:endParaRPr lang="en-US" dirty="0"/>
          </a:p>
          <a:p>
            <a:r>
              <a:rPr lang="en-US" dirty="0" smtClean="0"/>
              <a:t>Production limits due to “opioid crisis”</a:t>
            </a:r>
          </a:p>
          <a:p>
            <a:pPr lvl="1"/>
            <a:r>
              <a:rPr lang="en-US" dirty="0" smtClean="0"/>
              <a:t>DEA required a 25% decrease production in 2017, additional decrease 20% in 2018</a:t>
            </a:r>
          </a:p>
          <a:p>
            <a:pPr lvl="1"/>
            <a:r>
              <a:rPr lang="en-US" dirty="0" smtClean="0"/>
              <a:t>Extended to both PO and IV drugs</a:t>
            </a:r>
          </a:p>
          <a:p>
            <a:pPr lvl="1"/>
            <a:endParaRPr lang="en-US" dirty="0"/>
          </a:p>
          <a:p>
            <a:r>
              <a:rPr lang="en-US" dirty="0" smtClean="0"/>
              <a:t>Increased demand</a:t>
            </a:r>
          </a:p>
          <a:p>
            <a:pPr lvl="1"/>
            <a:r>
              <a:rPr lang="en-US" dirty="0" smtClean="0"/>
              <a:t>Increased stocking of hospitals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27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358189"/>
            <a:ext cx="8946541" cy="3890210"/>
          </a:xfrm>
        </p:spPr>
        <p:txBody>
          <a:bodyPr anchor="ctr"/>
          <a:lstStyle/>
          <a:p>
            <a:r>
              <a:rPr lang="en-US" dirty="0"/>
              <a:t>Fresenius </a:t>
            </a:r>
            <a:r>
              <a:rPr lang="en-US" dirty="0" err="1"/>
              <a:t>Kabi</a:t>
            </a:r>
            <a:r>
              <a:rPr lang="en-US" dirty="0"/>
              <a:t> and West-Ward </a:t>
            </a:r>
            <a:r>
              <a:rPr lang="en-US" dirty="0" smtClean="0"/>
              <a:t>Pharmaceuticals were given partial approval, however their supplies may take up to 3-5 months to be available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97" y="450713"/>
            <a:ext cx="7263329" cy="160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2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Inventory Control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2052918"/>
            <a:ext cx="10807952" cy="4195481"/>
          </a:xfrm>
        </p:spPr>
        <p:txBody>
          <a:bodyPr anchor="ctr">
            <a:normAutofit/>
          </a:bodyPr>
          <a:lstStyle/>
          <a:p>
            <a:r>
              <a:rPr lang="en-US" dirty="0"/>
              <a:t>Consider reserving supplies of specific injectable opioids for specific indications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Consider </a:t>
            </a:r>
            <a:r>
              <a:rPr lang="en-US" dirty="0"/>
              <a:t>limiting </a:t>
            </a:r>
            <a:r>
              <a:rPr lang="en-US" dirty="0" smtClean="0"/>
              <a:t>the use </a:t>
            </a:r>
            <a:r>
              <a:rPr lang="en-US" dirty="0"/>
              <a:t>of those injectable opioids to locations primarily associated with those indications </a:t>
            </a:r>
            <a:r>
              <a:rPr lang="en-US" dirty="0" smtClean="0"/>
              <a:t>(</a:t>
            </a:r>
            <a:r>
              <a:rPr lang="en-US" dirty="0" err="1" smtClean="0"/>
              <a:t>ie</a:t>
            </a:r>
            <a:r>
              <a:rPr lang="en-US" dirty="0" smtClean="0"/>
              <a:t>: anesthesia, ER, approved ICU patients)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Consider </a:t>
            </a:r>
            <a:r>
              <a:rPr lang="en-US" dirty="0"/>
              <a:t>repackaging opioids from large vials into </a:t>
            </a:r>
            <a:r>
              <a:rPr lang="en-US" dirty="0" smtClean="0"/>
              <a:t>smaller vials or syringes to avoid waste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What We </a:t>
            </a:r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D</a:t>
            </a:r>
            <a:r>
              <a:rPr lang="en-US" dirty="0" smtClean="0"/>
              <a:t>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89" y="2013284"/>
            <a:ext cx="10988843" cy="4596063"/>
          </a:xfrm>
        </p:spPr>
        <p:txBody>
          <a:bodyPr numCol="2" anchor="ctr">
            <a:noAutofit/>
          </a:bodyPr>
          <a:lstStyle/>
          <a:p>
            <a:r>
              <a:rPr lang="en-US" sz="1800" dirty="0" smtClean="0"/>
              <a:t>Provide </a:t>
            </a:r>
            <a:r>
              <a:rPr lang="en-US" sz="1800" dirty="0"/>
              <a:t>multimodal pain management by using parenteral and enteral alternatives to </a:t>
            </a:r>
            <a:r>
              <a:rPr lang="en-US" sz="1800" dirty="0" smtClean="0"/>
              <a:t>opioids</a:t>
            </a:r>
          </a:p>
          <a:p>
            <a:pPr lvl="1"/>
            <a:r>
              <a:rPr lang="en-US" sz="1600" dirty="0" smtClean="0"/>
              <a:t>Ketamine/Amantadine</a:t>
            </a:r>
          </a:p>
          <a:p>
            <a:pPr lvl="1"/>
            <a:r>
              <a:rPr lang="en-US" sz="1600" dirty="0" smtClean="0"/>
              <a:t>Lidocaine /lidocaine patches</a:t>
            </a:r>
          </a:p>
          <a:p>
            <a:pPr lvl="1"/>
            <a:r>
              <a:rPr lang="en-US" sz="1600" dirty="0" smtClean="0"/>
              <a:t>Dexmedetomidine</a:t>
            </a:r>
            <a:endParaRPr lang="en-US" sz="1600" dirty="0"/>
          </a:p>
          <a:p>
            <a:pPr lvl="1"/>
            <a:r>
              <a:rPr lang="en-US" sz="1600" dirty="0" smtClean="0"/>
              <a:t>Pregabalin/Gabapentin</a:t>
            </a:r>
          </a:p>
          <a:p>
            <a:pPr lvl="1"/>
            <a:r>
              <a:rPr lang="en-US" sz="1600" dirty="0" smtClean="0"/>
              <a:t>Acetaminophen? IV and PO (dogs)</a:t>
            </a:r>
          </a:p>
          <a:p>
            <a:pPr lvl="1"/>
            <a:r>
              <a:rPr lang="en-US" sz="1600" dirty="0" smtClean="0"/>
              <a:t>NSAIDs</a:t>
            </a:r>
          </a:p>
          <a:p>
            <a:pPr lvl="1"/>
            <a:r>
              <a:rPr lang="en-US" sz="1600" dirty="0" smtClean="0"/>
              <a:t>Injectable tramadol?</a:t>
            </a:r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r>
              <a:rPr lang="en-US" sz="1800" dirty="0" smtClean="0"/>
              <a:t>Consider non-pharmacologic treatments</a:t>
            </a:r>
            <a:endParaRPr lang="en-US" sz="1800" dirty="0"/>
          </a:p>
          <a:p>
            <a:pPr lvl="1"/>
            <a:r>
              <a:rPr lang="en-US" sz="1600" dirty="0" err="1" smtClean="0"/>
              <a:t>Locoregional</a:t>
            </a:r>
            <a:r>
              <a:rPr lang="en-US" sz="1600" dirty="0" smtClean="0"/>
              <a:t> blocks – availability after hours?</a:t>
            </a:r>
          </a:p>
          <a:p>
            <a:pPr lvl="2"/>
            <a:r>
              <a:rPr lang="en-US" sz="1400" dirty="0" smtClean="0"/>
              <a:t>Epidurals, soaker </a:t>
            </a:r>
            <a:r>
              <a:rPr lang="en-US" sz="1400" dirty="0" err="1" smtClean="0"/>
              <a:t>caths</a:t>
            </a:r>
            <a:r>
              <a:rPr lang="en-US" sz="1400" dirty="0" smtClean="0"/>
              <a:t>, nerve blocks</a:t>
            </a:r>
          </a:p>
          <a:p>
            <a:pPr lvl="1"/>
            <a:r>
              <a:rPr lang="en-US" sz="1600" dirty="0" smtClean="0"/>
              <a:t>Acupuncture</a:t>
            </a:r>
          </a:p>
          <a:p>
            <a:pPr lvl="1"/>
            <a:r>
              <a:rPr lang="en-US" sz="1600" dirty="0" smtClean="0"/>
              <a:t>Cryotherapy</a:t>
            </a:r>
          </a:p>
          <a:p>
            <a:pPr lvl="1"/>
            <a:endParaRPr lang="en-US" sz="1600" dirty="0"/>
          </a:p>
          <a:p>
            <a:r>
              <a:rPr lang="en-US" sz="1800" dirty="0"/>
              <a:t>Switch therapy to a clinically appropriate oral or enteral opioid whenever possible. </a:t>
            </a:r>
          </a:p>
          <a:p>
            <a:pPr lvl="1"/>
            <a:r>
              <a:rPr lang="en-US" sz="1600" dirty="0"/>
              <a:t>PO hydro, oxy?</a:t>
            </a:r>
          </a:p>
          <a:p>
            <a:pPr lvl="1"/>
            <a:r>
              <a:rPr lang="en-US" sz="1600" dirty="0"/>
              <a:t>Fentanyl patches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462961" y="6147682"/>
            <a:ext cx="912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injectable opioids to treat pain, not to sedate patients</a:t>
            </a:r>
          </a:p>
        </p:txBody>
      </p:sp>
    </p:spTree>
    <p:extLst>
      <p:ext uri="{BB962C8B-B14F-4D97-AF65-F5344CB8AC3E}">
        <p14:creationId xmlns:p14="http://schemas.microsoft.com/office/powerpoint/2010/main" val="103196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Sedation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981000" cy="4195481"/>
          </a:xfrm>
        </p:spPr>
        <p:txBody>
          <a:bodyPr anchor="ctr"/>
          <a:lstStyle/>
          <a:p>
            <a:r>
              <a:rPr lang="en-US" dirty="0" smtClean="0"/>
              <a:t>Should we use </a:t>
            </a:r>
            <a:r>
              <a:rPr lang="en-US" dirty="0" err="1" smtClean="0"/>
              <a:t>butorphanol</a:t>
            </a:r>
            <a:r>
              <a:rPr lang="en-US" dirty="0" smtClean="0"/>
              <a:t> for sedated images if surgery is a possibility?</a:t>
            </a:r>
          </a:p>
          <a:p>
            <a:endParaRPr lang="en-US" dirty="0"/>
          </a:p>
          <a:p>
            <a:r>
              <a:rPr lang="en-US" dirty="0" smtClean="0"/>
              <a:t>If so, how long do we need to wait for surgery?</a:t>
            </a:r>
          </a:p>
          <a:p>
            <a:endParaRPr lang="en-US" dirty="0"/>
          </a:p>
          <a:p>
            <a:r>
              <a:rPr lang="en-US" dirty="0" smtClean="0"/>
              <a:t>What about buprenorphine?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61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Veterinary-only Use Opioids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err="1" smtClean="0"/>
              <a:t>Torbutrol</a:t>
            </a:r>
            <a:r>
              <a:rPr lang="en-US" dirty="0" smtClean="0"/>
              <a:t> - </a:t>
            </a:r>
            <a:r>
              <a:rPr lang="en-US" dirty="0" err="1" smtClean="0"/>
              <a:t>butorphanol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Simbadol</a:t>
            </a:r>
            <a:r>
              <a:rPr lang="en-US" dirty="0" smtClean="0"/>
              <a:t> – buprenorphine</a:t>
            </a:r>
          </a:p>
          <a:p>
            <a:endParaRPr lang="en-US" dirty="0"/>
          </a:p>
          <a:p>
            <a:r>
              <a:rPr lang="en-US" dirty="0" err="1" smtClean="0"/>
              <a:t>Cerenia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maropitant</a:t>
            </a:r>
            <a:r>
              <a:rPr lang="en-US" dirty="0" smtClean="0"/>
              <a:t> (for visceral pain?)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904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More Research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Cannabinoids</a:t>
            </a:r>
          </a:p>
          <a:p>
            <a:endParaRPr lang="en-US" dirty="0" smtClean="0"/>
          </a:p>
          <a:p>
            <a:r>
              <a:rPr lang="en-US" dirty="0" smtClean="0"/>
              <a:t>Tricyclic antidepressants – </a:t>
            </a:r>
            <a:r>
              <a:rPr lang="en-US" dirty="0" err="1" smtClean="0"/>
              <a:t>Amitryptilline</a:t>
            </a:r>
            <a:r>
              <a:rPr lang="en-US" dirty="0" smtClean="0"/>
              <a:t> (</a:t>
            </a:r>
            <a:r>
              <a:rPr lang="el-GR" dirty="0" smtClean="0"/>
              <a:t>α</a:t>
            </a:r>
            <a:r>
              <a:rPr lang="en-US" baseline="-25000" dirty="0" smtClean="0"/>
              <a:t>2</a:t>
            </a:r>
            <a:r>
              <a:rPr lang="en-US" dirty="0" smtClean="0"/>
              <a:t>-agonist effects)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SSRIs – </a:t>
            </a:r>
            <a:r>
              <a:rPr lang="en-US" dirty="0"/>
              <a:t>Fluoxetine </a:t>
            </a:r>
            <a:r>
              <a:rPr lang="en-US" dirty="0" smtClean="0"/>
              <a:t>(300</a:t>
            </a:r>
            <a:r>
              <a:rPr lang="en-US" dirty="0"/>
              <a:t> µg/kg; for 90 </a:t>
            </a:r>
            <a:r>
              <a:rPr lang="en-US" dirty="0" smtClean="0"/>
              <a:t>days)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Codeine/Hydrocodone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003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554" y="21471"/>
            <a:ext cx="6678893" cy="68150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6235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1325</TotalTime>
  <Words>391</Words>
  <Application>Microsoft Office PowerPoint</Application>
  <PresentationFormat>Widescreen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Ion</vt:lpstr>
      <vt:lpstr>Opioid Shortage</vt:lpstr>
      <vt:lpstr>Why is There an Opioid Shortage?</vt:lpstr>
      <vt:lpstr>PowerPoint Presentation</vt:lpstr>
      <vt:lpstr>Inventory Control Strategy</vt:lpstr>
      <vt:lpstr>What We Can Do?</vt:lpstr>
      <vt:lpstr>Sedation Recommendations</vt:lpstr>
      <vt:lpstr>Veterinary-only Use Opioids</vt:lpstr>
      <vt:lpstr>More Research Needed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Opioid shortage</dc:title>
  <dc:creator>Mariana A Pardo</dc:creator>
  <cp:lastModifiedBy>Mariana A Pardo</cp:lastModifiedBy>
  <cp:revision>12</cp:revision>
  <dcterms:created xsi:type="dcterms:W3CDTF">2018-04-23T18:43:26Z</dcterms:created>
  <dcterms:modified xsi:type="dcterms:W3CDTF">2018-04-24T16:48:37Z</dcterms:modified>
</cp:coreProperties>
</file>