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28"/>
  </p:notesMasterIdLst>
  <p:sldIdLst>
    <p:sldId id="287" r:id="rId2"/>
    <p:sldId id="288" r:id="rId3"/>
    <p:sldId id="302" r:id="rId4"/>
    <p:sldId id="289" r:id="rId5"/>
    <p:sldId id="290" r:id="rId6"/>
    <p:sldId id="300" r:id="rId7"/>
    <p:sldId id="274" r:id="rId8"/>
    <p:sldId id="275" r:id="rId9"/>
    <p:sldId id="273" r:id="rId10"/>
    <p:sldId id="256" r:id="rId11"/>
    <p:sldId id="258" r:id="rId12"/>
    <p:sldId id="276" r:id="rId13"/>
    <p:sldId id="277" r:id="rId14"/>
    <p:sldId id="304" r:id="rId15"/>
    <p:sldId id="281" r:id="rId16"/>
    <p:sldId id="280" r:id="rId17"/>
    <p:sldId id="292" r:id="rId18"/>
    <p:sldId id="282" r:id="rId19"/>
    <p:sldId id="295" r:id="rId20"/>
    <p:sldId id="296" r:id="rId21"/>
    <p:sldId id="293" r:id="rId22"/>
    <p:sldId id="294" r:id="rId23"/>
    <p:sldId id="291" r:id="rId24"/>
    <p:sldId id="303" r:id="rId25"/>
    <p:sldId id="297" r:id="rId26"/>
    <p:sldId id="299" r:id="rId27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1D23F4C-276A-4CC7-8F3B-53F2DF08DF46}">
          <p14:sldIdLst>
            <p14:sldId id="287"/>
            <p14:sldId id="288"/>
            <p14:sldId id="302"/>
            <p14:sldId id="289"/>
            <p14:sldId id="290"/>
            <p14:sldId id="300"/>
            <p14:sldId id="274"/>
            <p14:sldId id="275"/>
            <p14:sldId id="273"/>
            <p14:sldId id="256"/>
            <p14:sldId id="258"/>
            <p14:sldId id="276"/>
            <p14:sldId id="277"/>
            <p14:sldId id="304"/>
            <p14:sldId id="281"/>
            <p14:sldId id="280"/>
            <p14:sldId id="292"/>
            <p14:sldId id="282"/>
            <p14:sldId id="295"/>
            <p14:sldId id="296"/>
            <p14:sldId id="293"/>
            <p14:sldId id="294"/>
            <p14:sldId id="291"/>
            <p14:sldId id="303"/>
            <p14:sldId id="297"/>
            <p14:sldId id="2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62" autoAdjust="0"/>
    <p:restoredTop sz="85214" autoAdjust="0"/>
  </p:normalViewPr>
  <p:slideViewPr>
    <p:cSldViewPr>
      <p:cViewPr varScale="1">
        <p:scale>
          <a:sx n="76" d="100"/>
          <a:sy n="76" d="100"/>
        </p:scale>
        <p:origin x="1262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D8007684-00A0-476F-8FFD-AC0FC2E742AB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A1AB0DA4-3F4B-47B7-9EBC-2103F2A423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001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74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278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4309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30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6452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4823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4766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350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1149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8184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716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9041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061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0506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4173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pull, but we also push.  Adam is interested in measuring.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6836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4285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0520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478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564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643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36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517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46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447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B0DA4-3F4B-47B7-9EBC-2103F2A4234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419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6C9C-B1E1-4205-B628-F5B45C7D382A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4CF65-9152-4AA4-895E-7CC9324F4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955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6C9C-B1E1-4205-B628-F5B45C7D382A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4CF65-9152-4AA4-895E-7CC9324F4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00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6C9C-B1E1-4205-B628-F5B45C7D382A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4CF65-9152-4AA4-895E-7CC9324F4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54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6C9C-B1E1-4205-B628-F5B45C7D382A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4CF65-9152-4AA4-895E-7CC9324F4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61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6C9C-B1E1-4205-B628-F5B45C7D382A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4CF65-9152-4AA4-895E-7CC9324F4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74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6C9C-B1E1-4205-B628-F5B45C7D382A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4CF65-9152-4AA4-895E-7CC9324F4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74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6C9C-B1E1-4205-B628-F5B45C7D382A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4CF65-9152-4AA4-895E-7CC9324F4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490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6C9C-B1E1-4205-B628-F5B45C7D382A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4CF65-9152-4AA4-895E-7CC9324F4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01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6C9C-B1E1-4205-B628-F5B45C7D382A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4CF65-9152-4AA4-895E-7CC9324F4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481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6C9C-B1E1-4205-B628-F5B45C7D382A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4CF65-9152-4AA4-895E-7CC9324F4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9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6C9C-B1E1-4205-B628-F5B45C7D382A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4CF65-9152-4AA4-895E-7CC9324F4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783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56C9C-B1E1-4205-B628-F5B45C7D382A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4CF65-9152-4AA4-895E-7CC9324F44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532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xperiment.worldcat.org/entity/person/data/263047414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Sarah Ross, LTS</a:t>
            </a:r>
          </a:p>
          <a:p>
            <a:r>
              <a:rPr lang="en-US" dirty="0" smtClean="0"/>
              <a:t>LTS Continuing Education</a:t>
            </a:r>
          </a:p>
          <a:p>
            <a:r>
              <a:rPr lang="en-US" dirty="0" smtClean="0"/>
              <a:t>September 28, 2016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Linked Data in LTS :</a:t>
            </a:r>
            <a:br>
              <a:rPr lang="en-US" dirty="0" smtClean="0"/>
            </a:br>
            <a:r>
              <a:rPr lang="en-US" dirty="0" smtClean="0"/>
              <a:t>What’s all the fuss about?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95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641" y="98367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>
                <a:hlinkClick r:id="rId3" tooltip="the Kid Billy"/>
              </a:rPr>
              <a:t>http://experiment.worldcat.org/entity/person/data/2630474142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838200"/>
            <a:ext cx="8948738" cy="5963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019800" cy="1905000"/>
          </a:xfrm>
        </p:spPr>
        <p:txBody>
          <a:bodyPr>
            <a:normAutofit/>
          </a:bodyPr>
          <a:lstStyle/>
          <a:p>
            <a:r>
              <a:rPr lang="en-US" sz="2700" b="1" dirty="0" smtClean="0"/>
              <a:t>Reconciliation:</a:t>
            </a:r>
            <a:br>
              <a:rPr lang="en-US" sz="2700" b="1" dirty="0" smtClean="0"/>
            </a:br>
            <a:r>
              <a:rPr lang="en-US" sz="2700" b="1" dirty="0" smtClean="0"/>
              <a:t>All these </a:t>
            </a:r>
            <a:r>
              <a:rPr lang="en-US" sz="2700" b="1" dirty="0" err="1" smtClean="0"/>
              <a:t>sameAs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52500"/>
            <a:ext cx="11582400" cy="56007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81000" y="4648200"/>
            <a:ext cx="3048000" cy="381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5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But what if</a:t>
            </a: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22" y="1524000"/>
            <a:ext cx="8606155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46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thumb/c/c2/Billy_the_Kid_corrected.jpg/300px-Billy_the_Kid_correct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066800"/>
            <a:ext cx="296862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48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83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Enabling previously unsupported scripts, without NACO!</a:t>
            </a:r>
            <a:endParaRPr lang="en-US" sz="3600" b="1" dirty="0"/>
          </a:p>
        </p:txBody>
      </p:sp>
      <p:sp>
        <p:nvSpPr>
          <p:cNvPr id="4" name="Oval 3"/>
          <p:cNvSpPr/>
          <p:nvPr/>
        </p:nvSpPr>
        <p:spPr>
          <a:xfrm>
            <a:off x="228600" y="3124200"/>
            <a:ext cx="533400" cy="3048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28600" y="3124200"/>
            <a:ext cx="762000" cy="3048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057400"/>
            <a:ext cx="8853795" cy="3943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6" name="Oval 5"/>
          <p:cNvSpPr/>
          <p:nvPr/>
        </p:nvSpPr>
        <p:spPr>
          <a:xfrm>
            <a:off x="304800" y="3048000"/>
            <a:ext cx="685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096000" y="2628900"/>
            <a:ext cx="1905000" cy="800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90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391"/>
            <a:ext cx="8229600" cy="106086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Maybe feed in VIVO, with all its journal articles?</a:t>
            </a:r>
            <a:endParaRPr lang="en-US" sz="28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65044" y="1142999"/>
            <a:ext cx="4535556" cy="33389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044" y="4038600"/>
            <a:ext cx="3697356" cy="2716162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4800600" y="1371600"/>
            <a:ext cx="4038600" cy="25756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6800" y="4140690"/>
            <a:ext cx="4105345" cy="261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37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Across bento boxes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685800"/>
            <a:ext cx="90678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5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41438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Intuitive search </a:t>
            </a:r>
            <a:r>
              <a:rPr lang="en-US" sz="3200" b="1" dirty="0"/>
              <a:t>interface</a:t>
            </a:r>
            <a:br>
              <a:rPr lang="en-US" sz="3200" b="1" dirty="0"/>
            </a:br>
            <a:r>
              <a:rPr lang="en-US" sz="3200" b="1" dirty="0"/>
              <a:t>Unique strings, but not necessarily unique headings</a:t>
            </a:r>
            <a:br>
              <a:rPr lang="en-US" sz="3200" b="1" dirty="0"/>
            </a:br>
            <a:r>
              <a:rPr lang="en-US" sz="3200" b="1" dirty="0"/>
              <a:t>For staff and public use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417638"/>
            <a:ext cx="7848599" cy="520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8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Sample record with authority identifiers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09725"/>
            <a:ext cx="8839200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43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2" descr="Video for men in black birth"/>
          <p:cNvSpPr>
            <a:spLocks noChangeAspect="1" noChangeArrowheads="1"/>
          </p:cNvSpPr>
          <p:nvPr/>
        </p:nvSpPr>
        <p:spPr bwMode="auto">
          <a:xfrm>
            <a:off x="155575" y="-395288"/>
            <a:ext cx="1104900" cy="82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14" descr="data:image/jpeg;base64,/9j/4AAQSkZJRgABAQAAAQABAAD/2wCEAAUDBAgICwgHCxAJEAkICAcLDQgRCAgICAgICwgICAgJCAgJDBAPDQkPCQgIDhUMDhERHxMTCAwWJBYSJBAeHx4BBQUFCAcIDwkJDxQPDwwUFBQUFRQUFBQUFBQUFBQUFBQUFBQUFBQUFBQUFB4UFBQUHhQUFBQUFBQUHhQUHhQUFP/AABEIAFoAeAMBIgACEQEDEQH/xAAcAAACAgMBAQAAAAAAAAAAAAAABwUGAQQIAwL/xABKEAABAgUBBQQGBQcICwAAAAACAQMABAUREiEGEyIxMgdBQlIUI1FhYoEVM3FykQgkQ4KSocEWg7HC0uLw8TRUVWNzhJOUorLR/8QAGQEAAgMBAAAAAAAAAAAAAAAAAgQAAwUB/8QAKBEAAgICAQMDBAMBAAAAAAAAAQIAAxEhEgQxUUFhkRMUIqEyQnEV/9oADAMBAAIRAxEAPwDjKMw553sxpjf+0MS6Xd9L4EK6jpuLxin9lkg+TbTa1AnXSxBsd0Zul5QAWbqUKffVYzv4hKpbtExGY6u2d/JFmX0F18jYbL9Gc0yT+vTwtMmPs0Ihj3qX5I4CRCzMKeCcQK8AEX/DLcY/tQf3ae/xDFLHtOSrQWjpVz8naUZLdPFPC6RYiOcviTi+HMmcVjWmOwqljlxz3q04vXSy4l4h+o7rRWevqHr+pwVMZzlGY6io/wCT7Q3pJ+fJ2pITbytgCPSiCtgEyVcpe687fKKdUOyGniLitnNK4KGQips2xHpEvVaktlgh1tRUNnRk+mYjozDh2c7L5GZzucyhCIr9Yyg65Xvk17ommOxqlkWOc8o6XITly527tz9v4QLdfSDgmcKEHEQdoI6GqHYfS23CbB2c3eZIhkcuHCnIiFWtPsjVnexmmNrijk0uWOKo9Lnwr5sWrZX7oh6+odyfiBvxEJGIfJ9i8gJ7sjnE4b9TKY+3It1aNWU7JKc4JGpTg4lbFXZe+n8zE+/p8zgYEZiQtGIeqdkNMJMhOc9q+sY6f+lpBAf9Ojz+pOUYOzVOcfUZZRycy4L8WeReEe7XlDal32aC1u2xaWoEFnZlMS3OWvozB20FLJdfESfZaJ7O5ERcdm+E/RGrNBjj648mwMS5LZN4X3kSIftOccbHFMsiy/f/AFu6MpN7mrQgC5MitoO0KbfdxbV8nB1KzpCI/ER3snKN2kbbVhhN4hZDkiqKmLv6p5JfX70V2QltzLPsiraFjkV8czcQh4h+HmkeUg842yWuRE7qOXsC4/hFLWnlqca8512jbpu2LM+m7cAQfIfql6T6siay0Uuenuio1eUFkt22hbsSM/FloPTj3DdVX8YhJueZKXaEVsYnkjqCX5uXMhErxtym0W8bB5cVMdfhJwdDH7pIqL84vQrYPynMhs8ZctiHBep85LHirrTzTgCmNybIbEI96/pLp8KeWF1W5Mm3TbLJBwdNOLhKwkv26fxSLfsLtFLE6BS/q5suE5YuIHx6fVF79Vty0WKdthtDJTrs5kpI3LXbYBHQASfyBScmScElNtOIUAdelbwdVXNeGe3rAZSy8vEsvYZ2cy02wc+65n63dkw2fA0SCDog6Y6k5g4Cqg445WXKGVV6DKSjeLQggiIogoAimni5akvtj17N6b9E0yWYc+vfzmXfgcdEcW8e4gZFkF+ISjwqQOTpYithEurzW8McapRZ594yuOGcbi12g3bi4oI8N06R/wAaRV5ynaZApCQ6+Ih080Oad2TbESul+/4Yp1Vpgt5Da2MOKa20RELam7yr0GuM+sYmsxdx4HEId0d+oTy6CLuXl93v26qDG7AQyUiIkW/CQ+XHuWIraGQbIcuFCDxfD4svh7/xjxkybEdy6Y4kNwMcjxLp4SFLj7bYxn9T0hH8IrxP9RNht4Wxxu3vCG2S5YiKlfw8ygiKnJd4fKTYjbJMjEhyHiy4bF94YzGbwcagkN4jQ7K5knmn20Xi9Kl0XxeEkHhHXmq/hGt2lNuNuCTiXEcV1HEeocoqXZJtB6I66LquI1M42NcfrBy6BJOnXnDn/Np1vcu48Q8N8SEv1u7SNcJ+GBNatuaYESiU4XhN/Et2QinTiQkWo5fCtoihlN4uKbxBPVQUcuEdPlDrc2GebHJk8xyvgfiHmIk6CX0y8vckRcxsbMiO+ULFjYhEswMV09Vu+JCTTQhhM5BwRF2os7Y1F2lIJxkWUQeslxEv0aEKtiXxWukV+qluXAlg0yeFsbdPEQtD/GGXIyZCZcBIY4oLWJZGS8IdWqar4os1D7KZSWL0+fPKcNMgYEuCWy9unEap3+9Yu6dcAy3paGUn3OpHdltHEnDm3RHJoSbbPHi4iLIgLuulvxWPWb7IaG5PjWBB9XQeF9ZNDL0J2ZEt4BkBaoO8sSt5W09mkWiniORtta4joPTl5fxv+6I6pdprMo8dNeAgcFoSIssjES0zABSxBe6XytzjlbshIWag6ZVXGO0lay28SmTpimOKkI8eF/CS+JzusOmnONTabbKSo7WXMhxRPEZFjwi2I8yWyrb/ADiEqNeEkxb1axFUJeo8huRF9t0/CE921szbglOtCRi0AorYiRGyKmW9PAdVFQVvUendLeGunr5nDRW9+I1LFVu2+okWQMMbrylNmL2PxCLRBl+v84lKBtrLVoOnF0CsTBYo605wr9nKyovIhW6LHPMrX2FbupXIfnf5/wAYluxBiYcmn50EJJbAgIuLB1zNFAWl5Fuw3n3bp5kh+2hOORqZ/J+WGjVrrmJEPxaxWvShZcBxEEsSFVDqEuLpIfKsb+08+O8K3hHze2K8/MDfeX4eeXltrCYye8E6Opa6tOiRb5lMAIbGGXSS+JseWOqRiIaXnchEk6uaFjwl8XvFP4QQs9W4Nr2M2cCedSpTlxcLLERMBxEiaAeTfvTS11iWo23UxTsW3MnGMhHeJxG1fQcx/dGg/ti7JUuo1JoWim5Q6c2G8aR9kPSXHUN3cHwE4gS6iiOCSesVbXtGzSpLbSbmqLKANFUa3SWaiE//ACdk1kpZtyXmpoWJyYGSsMzaWUbDkmTwa8UaS9MTsTocVn8Y2dne0CXLHdOCpFjcMhy9vEN7RbZHbVvhEurnj08i83JLxzrJUvaGYSmE1MbI/SdWpzM/LUwqPIy8/My7oOK2DbxyG5V9VZcFBJ0ehdYj9kds9pqjJzjrLtNWpyrswI0JKFRVqDwseib1WmCQXycQH3zQG2XOGnTNyBRFCFuhJ9Y0vWgdxOu5OoSM6KNogqetwVOL2lrz+35x8zezDLiF9YP2OmuNvcS2jkWq9oO3FHlyqUw5SJZ26IEmdPpTVTeFTFs91Lgwq+rNVQ2yISDdrkI6X6j7FttHqxSKVVppASZmpd0nMBwAnG5uald4IeHNGENU5ZGttIXv6NkGcy6rqwzYUSLdpn0Y4T2Zq0Q4FcdQ14S4U7l0+cUfbily024OfrBHUDLIJuXL/dTDfEgryt77coeE4w08hCuuV79MKTbfYiZbXfyRio8ylD4h/mnR1D7OJPdGeCVfJmkz5XUrknIvSycRCbXhLxiPPEx/d8o2gcEvvdxJw8oqU9XnGS3EwDjbnJMugy+B3kvfpz90YGrj4Vh1GI3M5l8yTqGy9LcIn3GZMjIrkZSUubpF8REHEXvKMTr7bYYh91LCIiI+URHRB56RFTNZ05+GICdrWotit3Cugh1EV/h56Rc1jPqUivepqVl3iNxV96/s/wCcaGzTvpJ4qlhHwqPCfw/dt/THlNA/vSlHRs6Q5Y5cIio8JZD4YgaDUil3HWHFHMHTTK/UOXAQ69KhaDCai7jfvGftbWhbaakDHiI8gNBERxTQsS7ueKp74zEQE23MtCKoO8ElISxyIXOJOruFb6wRXwhPczHJlIoE16bIVej7yWB+Z+i3WN7MMyjLpSzz+/a9LmSFoDUJkTFHCHLdGiLeyKx9nNt9qmJmhvs/R6ytForNOKlDtlRRkJ4m5Walhm5hgZ7De/nDZ9Jf6MGvs58SbD2j+P8A7RMbLYOvAJOtNgPEbpPNBwJ4QyWxEXK3vuvTGw2hFVGTiPmmPbQCFHmmaXRDqtEpktIytWPaenzAtMso6An6A3UBZJ1PSHiRXMsSMV1xSIPY3Y/aemy0441Kyn02+++43WlrWzTr8uj6y29cAnXiMHwBmcbRWzHL6WcNeJgImKRtZS2AEUmJNMRFBH0qX4bfr9UerO30gR4q/JoPPJZtlE/az6oW+s/iMfQXzK1tdsftlWGHGp+Upb04StqNWWrUJqeHE1JRM2pxBNFBcEGyJxGSoRLkjo7OFOj0uk0l0m1mZOUMXRB0XWgddm5qbJoX21UDIAmQBVFVTICsqprFAe27pw8pmTX/AJtn+3Gi5t3Jf6xKf90z/bim1nsXBEOsKjZBjr/ldu+a/wB2N6W2qbcTmPzL/Hvjn5zbiQvjv5VeHq9IZK3/AJRL7MdptJphtv5Srjh6qXpDR7kcuEQHKwloqqvPVIVs6bWcRpLgdZjW2nostPgTZC2okNlFREsr65f0fhCT2t2Dm5TJyWMkHnul4h08uWqW9nDyh9MdpWzFTlhfKcpjT+PSc9KMvCSeYHDFVGK0W1Gz82DouTtKFwDJCvUpQQduNxcaMndbovLwki/Ma0ZPQ4/yDY4bQO5yfWNp6kyZsKgIWVkPBen22IrZapG92fNTJPjbI5l0l1UuHHzEXIQHnFm7W5Olk9vmJmRPElRcJuXdyFdRId2dtNb/AGpHzsfWadKN+rdlhddAhMieZuXePfwj/wDIeIyuhKktCb9ZHSNTmPSZknSyMZh5tTx4fVmTXAPls2ipEZtHKETzr4rxEIKg+ewimOXvtGlUZ9gXpkc2lydzRxHQMSyEVLExW3VfSNipVKWLARca4mrdacJJ4S105xZVXltxW195krstUtP6vxJGYqEhUW2XOoMT1XjEhEr2Lvt7/nBFdlJzOc5TIIIIelUIIIIkkIIIIkkIIIIkkIIIIkkIIIIkkIIIIkkIIIIkk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0" name="Picture 16" descr="https://49.media.tumblr.com/ef02b52b55913e7432eb5dda5bc6c889/tumblr_nlewz1ioeC1uquvk8o1_50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762000"/>
            <a:ext cx="6588125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92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Sample record with URIs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7" y="1752600"/>
            <a:ext cx="8886825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66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399"/>
            <a:ext cx="7772400" cy="762001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 better maintenance model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6800"/>
            <a:ext cx="8915400" cy="5715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133600"/>
            <a:ext cx="9144000" cy="4648200"/>
          </a:xfrm>
        </p:spPr>
        <p:txBody>
          <a:bodyPr/>
          <a:lstStyle/>
          <a:p>
            <a:r>
              <a:rPr lang="en-US" dirty="0" smtClean="0"/>
              <a:t>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97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016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A FRBR work can be “barcoded” too.</a:t>
            </a:r>
            <a:endParaRPr lang="en-US" sz="3600" b="1" dirty="0"/>
          </a:p>
        </p:txBody>
      </p:sp>
      <p:pic>
        <p:nvPicPr>
          <p:cNvPr id="3074" name="Picture 2" descr="https://lh6.googleusercontent.com/su7EvxYr8bTcWX-Lxk9rAu-tLNa3r2kx481R7VWUF7wpb6EdIpDycMqM3L7Ci_dEA12Act4lE1AjfLtlSfe41uGuERgQCFwC0cbz9-5wT_YJD6HybLSzRS6nklKxRgQ0vksMQmEQmh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5806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96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psychcentral.com/quick-fix/files/2014/08/harrison-dolittle-publici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04800"/>
            <a:ext cx="4591050" cy="590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99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What if we could push to here?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0152" y="838200"/>
            <a:ext cx="9351752" cy="577144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616222" y="5638800"/>
            <a:ext cx="3352800" cy="10668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848600" y="474134"/>
            <a:ext cx="234244" cy="55541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95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553998"/>
            <a:ext cx="82296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7F7F7F"/>
              </a:solidFill>
              <a:latin typeface="Source Sans Pro"/>
            </a:endParaRPr>
          </a:p>
          <a:p>
            <a:pPr fontAlgn="base"/>
            <a:r>
              <a:rPr lang="en-US" sz="3600" b="1" smtClean="0"/>
              <a:t/>
            </a:r>
            <a:br>
              <a:rPr lang="en-US" sz="3600" b="1" smtClean="0"/>
            </a:br>
            <a:r>
              <a:rPr lang="en-US" sz="3600" b="1" smtClean="0"/>
              <a:t>BIBFRAME/Folio/LD4All Experiments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No backlog?</a:t>
            </a:r>
            <a:r>
              <a:rPr lang="en-US" sz="3600" b="1" dirty="0" smtClean="0">
                <a:latin typeface="+mn-lt"/>
              </a:rPr>
              <a:t/>
            </a:r>
            <a:br>
              <a:rPr lang="en-US" sz="3600" b="1" dirty="0" smtClean="0">
                <a:latin typeface="+mn-lt"/>
              </a:rPr>
            </a:br>
            <a:r>
              <a:rPr lang="en-US" sz="2800" dirty="0" smtClean="0">
                <a:solidFill>
                  <a:srgbClr val="7F7F7F"/>
                </a:solidFill>
                <a:latin typeface="Source Sans Pro"/>
              </a:rPr>
              <a:t/>
            </a:r>
            <a:br>
              <a:rPr lang="en-US" sz="2800" dirty="0" smtClean="0">
                <a:solidFill>
                  <a:srgbClr val="7F7F7F"/>
                </a:solidFill>
                <a:latin typeface="Source Sans Pro"/>
              </a:rPr>
            </a:br>
            <a:endParaRPr lang="en-US" sz="2800" dirty="0" smtClean="0">
              <a:solidFill>
                <a:srgbClr val="7F7F7F"/>
              </a:solidFill>
              <a:latin typeface="Source Sans Pro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729581"/>
            <a:ext cx="4038600" cy="4267200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876800" y="1729581"/>
            <a:ext cx="40386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12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457200" y="152400"/>
            <a:ext cx="8229600" cy="27432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We need to talk.</a:t>
            </a:r>
            <a:br>
              <a:rPr lang="en-US" sz="54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My thanks to:</a:t>
            </a:r>
            <a:endParaRPr lang="en-US" sz="4000" dirty="0"/>
          </a:p>
        </p:txBody>
      </p:sp>
      <p:sp>
        <p:nvSpPr>
          <p:cNvPr id="3" name="Rectangle 2"/>
          <p:cNvSpPr/>
          <p:nvPr/>
        </p:nvSpPr>
        <p:spPr>
          <a:xfrm>
            <a:off x="3581400" y="289560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F7F7F"/>
                </a:solidFill>
                <a:latin typeface="Source Sans Pro"/>
              </a:rPr>
              <a:t>Frances Webb</a:t>
            </a:r>
          </a:p>
          <a:p>
            <a:pPr fontAlgn="base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7F7F7F"/>
              </a:solidFill>
              <a:latin typeface="Source Sans Pro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F7F7F"/>
                </a:solidFill>
                <a:latin typeface="Source Sans Pro"/>
              </a:rPr>
              <a:t>Christina Harlow</a:t>
            </a:r>
            <a:br>
              <a:rPr lang="en-US" dirty="0" smtClean="0">
                <a:solidFill>
                  <a:srgbClr val="7F7F7F"/>
                </a:solidFill>
                <a:latin typeface="Source Sans Pro"/>
              </a:rPr>
            </a:br>
            <a:endParaRPr lang="en-US" dirty="0" smtClean="0">
              <a:solidFill>
                <a:srgbClr val="7F7F7F"/>
              </a:solidFill>
              <a:latin typeface="Source Sans Pro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F7F7F"/>
                </a:solidFill>
                <a:latin typeface="Source Sans Pro"/>
              </a:rPr>
              <a:t>Chew Chiat Naun</a:t>
            </a:r>
          </a:p>
          <a:p>
            <a:pPr fontAlgn="base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7F7F7F"/>
              </a:solidFill>
              <a:latin typeface="Source Sans Pro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F7F7F"/>
                </a:solidFill>
                <a:latin typeface="Source Sans Pro"/>
              </a:rPr>
              <a:t>Jason Kovari</a:t>
            </a:r>
          </a:p>
          <a:p>
            <a:pPr fontAlgn="base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7F7F7F"/>
              </a:solidFill>
              <a:latin typeface="Source Sans Pro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F7F7F"/>
                </a:solidFill>
                <a:latin typeface="Source Sans Pro"/>
              </a:rPr>
              <a:t>Adam Chandler</a:t>
            </a:r>
          </a:p>
          <a:p>
            <a:pPr fontAlgn="base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7F7F7F"/>
              </a:solidFill>
              <a:latin typeface="Source Sans Pro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F7F7F"/>
                </a:solidFill>
                <a:latin typeface="Source Sans Pro"/>
              </a:rPr>
              <a:t>Doris </a:t>
            </a:r>
            <a:r>
              <a:rPr lang="en-US" dirty="0" smtClean="0">
                <a:solidFill>
                  <a:srgbClr val="7F7F7F"/>
                </a:solidFill>
                <a:latin typeface="Source Sans Pro"/>
              </a:rPr>
              <a:t>Hendrickson</a:t>
            </a:r>
          </a:p>
          <a:p>
            <a:pPr fontAlgn="base">
              <a:buFont typeface="Arial" panose="020B0604020202020204" pitchFamily="34" charset="0"/>
              <a:buChar char="•"/>
            </a:pPr>
            <a:endParaRPr lang="en-US" dirty="0">
              <a:solidFill>
                <a:srgbClr val="7F7F7F"/>
              </a:solidFill>
              <a:latin typeface="Source Sans Pro"/>
            </a:endParaRPr>
          </a:p>
          <a:p>
            <a:pPr fontAlgn="base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7F7F7F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72511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 evil use.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61647" y="1600200"/>
            <a:ext cx="4038600" cy="3425331"/>
          </a:xfrm>
          <a:prstGeom prst="rect">
            <a:avLst/>
          </a:prstGeom>
        </p:spPr>
      </p:pic>
      <p:pic>
        <p:nvPicPr>
          <p:cNvPr id="1026" name="Picture 2" descr="http://www.wegmans.com/images/U/SC/SC_CardMain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05000"/>
            <a:ext cx="2524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" y="3277903"/>
            <a:ext cx="998009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4000" dirty="0" smtClean="0"/>
              <a:t>But </a:t>
            </a:r>
            <a:r>
              <a:rPr lang="en-US" sz="4000" dirty="0"/>
              <a:t>we are librarians, so we do </a:t>
            </a:r>
            <a:r>
              <a:rPr lang="en-US" sz="4000" dirty="0" smtClean="0"/>
              <a:t>boring</a:t>
            </a:r>
          </a:p>
          <a:p>
            <a:r>
              <a:rPr lang="en-US" sz="4000" dirty="0"/>
              <a:t> </a:t>
            </a:r>
            <a:r>
              <a:rPr lang="en-US" sz="4000" dirty="0" smtClean="0"/>
              <a:t>                           </a:t>
            </a:r>
            <a:r>
              <a:rPr lang="en-US" sz="4000" dirty="0"/>
              <a:t>instead.</a:t>
            </a:r>
          </a:p>
        </p:txBody>
      </p:sp>
    </p:spTree>
    <p:extLst>
      <p:ext uri="{BB962C8B-B14F-4D97-AF65-F5344CB8AC3E}">
        <p14:creationId xmlns:p14="http://schemas.microsoft.com/office/powerpoint/2010/main" val="44467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b="1" dirty="0" err="1" smtClean="0"/>
              <a:t>Naun’s</a:t>
            </a:r>
            <a:r>
              <a:rPr lang="en-US" b="1" dirty="0" smtClean="0"/>
              <a:t> Prediction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667000"/>
          </a:xfrm>
        </p:spPr>
        <p:txBody>
          <a:bodyPr/>
          <a:lstStyle/>
          <a:p>
            <a:r>
              <a:rPr lang="en-US" dirty="0"/>
              <a:t>In a few years, authority control without identifiers is going to seem like inventory without barcodes.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44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685800"/>
            <a:ext cx="8153400" cy="2943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25762"/>
          </a:xfrm>
        </p:spPr>
        <p:txBody>
          <a:bodyPr/>
          <a:lstStyle/>
          <a:p>
            <a:r>
              <a:rPr lang="en-US" dirty="0" smtClean="0"/>
              <a:t>                              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62000" y="5562600"/>
            <a:ext cx="8229600" cy="873718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343400" y="5867400"/>
            <a:ext cx="1219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5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The NAF record.  Note 010!</a:t>
            </a:r>
            <a:endParaRPr lang="en-US" sz="3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675" y="1066800"/>
            <a:ext cx="8991600" cy="541972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 flipV="1">
            <a:off x="1066800" y="1295400"/>
            <a:ext cx="990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5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Currently in our OPAC</a:t>
            </a:r>
            <a:endParaRPr lang="en-US" sz="3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219200"/>
            <a:ext cx="8286750" cy="548016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057400" y="5105400"/>
            <a:ext cx="457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47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And the info button takes you here</a:t>
            </a:r>
            <a:endParaRPr lang="en-US" sz="3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33" y="1222666"/>
            <a:ext cx="8911933" cy="560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44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But let’s expand our universe: </a:t>
            </a:r>
            <a:r>
              <a:rPr lang="en-US" sz="3600" b="1" dirty="0"/>
              <a:t>every 100, 600, 700 in the entire OCLC </a:t>
            </a:r>
            <a:r>
              <a:rPr lang="en-US" sz="3600" b="1" dirty="0" smtClean="0"/>
              <a:t>database, approx</a:t>
            </a:r>
            <a:r>
              <a:rPr lang="en-US" sz="3600" b="1" dirty="0"/>
              <a:t>.</a:t>
            </a:r>
            <a:r>
              <a:rPr lang="en-US" sz="3600" b="1" dirty="0" smtClean="0"/>
              <a:t> 17 million person entities</a:t>
            </a:r>
            <a:endParaRPr lang="en-US" dirty="0"/>
          </a:p>
        </p:txBody>
      </p:sp>
      <p:pic>
        <p:nvPicPr>
          <p:cNvPr id="1026" name="Picture 2" descr="http://www.pressherald.com/wp-content/uploads/2015/10/730578_US_NEWS_BILLYTHEKID_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600200"/>
            <a:ext cx="76962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0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2272</TotalTime>
  <Words>205</Words>
  <Application>Microsoft Office PowerPoint</Application>
  <PresentationFormat>On-screen Show (4:3)</PresentationFormat>
  <Paragraphs>74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Source Sans Pro</vt:lpstr>
      <vt:lpstr>Office Theme</vt:lpstr>
      <vt:lpstr>Linked Data in LTS : What’s all the fuss about?</vt:lpstr>
      <vt:lpstr>PowerPoint Presentation</vt:lpstr>
      <vt:lpstr> An evil use. </vt:lpstr>
      <vt:lpstr>Naun’s Prediction</vt:lpstr>
      <vt:lpstr>                               </vt:lpstr>
      <vt:lpstr>The NAF record.  Note 010!</vt:lpstr>
      <vt:lpstr>Currently in our OPAC</vt:lpstr>
      <vt:lpstr>And the info button takes you here</vt:lpstr>
      <vt:lpstr>But let’s expand our universe: every 100, 600, 700 in the entire OCLC database, approx. 17 million person entities</vt:lpstr>
      <vt:lpstr>http://experiment.worldcat.org/entity/person/data/2630474142 </vt:lpstr>
      <vt:lpstr>Reconciliation: All these sameAs   </vt:lpstr>
      <vt:lpstr>But what if</vt:lpstr>
      <vt:lpstr>PowerPoint Presentation</vt:lpstr>
      <vt:lpstr>PowerPoint Presentation</vt:lpstr>
      <vt:lpstr>Enabling previously unsupported scripts, without NACO!</vt:lpstr>
      <vt:lpstr>Maybe feed in VIVO, with all its journal articles?</vt:lpstr>
      <vt:lpstr>Across bento boxes</vt:lpstr>
      <vt:lpstr>Intuitive search interface Unique strings, but not necessarily unique headings For staff and public use</vt:lpstr>
      <vt:lpstr>Sample record with authority identifiers</vt:lpstr>
      <vt:lpstr>Sample record with URIs</vt:lpstr>
      <vt:lpstr>A better maintenance model</vt:lpstr>
      <vt:lpstr>A FRBR work can be “barcoded” too.</vt:lpstr>
      <vt:lpstr>PowerPoint Presentation</vt:lpstr>
      <vt:lpstr>What if we could push to here?</vt:lpstr>
      <vt:lpstr>  BIBFRAME/Folio/LD4All Experiments No backlog?  </vt:lpstr>
      <vt:lpstr>We need to talk.   My thanks to:</vt:lpstr>
    </vt:vector>
  </TitlesOfParts>
  <Company>Image: Staff, 1-25-07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FRBR</dc:title>
  <dc:creator>Tracey Snyder</dc:creator>
  <cp:lastModifiedBy>Ardeen White</cp:lastModifiedBy>
  <cp:revision>681</cp:revision>
  <cp:lastPrinted>2016-09-18T15:13:49Z</cp:lastPrinted>
  <dcterms:created xsi:type="dcterms:W3CDTF">2011-04-18T17:09:16Z</dcterms:created>
  <dcterms:modified xsi:type="dcterms:W3CDTF">2017-09-14T15:49:03Z</dcterms:modified>
</cp:coreProperties>
</file>