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4" r:id="rId3"/>
    <p:sldId id="264" r:id="rId4"/>
    <p:sldId id="265" r:id="rId5"/>
    <p:sldId id="266" r:id="rId6"/>
    <p:sldId id="267" r:id="rId7"/>
    <p:sldId id="271" r:id="rId8"/>
    <p:sldId id="268" r:id="rId9"/>
    <p:sldId id="272" r:id="rId10"/>
    <p:sldId id="269" r:id="rId11"/>
    <p:sldId id="270" r:id="rId12"/>
    <p:sldId id="27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41" autoAdjust="0"/>
    <p:restoredTop sz="86479" autoAdjust="0"/>
  </p:normalViewPr>
  <p:slideViewPr>
    <p:cSldViewPr>
      <p:cViewPr varScale="1">
        <p:scale>
          <a:sx n="157" d="100"/>
          <a:sy n="157" d="100"/>
        </p:scale>
        <p:origin x="1032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625_06_174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2963" r="5789"/>
          <a:stretch/>
        </p:blipFill>
        <p:spPr>
          <a:xfrm>
            <a:off x="-1" y="0"/>
            <a:ext cx="9144001" cy="686404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1526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0580_07_119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9" r="254"/>
          <a:stretch/>
        </p:blipFill>
        <p:spPr>
          <a:xfrm>
            <a:off x="-8468" y="200377"/>
            <a:ext cx="9144001" cy="666326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51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0957_12_052_select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80"/>
          <a:stretch/>
        </p:blipFill>
        <p:spPr>
          <a:xfrm>
            <a:off x="0" y="211666"/>
            <a:ext cx="9144000" cy="664633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328085" y="1828800"/>
            <a:ext cx="4777596" cy="1143000"/>
          </a:xfrm>
        </p:spPr>
        <p:txBody>
          <a:bodyPr anchor="t">
            <a:normAutofit/>
          </a:bodyPr>
          <a:lstStyle>
            <a:lvl1pPr algn="l"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1066800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mtClean="0">
                <a:solidFill>
                  <a:srgbClr val="FFFFFF"/>
                </a:solidFill>
                <a:latin typeface="+mn-lt"/>
                <a:cs typeface="Times"/>
              </a:rPr>
              <a:t>Click to edit Master text styles</a:t>
            </a:r>
          </a:p>
        </p:txBody>
      </p:sp>
      <p:pic>
        <p:nvPicPr>
          <p:cNvPr id="10" name="Picture 9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21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2438400"/>
            <a:ext cx="9144000" cy="2406650"/>
          </a:xfrm>
        </p:spPr>
        <p:txBody>
          <a:bodyPr/>
          <a:lstStyle>
            <a:lvl1pPr marL="0" indent="0" algn="ctr">
              <a:buNone/>
              <a:defRPr sz="32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0" y="1828800"/>
            <a:ext cx="9144000" cy="609600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540298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u screen b31b1b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182033" y="402168"/>
            <a:ext cx="1384300" cy="1267968"/>
          </a:xfrm>
          <a:prstGeom prst="rect">
            <a:avLst/>
          </a:prstGeom>
        </p:spPr>
      </p:pic>
      <p:pic>
        <p:nvPicPr>
          <p:cNvPr id="9" name="Picture 8" descr="campus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3844"/>
            <a:ext cx="9144000" cy="3044156"/>
          </a:xfrm>
          <a:prstGeom prst="rect">
            <a:avLst/>
          </a:prstGeom>
        </p:spPr>
      </p:pic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545042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0" y="1219200"/>
            <a:ext cx="9144000" cy="1905001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itle 15"/>
          <p:cNvSpPr>
            <a:spLocks noGrp="1"/>
          </p:cNvSpPr>
          <p:nvPr>
            <p:ph type="title"/>
          </p:nvPr>
        </p:nvSpPr>
        <p:spPr>
          <a:xfrm>
            <a:off x="0" y="763091"/>
            <a:ext cx="9144000" cy="456109"/>
          </a:xfrm>
        </p:spPr>
        <p:txBody>
          <a:bodyPr>
            <a:noAutofit/>
          </a:bodyPr>
          <a:lstStyle>
            <a:lvl1pPr>
              <a:defRPr sz="2400" b="0" baseline="0">
                <a:solidFill>
                  <a:schemeClr val="accent3"/>
                </a:solidFill>
                <a:latin typeface="+mj-lt"/>
              </a:defRPr>
            </a:lvl1pPr>
          </a:lstStyle>
          <a:p>
            <a:r>
              <a:rPr lang="en-US" sz="2800" smtClean="0">
                <a:solidFill>
                  <a:srgbClr val="A7998B"/>
                </a:solidFill>
                <a:latin typeface="+mj-lt"/>
                <a:cs typeface="Helvetica"/>
              </a:rPr>
              <a:t>Click to edit Master title style</a:t>
            </a:r>
            <a:endParaRPr lang="en-US" sz="2800" dirty="0" smtClean="0">
              <a:solidFill>
                <a:srgbClr val="A7998B"/>
              </a:solidFill>
              <a:latin typeface="+mj-lt"/>
              <a:cs typeface="Helvetica"/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4"/>
          </p:nvPr>
        </p:nvSpPr>
        <p:spPr>
          <a:xfrm>
            <a:off x="0" y="3804549"/>
            <a:ext cx="9144000" cy="3044825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en-US" smtClean="0"/>
              <a:t>Drag picture to placeholder or click icon to add</a:t>
            </a:r>
            <a:endParaRPr lang="en-US"/>
          </a:p>
        </p:txBody>
      </p:sp>
      <p:pic>
        <p:nvPicPr>
          <p:cNvPr id="13" name="Picture 12" descr="SESQUI_FullColor.ai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4" t="22592" r="12367" b="46049"/>
          <a:stretch/>
        </p:blipFill>
        <p:spPr>
          <a:xfrm>
            <a:off x="285749" y="393126"/>
            <a:ext cx="2116667" cy="112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947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39989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6858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9" name="Picture 8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278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cu white lrg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43" r="-704"/>
          <a:stretch/>
        </p:blipFill>
        <p:spPr>
          <a:xfrm>
            <a:off x="3871576" y="-157024"/>
            <a:ext cx="1370059" cy="52244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59710"/>
            <a:ext cx="9144000" cy="53860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0" y="1298575"/>
            <a:ext cx="9144000" cy="538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838200" y="2057400"/>
            <a:ext cx="7467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2" name="Picture 11" descr="cu screen b31b1b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374"/>
          <a:stretch/>
        </p:blipFill>
        <p:spPr>
          <a:xfrm>
            <a:off x="304800" y="304800"/>
            <a:ext cx="880533" cy="8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04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0889_10_C_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r="7962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 descr="cu white lrg.psd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186"/>
          <a:stretch/>
        </p:blipFill>
        <p:spPr>
          <a:xfrm>
            <a:off x="182033" y="402168"/>
            <a:ext cx="1299634" cy="1267968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222250"/>
          </a:xfrm>
          <a:prstGeom prst="rect">
            <a:avLst/>
          </a:prstGeom>
          <a:solidFill>
            <a:srgbClr val="B31B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285750" y="1828800"/>
            <a:ext cx="4692650" cy="58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410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601E4-3F87-485E-BCF1-0932C51EED9D}" type="datetimeFigureOut">
              <a:rPr lang="en-US" smtClean="0"/>
              <a:t>3/22/17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5554C-9387-4378-80C2-5F7076CAC9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05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7" r:id="rId3"/>
    <p:sldLayoutId id="2147483651" r:id="rId4"/>
    <p:sldLayoutId id="2147483660" r:id="rId5"/>
    <p:sldLayoutId id="2147483664" r:id="rId6"/>
    <p:sldLayoutId id="2147483650" r:id="rId7"/>
    <p:sldLayoutId id="2147483657" r:id="rId8"/>
    <p:sldLayoutId id="2147483654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confluence.cornell.edu/display/CLOUD/" TargetMode="External"/><Relationship Id="rId3" Type="http://schemas.openxmlformats.org/officeDocument/2006/relationships/hyperlink" Target="https://blogs.cornell.edu/cloudification/tech-blog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Securing a Cloud Application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28613" y="3200422"/>
            <a:ext cx="4137025" cy="2666978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Instance Profiles and Security Groups in </a:t>
            </a:r>
            <a:r>
              <a:rPr lang="en-US" b="1" dirty="0" smtClean="0">
                <a:solidFill>
                  <a:schemeClr val="tx1"/>
                </a:solidFill>
              </a:rPr>
              <a:t>AWS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Paul Allen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CIT Cloud DevOps Team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5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78" y="1653396"/>
            <a:ext cx="8001000" cy="520460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Jadu</a:t>
            </a:r>
            <a:r>
              <a:rPr lang="en-US" dirty="0" smtClean="0"/>
              <a:t> Instance Profiles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29201" y="381000"/>
            <a:ext cx="3934206" cy="255454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fontAlgn="base"/>
            <a:r>
              <a:rPr lang="pl-PL" sz="1000" b="1" dirty="0" err="1" smtClean="0">
                <a:latin typeface="Courier New" charset="0"/>
                <a:ea typeface="Courier New" charset="0"/>
                <a:cs typeface="Courier New" charset="0"/>
              </a:rPr>
              <a:t>DockerCfgReadPolicy</a:t>
            </a:r>
            <a:r>
              <a:rPr lang="pl-PL" sz="1000" b="1" dirty="0">
                <a:latin typeface="Courier New" charset="0"/>
                <a:ea typeface="Courier New" charset="0"/>
                <a:cs typeface="Courier New" charset="0"/>
              </a:rPr>
              <a:t>:</a:t>
            </a:r>
            <a:endParaRPr lang="pl-PL" sz="1000" b="1" dirty="0" smtClean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{...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Statement": 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[{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  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Sid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": "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S1",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Effect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": 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Allow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",</a:t>
            </a: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Action": 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[ "s3:ListBucket"],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Resource": 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["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arn:aws:s3:::</a:t>
            </a:r>
            <a:r>
              <a:rPr lang="pl-PL" sz="1000" dirty="0" err="1" smtClean="0">
                <a:latin typeface="Courier New" charset="0"/>
                <a:ea typeface="Courier New" charset="0"/>
                <a:cs typeface="Courier New" charset="0"/>
              </a:rPr>
              <a:t>cu-dockercfg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”]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}, {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Sid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": "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S2",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Effect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": "</a:t>
            </a:r>
            <a:r>
              <a:rPr lang="pl-PL" sz="1000" dirty="0" err="1">
                <a:latin typeface="Courier New" charset="0"/>
                <a:ea typeface="Courier New" charset="0"/>
                <a:cs typeface="Courier New" charset="0"/>
              </a:rPr>
              <a:t>Allow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",</a:t>
            </a: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Action": 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["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s3:GetObject",</a:t>
            </a:r>
          </a:p>
          <a:p>
            <a:pPr fontAlgn="base"/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"s3:HeadObject",</a:t>
            </a:r>
          </a:p>
          <a:p>
            <a:pPr fontAlgn="base"/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"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s3:ListBucket” ],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"Resource": [</a:t>
            </a: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  "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arn:aws:s3:::</a:t>
            </a:r>
            <a:r>
              <a:rPr lang="pl-PL" sz="1000" dirty="0" err="1" smtClean="0">
                <a:latin typeface="Courier New" charset="0"/>
                <a:ea typeface="Courier New" charset="0"/>
                <a:cs typeface="Courier New" charset="0"/>
              </a:rPr>
              <a:t>cu-dockercfg</a:t>
            </a:r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/.</a:t>
            </a:r>
            <a:r>
              <a:rPr lang="pl-PL" sz="1000" dirty="0" err="1" smtClean="0">
                <a:latin typeface="Courier New" charset="0"/>
                <a:ea typeface="Courier New" charset="0"/>
                <a:cs typeface="Courier New" charset="0"/>
              </a:rPr>
              <a:t>dockercfg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”]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  <a:p>
            <a:pPr fontAlgn="base"/>
            <a:r>
              <a:rPr lang="pl-PL" sz="1000" dirty="0">
                <a:latin typeface="Courier New" charset="0"/>
                <a:ea typeface="Courier New" charset="0"/>
                <a:cs typeface="Courier New" charset="0"/>
              </a:rPr>
              <a:t>   </a:t>
            </a:r>
            <a:r>
              <a:rPr lang="pl-PL" sz="1000" dirty="0" smtClean="0">
                <a:latin typeface="Courier New" charset="0"/>
                <a:ea typeface="Courier New" charset="0"/>
                <a:cs typeface="Courier New" charset="0"/>
              </a:rPr>
              <a:t>}]}</a:t>
            </a:r>
            <a:endParaRPr lang="pl-PL" sz="10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138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Instance Profile Policies for Other Processes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17" y="1750741"/>
            <a:ext cx="7224522" cy="499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05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Paul Allen: pea1@cornell.edu</a:t>
            </a:r>
          </a:p>
          <a:p>
            <a:endParaRPr lang="en-US" dirty="0" smtClean="0"/>
          </a:p>
          <a:p>
            <a:r>
              <a:rPr lang="en-US" dirty="0">
                <a:hlinkClick r:id="rId2"/>
              </a:rPr>
              <a:t>https://confluence.cornell.edu/display/CLOUD/</a:t>
            </a:r>
            <a:endParaRPr lang="en-US" dirty="0"/>
          </a:p>
          <a:p>
            <a:r>
              <a:rPr lang="en-US" dirty="0">
                <a:hlinkClick r:id="rId3"/>
              </a:rPr>
              <a:t>https://blogs.cornell.edu/cloudification/tech-blog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err="1" smtClean="0"/>
              <a:t>cloud-support@cornell.edu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7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Today</a:t>
            </a:r>
          </a:p>
          <a:p>
            <a:pPr lvl="1"/>
            <a:r>
              <a:rPr lang="en-US" dirty="0" smtClean="0"/>
              <a:t>network security</a:t>
            </a:r>
          </a:p>
          <a:p>
            <a:pPr lvl="1"/>
            <a:r>
              <a:rPr lang="en-US" dirty="0" smtClean="0"/>
              <a:t>privileges to use AWS services</a:t>
            </a:r>
          </a:p>
          <a:p>
            <a:r>
              <a:rPr lang="en-US" dirty="0" smtClean="0"/>
              <a:t>Not today</a:t>
            </a:r>
          </a:p>
          <a:p>
            <a:pPr lvl="1"/>
            <a:r>
              <a:rPr lang="en-US" dirty="0" smtClean="0"/>
              <a:t>web application firewalls</a:t>
            </a:r>
          </a:p>
          <a:p>
            <a:pPr lvl="1"/>
            <a:r>
              <a:rPr lang="en-US" dirty="0" smtClean="0"/>
              <a:t>CVE monitoring &amp; remediation</a:t>
            </a:r>
          </a:p>
          <a:p>
            <a:pPr lvl="1"/>
            <a:r>
              <a:rPr lang="en-US" smtClean="0"/>
              <a:t>etc.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Securing?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Example </a:t>
            </a:r>
            <a:r>
              <a:rPr lang="en-US" dirty="0" smtClean="0"/>
              <a:t>App - </a:t>
            </a:r>
            <a:r>
              <a:rPr lang="en-US" dirty="0" err="1" smtClean="0"/>
              <a:t>Jadu</a:t>
            </a:r>
            <a:r>
              <a:rPr lang="en-US" dirty="0" smtClean="0"/>
              <a:t> Forms Engine</a:t>
            </a:r>
          </a:p>
          <a:p>
            <a:r>
              <a:rPr lang="en-US" dirty="0" smtClean="0"/>
              <a:t>Basic Architecture</a:t>
            </a:r>
          </a:p>
          <a:p>
            <a:r>
              <a:rPr lang="en-US" dirty="0" smtClean="0"/>
              <a:t>AWS Architecture</a:t>
            </a:r>
          </a:p>
          <a:p>
            <a:r>
              <a:rPr lang="en-US" dirty="0" smtClean="0"/>
              <a:t>Security Groups</a:t>
            </a:r>
          </a:p>
          <a:p>
            <a:r>
              <a:rPr lang="en-US" dirty="0" smtClean="0"/>
              <a:t>Roles / Instance Profiles</a:t>
            </a:r>
          </a:p>
          <a:p>
            <a:r>
              <a:rPr lang="en-US" dirty="0"/>
              <a:t>Deployment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3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Jadu</a:t>
            </a:r>
            <a:r>
              <a:rPr lang="en-US" dirty="0" smtClean="0"/>
              <a:t> Forms Engine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80478"/>
            <a:ext cx="7986522" cy="5078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3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Jadu</a:t>
            </a:r>
            <a:r>
              <a:rPr lang="en-US" dirty="0" smtClean="0"/>
              <a:t> Application Architecture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106" y="1758397"/>
            <a:ext cx="7100943" cy="467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094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1295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Jadu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AWS </a:t>
            </a:r>
            <a:br>
              <a:rPr lang="en-US" dirty="0" smtClean="0"/>
            </a:br>
            <a:r>
              <a:rPr lang="en-US" dirty="0" smtClean="0"/>
              <a:t>Architecture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2113"/>
            <a:ext cx="6223000" cy="6571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29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85750" y="1752600"/>
            <a:ext cx="8678863" cy="4876800"/>
          </a:xfrm>
        </p:spPr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virtual, </a:t>
            </a:r>
            <a:r>
              <a:rPr lang="en-US" dirty="0" err="1" smtClean="0"/>
              <a:t>stateful</a:t>
            </a:r>
            <a:r>
              <a:rPr lang="en-US" dirty="0" smtClean="0"/>
              <a:t> firewall</a:t>
            </a:r>
          </a:p>
          <a:p>
            <a:pPr lvl="1"/>
            <a:r>
              <a:rPr lang="en-US" dirty="0" smtClean="0"/>
              <a:t>“allow” rules only</a:t>
            </a:r>
          </a:p>
          <a:p>
            <a:pPr lvl="1"/>
            <a:r>
              <a:rPr lang="en-US" dirty="0" smtClean="0"/>
              <a:t>SGs can be source/target for rules</a:t>
            </a:r>
          </a:p>
          <a:p>
            <a:r>
              <a:rPr lang="en-US" dirty="0" smtClean="0"/>
              <a:t>applying multiple SGs has additive effect</a:t>
            </a:r>
          </a:p>
          <a:p>
            <a:r>
              <a:rPr lang="en-US" dirty="0" smtClean="0"/>
              <a:t>default limits:</a:t>
            </a:r>
          </a:p>
          <a:p>
            <a:pPr lvl="1"/>
            <a:r>
              <a:rPr lang="en-US" dirty="0" smtClean="0"/>
              <a:t>5 SGs/NIC</a:t>
            </a:r>
          </a:p>
          <a:p>
            <a:pPr lvl="1"/>
            <a:r>
              <a:rPr lang="en-US" dirty="0" smtClean="0"/>
              <a:t>50 inbound rules/SG</a:t>
            </a:r>
          </a:p>
          <a:p>
            <a:pPr lvl="1"/>
            <a:r>
              <a:rPr lang="en-US" dirty="0" smtClean="0"/>
              <a:t>50 outbound rules/SG</a:t>
            </a:r>
          </a:p>
          <a:p>
            <a:pPr lvl="1"/>
            <a:r>
              <a:rPr lang="en-US" dirty="0" smtClean="0"/>
              <a:t>500 SGs/VPC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1066800"/>
            <a:ext cx="8677656" cy="1066800"/>
          </a:xfrm>
        </p:spPr>
        <p:txBody>
          <a:bodyPr>
            <a:normAutofit/>
          </a:bodyPr>
          <a:lstStyle/>
          <a:p>
            <a:r>
              <a:rPr lang="en-US" smtClean="0"/>
              <a:t>Security</a:t>
            </a:r>
            <a:br>
              <a:rPr lang="en-US" smtClean="0"/>
            </a:br>
            <a:r>
              <a:rPr lang="en-US" smtClean="0"/>
              <a:t>Groups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498" y="609600"/>
            <a:ext cx="6581060" cy="17472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23457" y="303056"/>
            <a:ext cx="990600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j-lt"/>
              </a:rPr>
              <a:t>Inbound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58388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Jadu</a:t>
            </a:r>
            <a:r>
              <a:rPr lang="en-US" dirty="0" smtClean="0"/>
              <a:t> Security Groups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9144000" cy="514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661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2286001" y="419100"/>
            <a:ext cx="6677406" cy="27133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role</a:t>
            </a:r>
            <a:r>
              <a:rPr lang="en-US" sz="2400" dirty="0" smtClean="0"/>
              <a:t> – an identity with permission policies that determine what the identity can/cannot do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b="1" dirty="0" smtClean="0"/>
              <a:t>instance profile </a:t>
            </a:r>
            <a:r>
              <a:rPr lang="en-US" sz="2400" dirty="0" smtClean="0"/>
              <a:t>– defines the role that can be assumed by an EC2 instance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50" y="1066800"/>
            <a:ext cx="2000251" cy="2286000"/>
          </a:xfrm>
        </p:spPr>
        <p:txBody>
          <a:bodyPr anchor="t">
            <a:normAutofit/>
          </a:bodyPr>
          <a:lstStyle/>
          <a:p>
            <a:r>
              <a:rPr lang="en-US" dirty="0" smtClean="0"/>
              <a:t>Roles &amp;</a:t>
            </a:r>
            <a:br>
              <a:rPr lang="en-US" dirty="0" smtClean="0"/>
            </a:br>
            <a:r>
              <a:rPr lang="en-US" dirty="0" smtClean="0"/>
              <a:t>Instance </a:t>
            </a:r>
            <a:br>
              <a:rPr lang="en-US" dirty="0" smtClean="0"/>
            </a:br>
            <a:r>
              <a:rPr lang="en-US" dirty="0" smtClean="0"/>
              <a:t>Profiles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2532944"/>
            <a:ext cx="7696196" cy="432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43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B31B1B"/>
      </a:accent1>
      <a:accent2>
        <a:srgbClr val="4D4F53"/>
      </a:accent2>
      <a:accent3>
        <a:srgbClr val="A2998B"/>
      </a:accent3>
      <a:accent4>
        <a:srgbClr val="EF9595"/>
      </a:accent4>
      <a:accent5>
        <a:srgbClr val="7D7364"/>
      </a:accent5>
      <a:accent6>
        <a:srgbClr val="A8B1C4"/>
      </a:accent6>
      <a:hlink>
        <a:srgbClr val="3B4558"/>
      </a:hlink>
      <a:folHlink>
        <a:srgbClr val="596784"/>
      </a:folHlink>
    </a:clrScheme>
    <a:fontScheme name="Custom 2">
      <a:majorFont>
        <a:latin typeface="Helvetica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-template" id="{ED9D2C4A-F833-654B-96BE-F42471217E84}" vid="{183946C8-2CC9-9F40-8843-8B34788863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Cornell-brand-teamplate</Template>
  <TotalTime>470</TotalTime>
  <Words>157</Words>
  <Application>Microsoft Macintosh PowerPoint</Application>
  <PresentationFormat>On-screen Show (4:3)</PresentationFormat>
  <Paragraphs>67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Courier New</vt:lpstr>
      <vt:lpstr>Helvetica</vt:lpstr>
      <vt:lpstr>Times</vt:lpstr>
      <vt:lpstr>Arial</vt:lpstr>
      <vt:lpstr>Office Theme</vt:lpstr>
      <vt:lpstr>Securing a Cloud Application </vt:lpstr>
      <vt:lpstr>Securing?</vt:lpstr>
      <vt:lpstr>PowerPoint Presentation</vt:lpstr>
      <vt:lpstr>Jadu Forms Engine</vt:lpstr>
      <vt:lpstr>Jadu Application Architecture</vt:lpstr>
      <vt:lpstr>Jadu AWS  Architecture</vt:lpstr>
      <vt:lpstr>Security Groups</vt:lpstr>
      <vt:lpstr>Jadu Security Groups</vt:lpstr>
      <vt:lpstr>Roles &amp; Instance  Profiles</vt:lpstr>
      <vt:lpstr>Jadu Instance Profiles</vt:lpstr>
      <vt:lpstr>Instance Profile Policies for Other Processes</vt:lpstr>
      <vt:lpstr>PowerPoint Presentation</vt:lpstr>
    </vt:vector>
  </TitlesOfParts>
  <Company/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a Cloud Application </dc:title>
  <dc:creator>Paul Allen</dc:creator>
  <cp:lastModifiedBy>Paul Allen</cp:lastModifiedBy>
  <cp:revision>26</cp:revision>
  <dcterms:created xsi:type="dcterms:W3CDTF">2017-03-17T17:16:29Z</dcterms:created>
  <dcterms:modified xsi:type="dcterms:W3CDTF">2017-03-22T12:13:04Z</dcterms:modified>
</cp:coreProperties>
</file>