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61249" autoAdjust="0"/>
  </p:normalViewPr>
  <p:slideViewPr>
    <p:cSldViewPr snapToGrid="0">
      <p:cViewPr varScale="1">
        <p:scale>
          <a:sx n="71" d="100"/>
          <a:sy n="71" d="100"/>
        </p:scale>
        <p:origin x="39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37D58-D045-4097-AD35-FD8664F10E4C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6DF06-B34B-4732-9496-5F1CC746B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906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Zoom Up Gears</a:t>
            </a:r>
            <a:endParaRPr lang="en-US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(Advanced)</a:t>
            </a:r>
            <a:endParaRPr lang="en-US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reproduce the thumbnail images on this slide, do the following: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Blank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Design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Hardcover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Media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Video from File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left pane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click the drive or library that contains the video. In the right pane of the dialog box, click the first video that you want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below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 Special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 Special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As,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(JPEG)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new image,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point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do the following: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800100" marR="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 Left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800100" marR="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 Bottom</a:t>
            </a:r>
            <a:r>
              <a:rPr lang="en-US" sz="1200" b="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Media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Video from File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left pane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click the drive or library that contains the video. In the right pane of the dialog box, click the second video that you want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below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 Special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 Special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As,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(JPEG)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new image,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point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do the following: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800100" marR="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 Center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800100" marR="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 Bottom</a:t>
            </a:r>
            <a:r>
              <a:rPr lang="en-US" sz="1200" b="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Media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Video from File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left pane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click the drive or library that contains the video. In the right pane of the dialog box, click the third video that you want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below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 Special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 Special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As,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(JPEG)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new image,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point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do the following: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800100" marR="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 Right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800100" marR="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 Bottom</a:t>
            </a:r>
            <a:r>
              <a:rPr lang="en-US" sz="1200" b="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and hold CTRL and select all 3 images.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1.68”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2.98”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just the left image. Also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3-D 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3-D 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on the right pane do the following: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/>
              <a:buChar char="•"/>
              <a:tabLst>
                <a:tab pos="11430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Presets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Perspective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Perspective Right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/>
              <a:buChar char="•"/>
              <a:tabLst>
                <a:tab pos="11430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X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box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330 degrees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0.54”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5.08”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Solid line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Black, Text 1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0.75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Presets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Outer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Offset Diagonal Bottom Left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third option from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center image.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3.51”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5.12”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Solid line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Black, Text 1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0.75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Presets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Outer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Offset Bottom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(first row, second option from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third image. Also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3-D 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3-D 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on the right pane do the following: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/>
              <a:buChar char="•"/>
              <a:tabLst>
                <a:tab pos="11430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Presets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Perspective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Perspective Left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/>
              <a:buChar char="•"/>
              <a:tabLst>
                <a:tab pos="11430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X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30 degrees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6.33”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5.08”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Solid line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Black, Text 1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0.75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Presets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Outer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Offset Diagonal Bottom Right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first option from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reproduce the animation effects on this slide, do the following: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and hold CTRL and select all three videos. 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Video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 and rotate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4.63”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8.2”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0.9”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0.66”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Border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Border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Solid line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Black, Text 1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Border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Border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Width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0.75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video that matches the left image.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Entrance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Zoom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same video.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After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same video.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point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On Click Of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2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video that matches the center image.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Entrance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Zoom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same video.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After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same video.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point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On Click Of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4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video that matches the right image.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Entrance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Zoom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same video.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After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same video.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point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On Click Of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5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video that matches the left image.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at the top of the list, using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Down Arrow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Re-Order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at the bottom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move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into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Trigger: Picture 4 Group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but above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 the group.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same video.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at the top of the list, using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Down Arrow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Re-Order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at the bottom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move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into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Trigger: Picture 5 Group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but above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 the group.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video that matches the center image.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at the top of the list, using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Down Arrow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Re-Order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at the bottom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move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into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Trigger: Picture 2 Group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but above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 the group.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same video.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at the top of the list, using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Down Arrow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Re-Order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at the bottom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move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into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Trigger: Picture 5 Group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but above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 the group.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video that matches the right image.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at the top of the list, using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Down Arrow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Re-Order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at the bottom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move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into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Trigger: Picture 2 Group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but above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 the group.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same video.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at the top of the list, using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Down Arrow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Re-Order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at the bottom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move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into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Trigger: Picture 4 Group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but above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 the group.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and hold CTRL and select all 3 video.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F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reproduce the text effects on this slide, do the following: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Text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Text Box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on the slide drag to draw your text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With the text box selected, type the text, ”Click Thumbnail Image To Play Movie.”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text. 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do the following: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685800" marR="0" lvl="1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Calibri (Headings)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font list.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685800" marR="0" lvl="1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Bold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icon.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685800" marR="0" lvl="1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Font 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14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Paragraph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select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Center Text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icon.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text box.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Drawing Tools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on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tab,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WordArt Styles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group, 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Applies to Selected Text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Fill, Dark Red, Text 1, Inner Shadow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(second row, third option from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under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corner opening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do the following: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685800" marR="0" lvl="1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Horizontal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2.74”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from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Top Left Corner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685800" marR="0" lvl="1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7.03”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from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Top Left Corner</a:t>
            </a:r>
            <a:r>
              <a:rPr lang="en-US" sz="1200" b="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reproduce the background effects on this slide, do the </a:t>
            </a:r>
            <a:r>
              <a:rPr lang="en-US" sz="1200" smtClean="0">
                <a:effectLst/>
                <a:latin typeface="Segoe UI"/>
                <a:ea typeface="Calibri"/>
                <a:cs typeface="Times New Roman"/>
              </a:rPr>
              <a:t>following: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Design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Gradient 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Type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Linear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Gradient stops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click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Add gradient stop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or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Remove gradient stop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until four stops appear on the slider. Customize the gradient stops as follows: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11430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first stop on the slider, and then do the following: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romanLcPeriod"/>
              <a:tabLst>
                <a:tab pos="16002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romanLcPeriod"/>
              <a:tabLst>
                <a:tab pos="16002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Brown, Accent 4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11430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last stop on the list, and then do the following: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romanLcPeriod"/>
              <a:tabLst>
                <a:tab pos="16002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25%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romanLcPeriod"/>
              <a:tabLst>
                <a:tab pos="16002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Brown, Accent 4, Lighter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11430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first stop on the slider, and then do the following: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romanLcPeriod"/>
              <a:tabLst>
                <a:tab pos="16002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75%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romanLcPeriod"/>
              <a:tabLst>
                <a:tab pos="16002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Olive Green, Accent 6, Lighter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(fourth row, tenth option from the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11430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last stop on the list, and then do the following: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romanLcPeriod"/>
              <a:tabLst>
                <a:tab pos="16002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100%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romanLcPeriod"/>
              <a:tabLst>
                <a:tab pos="16002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Olive Green, Accent 6, Darker 50%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(sixth row, tenth option from the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6DF06-B34B-4732-9496-5F1CC746B0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653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581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431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8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707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25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624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54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49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400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164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40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4">
                <a:lumMod val="75000"/>
              </a:schemeClr>
            </a:gs>
            <a:gs pos="83000">
              <a:schemeClr val="accent4">
                <a:lumMod val="75000"/>
                <a:alpha val="70000"/>
              </a:schemeClr>
            </a:gs>
            <a:gs pos="100000">
              <a:schemeClr val="accent4">
                <a:lumMod val="50000"/>
                <a:alpha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73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13" Type="http://schemas.openxmlformats.org/officeDocument/2006/relationships/image" Target="../media/image5.jpeg"/><Relationship Id="rId3" Type="http://schemas.microsoft.com/office/2007/relationships/media" Target="../media/media2.wmv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jpe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video" Target="../media/media3.wmv"/><Relationship Id="rId11" Type="http://schemas.openxmlformats.org/officeDocument/2006/relationships/image" Target="../media/image3.png"/><Relationship Id="rId5" Type="http://schemas.microsoft.com/office/2007/relationships/media" Target="../media/media3.wmv"/><Relationship Id="rId10" Type="http://schemas.openxmlformats.org/officeDocument/2006/relationships/image" Target="../media/image2.png"/><Relationship Id="rId4" Type="http://schemas.openxmlformats.org/officeDocument/2006/relationships/video" Target="../media/media2.wmv"/><Relationship Id="rId9" Type="http://schemas.openxmlformats.org/officeDocument/2006/relationships/image" Target="../media/image1.png"/><Relationship Id="rId1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ears_960x540_1.wmv">
            <a:hlinkClick r:id="" action="ppaction://media"/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25269" y="604898"/>
            <a:ext cx="7495618" cy="42304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Gears_960x540_3.wmv">
            <a:hlinkClick r:id="" action="ppaction://media"/>
          </p:cNvPr>
          <p:cNvPicPr>
            <a:picLocks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25269" y="604898"/>
            <a:ext cx="7495618" cy="42304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Gears_960x540_2.wmv">
            <a:hlinkClick r:id="" action="ppaction://media"/>
          </p:cNvPr>
          <p:cNvPicPr>
            <a:picLocks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25269" y="604898"/>
            <a:ext cx="7495618" cy="42304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29" name="Picture 5"/>
          <p:cNvPicPr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433" y="4642999"/>
            <a:ext cx="2866674" cy="16123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Left">
              <a:rot lat="0" lon="1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592" y="4684830"/>
            <a:ext cx="2725264" cy="15328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94" y="4642999"/>
            <a:ext cx="2866674" cy="16123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Right">
              <a:rot lat="0" lon="19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05919" y="6430794"/>
            <a:ext cx="4132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Click Thumbnail Image To Play Movie</a:t>
            </a:r>
            <a:endParaRPr lang="en-US" sz="1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60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7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0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3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8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2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528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47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5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788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66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70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3" dur="1531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KELEE TO DO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ORGANIZE POSSIBLE GOALS, SEND TO SUB-TEAMS</a:t>
            </a:r>
          </a:p>
          <a:p>
            <a:r>
              <a:rPr lang="en-US" dirty="0" smtClean="0"/>
              <a:t>COME UP WITH TIMELINE FOR FINAL PRODUCT</a:t>
            </a:r>
          </a:p>
          <a:p>
            <a:r>
              <a:rPr lang="en-US" dirty="0" smtClean="0"/>
              <a:t>TIMELINE FOR SENDING DRAFT TO PSEC LEADERSHIP</a:t>
            </a:r>
          </a:p>
          <a:p>
            <a:r>
              <a:rPr lang="en-US" dirty="0" smtClean="0"/>
              <a:t>CREATE A SMART GOALS BOX FOLDER</a:t>
            </a:r>
          </a:p>
          <a:p>
            <a:r>
              <a:rPr lang="en-US" smtClean="0"/>
              <a:t>MARY SENDING MINUTES/NOTES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974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want sub-teams to mesh with PSEC-Instruction</a:t>
            </a:r>
          </a:p>
          <a:p>
            <a:r>
              <a:rPr lang="en-US" dirty="0" smtClean="0"/>
              <a:t>How do we want to mesh with greater CUL?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98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Specific</a:t>
            </a:r>
          </a:p>
          <a:p>
            <a:r>
              <a:rPr lang="en-US" dirty="0" smtClean="0"/>
              <a:t>Define the goal</a:t>
            </a:r>
          </a:p>
          <a:p>
            <a:r>
              <a:rPr lang="en-US" dirty="0" smtClean="0"/>
              <a:t>Who, what, where, why, and constraints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28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Measurable</a:t>
            </a:r>
          </a:p>
          <a:p>
            <a:r>
              <a:rPr lang="en-US" dirty="0" smtClean="0"/>
              <a:t>How do we track the outcomes</a:t>
            </a:r>
          </a:p>
          <a:p>
            <a:r>
              <a:rPr lang="en-US" dirty="0" smtClean="0"/>
              <a:t>HOW?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65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Attainable</a:t>
            </a:r>
          </a:p>
          <a:p>
            <a:r>
              <a:rPr lang="en-US" dirty="0" smtClean="0"/>
              <a:t>Is this a reasonable goal?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71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Relevant</a:t>
            </a:r>
          </a:p>
          <a:p>
            <a:r>
              <a:rPr lang="en-US" dirty="0" smtClean="0"/>
              <a:t>Will the goal meet our needs and be relevant to the needs of CUL?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8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Timely</a:t>
            </a:r>
          </a:p>
          <a:p>
            <a:r>
              <a:rPr lang="en-US" dirty="0" smtClean="0"/>
              <a:t>Include a timeline with benchmarks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75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Peer mentoring program</a:t>
            </a:r>
          </a:p>
          <a:p>
            <a:r>
              <a:rPr lang="en-US" dirty="0"/>
              <a:t>2. Follow up on David Feldshuh program</a:t>
            </a:r>
          </a:p>
          <a:p>
            <a:r>
              <a:rPr lang="en-US" dirty="0"/>
              <a:t>3. Continue work on assessment</a:t>
            </a:r>
          </a:p>
          <a:p>
            <a:r>
              <a:rPr lang="en-US" dirty="0"/>
              <a:t>4. Launch information literacy fellowship program</a:t>
            </a:r>
          </a:p>
          <a:p>
            <a:r>
              <a:rPr lang="en-US" dirty="0"/>
              <a:t>5. Collaborate with Online learning task force</a:t>
            </a:r>
          </a:p>
          <a:p>
            <a:r>
              <a:rPr lang="en-US" dirty="0"/>
              <a:t>6. ACRL Framework - develop our plans for implementation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4941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57974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Webish</a:t>
            </a:r>
            <a:r>
              <a:rPr lang="en-US" dirty="0" smtClean="0"/>
              <a:t> goal- website team will monitor and suggest goal</a:t>
            </a:r>
          </a:p>
          <a:p>
            <a:r>
              <a:rPr lang="en-US" dirty="0" smtClean="0"/>
              <a:t>Program- Feldshuh, mentoring, programming group</a:t>
            </a:r>
          </a:p>
          <a:p>
            <a:r>
              <a:rPr lang="en-US" dirty="0" smtClean="0"/>
              <a:t>Assessment- will feed into information literacy- assessment </a:t>
            </a:r>
            <a:r>
              <a:rPr lang="en-US" dirty="0" err="1" smtClean="0"/>
              <a:t>subteam</a:t>
            </a:r>
            <a:endParaRPr lang="en-US" dirty="0" smtClean="0"/>
          </a:p>
          <a:p>
            <a:r>
              <a:rPr lang="en-US" dirty="0" smtClean="0"/>
              <a:t>information literacy- leadership team</a:t>
            </a:r>
          </a:p>
          <a:p>
            <a:r>
              <a:rPr lang="en-US" dirty="0" err="1" smtClean="0"/>
              <a:t>acrl</a:t>
            </a:r>
            <a:r>
              <a:rPr lang="en-US" dirty="0" smtClean="0"/>
              <a:t> framework   - programming team and leadership</a:t>
            </a:r>
          </a:p>
          <a:p>
            <a:r>
              <a:rPr lang="en-US" dirty="0" smtClean="0"/>
              <a:t>One month to create 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2418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32 - Zoom Up Gears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28C8A81-7948-4D5E-8AFD-F333F23DF5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Zoom up gears (with video)</Template>
  <TotalTime>0</TotalTime>
  <Words>210</Words>
  <Application>Microsoft Office PowerPoint</Application>
  <PresentationFormat>On-screen Show (4:3)</PresentationFormat>
  <Paragraphs>182</Paragraphs>
  <Slides>10</Slides>
  <Notes>1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Segoe UI</vt:lpstr>
      <vt:lpstr>Symbol</vt:lpstr>
      <vt:lpstr>Times New Roman</vt:lpstr>
      <vt:lpstr>32 - Zoom Up Gears</vt:lpstr>
      <vt:lpstr>PowerPoint Presentation</vt:lpstr>
      <vt:lpstr>SMART Goals</vt:lpstr>
      <vt:lpstr>S</vt:lpstr>
      <vt:lpstr>M</vt:lpstr>
      <vt:lpstr>A</vt:lpstr>
      <vt:lpstr>R</vt:lpstr>
      <vt:lpstr>T</vt:lpstr>
      <vt:lpstr>Ideas</vt:lpstr>
      <vt:lpstr>PowerPoint Presentation</vt:lpstr>
      <vt:lpstr>KELEE TO DO LIST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2016-08-18T14:14:48Z</dcterms:created>
  <dcterms:modified xsi:type="dcterms:W3CDTF">2016-08-18T15:54:40Z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TC027415049991</vt:lpwstr>
  </property>
</Properties>
</file>