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verleaf.com/4432769jhnpqm#/13254539/"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phy.com/gifs/reaction-news-excited-PvdjYHPDgh6W4" TargetMode="External"/><Relationship Id="rId3" Type="http://schemas.openxmlformats.org/officeDocument/2006/relationships/hyperlink" Target="https://giphy.com/gifs/cheer-cheering-11sBLVxNs7v6WA"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100"/>
              <a:t>[[Insert your abstract here.]]</a:t>
            </a:r>
          </a:p>
          <a:p>
            <a:pPr lvl="0" rtl="0">
              <a:spcBef>
                <a:spcPts val="0"/>
              </a:spcBef>
              <a:buNone/>
            </a:pPr>
            <a:r>
              <a:t/>
            </a:r>
            <a:endParaRPr sz="1100"/>
          </a:p>
          <a:p>
            <a:pPr lvl="0" rtl="0">
              <a:spcBef>
                <a:spcPts val="0"/>
              </a:spcBef>
              <a:buNone/>
            </a:pPr>
            <a:r>
              <a:rPr lang="en-US" sz="1100"/>
              <a:t>[[Add a link to your full report here. ]]</a:t>
            </a:r>
          </a:p>
        </p:txBody>
      </p:sp>
      <p:sp>
        <p:nvSpPr>
          <p:cNvPr id="82" name="Shape 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172" name="Shape 17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0" name="Shape 180"/>
        <p:cNvGrpSpPr/>
        <p:nvPr/>
      </p:nvGrpSpPr>
      <p:grpSpPr>
        <a:xfrm>
          <a:off x="0" y="0"/>
          <a:ext cx="0" cy="0"/>
          <a:chOff x="0" y="0"/>
          <a:chExt cx="0" cy="0"/>
        </a:xfrm>
      </p:grpSpPr>
      <p:sp>
        <p:nvSpPr>
          <p:cNvPr id="181" name="Shape 18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182" name="Shape 1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2" name="Shape 192"/>
        <p:cNvGrpSpPr/>
        <p:nvPr/>
      </p:nvGrpSpPr>
      <p:grpSpPr>
        <a:xfrm>
          <a:off x="0" y="0"/>
          <a:ext cx="0" cy="0"/>
          <a:chOff x="0" y="0"/>
          <a:chExt cx="0" cy="0"/>
        </a:xfrm>
      </p:grpSpPr>
      <p:sp>
        <p:nvSpPr>
          <p:cNvPr id="193" name="Shape 19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Taken from </a:t>
            </a:r>
            <a:r>
              <a:rPr lang="en-US" sz="1000" u="sng">
                <a:solidFill>
                  <a:schemeClr val="hlink"/>
                </a:solidFill>
                <a:hlinkClick r:id="rId2"/>
              </a:rPr>
              <a:t>https://www.overleaf.com/4432769jhnpqm#/13254539/</a:t>
            </a:r>
            <a:r>
              <a:rPr lang="en-US" sz="1000"/>
              <a:t> Spring 2016 StaRS Filter Theory Report</a:t>
            </a:r>
          </a:p>
        </p:txBody>
      </p:sp>
      <p:sp>
        <p:nvSpPr>
          <p:cNvPr id="194" name="Shape 19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2" name="Shape 202"/>
        <p:cNvGrpSpPr/>
        <p:nvPr/>
      </p:nvGrpSpPr>
      <p:grpSpPr>
        <a:xfrm>
          <a:off x="0" y="0"/>
          <a:ext cx="0" cy="0"/>
          <a:chOff x="0" y="0"/>
          <a:chExt cx="0" cy="0"/>
        </a:xfrm>
      </p:grpSpPr>
      <p:sp>
        <p:nvSpPr>
          <p:cNvPr id="203" name="Shape 20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Image from http://analyticstraining.com/wp-content/uploads/2014/05/Popular-Applications-of-Linear-Regression-for-Businesses.png</a:t>
            </a:r>
          </a:p>
        </p:txBody>
      </p:sp>
      <p:sp>
        <p:nvSpPr>
          <p:cNvPr id="204" name="Shape 20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2" name="Shape 212"/>
        <p:cNvGrpSpPr/>
        <p:nvPr/>
      </p:nvGrpSpPr>
      <p:grpSpPr>
        <a:xfrm>
          <a:off x="0" y="0"/>
          <a:ext cx="0" cy="0"/>
          <a:chOff x="0" y="0"/>
          <a:chExt cx="0" cy="0"/>
        </a:xfrm>
      </p:grpSpPr>
      <p:sp>
        <p:nvSpPr>
          <p:cNvPr id="213" name="Shape 21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214" name="Shape 21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1" name="Shape 221"/>
        <p:cNvGrpSpPr/>
        <p:nvPr/>
      </p:nvGrpSpPr>
      <p:grpSpPr>
        <a:xfrm>
          <a:off x="0" y="0"/>
          <a:ext cx="0" cy="0"/>
          <a:chOff x="0" y="0"/>
          <a:chExt cx="0" cy="0"/>
        </a:xfrm>
      </p:grpSpPr>
      <p:sp>
        <p:nvSpPr>
          <p:cNvPr id="222" name="Shape 222"/>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223" name="Shape 22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1" name="Shape 231"/>
        <p:cNvGrpSpPr/>
        <p:nvPr/>
      </p:nvGrpSpPr>
      <p:grpSpPr>
        <a:xfrm>
          <a:off x="0" y="0"/>
          <a:ext cx="0" cy="0"/>
          <a:chOff x="0" y="0"/>
          <a:chExt cx="0" cy="0"/>
        </a:xfrm>
      </p:grpSpPr>
      <p:sp>
        <p:nvSpPr>
          <p:cNvPr id="232" name="Shape 232"/>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233" name="Shape 23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2" name="Shape 242"/>
        <p:cNvGrpSpPr/>
        <p:nvPr/>
      </p:nvGrpSpPr>
      <p:grpSpPr>
        <a:xfrm>
          <a:off x="0" y="0"/>
          <a:ext cx="0" cy="0"/>
          <a:chOff x="0" y="0"/>
          <a:chExt cx="0" cy="0"/>
        </a:xfrm>
      </p:grpSpPr>
      <p:sp>
        <p:nvSpPr>
          <p:cNvPr id="243" name="Shape 24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244" name="Shape 24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2" name="Shape 252"/>
        <p:cNvGrpSpPr/>
        <p:nvPr/>
      </p:nvGrpSpPr>
      <p:grpSpPr>
        <a:xfrm>
          <a:off x="0" y="0"/>
          <a:ext cx="0" cy="0"/>
          <a:chOff x="0" y="0"/>
          <a:chExt cx="0" cy="0"/>
        </a:xfrm>
      </p:grpSpPr>
      <p:sp>
        <p:nvSpPr>
          <p:cNvPr id="253" name="Shape 25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254" name="Shape 25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2" name="Shape 262"/>
        <p:cNvGrpSpPr/>
        <p:nvPr/>
      </p:nvGrpSpPr>
      <p:grpSpPr>
        <a:xfrm>
          <a:off x="0" y="0"/>
          <a:ext cx="0" cy="0"/>
          <a:chOff x="0" y="0"/>
          <a:chExt cx="0" cy="0"/>
        </a:xfrm>
      </p:grpSpPr>
      <p:sp>
        <p:nvSpPr>
          <p:cNvPr id="263" name="Shape 26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rPr lang="en-US"/>
              <a:t>From this point on, add any slides with figures that will help support your thesis. You might pull these figures from your Final Report. </a:t>
            </a:r>
          </a:p>
        </p:txBody>
      </p:sp>
      <p:sp>
        <p:nvSpPr>
          <p:cNvPr id="264" name="Shape 264"/>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Cite your sources here. </a:t>
            </a:r>
          </a:p>
          <a:p>
            <a:pPr lvl="0" rtl="0">
              <a:spcBef>
                <a:spcPts val="0"/>
              </a:spcBef>
              <a:buNone/>
            </a:pPr>
            <a:r>
              <a:t/>
            </a:r>
            <a:endParaRPr sz="1000"/>
          </a:p>
          <a:p>
            <a:pPr lvl="0" rtl="0">
              <a:spcBef>
                <a:spcPts val="0"/>
              </a:spcBef>
              <a:buNone/>
            </a:pPr>
            <a:r>
              <a:rPr lang="en-US" sz="1000"/>
              <a:t>Caption your figure and explain its relevance to your presentation/thesis here. You can take the caption from your Final Report and modify it. </a:t>
            </a:r>
          </a:p>
          <a:p>
            <a:pPr lvl="0" rtl="0">
              <a:spcBef>
                <a:spcPts val="0"/>
              </a:spcBef>
              <a:buNone/>
            </a:pPr>
            <a:r>
              <a:t/>
            </a:r>
            <a:endParaRPr sz="1000"/>
          </a:p>
          <a:p>
            <a:pPr lvl="0">
              <a:spcBef>
                <a:spcPts val="0"/>
              </a:spcBef>
              <a:buNone/>
            </a:pPr>
            <a:r>
              <a:rPr lang="en-US" sz="1000"/>
              <a:t>Write a summary of this slide here. A future team member or client should be able to read this note and understand this slide without having your team explain it to them. </a:t>
            </a:r>
          </a:p>
          <a:p>
            <a:pPr lvl="0">
              <a:spcBef>
                <a:spcPts val="0"/>
              </a:spcBef>
              <a:buClr>
                <a:schemeClr val="dk1"/>
              </a:buClr>
              <a:buFont typeface="Arial"/>
              <a:buNone/>
            </a:pPr>
            <a:r>
              <a:t/>
            </a:r>
            <a:endParaRPr sz="1000">
              <a:solidFill>
                <a:schemeClr val="dk1"/>
              </a:solidFill>
            </a:endParaRPr>
          </a:p>
          <a:p>
            <a:pPr lvl="0" rtl="0">
              <a:spcBef>
                <a:spcPts val="0"/>
              </a:spcBef>
              <a:buClr>
                <a:schemeClr val="dk1"/>
              </a:buClr>
              <a:buSzPct val="110000"/>
              <a:buFont typeface="Arial"/>
              <a:buNone/>
            </a:pPr>
            <a:r>
              <a:rPr lang="en-US" sz="1000">
                <a:solidFill>
                  <a:schemeClr val="dk1"/>
                </a:solidFill>
              </a:rPr>
              <a:t>If there are any appendix slides that are relevant to this slide, mention it in your notes. </a:t>
            </a:r>
          </a:p>
        </p:txBody>
      </p:sp>
      <p:sp>
        <p:nvSpPr>
          <p:cNvPr id="90" name="Shape 9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1" name="Shape 271"/>
        <p:cNvGrpSpPr/>
        <p:nvPr/>
      </p:nvGrpSpPr>
      <p:grpSpPr>
        <a:xfrm>
          <a:off x="0" y="0"/>
          <a:ext cx="0" cy="0"/>
          <a:chOff x="0" y="0"/>
          <a:chExt cx="0" cy="0"/>
        </a:xfrm>
      </p:grpSpPr>
      <p:sp>
        <p:nvSpPr>
          <p:cNvPr id="272" name="Shape 272"/>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273" name="Shape 27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2" name="Shape 282"/>
        <p:cNvGrpSpPr/>
        <p:nvPr/>
      </p:nvGrpSpPr>
      <p:grpSpPr>
        <a:xfrm>
          <a:off x="0" y="0"/>
          <a:ext cx="0" cy="0"/>
          <a:chOff x="0" y="0"/>
          <a:chExt cx="0" cy="0"/>
        </a:xfrm>
      </p:grpSpPr>
      <p:sp>
        <p:nvSpPr>
          <p:cNvPr id="283" name="Shape 28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284" name="Shape 28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294" name="Shape 29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2" name="Shape 302"/>
        <p:cNvGrpSpPr/>
        <p:nvPr/>
      </p:nvGrpSpPr>
      <p:grpSpPr>
        <a:xfrm>
          <a:off x="0" y="0"/>
          <a:ext cx="0" cy="0"/>
          <a:chOff x="0" y="0"/>
          <a:chExt cx="0" cy="0"/>
        </a:xfrm>
      </p:grpSpPr>
      <p:sp>
        <p:nvSpPr>
          <p:cNvPr id="303" name="Shape 30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304" name="Shape 30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Images from </a:t>
            </a:r>
            <a:r>
              <a:rPr lang="en-US" sz="1000" u="sng">
                <a:solidFill>
                  <a:schemeClr val="hlink"/>
                </a:solidFill>
                <a:hlinkClick r:id="rId2"/>
              </a:rPr>
              <a:t>https://giphy.com/gifs/reaction-news-excited-PvdjYHPDgh6W4</a:t>
            </a:r>
            <a:r>
              <a:rPr lang="en-US" sz="1000"/>
              <a:t> and </a:t>
            </a:r>
            <a:r>
              <a:rPr lang="en-US" sz="1000" u="sng">
                <a:solidFill>
                  <a:schemeClr val="hlink"/>
                </a:solidFill>
                <a:hlinkClick r:id="rId3"/>
              </a:rPr>
              <a:t>https://giphy.com/gifs/cheer-cheering-11sBLVxNs7v6WA</a:t>
            </a:r>
            <a:r>
              <a:rPr lang="en-US" sz="1000"/>
              <a:t> </a:t>
            </a:r>
          </a:p>
        </p:txBody>
      </p:sp>
      <p:sp>
        <p:nvSpPr>
          <p:cNvPr id="100" name="Shape 10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Image from http://blog.clientheartbeat.com/wp-content/uploads/2015/01/customer-feedback-loops.png</a:t>
            </a:r>
          </a:p>
        </p:txBody>
      </p:sp>
      <p:sp>
        <p:nvSpPr>
          <p:cNvPr id="110" name="Shape 11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Cite your sources here. </a:t>
            </a:r>
          </a:p>
          <a:p>
            <a:pPr lvl="0" rtl="0">
              <a:spcBef>
                <a:spcPts val="0"/>
              </a:spcBef>
              <a:buNone/>
            </a:pPr>
            <a:r>
              <a:t/>
            </a:r>
            <a:endParaRPr sz="1000"/>
          </a:p>
          <a:p>
            <a:pPr lvl="0" rtl="0">
              <a:spcBef>
                <a:spcPts val="0"/>
              </a:spcBef>
              <a:buNone/>
            </a:pPr>
            <a:r>
              <a:rPr lang="en-US" sz="1000"/>
              <a:t>Caption your figure and explain its relevance to your presentation/thesis here. You can take the caption from your Final Report and modify it. </a:t>
            </a:r>
          </a:p>
          <a:p>
            <a:pPr lvl="0" rtl="0">
              <a:spcBef>
                <a:spcPts val="0"/>
              </a:spcBef>
              <a:buNone/>
            </a:pPr>
            <a:r>
              <a:t/>
            </a:r>
            <a:endParaRPr sz="1000"/>
          </a:p>
          <a:p>
            <a:pPr lvl="0" rtl="0">
              <a:spcBef>
                <a:spcPts val="0"/>
              </a:spcBef>
              <a:buNone/>
            </a:pPr>
            <a:r>
              <a:rPr lang="en-US" sz="1000"/>
              <a:t>Write a summary of this slide here. A future team member or client should be able to read this note and understand this slide without having your team explain it to them. </a:t>
            </a:r>
          </a:p>
          <a:p>
            <a:pPr lvl="0" rtl="0">
              <a:spcBef>
                <a:spcPts val="0"/>
              </a:spcBef>
              <a:buClr>
                <a:schemeClr val="dk1"/>
              </a:buClr>
              <a:buFont typeface="Arial"/>
              <a:buNone/>
            </a:pPr>
            <a:r>
              <a:t/>
            </a:r>
            <a:endParaRPr sz="1000">
              <a:solidFill>
                <a:schemeClr val="dk1"/>
              </a:solidFill>
            </a:endParaRPr>
          </a:p>
          <a:p>
            <a:pPr lvl="0" rtl="0">
              <a:spcBef>
                <a:spcPts val="0"/>
              </a:spcBef>
              <a:buClr>
                <a:schemeClr val="dk1"/>
              </a:buClr>
              <a:buSzPct val="110000"/>
              <a:buFont typeface="Arial"/>
              <a:buNone/>
            </a:pPr>
            <a:r>
              <a:rPr lang="en-US" sz="1000">
                <a:solidFill>
                  <a:schemeClr val="dk1"/>
                </a:solidFill>
              </a:rPr>
              <a:t>If there are any appendix slides that are relevant to this slide, mention it in your notes. </a:t>
            </a:r>
          </a:p>
        </p:txBody>
      </p:sp>
      <p:sp>
        <p:nvSpPr>
          <p:cNvPr id="122" name="Shape 12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9" name="Shape 129"/>
        <p:cNvGrpSpPr/>
        <p:nvPr/>
      </p:nvGrpSpPr>
      <p:grpSpPr>
        <a:xfrm>
          <a:off x="0" y="0"/>
          <a:ext cx="0" cy="0"/>
          <a:chOff x="0" y="0"/>
          <a:chExt cx="0" cy="0"/>
        </a:xfrm>
      </p:grpSpPr>
      <p:sp>
        <p:nvSpPr>
          <p:cNvPr id="130" name="Shape 13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Image from http://blog.clientheartbeat.com/wp-content/uploads/2015/01/customer-feedback-loops.png</a:t>
            </a:r>
          </a:p>
        </p:txBody>
      </p:sp>
      <p:sp>
        <p:nvSpPr>
          <p:cNvPr id="131" name="Shape 13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9" name="Shape 139"/>
        <p:cNvGrpSpPr/>
        <p:nvPr/>
      </p:nvGrpSpPr>
      <p:grpSpPr>
        <a:xfrm>
          <a:off x="0" y="0"/>
          <a:ext cx="0" cy="0"/>
          <a:chOff x="0" y="0"/>
          <a:chExt cx="0" cy="0"/>
        </a:xfrm>
      </p:grpSpPr>
      <p:sp>
        <p:nvSpPr>
          <p:cNvPr id="140" name="Shape 14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Image from http://blog.clientheartbeat.com/wp-content/uploads/2015/01/customer-feedback-loops.png</a:t>
            </a:r>
          </a:p>
        </p:txBody>
      </p:sp>
      <p:sp>
        <p:nvSpPr>
          <p:cNvPr id="141" name="Shape 14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Font typeface="Arial"/>
              <a:buNone/>
            </a:pPr>
            <a:r>
              <a:t/>
            </a:r>
            <a:endParaRPr sz="1000"/>
          </a:p>
        </p:txBody>
      </p:sp>
      <p:sp>
        <p:nvSpPr>
          <p:cNvPr id="151" name="Shape 15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0" name="Shape 160"/>
        <p:cNvGrpSpPr/>
        <p:nvPr/>
      </p:nvGrpSpPr>
      <p:grpSpPr>
        <a:xfrm>
          <a:off x="0" y="0"/>
          <a:ext cx="0" cy="0"/>
          <a:chOff x="0" y="0"/>
          <a:chExt cx="0" cy="0"/>
        </a:xfrm>
      </p:grpSpPr>
      <p:sp>
        <p:nvSpPr>
          <p:cNvPr id="161" name="Shape 16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https://www.overleaf.com/4304815tggvbh#/12773696/</a:t>
            </a:r>
          </a:p>
        </p:txBody>
      </p:sp>
      <p:sp>
        <p:nvSpPr>
          <p:cNvPr id="162" name="Shape 16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1" name="Shape 11"/>
        <p:cNvGrpSpPr/>
        <p:nvPr/>
      </p:nvGrpSpPr>
      <p:grpSpPr>
        <a:xfrm>
          <a:off x="0" y="0"/>
          <a:ext cx="0" cy="0"/>
          <a:chOff x="0" y="0"/>
          <a:chExt cx="0" cy="0"/>
        </a:xfrm>
      </p:grpSpPr>
      <p:sp>
        <p:nvSpPr>
          <p:cNvPr id="12" name="Shape 12"/>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3" name="Shape 13"/>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14" name="Shape 14"/>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5" name="Shape 15"/>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6" name="Shape 16"/>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68" name="Shape 68"/>
        <p:cNvGrpSpPr/>
        <p:nvPr/>
      </p:nvGrpSpPr>
      <p:grpSpPr>
        <a:xfrm>
          <a:off x="0" y="0"/>
          <a:ext cx="0" cy="0"/>
          <a:chOff x="0" y="0"/>
          <a:chExt cx="0" cy="0"/>
        </a:xfrm>
      </p:grpSpPr>
      <p:sp>
        <p:nvSpPr>
          <p:cNvPr id="69" name="Shape 69"/>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txBox="1"/>
          <p:nvPr>
            <p:ph idx="1" type="body"/>
          </p:nvPr>
        </p:nvSpPr>
        <p:spPr>
          <a:xfrm rot="5400000">
            <a:off x="2874763" y="-1217413"/>
            <a:ext cx="3394472" cy="8229600"/>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1" name="Shape 7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2" name="Shape 7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3" name="Shape 7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4" name="Shape 74"/>
        <p:cNvGrpSpPr/>
        <p:nvPr/>
      </p:nvGrpSpPr>
      <p:grpSpPr>
        <a:xfrm>
          <a:off x="0" y="0"/>
          <a:ext cx="0" cy="0"/>
          <a:chOff x="0" y="0"/>
          <a:chExt cx="0" cy="0"/>
        </a:xfrm>
      </p:grpSpPr>
      <p:sp>
        <p:nvSpPr>
          <p:cNvPr id="75" name="Shape 75"/>
          <p:cNvSpPr txBox="1"/>
          <p:nvPr>
            <p:ph type="title"/>
          </p:nvPr>
        </p:nvSpPr>
        <p:spPr>
          <a:xfrm rot="5400000">
            <a:off x="7649568" y="1920676"/>
            <a:ext cx="6144815" cy="2879724"/>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6" name="Shape 76"/>
          <p:cNvSpPr txBox="1"/>
          <p:nvPr>
            <p:ph idx="1" type="body"/>
          </p:nvPr>
        </p:nvSpPr>
        <p:spPr>
          <a:xfrm rot="5400000">
            <a:off x="1812330" y="-884436"/>
            <a:ext cx="6144815" cy="8489949"/>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7" name="Shape 7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8" name="Shape 7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9" name="Shape 7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7" name="Shape 17"/>
        <p:cNvGrpSpPr/>
        <p:nvPr/>
      </p:nvGrpSpPr>
      <p:grpSpPr>
        <a:xfrm>
          <a:off x="0" y="0"/>
          <a:ext cx="0" cy="0"/>
          <a:chOff x="0" y="0"/>
          <a:chExt cx="0" cy="0"/>
        </a:xfrm>
      </p:grpSpPr>
      <p:sp>
        <p:nvSpPr>
          <p:cNvPr id="18" name="Shape 18"/>
          <p:cNvSpPr txBox="1"/>
          <p:nvPr>
            <p:ph type="ctrTitle"/>
          </p:nvPr>
        </p:nvSpPr>
        <p:spPr>
          <a:xfrm>
            <a:off x="685800" y="1597819"/>
            <a:ext cx="7772400" cy="1102518"/>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19" name="Shape 19"/>
          <p:cNvSpPr txBox="1"/>
          <p:nvPr>
            <p:ph idx="1" type="subTitle"/>
          </p:nvPr>
        </p:nvSpPr>
        <p:spPr>
          <a:xfrm>
            <a:off x="1371600" y="2914650"/>
            <a:ext cx="6400799" cy="1314449"/>
          </a:xfrm>
          <a:prstGeom prst="rect">
            <a:avLst/>
          </a:prstGeom>
          <a:noFill/>
          <a:ln>
            <a:noFill/>
          </a:ln>
        </p:spPr>
        <p:txBody>
          <a:bodyPr anchorCtr="0" anchor="t" bIns="91425" lIns="91425" rIns="91425" tIns="91425"/>
          <a:lstStyle>
            <a:lvl1pPr indent="0" lvl="0" marL="0" marR="0" rtl="0" algn="ctr">
              <a:spcBef>
                <a:spcPts val="580"/>
              </a:spcBef>
              <a:buClr>
                <a:srgbClr val="888888"/>
              </a:buClr>
              <a:buFont typeface="Arial"/>
              <a:buNone/>
              <a:defRPr/>
            </a:lvl1pPr>
            <a:lvl2pPr indent="-1779" lvl="1" marL="408179" marR="0" rtl="0" algn="ctr">
              <a:spcBef>
                <a:spcPts val="500"/>
              </a:spcBef>
              <a:buClr>
                <a:srgbClr val="888888"/>
              </a:buClr>
              <a:buFont typeface="Arial"/>
              <a:buNone/>
              <a:defRPr/>
            </a:lvl2pPr>
            <a:lvl3pPr indent="-3558" lvl="2" marL="816358" marR="0" rtl="0" algn="ctr">
              <a:spcBef>
                <a:spcPts val="440"/>
              </a:spcBef>
              <a:buClr>
                <a:srgbClr val="888888"/>
              </a:buClr>
              <a:buFont typeface="Arial"/>
              <a:buNone/>
              <a:defRPr/>
            </a:lvl3pPr>
            <a:lvl4pPr indent="-5336" lvl="3" marL="1224537" marR="0" rtl="0" algn="ctr">
              <a:spcBef>
                <a:spcPts val="360"/>
              </a:spcBef>
              <a:buClr>
                <a:srgbClr val="888888"/>
              </a:buClr>
              <a:buFont typeface="Arial"/>
              <a:buNone/>
              <a:defRPr/>
            </a:lvl4pPr>
            <a:lvl5pPr indent="-7116" lvl="4" marL="1632716" marR="0" rtl="0" algn="ctr">
              <a:spcBef>
                <a:spcPts val="360"/>
              </a:spcBef>
              <a:buClr>
                <a:srgbClr val="888888"/>
              </a:buClr>
              <a:buFont typeface="Arial"/>
              <a:buNone/>
              <a:defRPr/>
            </a:lvl5pPr>
            <a:lvl6pPr indent="-8895" lvl="5" marL="2040895" marR="0" rtl="0" algn="ctr">
              <a:spcBef>
                <a:spcPts val="360"/>
              </a:spcBef>
              <a:buClr>
                <a:srgbClr val="888888"/>
              </a:buClr>
              <a:buFont typeface="Arial"/>
              <a:buNone/>
              <a:defRPr/>
            </a:lvl6pPr>
            <a:lvl7pPr indent="-10673" lvl="6" marL="2449074" marR="0" rtl="0" algn="ctr">
              <a:spcBef>
                <a:spcPts val="360"/>
              </a:spcBef>
              <a:buClr>
                <a:srgbClr val="888888"/>
              </a:buClr>
              <a:buFont typeface="Arial"/>
              <a:buNone/>
              <a:defRPr/>
            </a:lvl7pPr>
            <a:lvl8pPr indent="-12452" lvl="7" marL="2857253" marR="0" rtl="0" algn="ctr">
              <a:spcBef>
                <a:spcPts val="360"/>
              </a:spcBef>
              <a:buClr>
                <a:srgbClr val="888888"/>
              </a:buClr>
              <a:buFont typeface="Arial"/>
              <a:buNone/>
              <a:defRPr/>
            </a:lvl8pPr>
            <a:lvl9pPr indent="-1532" lvl="8" marL="3265432" marR="0" rtl="0" algn="ctr">
              <a:spcBef>
                <a:spcPts val="360"/>
              </a:spcBef>
              <a:buClr>
                <a:srgbClr val="888888"/>
              </a:buClr>
              <a:buFont typeface="Arial"/>
              <a:buNone/>
              <a:defRPr/>
            </a:lvl9pPr>
          </a:lstStyle>
          <a:p/>
        </p:txBody>
      </p:sp>
      <p:sp>
        <p:nvSpPr>
          <p:cNvPr id="20" name="Shape 20"/>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1" name="Shape 21"/>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2" name="Shape 22"/>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3" name="Shape 23"/>
        <p:cNvGrpSpPr/>
        <p:nvPr/>
      </p:nvGrpSpPr>
      <p:grpSpPr>
        <a:xfrm>
          <a:off x="0" y="0"/>
          <a:ext cx="0" cy="0"/>
          <a:chOff x="0" y="0"/>
          <a:chExt cx="0" cy="0"/>
        </a:xfrm>
      </p:grpSpPr>
      <p:sp>
        <p:nvSpPr>
          <p:cNvPr id="24" name="Shape 24"/>
          <p:cNvSpPr txBox="1"/>
          <p:nvPr>
            <p:ph type="title"/>
          </p:nvPr>
        </p:nvSpPr>
        <p:spPr>
          <a:xfrm>
            <a:off x="722312" y="3305176"/>
            <a:ext cx="7772400" cy="1021555"/>
          </a:xfrm>
          <a:prstGeom prst="rect">
            <a:avLst/>
          </a:prstGeom>
          <a:noFill/>
          <a:ln>
            <a:noFill/>
          </a:ln>
        </p:spPr>
        <p:txBody>
          <a:bodyPr anchorCtr="0" anchor="t"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5" name="Shape 25"/>
          <p:cNvSpPr txBox="1"/>
          <p:nvPr>
            <p:ph idx="1" type="body"/>
          </p:nvPr>
        </p:nvSpPr>
        <p:spPr>
          <a:xfrm>
            <a:off x="722312" y="2180034"/>
            <a:ext cx="7772400" cy="1125140"/>
          </a:xfrm>
          <a:prstGeom prst="rect">
            <a:avLst/>
          </a:prstGeom>
          <a:noFill/>
          <a:ln>
            <a:noFill/>
          </a:ln>
        </p:spPr>
        <p:txBody>
          <a:bodyPr anchorCtr="0" anchor="b" bIns="91425" lIns="91425" rIns="91425" tIns="91425"/>
          <a:lstStyle>
            <a:lvl1pPr indent="0" lvl="0" marL="0" rtl="0">
              <a:spcBef>
                <a:spcPts val="0"/>
              </a:spcBef>
              <a:buClr>
                <a:srgbClr val="888888"/>
              </a:buClr>
              <a:buFont typeface="Calibri"/>
              <a:buNone/>
              <a:defRPr/>
            </a:lvl1pPr>
            <a:lvl2pPr indent="-1779" lvl="1" marL="408179" rtl="0">
              <a:spcBef>
                <a:spcPts val="0"/>
              </a:spcBef>
              <a:buClr>
                <a:srgbClr val="888888"/>
              </a:buClr>
              <a:buFont typeface="Calibri"/>
              <a:buNone/>
              <a:defRPr/>
            </a:lvl2pPr>
            <a:lvl3pPr indent="-3558" lvl="2" marL="816358" rtl="0">
              <a:spcBef>
                <a:spcPts val="0"/>
              </a:spcBef>
              <a:buClr>
                <a:srgbClr val="888888"/>
              </a:buClr>
              <a:buFont typeface="Calibri"/>
              <a:buNone/>
              <a:defRPr/>
            </a:lvl3pPr>
            <a:lvl4pPr indent="-5336" lvl="3" marL="1224537" rtl="0">
              <a:spcBef>
                <a:spcPts val="0"/>
              </a:spcBef>
              <a:buClr>
                <a:srgbClr val="888888"/>
              </a:buClr>
              <a:buFont typeface="Calibri"/>
              <a:buNone/>
              <a:defRPr/>
            </a:lvl4pPr>
            <a:lvl5pPr indent="-7116" lvl="4" marL="1632716" rtl="0">
              <a:spcBef>
                <a:spcPts val="0"/>
              </a:spcBef>
              <a:buClr>
                <a:srgbClr val="888888"/>
              </a:buClr>
              <a:buFont typeface="Calibri"/>
              <a:buNone/>
              <a:defRPr/>
            </a:lvl5pPr>
            <a:lvl6pPr indent="-8895" lvl="5" marL="2040895" rtl="0">
              <a:spcBef>
                <a:spcPts val="0"/>
              </a:spcBef>
              <a:buClr>
                <a:srgbClr val="888888"/>
              </a:buClr>
              <a:buFont typeface="Calibri"/>
              <a:buNone/>
              <a:defRPr/>
            </a:lvl6pPr>
            <a:lvl7pPr indent="-10673" lvl="6" marL="2449074" rtl="0">
              <a:spcBef>
                <a:spcPts val="0"/>
              </a:spcBef>
              <a:buClr>
                <a:srgbClr val="888888"/>
              </a:buClr>
              <a:buFont typeface="Calibri"/>
              <a:buNone/>
              <a:defRPr/>
            </a:lvl7pPr>
            <a:lvl8pPr indent="-12452" lvl="7" marL="2857253" rtl="0">
              <a:spcBef>
                <a:spcPts val="0"/>
              </a:spcBef>
              <a:buClr>
                <a:srgbClr val="888888"/>
              </a:buClr>
              <a:buFont typeface="Calibri"/>
              <a:buNone/>
              <a:defRPr/>
            </a:lvl8pPr>
            <a:lvl9pPr indent="-1532" lvl="8" marL="3265432" rtl="0">
              <a:spcBef>
                <a:spcPts val="0"/>
              </a:spcBef>
              <a:buClr>
                <a:srgbClr val="888888"/>
              </a:buClr>
              <a:buFont typeface="Calibri"/>
              <a:buNone/>
              <a:defRPr/>
            </a:lvl9pPr>
          </a:lstStyle>
          <a:p/>
        </p:txBody>
      </p:sp>
      <p:sp>
        <p:nvSpPr>
          <p:cNvPr id="26" name="Shape 26"/>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7" name="Shape 27"/>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8" name="Shape 28"/>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1" name="Shape 31"/>
          <p:cNvSpPr txBox="1"/>
          <p:nvPr>
            <p:ph idx="1" type="body"/>
          </p:nvPr>
        </p:nvSpPr>
        <p:spPr>
          <a:xfrm>
            <a:off x="639764" y="1679972"/>
            <a:ext cx="5684836"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 name="Shape 32"/>
          <p:cNvSpPr txBox="1"/>
          <p:nvPr>
            <p:ph idx="2" type="body"/>
          </p:nvPr>
        </p:nvSpPr>
        <p:spPr>
          <a:xfrm>
            <a:off x="6477000" y="1679972"/>
            <a:ext cx="5684837"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3" name="Shape 33"/>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4" name="Shape 34"/>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5" name="Shape 35"/>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6" name="Shape 36"/>
        <p:cNvGrpSpPr/>
        <p:nvPr/>
      </p:nvGrpSpPr>
      <p:grpSpPr>
        <a:xfrm>
          <a:off x="0" y="0"/>
          <a:ext cx="0" cy="0"/>
          <a:chOff x="0" y="0"/>
          <a:chExt cx="0" cy="0"/>
        </a:xfrm>
      </p:grpSpPr>
      <p:sp>
        <p:nvSpPr>
          <p:cNvPr id="37" name="Shape 37"/>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 type="body"/>
          </p:nvPr>
        </p:nvSpPr>
        <p:spPr>
          <a:xfrm>
            <a:off x="457200" y="1151334"/>
            <a:ext cx="4040187"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39" name="Shape 39"/>
          <p:cNvSpPr txBox="1"/>
          <p:nvPr>
            <p:ph idx="2" type="body"/>
          </p:nvPr>
        </p:nvSpPr>
        <p:spPr>
          <a:xfrm>
            <a:off x="457200" y="1631155"/>
            <a:ext cx="4040187"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0" name="Shape 40"/>
          <p:cNvSpPr txBox="1"/>
          <p:nvPr>
            <p:ph idx="3" type="body"/>
          </p:nvPr>
        </p:nvSpPr>
        <p:spPr>
          <a:xfrm>
            <a:off x="4645026" y="1151334"/>
            <a:ext cx="4041774"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41" name="Shape 41"/>
          <p:cNvSpPr txBox="1"/>
          <p:nvPr>
            <p:ph idx="4" type="body"/>
          </p:nvPr>
        </p:nvSpPr>
        <p:spPr>
          <a:xfrm>
            <a:off x="4645026" y="1631155"/>
            <a:ext cx="4041774"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2" name="Shape 42"/>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3" name="Shape 43"/>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4" name="Shape 44"/>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5" name="Shape 45"/>
        <p:cNvGrpSpPr/>
        <p:nvPr/>
      </p:nvGrpSpPr>
      <p:grpSpPr>
        <a:xfrm>
          <a:off x="0" y="0"/>
          <a:ext cx="0" cy="0"/>
          <a:chOff x="0" y="0"/>
          <a:chExt cx="0" cy="0"/>
        </a:xfrm>
      </p:grpSpPr>
      <p:sp>
        <p:nvSpPr>
          <p:cNvPr id="46" name="Shape 46"/>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7" name="Shape 4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8" name="Shape 4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9" name="Shape 4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0" name="Shape 50"/>
        <p:cNvGrpSpPr/>
        <p:nvPr/>
      </p:nvGrpSpPr>
      <p:grpSpPr>
        <a:xfrm>
          <a:off x="0" y="0"/>
          <a:ext cx="0" cy="0"/>
          <a:chOff x="0" y="0"/>
          <a:chExt cx="0" cy="0"/>
        </a:xfrm>
      </p:grpSpPr>
      <p:sp>
        <p:nvSpPr>
          <p:cNvPr id="51" name="Shape 5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2" name="Shape 5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3" name="Shape 5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4" name="Shape 54"/>
        <p:cNvGrpSpPr/>
        <p:nvPr/>
      </p:nvGrpSpPr>
      <p:grpSpPr>
        <a:xfrm>
          <a:off x="0" y="0"/>
          <a:ext cx="0" cy="0"/>
          <a:chOff x="0" y="0"/>
          <a:chExt cx="0" cy="0"/>
        </a:xfrm>
      </p:grpSpPr>
      <p:sp>
        <p:nvSpPr>
          <p:cNvPr id="55" name="Shape 55"/>
          <p:cNvSpPr txBox="1"/>
          <p:nvPr>
            <p:ph type="title"/>
          </p:nvPr>
        </p:nvSpPr>
        <p:spPr>
          <a:xfrm>
            <a:off x="457200" y="204786"/>
            <a:ext cx="3008313" cy="871538"/>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6" name="Shape 56"/>
          <p:cNvSpPr txBox="1"/>
          <p:nvPr>
            <p:ph idx="1" type="body"/>
          </p:nvPr>
        </p:nvSpPr>
        <p:spPr>
          <a:xfrm>
            <a:off x="3575050" y="204788"/>
            <a:ext cx="5111750" cy="438983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7" name="Shape 57"/>
          <p:cNvSpPr txBox="1"/>
          <p:nvPr>
            <p:ph idx="2" type="body"/>
          </p:nvPr>
        </p:nvSpPr>
        <p:spPr>
          <a:xfrm>
            <a:off x="457200" y="1076325"/>
            <a:ext cx="3008313" cy="3518296"/>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58" name="Shape 5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9" name="Shape 5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0" name="Shape 6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1" name="Shape 61"/>
        <p:cNvGrpSpPr/>
        <p:nvPr/>
      </p:nvGrpSpPr>
      <p:grpSpPr>
        <a:xfrm>
          <a:off x="0" y="0"/>
          <a:ext cx="0" cy="0"/>
          <a:chOff x="0" y="0"/>
          <a:chExt cx="0" cy="0"/>
        </a:xfrm>
      </p:grpSpPr>
      <p:sp>
        <p:nvSpPr>
          <p:cNvPr id="62" name="Shape 62"/>
          <p:cNvSpPr txBox="1"/>
          <p:nvPr>
            <p:ph type="title"/>
          </p:nvPr>
        </p:nvSpPr>
        <p:spPr>
          <a:xfrm>
            <a:off x="1792288" y="3600450"/>
            <a:ext cx="5486399" cy="425053"/>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p:nvPr>
            <p:ph idx="2" type="pic"/>
          </p:nvPr>
        </p:nvSpPr>
        <p:spPr>
          <a:xfrm>
            <a:off x="1792288" y="459581"/>
            <a:ext cx="5486399" cy="3086099"/>
          </a:xfrm>
          <a:prstGeom prst="rect">
            <a:avLst/>
          </a:prstGeom>
          <a:noFill/>
          <a:ln>
            <a:noFill/>
          </a:ln>
        </p:spPr>
      </p:sp>
      <p:sp>
        <p:nvSpPr>
          <p:cNvPr id="64" name="Shape 64"/>
          <p:cNvSpPr txBox="1"/>
          <p:nvPr>
            <p:ph idx="1" type="body"/>
          </p:nvPr>
        </p:nvSpPr>
        <p:spPr>
          <a:xfrm>
            <a:off x="1792288" y="4025503"/>
            <a:ext cx="5486399" cy="603647"/>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65" name="Shape 65"/>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6" name="Shape 66"/>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7" name="Shape 67"/>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7" name="Shape 7"/>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marR="0" rtl="0" algn="l">
              <a:spcBef>
                <a:spcPts val="580"/>
              </a:spcBef>
              <a:buClr>
                <a:schemeClr val="dk1"/>
              </a:buClr>
              <a:buFont typeface="Arial"/>
              <a:buChar char="•"/>
              <a:defRPr/>
            </a:lvl1pPr>
            <a:lvl2pPr indent="-98141" lvl="1" marL="663291" marR="0" rtl="0" algn="l">
              <a:spcBef>
                <a:spcPts val="500"/>
              </a:spcBef>
              <a:buClr>
                <a:schemeClr val="dk1"/>
              </a:buClr>
              <a:buFont typeface="Arial"/>
              <a:buChar char="–"/>
              <a:defRPr/>
            </a:lvl2pPr>
            <a:lvl3pPr indent="-67947" lvl="2" marL="1020448" marR="0" rtl="0" algn="l">
              <a:spcBef>
                <a:spcPts val="440"/>
              </a:spcBef>
              <a:buClr>
                <a:schemeClr val="dk1"/>
              </a:buClr>
              <a:buFont typeface="Arial"/>
              <a:buChar char="•"/>
              <a:defRPr/>
            </a:lvl3pPr>
            <a:lvl4pPr indent="-95127" lvl="3" marL="1428627" marR="0" rtl="0" algn="l">
              <a:spcBef>
                <a:spcPts val="360"/>
              </a:spcBef>
              <a:buClr>
                <a:schemeClr val="dk1"/>
              </a:buClr>
              <a:buFont typeface="Arial"/>
              <a:buChar char="–"/>
              <a:defRPr/>
            </a:lvl4pPr>
            <a:lvl5pPr indent="-96905" lvl="4" marL="1836805" marR="0" rtl="0" algn="l">
              <a:spcBef>
                <a:spcPts val="360"/>
              </a:spcBef>
              <a:buClr>
                <a:schemeClr val="dk1"/>
              </a:buClr>
              <a:buFont typeface="Arial"/>
              <a:buChar char="»"/>
              <a:defRPr/>
            </a:lvl5pPr>
            <a:lvl6pPr indent="-98685" lvl="5" marL="2244985" marR="0" rtl="0" algn="l">
              <a:spcBef>
                <a:spcPts val="360"/>
              </a:spcBef>
              <a:buClr>
                <a:schemeClr val="dk1"/>
              </a:buClr>
              <a:buFont typeface="Arial"/>
              <a:buChar char="•"/>
              <a:defRPr/>
            </a:lvl6pPr>
            <a:lvl7pPr indent="-100464" lvl="6" marL="2653164" marR="0" rtl="0" algn="l">
              <a:spcBef>
                <a:spcPts val="360"/>
              </a:spcBef>
              <a:buClr>
                <a:schemeClr val="dk1"/>
              </a:buClr>
              <a:buFont typeface="Arial"/>
              <a:buChar char="•"/>
              <a:defRPr/>
            </a:lvl7pPr>
            <a:lvl8pPr indent="-102242" lvl="7" marL="3061343" marR="0" rtl="0" algn="l">
              <a:spcBef>
                <a:spcPts val="360"/>
              </a:spcBef>
              <a:buClr>
                <a:schemeClr val="dk1"/>
              </a:buClr>
              <a:buFont typeface="Arial"/>
              <a:buChar char="•"/>
              <a:defRPr/>
            </a:lvl8pPr>
            <a:lvl9pPr indent="-91321" lvl="8" marL="3469522" marR="0" rtl="0" algn="l">
              <a:spcBef>
                <a:spcPts val="360"/>
              </a:spcBef>
              <a:buClr>
                <a:schemeClr val="dk1"/>
              </a:buClr>
              <a:buFont typeface="Arial"/>
              <a:buChar char="•"/>
              <a:defRPr/>
            </a:lvl9pPr>
          </a:lstStyle>
          <a:p/>
        </p:txBody>
      </p:sp>
      <p:sp>
        <p:nvSpPr>
          <p:cNvPr id="8" name="Shape 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9" name="Shape 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0" name="Shape 1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4.png"/><Relationship Id="rId4" Type="http://schemas.openxmlformats.org/officeDocument/2006/relationships/image" Target="../media/image0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04.png"/><Relationship Id="rId4" Type="http://schemas.openxmlformats.org/officeDocument/2006/relationships/image" Target="../media/image09.jpg"/><Relationship Id="rId5" Type="http://schemas.openxmlformats.org/officeDocument/2006/relationships/image" Target="../media/image0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04.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04.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0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0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04.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04.png"/><Relationship Id="rId4" Type="http://schemas.openxmlformats.org/officeDocument/2006/relationships/hyperlink" Target="https://confluence.cornell.edu/display/AGUACLARA/Grammar+Guidelines+for+Reports" TargetMode="External"/><Relationship Id="rId5" Type="http://schemas.openxmlformats.org/officeDocument/2006/relationships/hyperlink" Target="https://confluence.cornell.edu/display/AGUACLARA/Style+Guide+for+Figures%2C+Tables%2C+and+Equations"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0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0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0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0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0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0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4.png"/><Relationship Id="rId4" Type="http://schemas.openxmlformats.org/officeDocument/2006/relationships/image" Target="../media/image01.gif"/><Relationship Id="rId5" Type="http://schemas.openxmlformats.org/officeDocument/2006/relationships/image" Target="../media/image02.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4.png"/><Relationship Id="rId4" Type="http://schemas.openxmlformats.org/officeDocument/2006/relationships/image" Target="../media/image0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4.png"/><Relationship Id="rId4" Type="http://schemas.openxmlformats.org/officeDocument/2006/relationships/image" Target="../media/image0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4.png"/><Relationship Id="rId4" Type="http://schemas.openxmlformats.org/officeDocument/2006/relationships/image" Target="../media/image0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04.png"/><Relationship Id="rId4" Type="http://schemas.openxmlformats.org/officeDocument/2006/relationships/image" Target="../media/image0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4.png"/><Relationship Id="rId4" Type="http://schemas.openxmlformats.org/officeDocument/2006/relationships/image" Target="../media/image0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nvSpPr>
        <p:spPr>
          <a:xfrm>
            <a:off x="5429132" y="47634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pic>
        <p:nvPicPr>
          <p:cNvPr descr="AClogotype (1).png" id="85" name="Shape 85"/>
          <p:cNvPicPr preferRelativeResize="0"/>
          <p:nvPr/>
        </p:nvPicPr>
        <p:blipFill>
          <a:blip r:embed="rId3">
            <a:alphaModFix/>
          </a:blip>
          <a:stretch>
            <a:fillRect/>
          </a:stretch>
        </p:blipFill>
        <p:spPr>
          <a:xfrm>
            <a:off x="7294200" y="65800"/>
            <a:ext cx="1764899" cy="513500"/>
          </a:xfrm>
          <a:prstGeom prst="rect">
            <a:avLst/>
          </a:prstGeom>
          <a:noFill/>
          <a:ln>
            <a:noFill/>
          </a:ln>
        </p:spPr>
      </p:pic>
      <p:pic>
        <p:nvPicPr>
          <p:cNvPr descr="AClogotype (1).png" id="86" name="Shape 86"/>
          <p:cNvPicPr preferRelativeResize="0"/>
          <p:nvPr/>
        </p:nvPicPr>
        <p:blipFill rotWithShape="1">
          <a:blip r:embed="rId3">
            <a:alphaModFix/>
          </a:blip>
          <a:srcRect b="0" l="4313" r="75452" t="0"/>
          <a:stretch/>
        </p:blipFill>
        <p:spPr>
          <a:xfrm>
            <a:off x="7700" y="1493200"/>
            <a:ext cx="2275725" cy="3270224"/>
          </a:xfrm>
          <a:prstGeom prst="rect">
            <a:avLst/>
          </a:prstGeom>
          <a:noFill/>
          <a:ln>
            <a:noFill/>
          </a:ln>
        </p:spPr>
      </p:pic>
      <p:sp>
        <p:nvSpPr>
          <p:cNvPr id="87" name="Shape 87"/>
          <p:cNvSpPr txBox="1"/>
          <p:nvPr/>
        </p:nvSpPr>
        <p:spPr>
          <a:xfrm>
            <a:off x="1778000" y="671751"/>
            <a:ext cx="6026100" cy="21672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6000">
                <a:solidFill>
                  <a:srgbClr val="595959"/>
                </a:solidFill>
              </a:rPr>
              <a:t>Research Report Writing</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3" name="Shape 173"/>
        <p:cNvGrpSpPr/>
        <p:nvPr/>
      </p:nvGrpSpPr>
      <p:grpSpPr>
        <a:xfrm>
          <a:off x="0" y="0"/>
          <a:ext cx="0" cy="0"/>
          <a:chOff x="0" y="0"/>
          <a:chExt cx="0" cy="0"/>
        </a:xfrm>
      </p:grpSpPr>
      <p:pic>
        <p:nvPicPr>
          <p:cNvPr id="174" name="Shape 174"/>
          <p:cNvPicPr preferRelativeResize="0"/>
          <p:nvPr/>
        </p:nvPicPr>
        <p:blipFill/>
        <p:spPr>
          <a:xfrm>
            <a:off x="7514490" y="45563"/>
            <a:ext cx="718200" cy="718200"/>
          </a:xfrm>
          <a:prstGeom prst="rect">
            <a:avLst/>
          </a:prstGeom>
          <a:solidFill>
            <a:srgbClr val="FFFFFF"/>
          </a:solidFill>
          <a:ln>
            <a:noFill/>
          </a:ln>
        </p:spPr>
      </p:pic>
      <p:sp>
        <p:nvSpPr>
          <p:cNvPr id="175" name="Shape 175"/>
          <p:cNvSpPr txBox="1"/>
          <p:nvPr/>
        </p:nvSpPr>
        <p:spPr>
          <a:xfrm>
            <a:off x="208625" y="1099350"/>
            <a:ext cx="3516900" cy="36324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buSzPct val="100000"/>
              <a:buChar char="●"/>
            </a:pPr>
            <a:r>
              <a:rPr lang="en-US" sz="1800">
                <a:solidFill>
                  <a:schemeClr val="dk1"/>
                </a:solidFill>
              </a:rPr>
              <a:t>Clearly explain your apparatus and experiments</a:t>
            </a:r>
          </a:p>
          <a:p>
            <a:pPr indent="-342900" lvl="1" marL="914400" rtl="0">
              <a:lnSpc>
                <a:spcPct val="115000"/>
              </a:lnSpc>
              <a:spcBef>
                <a:spcPts val="0"/>
              </a:spcBef>
              <a:buClr>
                <a:schemeClr val="dk1"/>
              </a:buClr>
              <a:buSzPct val="100000"/>
              <a:buChar char="○"/>
            </a:pPr>
            <a:r>
              <a:rPr lang="en-US" sz="1800">
                <a:solidFill>
                  <a:schemeClr val="dk1"/>
                </a:solidFill>
              </a:rPr>
              <a:t>A manual for your experiments should be submitted by the end of the semester as a supplement to the research reports. </a:t>
            </a:r>
          </a:p>
          <a:p>
            <a:pPr indent="-342900" lvl="1" marL="914400" rtl="0">
              <a:lnSpc>
                <a:spcPct val="115000"/>
              </a:lnSpc>
              <a:spcBef>
                <a:spcPts val="0"/>
              </a:spcBef>
              <a:buClr>
                <a:schemeClr val="dk1"/>
              </a:buClr>
              <a:buSzPct val="100000"/>
              <a:buChar char="○"/>
            </a:pPr>
            <a:r>
              <a:rPr lang="en-US" sz="1800">
                <a:solidFill>
                  <a:schemeClr val="dk1"/>
                </a:solidFill>
              </a:rPr>
              <a:t>Long ≠ good!</a:t>
            </a:r>
          </a:p>
        </p:txBody>
      </p:sp>
      <p:pic>
        <p:nvPicPr>
          <p:cNvPr descr="AClogotype (1).png" id="176" name="Shape 17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77" name="Shape 177"/>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Methods**</a:t>
            </a:r>
          </a:p>
        </p:txBody>
      </p:sp>
      <p:sp>
        <p:nvSpPr>
          <p:cNvPr id="178" name="Shape 178"/>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pic>
        <p:nvPicPr>
          <p:cNvPr id="179" name="Shape 179"/>
          <p:cNvPicPr preferRelativeResize="0"/>
          <p:nvPr/>
        </p:nvPicPr>
        <p:blipFill rotWithShape="1">
          <a:blip r:embed="rId4">
            <a:alphaModFix/>
          </a:blip>
          <a:srcRect b="23918" l="7332" r="21826" t="28243"/>
          <a:stretch/>
        </p:blipFill>
        <p:spPr>
          <a:xfrm>
            <a:off x="3864575" y="1174674"/>
            <a:ext cx="4858524" cy="246052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pic>
        <p:nvPicPr>
          <p:cNvPr id="184" name="Shape 184"/>
          <p:cNvPicPr preferRelativeResize="0"/>
          <p:nvPr/>
        </p:nvPicPr>
        <p:blipFill/>
        <p:spPr>
          <a:xfrm>
            <a:off x="7514490" y="45563"/>
            <a:ext cx="718200" cy="718200"/>
          </a:xfrm>
          <a:prstGeom prst="rect">
            <a:avLst/>
          </a:prstGeom>
          <a:solidFill>
            <a:srgbClr val="FFFFFF"/>
          </a:solidFill>
          <a:ln>
            <a:noFill/>
          </a:ln>
        </p:spPr>
      </p:pic>
      <p:pic>
        <p:nvPicPr>
          <p:cNvPr descr="AClogotype (1).png" id="185" name="Shape 18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86" name="Shape 186"/>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Methods v. Manual Schematic</a:t>
            </a:r>
          </a:p>
        </p:txBody>
      </p:sp>
      <p:sp>
        <p:nvSpPr>
          <p:cNvPr id="187" name="Shape 187"/>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pic>
        <p:nvPicPr>
          <p:cNvPr id="188" name="Shape 188"/>
          <p:cNvPicPr preferRelativeResize="0"/>
          <p:nvPr/>
        </p:nvPicPr>
        <p:blipFill rotWithShape="1">
          <a:blip r:embed="rId4">
            <a:alphaModFix/>
          </a:blip>
          <a:srcRect b="12449" l="0" r="12610" t="0"/>
          <a:stretch/>
        </p:blipFill>
        <p:spPr>
          <a:xfrm>
            <a:off x="4365024" y="1183350"/>
            <a:ext cx="4648424" cy="3492775"/>
          </a:xfrm>
          <a:prstGeom prst="rect">
            <a:avLst/>
          </a:prstGeom>
          <a:noFill/>
          <a:ln>
            <a:noFill/>
          </a:ln>
        </p:spPr>
      </p:pic>
      <p:pic>
        <p:nvPicPr>
          <p:cNvPr id="189" name="Shape 189"/>
          <p:cNvPicPr preferRelativeResize="0"/>
          <p:nvPr/>
        </p:nvPicPr>
        <p:blipFill rotWithShape="1">
          <a:blip r:embed="rId5">
            <a:alphaModFix/>
          </a:blip>
          <a:srcRect b="23918" l="7332" r="21826" t="28243"/>
          <a:stretch/>
        </p:blipFill>
        <p:spPr>
          <a:xfrm>
            <a:off x="84750" y="2189475"/>
            <a:ext cx="3733099" cy="1890574"/>
          </a:xfrm>
          <a:prstGeom prst="rect">
            <a:avLst/>
          </a:prstGeom>
          <a:noFill/>
          <a:ln>
            <a:noFill/>
          </a:ln>
        </p:spPr>
      </p:pic>
      <p:sp>
        <p:nvSpPr>
          <p:cNvPr id="190" name="Shape 190"/>
          <p:cNvSpPr txBox="1"/>
          <p:nvPr/>
        </p:nvSpPr>
        <p:spPr>
          <a:xfrm>
            <a:off x="6157775" y="928850"/>
            <a:ext cx="945900" cy="427800"/>
          </a:xfrm>
          <a:prstGeom prst="rect">
            <a:avLst/>
          </a:prstGeom>
          <a:noFill/>
          <a:ln>
            <a:noFill/>
          </a:ln>
        </p:spPr>
        <p:txBody>
          <a:bodyPr anchorCtr="0" anchor="ctr" bIns="91425" lIns="91425" rIns="91425" tIns="91425">
            <a:noAutofit/>
          </a:bodyPr>
          <a:lstStyle/>
          <a:p>
            <a:pPr lvl="0" rtl="0">
              <a:lnSpc>
                <a:spcPct val="90000"/>
              </a:lnSpc>
              <a:spcBef>
                <a:spcPts val="0"/>
              </a:spcBef>
              <a:buNone/>
            </a:pPr>
            <a:r>
              <a:rPr lang="en-US" sz="1800" u="sng"/>
              <a:t>Manual</a:t>
            </a:r>
          </a:p>
        </p:txBody>
      </p:sp>
      <p:sp>
        <p:nvSpPr>
          <p:cNvPr id="191" name="Shape 191"/>
          <p:cNvSpPr txBox="1"/>
          <p:nvPr/>
        </p:nvSpPr>
        <p:spPr>
          <a:xfrm>
            <a:off x="1548950" y="928850"/>
            <a:ext cx="1113000" cy="427800"/>
          </a:xfrm>
          <a:prstGeom prst="rect">
            <a:avLst/>
          </a:prstGeom>
          <a:noFill/>
          <a:ln>
            <a:noFill/>
          </a:ln>
        </p:spPr>
        <p:txBody>
          <a:bodyPr anchorCtr="0" anchor="ctr" bIns="91425" lIns="91425" rIns="91425" tIns="91425">
            <a:noAutofit/>
          </a:bodyPr>
          <a:lstStyle/>
          <a:p>
            <a:pPr lvl="0" rtl="0">
              <a:lnSpc>
                <a:spcPct val="90000"/>
              </a:lnSpc>
              <a:spcBef>
                <a:spcPts val="0"/>
              </a:spcBef>
              <a:buNone/>
            </a:pPr>
            <a:r>
              <a:rPr lang="en-US" sz="1800" u="sng"/>
              <a:t>Methods</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x="0" y="0"/>
          <a:ext cx="0" cy="0"/>
          <a:chOff x="0" y="0"/>
          <a:chExt cx="0" cy="0"/>
        </a:xfrm>
      </p:grpSpPr>
      <p:pic>
        <p:nvPicPr>
          <p:cNvPr id="196" name="Shape 196"/>
          <p:cNvPicPr preferRelativeResize="0"/>
          <p:nvPr/>
        </p:nvPicPr>
        <p:blipFill/>
        <p:spPr>
          <a:xfrm>
            <a:off x="7514490" y="45563"/>
            <a:ext cx="718200" cy="718200"/>
          </a:xfrm>
          <a:prstGeom prst="rect">
            <a:avLst/>
          </a:prstGeom>
          <a:solidFill>
            <a:srgbClr val="FFFFFF"/>
          </a:solidFill>
          <a:ln>
            <a:noFill/>
          </a:ln>
        </p:spPr>
      </p:pic>
      <p:sp>
        <p:nvSpPr>
          <p:cNvPr id="197" name="Shape 197"/>
          <p:cNvSpPr txBox="1"/>
          <p:nvPr/>
        </p:nvSpPr>
        <p:spPr>
          <a:xfrm>
            <a:off x="595800" y="870750"/>
            <a:ext cx="4041000" cy="36684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spcAft>
                <a:spcPts val="1600"/>
              </a:spcAft>
              <a:buSzPct val="100000"/>
              <a:buChar char="●"/>
            </a:pPr>
            <a:r>
              <a:rPr lang="en-US" sz="1800"/>
              <a:t>Present your data</a:t>
            </a:r>
          </a:p>
          <a:p>
            <a:pPr indent="-342900" lvl="1" marL="914400" rtl="0">
              <a:lnSpc>
                <a:spcPct val="115000"/>
              </a:lnSpc>
              <a:spcBef>
                <a:spcPts val="0"/>
              </a:spcBef>
              <a:spcAft>
                <a:spcPts val="1600"/>
              </a:spcAft>
              <a:buSzPct val="100000"/>
              <a:buChar char="○"/>
            </a:pPr>
            <a:r>
              <a:rPr lang="en-US" sz="1800"/>
              <a:t>Graphs</a:t>
            </a:r>
          </a:p>
          <a:p>
            <a:pPr indent="-342900" lvl="1" marL="914400" rtl="0">
              <a:lnSpc>
                <a:spcPct val="115000"/>
              </a:lnSpc>
              <a:spcBef>
                <a:spcPts val="0"/>
              </a:spcBef>
              <a:spcAft>
                <a:spcPts val="1600"/>
              </a:spcAft>
              <a:buSzPct val="100000"/>
              <a:buChar char="○"/>
            </a:pPr>
            <a:r>
              <a:rPr lang="en-US" sz="1800"/>
              <a:t>Tables</a:t>
            </a:r>
          </a:p>
          <a:p>
            <a:pPr indent="-342900" lvl="1" marL="914400" rtl="0">
              <a:lnSpc>
                <a:spcPct val="115000"/>
              </a:lnSpc>
              <a:spcBef>
                <a:spcPts val="0"/>
              </a:spcBef>
              <a:spcAft>
                <a:spcPts val="1600"/>
              </a:spcAft>
              <a:buSzPct val="100000"/>
              <a:buChar char="○"/>
            </a:pPr>
            <a:r>
              <a:rPr lang="en-US" sz="1800"/>
              <a:t>Charts</a:t>
            </a:r>
          </a:p>
        </p:txBody>
      </p:sp>
      <p:pic>
        <p:nvPicPr>
          <p:cNvPr descr="AClogotype (1).png" id="198" name="Shape 19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99" name="Shape 199"/>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Results**</a:t>
            </a:r>
          </a:p>
        </p:txBody>
      </p:sp>
      <p:sp>
        <p:nvSpPr>
          <p:cNvPr id="200" name="Shape 200"/>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pic>
        <p:nvPicPr>
          <p:cNvPr id="201" name="Shape 201"/>
          <p:cNvPicPr preferRelativeResize="0"/>
          <p:nvPr/>
        </p:nvPicPr>
        <p:blipFill rotWithShape="1">
          <a:blip r:embed="rId4">
            <a:alphaModFix/>
          </a:blip>
          <a:srcRect b="30347" l="30762" r="27700" t="28680"/>
          <a:stretch/>
        </p:blipFill>
        <p:spPr>
          <a:xfrm>
            <a:off x="3726350" y="935575"/>
            <a:ext cx="5068900" cy="330152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x="0" y="0"/>
          <a:ext cx="0" cy="0"/>
          <a:chOff x="0" y="0"/>
          <a:chExt cx="0" cy="0"/>
        </a:xfrm>
      </p:grpSpPr>
      <p:pic>
        <p:nvPicPr>
          <p:cNvPr id="206" name="Shape 206"/>
          <p:cNvPicPr preferRelativeResize="0"/>
          <p:nvPr/>
        </p:nvPicPr>
        <p:blipFill/>
        <p:spPr>
          <a:xfrm>
            <a:off x="7514490" y="45563"/>
            <a:ext cx="718200" cy="718200"/>
          </a:xfrm>
          <a:prstGeom prst="rect">
            <a:avLst/>
          </a:prstGeom>
          <a:solidFill>
            <a:srgbClr val="FFFFFF"/>
          </a:solidFill>
          <a:ln>
            <a:noFill/>
          </a:ln>
        </p:spPr>
      </p:pic>
      <p:pic>
        <p:nvPicPr>
          <p:cNvPr descr="AClogotype (1).png" id="207" name="Shape 20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08" name="Shape 208"/>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Analysis**</a:t>
            </a:r>
          </a:p>
        </p:txBody>
      </p:sp>
      <p:sp>
        <p:nvSpPr>
          <p:cNvPr id="209" name="Shape 209"/>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210" name="Shape 210"/>
          <p:cNvSpPr txBox="1"/>
          <p:nvPr/>
        </p:nvSpPr>
        <p:spPr>
          <a:xfrm>
            <a:off x="458125" y="843850"/>
            <a:ext cx="5123400" cy="39204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spcAft>
                <a:spcPts val="1600"/>
              </a:spcAft>
              <a:buSzPct val="100000"/>
              <a:buChar char="●"/>
            </a:pPr>
            <a:r>
              <a:rPr lang="en-US" sz="1800"/>
              <a:t>Analyze your results and compare with theoretical expectations </a:t>
            </a:r>
          </a:p>
          <a:p>
            <a:pPr indent="-342900" lvl="1" marL="914400" rtl="0">
              <a:lnSpc>
                <a:spcPct val="115000"/>
              </a:lnSpc>
              <a:spcBef>
                <a:spcPts val="0"/>
              </a:spcBef>
              <a:spcAft>
                <a:spcPts val="1600"/>
              </a:spcAft>
              <a:buSzPct val="100000"/>
              <a:buChar char="○"/>
            </a:pPr>
            <a:r>
              <a:rPr lang="en-US" sz="1800"/>
              <a:t>If you have not done experiments, describe expectations based on established knowledge</a:t>
            </a:r>
          </a:p>
          <a:p>
            <a:pPr indent="-342900" lvl="0" marL="457200" rtl="0">
              <a:lnSpc>
                <a:spcPct val="115000"/>
              </a:lnSpc>
              <a:spcBef>
                <a:spcPts val="0"/>
              </a:spcBef>
              <a:spcAft>
                <a:spcPts val="1600"/>
              </a:spcAft>
              <a:buSzPct val="100000"/>
              <a:buChar char="●"/>
            </a:pPr>
            <a:r>
              <a:rPr lang="en-US" sz="1800"/>
              <a:t>Include implications of results</a:t>
            </a:r>
          </a:p>
          <a:p>
            <a:pPr indent="-342900" lvl="0" marL="457200" rtl="0">
              <a:lnSpc>
                <a:spcPct val="115000"/>
              </a:lnSpc>
              <a:spcBef>
                <a:spcPts val="0"/>
              </a:spcBef>
              <a:spcAft>
                <a:spcPts val="1600"/>
              </a:spcAft>
              <a:buSzPct val="100000"/>
              <a:buChar char="●"/>
            </a:pPr>
            <a:r>
              <a:rPr lang="en-US" sz="1800"/>
              <a:t>How will your results influence the design/performance of AguaClara plants?</a:t>
            </a:r>
          </a:p>
        </p:txBody>
      </p:sp>
      <p:pic>
        <p:nvPicPr>
          <p:cNvPr id="211" name="Shape 211"/>
          <p:cNvPicPr preferRelativeResize="0"/>
          <p:nvPr/>
        </p:nvPicPr>
        <p:blipFill>
          <a:blip r:embed="rId4">
            <a:alphaModFix/>
          </a:blip>
          <a:stretch>
            <a:fillRect/>
          </a:stretch>
        </p:blipFill>
        <p:spPr>
          <a:xfrm>
            <a:off x="5759700" y="843850"/>
            <a:ext cx="2980649" cy="358027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x="0" y="0"/>
          <a:ext cx="0" cy="0"/>
          <a:chOff x="0" y="0"/>
          <a:chExt cx="0" cy="0"/>
        </a:xfrm>
      </p:grpSpPr>
      <p:pic>
        <p:nvPicPr>
          <p:cNvPr id="216" name="Shape 216"/>
          <p:cNvPicPr preferRelativeResize="0"/>
          <p:nvPr/>
        </p:nvPicPr>
        <p:blipFill/>
        <p:spPr>
          <a:xfrm>
            <a:off x="7514490" y="45563"/>
            <a:ext cx="718200" cy="718200"/>
          </a:xfrm>
          <a:prstGeom prst="rect">
            <a:avLst/>
          </a:prstGeom>
          <a:solidFill>
            <a:srgbClr val="FFFFFF"/>
          </a:solidFill>
          <a:ln>
            <a:noFill/>
          </a:ln>
        </p:spPr>
      </p:pic>
      <p:pic>
        <p:nvPicPr>
          <p:cNvPr descr="AClogotype (1).png" id="217" name="Shape 21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18" name="Shape 218"/>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Conclusions</a:t>
            </a:r>
          </a:p>
        </p:txBody>
      </p:sp>
      <p:sp>
        <p:nvSpPr>
          <p:cNvPr id="219" name="Shape 219"/>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220" name="Shape 220"/>
          <p:cNvSpPr txBox="1"/>
          <p:nvPr/>
        </p:nvSpPr>
        <p:spPr>
          <a:xfrm>
            <a:off x="458125" y="843850"/>
            <a:ext cx="5123400" cy="39204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spcAft>
                <a:spcPts val="1600"/>
              </a:spcAft>
              <a:buSzPct val="100000"/>
              <a:buChar char="●"/>
            </a:pPr>
            <a:r>
              <a:rPr lang="en-US" sz="1800"/>
              <a:t>Summarize all of the analysis you have completed</a:t>
            </a:r>
          </a:p>
          <a:p>
            <a:pPr indent="-342900" lvl="0" marL="457200" rtl="0">
              <a:lnSpc>
                <a:spcPct val="115000"/>
              </a:lnSpc>
              <a:spcBef>
                <a:spcPts val="0"/>
              </a:spcBef>
              <a:spcAft>
                <a:spcPts val="1600"/>
              </a:spcAft>
              <a:buSzPct val="100000"/>
              <a:buChar char="●"/>
            </a:pPr>
            <a:r>
              <a:rPr lang="en-US" sz="1800"/>
              <a:t>Explain the relevance of your findings to AguaClara</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4" name="Shape 224"/>
        <p:cNvGrpSpPr/>
        <p:nvPr/>
      </p:nvGrpSpPr>
      <p:grpSpPr>
        <a:xfrm>
          <a:off x="0" y="0"/>
          <a:ext cx="0" cy="0"/>
          <a:chOff x="0" y="0"/>
          <a:chExt cx="0" cy="0"/>
        </a:xfrm>
      </p:grpSpPr>
      <p:pic>
        <p:nvPicPr>
          <p:cNvPr id="225" name="Shape 225"/>
          <p:cNvPicPr preferRelativeResize="0"/>
          <p:nvPr/>
        </p:nvPicPr>
        <p:blipFill/>
        <p:spPr>
          <a:xfrm>
            <a:off x="7514490" y="45563"/>
            <a:ext cx="718200" cy="718200"/>
          </a:xfrm>
          <a:prstGeom prst="rect">
            <a:avLst/>
          </a:prstGeom>
          <a:solidFill>
            <a:srgbClr val="FFFFFF"/>
          </a:solidFill>
          <a:ln>
            <a:noFill/>
          </a:ln>
        </p:spPr>
      </p:pic>
      <p:pic>
        <p:nvPicPr>
          <p:cNvPr descr="AClogotype (1).png" id="226" name="Shape 22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27" name="Shape 227"/>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Future Work</a:t>
            </a:r>
          </a:p>
        </p:txBody>
      </p:sp>
      <p:sp>
        <p:nvSpPr>
          <p:cNvPr id="228" name="Shape 228"/>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229" name="Shape 229"/>
          <p:cNvSpPr txBox="1"/>
          <p:nvPr/>
        </p:nvSpPr>
        <p:spPr>
          <a:xfrm>
            <a:off x="458125" y="843850"/>
            <a:ext cx="5123400" cy="39204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spcAft>
                <a:spcPts val="1600"/>
              </a:spcAft>
              <a:buSzPct val="100000"/>
              <a:buChar char="●"/>
            </a:pPr>
            <a:r>
              <a:rPr lang="en-US" sz="1800"/>
              <a:t>For Now: Describe your plans for the remainder of the semester</a:t>
            </a:r>
          </a:p>
          <a:p>
            <a:pPr indent="-342900" lvl="0" marL="457200" rtl="0">
              <a:lnSpc>
                <a:spcPct val="115000"/>
              </a:lnSpc>
              <a:spcBef>
                <a:spcPts val="0"/>
              </a:spcBef>
              <a:spcAft>
                <a:spcPts val="1600"/>
              </a:spcAft>
              <a:buSzPct val="100000"/>
              <a:buChar char="●"/>
            </a:pPr>
            <a:r>
              <a:rPr lang="en-US" sz="1800"/>
              <a:t>Final Report: Describe what future teams can work on</a:t>
            </a:r>
          </a:p>
        </p:txBody>
      </p:sp>
      <p:pic>
        <p:nvPicPr>
          <p:cNvPr id="230" name="Shape 230"/>
          <p:cNvPicPr preferRelativeResize="0"/>
          <p:nvPr/>
        </p:nvPicPr>
        <p:blipFill>
          <a:blip r:embed="rId4">
            <a:alphaModFix/>
          </a:blip>
          <a:stretch>
            <a:fillRect/>
          </a:stretch>
        </p:blipFill>
        <p:spPr>
          <a:xfrm>
            <a:off x="5761647" y="690837"/>
            <a:ext cx="3069926" cy="40932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4" name="Shape 234"/>
        <p:cNvGrpSpPr/>
        <p:nvPr/>
      </p:nvGrpSpPr>
      <p:grpSpPr>
        <a:xfrm>
          <a:off x="0" y="0"/>
          <a:ext cx="0" cy="0"/>
          <a:chOff x="0" y="0"/>
          <a:chExt cx="0" cy="0"/>
        </a:xfrm>
      </p:grpSpPr>
      <p:pic>
        <p:nvPicPr>
          <p:cNvPr id="235" name="Shape 235"/>
          <p:cNvPicPr preferRelativeResize="0"/>
          <p:nvPr/>
        </p:nvPicPr>
        <p:blipFill/>
        <p:spPr>
          <a:xfrm>
            <a:off x="7514490" y="45563"/>
            <a:ext cx="718200" cy="718200"/>
          </a:xfrm>
          <a:prstGeom prst="rect">
            <a:avLst/>
          </a:prstGeom>
          <a:solidFill>
            <a:srgbClr val="FFFFFF"/>
          </a:solidFill>
          <a:ln>
            <a:noFill/>
          </a:ln>
        </p:spPr>
      </p:pic>
      <p:pic>
        <p:nvPicPr>
          <p:cNvPr descr="AClogotype (1).png" id="236" name="Shape 23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37" name="Shape 237"/>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Captions</a:t>
            </a:r>
          </a:p>
        </p:txBody>
      </p:sp>
      <p:sp>
        <p:nvSpPr>
          <p:cNvPr id="238" name="Shape 238"/>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239" name="Shape 239"/>
          <p:cNvSpPr txBox="1"/>
          <p:nvPr/>
        </p:nvSpPr>
        <p:spPr>
          <a:xfrm>
            <a:off x="458125" y="843850"/>
            <a:ext cx="3498300" cy="781800"/>
          </a:xfrm>
          <a:prstGeom prst="rect">
            <a:avLst/>
          </a:prstGeom>
          <a:noFill/>
          <a:ln>
            <a:noFill/>
          </a:ln>
        </p:spPr>
        <p:txBody>
          <a:bodyPr anchorCtr="0" anchor="t" bIns="45700" lIns="91425" rIns="91425" tIns="45700">
            <a:noAutofit/>
          </a:bodyPr>
          <a:lstStyle/>
          <a:p>
            <a:pPr lvl="0" rtl="0">
              <a:lnSpc>
                <a:spcPct val="115000"/>
              </a:lnSpc>
              <a:spcBef>
                <a:spcPts val="0"/>
              </a:spcBef>
              <a:spcAft>
                <a:spcPts val="1600"/>
              </a:spcAft>
              <a:buNone/>
            </a:pPr>
            <a:r>
              <a:rPr b="1" lang="en-US" sz="1800" u="sng"/>
              <a:t>Poor Caption:</a:t>
            </a:r>
            <a:r>
              <a:rPr b="1" lang="en-US" sz="1800"/>
              <a:t> </a:t>
            </a:r>
            <a:r>
              <a:rPr lang="en-US" sz="1800"/>
              <a:t>Schematic of a CDC in an AguaClara plant.</a:t>
            </a:r>
          </a:p>
        </p:txBody>
      </p:sp>
      <p:pic>
        <p:nvPicPr>
          <p:cNvPr id="240" name="Shape 240"/>
          <p:cNvPicPr preferRelativeResize="0"/>
          <p:nvPr/>
        </p:nvPicPr>
        <p:blipFill rotWithShape="1">
          <a:blip r:embed="rId4">
            <a:alphaModFix/>
          </a:blip>
          <a:srcRect b="28788" l="29233" r="29082" t="48029"/>
          <a:stretch/>
        </p:blipFill>
        <p:spPr>
          <a:xfrm>
            <a:off x="4075750" y="933525"/>
            <a:ext cx="4810450" cy="3607850"/>
          </a:xfrm>
          <a:prstGeom prst="rect">
            <a:avLst/>
          </a:prstGeom>
          <a:noFill/>
          <a:ln>
            <a:noFill/>
          </a:ln>
        </p:spPr>
      </p:pic>
      <p:sp>
        <p:nvSpPr>
          <p:cNvPr id="241" name="Shape 241"/>
          <p:cNvSpPr txBox="1"/>
          <p:nvPr/>
        </p:nvSpPr>
        <p:spPr>
          <a:xfrm>
            <a:off x="458125" y="1755275"/>
            <a:ext cx="3498300" cy="3265800"/>
          </a:xfrm>
          <a:prstGeom prst="rect">
            <a:avLst/>
          </a:prstGeom>
          <a:noFill/>
          <a:ln>
            <a:noFill/>
          </a:ln>
        </p:spPr>
        <p:txBody>
          <a:bodyPr anchorCtr="0" anchor="t" bIns="91425" lIns="91425" rIns="91425" tIns="91425">
            <a:noAutofit/>
          </a:bodyPr>
          <a:lstStyle/>
          <a:p>
            <a:pPr lvl="0" rtl="0">
              <a:lnSpc>
                <a:spcPct val="115000"/>
              </a:lnSpc>
              <a:spcBef>
                <a:spcPts val="0"/>
              </a:spcBef>
              <a:spcAft>
                <a:spcPts val="1600"/>
              </a:spcAft>
              <a:buClr>
                <a:schemeClr val="dk1"/>
              </a:buClr>
              <a:buSzPct val="61111"/>
              <a:buFont typeface="Arial"/>
              <a:buNone/>
            </a:pPr>
            <a:r>
              <a:rPr b="1" lang="en-US" sz="1800" u="sng">
                <a:solidFill>
                  <a:schemeClr val="dk1"/>
                </a:solidFill>
              </a:rPr>
              <a:t>Better Caption:</a:t>
            </a:r>
            <a:r>
              <a:rPr lang="en-US" sz="1800">
                <a:solidFill>
                  <a:schemeClr val="dk1"/>
                </a:solidFill>
              </a:rPr>
              <a:t> A schematic of the Chemical Dose Control (CDC) system. The chemical flow rate into the treatment train is automatically controlled based on the elevation difference between the free surface in the CHT and the dosing tube level determined by the water level in the Entrance Tank.</a:t>
            </a:r>
          </a:p>
          <a:p>
            <a:pPr lvl="0">
              <a:spcBef>
                <a:spcPts val="0"/>
              </a:spcBef>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gtEl>
                                        <p:attrNameLst>
                                          <p:attrName>style.visibility</p:attrName>
                                        </p:attrNameLst>
                                      </p:cBhvr>
                                      <p:to>
                                        <p:strVal val="visible"/>
                                      </p:to>
                                    </p:set>
                                    <p:animEffect filter="fade" transition="in">
                                      <p:cBhvr>
                                        <p:cTn dur="1000"/>
                                        <p:tgtEl>
                                          <p:spTgt spid="2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gtEl>
                                        <p:attrNameLst>
                                          <p:attrName>style.visibility</p:attrName>
                                        </p:attrNameLst>
                                      </p:cBhvr>
                                      <p:to>
                                        <p:strVal val="visible"/>
                                      </p:to>
                                    </p:set>
                                    <p:animEffect filter="fade" transition="in">
                                      <p:cBhvr>
                                        <p:cTn dur="1000"/>
                                        <p:tgtEl>
                                          <p:spTgt spid="2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5" name="Shape 245"/>
        <p:cNvGrpSpPr/>
        <p:nvPr/>
      </p:nvGrpSpPr>
      <p:grpSpPr>
        <a:xfrm>
          <a:off x="0" y="0"/>
          <a:ext cx="0" cy="0"/>
          <a:chOff x="0" y="0"/>
          <a:chExt cx="0" cy="0"/>
        </a:xfrm>
      </p:grpSpPr>
      <p:pic>
        <p:nvPicPr>
          <p:cNvPr id="246" name="Shape 246"/>
          <p:cNvPicPr preferRelativeResize="0"/>
          <p:nvPr/>
        </p:nvPicPr>
        <p:blipFill/>
        <p:spPr>
          <a:xfrm>
            <a:off x="7514490" y="45563"/>
            <a:ext cx="718200" cy="718200"/>
          </a:xfrm>
          <a:prstGeom prst="rect">
            <a:avLst/>
          </a:prstGeom>
          <a:solidFill>
            <a:srgbClr val="FFFFFF"/>
          </a:solidFill>
          <a:ln>
            <a:noFill/>
          </a:ln>
        </p:spPr>
      </p:pic>
      <p:pic>
        <p:nvPicPr>
          <p:cNvPr descr="AClogotype (1).png" id="247" name="Shape 24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48" name="Shape 248"/>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Technical Writing Guidelines</a:t>
            </a:r>
          </a:p>
        </p:txBody>
      </p:sp>
      <p:sp>
        <p:nvSpPr>
          <p:cNvPr id="249" name="Shape 249"/>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250" name="Shape 250"/>
          <p:cNvSpPr txBox="1"/>
          <p:nvPr/>
        </p:nvSpPr>
        <p:spPr>
          <a:xfrm>
            <a:off x="458125" y="843850"/>
            <a:ext cx="5123400" cy="24294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spcAft>
                <a:spcPts val="1600"/>
              </a:spcAft>
              <a:buSzPct val="100000"/>
              <a:buChar char="●"/>
            </a:pPr>
            <a:r>
              <a:rPr lang="en-US" sz="1800"/>
              <a:t>Past tense</a:t>
            </a:r>
          </a:p>
          <a:p>
            <a:pPr indent="-342900" lvl="0" marL="457200" rtl="0">
              <a:lnSpc>
                <a:spcPct val="115000"/>
              </a:lnSpc>
              <a:spcBef>
                <a:spcPts val="0"/>
              </a:spcBef>
              <a:spcAft>
                <a:spcPts val="1600"/>
              </a:spcAft>
              <a:buSzPct val="100000"/>
              <a:buChar char="●"/>
            </a:pPr>
            <a:r>
              <a:rPr lang="en-US" sz="1800"/>
              <a:t>No personal pronouns</a:t>
            </a:r>
          </a:p>
          <a:p>
            <a:pPr indent="-342900" lvl="0" marL="457200" rtl="0">
              <a:lnSpc>
                <a:spcPct val="115000"/>
              </a:lnSpc>
              <a:spcBef>
                <a:spcPts val="0"/>
              </a:spcBef>
              <a:spcAft>
                <a:spcPts val="1600"/>
              </a:spcAft>
              <a:buSzPct val="100000"/>
              <a:buChar char="●"/>
            </a:pPr>
            <a:r>
              <a:rPr lang="en-US" sz="1800"/>
              <a:t>Active voice</a:t>
            </a:r>
          </a:p>
          <a:p>
            <a:pPr indent="-342900" lvl="0" marL="457200" rtl="0">
              <a:lnSpc>
                <a:spcPct val="115000"/>
              </a:lnSpc>
              <a:spcBef>
                <a:spcPts val="0"/>
              </a:spcBef>
              <a:spcAft>
                <a:spcPts val="1600"/>
              </a:spcAft>
              <a:buSzPct val="100000"/>
              <a:buChar char="●"/>
            </a:pPr>
            <a:r>
              <a:rPr lang="en-US" sz="1800"/>
              <a:t>Spell check </a:t>
            </a:r>
          </a:p>
          <a:p>
            <a:pPr indent="-342900" lvl="0" marL="457200" rtl="0">
              <a:lnSpc>
                <a:spcPct val="115000"/>
              </a:lnSpc>
              <a:spcBef>
                <a:spcPts val="0"/>
              </a:spcBef>
              <a:spcAft>
                <a:spcPts val="1600"/>
              </a:spcAft>
              <a:buSzPct val="100000"/>
              <a:buChar char="●"/>
            </a:pPr>
            <a:r>
              <a:rPr lang="en-US" sz="1800"/>
              <a:t>Include enough technical information so that a non-AguaClara engineer can replicate your experiment</a:t>
            </a:r>
          </a:p>
          <a:p>
            <a:pPr indent="-342900" lvl="0" marL="457200" rtl="0">
              <a:lnSpc>
                <a:spcPct val="115000"/>
              </a:lnSpc>
              <a:spcBef>
                <a:spcPts val="0"/>
              </a:spcBef>
              <a:spcAft>
                <a:spcPts val="1600"/>
              </a:spcAft>
              <a:buSzPct val="100000"/>
              <a:buChar char="●"/>
            </a:pPr>
            <a:r>
              <a:rPr lang="en-US" sz="1800"/>
              <a:t>Modify for each team</a:t>
            </a:r>
          </a:p>
          <a:p>
            <a:pPr lvl="0" rtl="0">
              <a:lnSpc>
                <a:spcPct val="115000"/>
              </a:lnSpc>
              <a:spcBef>
                <a:spcPts val="0"/>
              </a:spcBef>
              <a:spcAft>
                <a:spcPts val="1600"/>
              </a:spcAft>
              <a:buNone/>
            </a:pPr>
            <a:r>
              <a:t/>
            </a:r>
            <a:endParaRPr sz="1800"/>
          </a:p>
        </p:txBody>
      </p:sp>
      <p:sp>
        <p:nvSpPr>
          <p:cNvPr id="251" name="Shape 251"/>
          <p:cNvSpPr txBox="1"/>
          <p:nvPr/>
        </p:nvSpPr>
        <p:spPr>
          <a:xfrm>
            <a:off x="84750" y="3388250"/>
            <a:ext cx="9375000" cy="884700"/>
          </a:xfrm>
          <a:prstGeom prst="rect">
            <a:avLst/>
          </a:prstGeom>
          <a:noFill/>
          <a:ln>
            <a:noFill/>
          </a:ln>
        </p:spPr>
        <p:txBody>
          <a:bodyPr anchorCtr="0" anchor="t" bIns="91425" lIns="91425" rIns="91425" tIns="91425">
            <a:noAutofit/>
          </a:bodyPr>
          <a:lstStyle/>
          <a:p>
            <a:pPr lvl="0" rtl="0">
              <a:lnSpc>
                <a:spcPct val="115000"/>
              </a:lnSpc>
              <a:spcBef>
                <a:spcPts val="0"/>
              </a:spcBef>
              <a:spcAft>
                <a:spcPts val="1600"/>
              </a:spcAft>
              <a:buClr>
                <a:schemeClr val="dk1"/>
              </a:buClr>
              <a:buSzPct val="61111"/>
              <a:buFont typeface="Arial"/>
              <a:buNone/>
            </a:pPr>
            <a:r>
              <a:rPr lang="en-US" sz="1800">
                <a:solidFill>
                  <a:schemeClr val="dk1"/>
                </a:solidFill>
              </a:rPr>
              <a:t>Great Resources:</a:t>
            </a:r>
            <a:br>
              <a:rPr lang="en-US" sz="1800">
                <a:solidFill>
                  <a:schemeClr val="dk1"/>
                </a:solidFill>
              </a:rPr>
            </a:br>
            <a:r>
              <a:rPr lang="en-US" u="sng">
                <a:solidFill>
                  <a:schemeClr val="hlink"/>
                </a:solidFill>
                <a:hlinkClick r:id="rId4"/>
              </a:rPr>
              <a:t>https://confluence.cornell.edu/display/AGUACLARA/Grammar+Guidelines+for+Reports</a:t>
            </a:r>
            <a:br>
              <a:rPr lang="en-US" sz="1800">
                <a:solidFill>
                  <a:schemeClr val="dk1"/>
                </a:solidFill>
              </a:rPr>
            </a:br>
            <a:r>
              <a:rPr lang="en-US" u="sng">
                <a:solidFill>
                  <a:schemeClr val="hlink"/>
                </a:solidFill>
                <a:hlinkClick r:id="rId5"/>
              </a:rPr>
              <a:t>https://confluence.cornell.edu/display/AGUACLARA/Style+Guide+for+Figures%2C+Tables%2C+and+Equations</a:t>
            </a:r>
            <a:br>
              <a:rPr lang="en-US" sz="1800">
                <a:solidFill>
                  <a:schemeClr val="dk1"/>
                </a:solidFill>
              </a:rPr>
            </a:br>
            <a:br>
              <a:rPr lang="en-US" sz="1800">
                <a:solidFill>
                  <a:schemeClr val="dk1"/>
                </a:solidFill>
              </a:rPr>
            </a:br>
          </a:p>
          <a:p>
            <a:pPr lvl="0">
              <a:spcBef>
                <a:spcPts val="0"/>
              </a:spcBef>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5" name="Shape 255"/>
        <p:cNvGrpSpPr/>
        <p:nvPr/>
      </p:nvGrpSpPr>
      <p:grpSpPr>
        <a:xfrm>
          <a:off x="0" y="0"/>
          <a:ext cx="0" cy="0"/>
          <a:chOff x="0" y="0"/>
          <a:chExt cx="0" cy="0"/>
        </a:xfrm>
      </p:grpSpPr>
      <p:pic>
        <p:nvPicPr>
          <p:cNvPr id="256" name="Shape 256"/>
          <p:cNvPicPr preferRelativeResize="0"/>
          <p:nvPr/>
        </p:nvPicPr>
        <p:blipFill/>
        <p:spPr>
          <a:xfrm>
            <a:off x="7514490" y="45563"/>
            <a:ext cx="718200" cy="718200"/>
          </a:xfrm>
          <a:prstGeom prst="rect">
            <a:avLst/>
          </a:prstGeom>
          <a:solidFill>
            <a:srgbClr val="FFFFFF"/>
          </a:solidFill>
          <a:ln>
            <a:noFill/>
          </a:ln>
        </p:spPr>
      </p:pic>
      <p:pic>
        <p:nvPicPr>
          <p:cNvPr descr="AClogotype (1).png" id="257" name="Shape 25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58" name="Shape 258"/>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Announcements</a:t>
            </a:r>
          </a:p>
        </p:txBody>
      </p:sp>
      <p:sp>
        <p:nvSpPr>
          <p:cNvPr id="259" name="Shape 259"/>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260" name="Shape 260"/>
          <p:cNvSpPr txBox="1"/>
          <p:nvPr/>
        </p:nvSpPr>
        <p:spPr>
          <a:xfrm>
            <a:off x="458125" y="843850"/>
            <a:ext cx="5123400" cy="24294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spcAft>
                <a:spcPts val="1600"/>
              </a:spcAft>
              <a:buSzPct val="100000"/>
              <a:buChar char="●"/>
            </a:pPr>
            <a:r>
              <a:rPr lang="en-US" sz="1800"/>
              <a:t>Due Friday @ 11:59PM</a:t>
            </a:r>
          </a:p>
          <a:p>
            <a:pPr indent="-342900" lvl="1" marL="914400" rtl="0">
              <a:lnSpc>
                <a:spcPct val="115000"/>
              </a:lnSpc>
              <a:spcBef>
                <a:spcPts val="0"/>
              </a:spcBef>
              <a:spcAft>
                <a:spcPts val="1600"/>
              </a:spcAft>
              <a:buSzPct val="100000"/>
              <a:buChar char="○"/>
            </a:pPr>
            <a:r>
              <a:rPr lang="en-US" sz="1800"/>
              <a:t>Research Report 1</a:t>
            </a:r>
          </a:p>
          <a:p>
            <a:pPr indent="-342900" lvl="1" marL="914400" rtl="0">
              <a:lnSpc>
                <a:spcPct val="115000"/>
              </a:lnSpc>
              <a:spcBef>
                <a:spcPts val="0"/>
              </a:spcBef>
              <a:spcAft>
                <a:spcPts val="1600"/>
              </a:spcAft>
              <a:buSzPct val="100000"/>
              <a:buChar char="○"/>
            </a:pPr>
            <a:r>
              <a:rPr lang="en-US" sz="1800"/>
              <a:t>Abstract on Wiki</a:t>
            </a:r>
          </a:p>
          <a:p>
            <a:pPr indent="-342900" lvl="0" marL="457200" rtl="0">
              <a:lnSpc>
                <a:spcPct val="115000"/>
              </a:lnSpc>
              <a:spcBef>
                <a:spcPts val="0"/>
              </a:spcBef>
              <a:spcAft>
                <a:spcPts val="1600"/>
              </a:spcAft>
              <a:buSzPct val="100000"/>
              <a:buChar char="●"/>
            </a:pPr>
            <a:r>
              <a:rPr lang="en-US" sz="1800"/>
              <a:t>Research Report Office Hours 3-6pm</a:t>
            </a:r>
          </a:p>
          <a:p>
            <a:pPr indent="-342900" lvl="0" marL="457200" rtl="0">
              <a:lnSpc>
                <a:spcPct val="115000"/>
              </a:lnSpc>
              <a:spcBef>
                <a:spcPts val="0"/>
              </a:spcBef>
              <a:spcAft>
                <a:spcPts val="1600"/>
              </a:spcAft>
              <a:buSzPct val="100000"/>
              <a:buChar char="●"/>
            </a:pPr>
            <a:r>
              <a:rPr lang="en-US" sz="1800"/>
              <a:t>Monroe Meeting invitations</a:t>
            </a:r>
          </a:p>
          <a:p>
            <a:pPr indent="-342900" lvl="0" marL="457200" rtl="0">
              <a:lnSpc>
                <a:spcPct val="115000"/>
              </a:lnSpc>
              <a:spcBef>
                <a:spcPts val="0"/>
              </a:spcBef>
              <a:spcAft>
                <a:spcPts val="1600"/>
              </a:spcAft>
              <a:buSzPct val="100000"/>
              <a:buChar char="●"/>
            </a:pPr>
            <a:r>
              <a:rPr lang="en-US" sz="1800"/>
              <a:t>WTP tour makeup Thursday 5:00PM</a:t>
            </a:r>
          </a:p>
          <a:p>
            <a:pPr lvl="0" rtl="0">
              <a:lnSpc>
                <a:spcPct val="115000"/>
              </a:lnSpc>
              <a:spcBef>
                <a:spcPts val="0"/>
              </a:spcBef>
              <a:spcAft>
                <a:spcPts val="1600"/>
              </a:spcAft>
              <a:buNone/>
            </a:pPr>
            <a:r>
              <a:t/>
            </a:r>
            <a:endParaRPr sz="1800"/>
          </a:p>
        </p:txBody>
      </p:sp>
      <p:sp>
        <p:nvSpPr>
          <p:cNvPr id="261" name="Shape 261"/>
          <p:cNvSpPr txBox="1"/>
          <p:nvPr/>
        </p:nvSpPr>
        <p:spPr>
          <a:xfrm>
            <a:off x="84750" y="3388250"/>
            <a:ext cx="9375000" cy="884700"/>
          </a:xfrm>
          <a:prstGeom prst="rect">
            <a:avLst/>
          </a:prstGeom>
          <a:noFill/>
          <a:ln>
            <a:noFill/>
          </a:ln>
        </p:spPr>
        <p:txBody>
          <a:bodyPr anchorCtr="0" anchor="t" bIns="91425" lIns="91425" rIns="91425" tIns="91425">
            <a:noAutofit/>
          </a:bodyPr>
          <a:lstStyle/>
          <a:p>
            <a:pPr lvl="0" rtl="0">
              <a:lnSpc>
                <a:spcPct val="115000"/>
              </a:lnSpc>
              <a:spcBef>
                <a:spcPts val="0"/>
              </a:spcBef>
              <a:spcAft>
                <a:spcPts val="1600"/>
              </a:spcAft>
              <a:buClr>
                <a:schemeClr val="dk1"/>
              </a:buClr>
              <a:buSzPct val="61111"/>
              <a:buFont typeface="Arial"/>
              <a:buNone/>
            </a:pPr>
            <a:br>
              <a:rPr lang="en-US" sz="1800">
                <a:solidFill>
                  <a:schemeClr val="dk1"/>
                </a:solidFill>
              </a:rPr>
            </a:br>
            <a:br>
              <a:rPr lang="en-US" sz="1800">
                <a:solidFill>
                  <a:schemeClr val="dk1"/>
                </a:solidFill>
              </a:rPr>
            </a:br>
          </a:p>
          <a:p>
            <a:pPr lvl="0" rtl="0">
              <a:spcBef>
                <a:spcPts val="0"/>
              </a:spcBef>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5" name="Shape 265"/>
        <p:cNvGrpSpPr/>
        <p:nvPr/>
      </p:nvGrpSpPr>
      <p:grpSpPr>
        <a:xfrm>
          <a:off x="0" y="0"/>
          <a:ext cx="0" cy="0"/>
          <a:chOff x="0" y="0"/>
          <a:chExt cx="0" cy="0"/>
        </a:xfrm>
      </p:grpSpPr>
      <p:pic>
        <p:nvPicPr>
          <p:cNvPr id="266" name="Shape 266"/>
          <p:cNvPicPr preferRelativeResize="0"/>
          <p:nvPr/>
        </p:nvPicPr>
        <p:blipFill/>
        <p:spPr>
          <a:xfrm>
            <a:off x="7514490" y="45563"/>
            <a:ext cx="718110" cy="718110"/>
          </a:xfrm>
          <a:prstGeom prst="rect">
            <a:avLst/>
          </a:prstGeom>
          <a:solidFill>
            <a:srgbClr val="FFFFFF"/>
          </a:solidFill>
          <a:ln>
            <a:noFill/>
          </a:ln>
        </p:spPr>
      </p:pic>
      <p:sp>
        <p:nvSpPr>
          <p:cNvPr id="267" name="Shape 267"/>
          <p:cNvSpPr txBox="1"/>
          <p:nvPr/>
        </p:nvSpPr>
        <p:spPr>
          <a:xfrm>
            <a:off x="1293600" y="1667775"/>
            <a:ext cx="6556800" cy="14598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r>
              <a:rPr lang="en-US" sz="6000">
                <a:solidFill>
                  <a:srgbClr val="0B68FF"/>
                </a:solidFill>
              </a:rPr>
              <a:t>Appendix</a:t>
            </a:r>
          </a:p>
          <a:p>
            <a:pPr indent="0" lvl="0" marL="0" marR="0" rtl="0" algn="ctr">
              <a:spcBef>
                <a:spcPts val="0"/>
              </a:spcBef>
              <a:buSzPct val="25000"/>
              <a:buNone/>
            </a:pPr>
            <a:r>
              <a:rPr lang="en-US" sz="6000">
                <a:solidFill>
                  <a:srgbClr val="0B68FF"/>
                </a:solidFill>
              </a:rPr>
              <a:t>Slides</a:t>
            </a:r>
          </a:p>
        </p:txBody>
      </p:sp>
      <p:pic>
        <p:nvPicPr>
          <p:cNvPr descr="AClogotype (1).png" id="268" name="Shape 268"/>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descr="AClogotype (1).png" id="269" name="Shape 269"/>
          <p:cNvPicPr preferRelativeResize="0"/>
          <p:nvPr/>
        </p:nvPicPr>
        <p:blipFill rotWithShape="1">
          <a:blip r:embed="rId3">
            <a:alphaModFix/>
          </a:blip>
          <a:srcRect b="0" l="4313" r="75452" t="0"/>
          <a:stretch/>
        </p:blipFill>
        <p:spPr>
          <a:xfrm>
            <a:off x="-1" y="1739425"/>
            <a:ext cx="2274172" cy="3270224"/>
          </a:xfrm>
          <a:prstGeom prst="rect">
            <a:avLst/>
          </a:prstGeom>
          <a:noFill/>
          <a:ln>
            <a:noFill/>
          </a:ln>
        </p:spPr>
      </p:pic>
      <p:sp>
        <p:nvSpPr>
          <p:cNvPr id="270" name="Shape 270"/>
          <p:cNvSpPr txBox="1"/>
          <p:nvPr/>
        </p:nvSpPr>
        <p:spPr>
          <a:xfrm>
            <a:off x="5429132" y="47634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pic>
        <p:nvPicPr>
          <p:cNvPr id="92" name="Shape 92"/>
          <p:cNvPicPr preferRelativeResize="0"/>
          <p:nvPr/>
        </p:nvPicPr>
        <p:blipFill/>
        <p:spPr>
          <a:xfrm>
            <a:off x="7514490" y="45563"/>
            <a:ext cx="718200" cy="718200"/>
          </a:xfrm>
          <a:prstGeom prst="rect">
            <a:avLst/>
          </a:prstGeom>
          <a:solidFill>
            <a:srgbClr val="FFFFFF"/>
          </a:solidFill>
          <a:ln>
            <a:noFill/>
          </a:ln>
        </p:spPr>
      </p:pic>
      <p:pic>
        <p:nvPicPr>
          <p:cNvPr descr="AClogotype (1).png" id="93" name="Shape 93"/>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94" name="Shape 94"/>
          <p:cNvSpPr txBox="1"/>
          <p:nvPr/>
        </p:nvSpPr>
        <p:spPr>
          <a:xfrm>
            <a:off x="2339175" y="724650"/>
            <a:ext cx="4780500" cy="673800"/>
          </a:xfrm>
          <a:prstGeom prst="rect">
            <a:avLst/>
          </a:prstGeom>
          <a:noFill/>
          <a:ln>
            <a:noFill/>
          </a:ln>
        </p:spPr>
        <p:txBody>
          <a:bodyPr anchorCtr="0" anchor="ctr" bIns="121875" lIns="121875" rIns="121875" tIns="121875">
            <a:noAutofit/>
          </a:bodyPr>
          <a:lstStyle/>
          <a:p>
            <a:pPr indent="0" lvl="0" marL="0" marR="0" rtl="0" algn="ctr">
              <a:lnSpc>
                <a:spcPct val="90000"/>
              </a:lnSpc>
              <a:spcBef>
                <a:spcPts val="0"/>
              </a:spcBef>
              <a:buSzPct val="25000"/>
              <a:buNone/>
            </a:pPr>
            <a:r>
              <a:rPr b="1" lang="en-US" sz="3000">
                <a:solidFill>
                  <a:srgbClr val="0B68FF"/>
                </a:solidFill>
              </a:rPr>
              <a:t>Returning members,  </a:t>
            </a:r>
          </a:p>
        </p:txBody>
      </p:sp>
      <p:sp>
        <p:nvSpPr>
          <p:cNvPr id="95" name="Shape 95"/>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96" name="Shape 96"/>
          <p:cNvSpPr txBox="1"/>
          <p:nvPr/>
        </p:nvSpPr>
        <p:spPr>
          <a:xfrm>
            <a:off x="2573925" y="1754375"/>
            <a:ext cx="4311000" cy="673800"/>
          </a:xfrm>
          <a:prstGeom prst="rect">
            <a:avLst/>
          </a:prstGeom>
          <a:noFill/>
          <a:ln>
            <a:noFill/>
          </a:ln>
        </p:spPr>
        <p:txBody>
          <a:bodyPr anchorCtr="0" anchor="ctr" bIns="121875" lIns="121875" rIns="121875" tIns="121875">
            <a:noAutofit/>
          </a:bodyPr>
          <a:lstStyle/>
          <a:p>
            <a:pPr indent="0" lvl="0" marL="0" marR="0" rtl="0" algn="ctr">
              <a:lnSpc>
                <a:spcPct val="90000"/>
              </a:lnSpc>
              <a:spcBef>
                <a:spcPts val="0"/>
              </a:spcBef>
              <a:buSzPct val="25000"/>
              <a:buNone/>
            </a:pPr>
            <a:r>
              <a:rPr lang="en-US" sz="3000">
                <a:solidFill>
                  <a:srgbClr val="0B68FF"/>
                </a:solidFill>
              </a:rPr>
              <a:t>Are you thinking….</a:t>
            </a:r>
            <a:r>
              <a:rPr lang="en-US" sz="3000">
                <a:solidFill>
                  <a:srgbClr val="0B68FF"/>
                </a:solidFill>
              </a:rPr>
              <a:t> </a:t>
            </a:r>
          </a:p>
        </p:txBody>
      </p:sp>
      <p:sp>
        <p:nvSpPr>
          <p:cNvPr id="97" name="Shape 97"/>
          <p:cNvSpPr txBox="1"/>
          <p:nvPr/>
        </p:nvSpPr>
        <p:spPr>
          <a:xfrm>
            <a:off x="1568625" y="2885375"/>
            <a:ext cx="6321600" cy="949200"/>
          </a:xfrm>
          <a:prstGeom prst="rect">
            <a:avLst/>
          </a:prstGeom>
          <a:noFill/>
          <a:ln>
            <a:noFill/>
          </a:ln>
        </p:spPr>
        <p:txBody>
          <a:bodyPr anchorCtr="0" anchor="ctr" bIns="121875" lIns="121875" rIns="121875" tIns="121875">
            <a:noAutofit/>
          </a:bodyPr>
          <a:lstStyle/>
          <a:p>
            <a:pPr indent="0" lvl="0" marL="0" marR="0" rtl="0" algn="ctr">
              <a:lnSpc>
                <a:spcPct val="90000"/>
              </a:lnSpc>
              <a:spcBef>
                <a:spcPts val="0"/>
              </a:spcBef>
              <a:buSzPct val="25000"/>
              <a:buNone/>
            </a:pPr>
            <a:r>
              <a:rPr lang="en-US" sz="3000">
                <a:solidFill>
                  <a:srgbClr val="0B68FF"/>
                </a:solidFill>
              </a:rPr>
              <a:t>“Why am I sitting here if I’ve already been trained in report writing?”</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4" name="Shape 274"/>
        <p:cNvGrpSpPr/>
        <p:nvPr/>
      </p:nvGrpSpPr>
      <p:grpSpPr>
        <a:xfrm>
          <a:off x="0" y="0"/>
          <a:ext cx="0" cy="0"/>
          <a:chOff x="0" y="0"/>
          <a:chExt cx="0" cy="0"/>
        </a:xfrm>
      </p:grpSpPr>
      <p:pic>
        <p:nvPicPr>
          <p:cNvPr id="275" name="Shape 275"/>
          <p:cNvPicPr preferRelativeResize="0"/>
          <p:nvPr/>
        </p:nvPicPr>
        <p:blipFill/>
        <p:spPr>
          <a:xfrm>
            <a:off x="7514490" y="45563"/>
            <a:ext cx="718200" cy="718200"/>
          </a:xfrm>
          <a:prstGeom prst="rect">
            <a:avLst/>
          </a:prstGeom>
          <a:solidFill>
            <a:srgbClr val="FFFFFF"/>
          </a:solidFill>
          <a:ln>
            <a:noFill/>
          </a:ln>
        </p:spPr>
      </p:pic>
      <p:sp>
        <p:nvSpPr>
          <p:cNvPr id="276" name="Shape 276"/>
          <p:cNvSpPr txBox="1"/>
          <p:nvPr/>
        </p:nvSpPr>
        <p:spPr>
          <a:xfrm>
            <a:off x="595800" y="1393600"/>
            <a:ext cx="4041000" cy="1992900"/>
          </a:xfrm>
          <a:prstGeom prst="rect">
            <a:avLst/>
          </a:prstGeom>
          <a:noFill/>
          <a:ln>
            <a:noFill/>
          </a:ln>
        </p:spPr>
        <p:txBody>
          <a:bodyPr anchorCtr="0" anchor="t" bIns="45700" lIns="91425" rIns="91425" tIns="45700">
            <a:noAutofit/>
          </a:bodyPr>
          <a:lstStyle/>
          <a:p>
            <a:pPr lvl="0" marR="0" rtl="0" algn="l">
              <a:lnSpc>
                <a:spcPct val="115000"/>
              </a:lnSpc>
              <a:spcBef>
                <a:spcPts val="0"/>
              </a:spcBef>
              <a:spcAft>
                <a:spcPts val="1600"/>
              </a:spcAft>
              <a:buNone/>
            </a:pPr>
            <a:r>
              <a:rPr b="1" lang="en-US" sz="1800"/>
              <a:t>Literature Review</a:t>
            </a:r>
          </a:p>
          <a:p>
            <a:pPr indent="-342900" lvl="0" marL="457200" rtl="0">
              <a:lnSpc>
                <a:spcPct val="115000"/>
              </a:lnSpc>
              <a:spcBef>
                <a:spcPts val="0"/>
              </a:spcBef>
              <a:spcAft>
                <a:spcPts val="1600"/>
              </a:spcAft>
              <a:buSzPct val="100000"/>
              <a:buChar char="●"/>
            </a:pPr>
            <a:r>
              <a:rPr lang="en-US" sz="1800"/>
              <a:t>Explain the importance of </a:t>
            </a:r>
            <a:r>
              <a:rPr i="1" lang="en-US" sz="1800" u="sng"/>
              <a:t>outside </a:t>
            </a:r>
            <a:r>
              <a:rPr lang="en-US" sz="1800"/>
              <a:t>literature to your work</a:t>
            </a:r>
          </a:p>
        </p:txBody>
      </p:sp>
      <p:pic>
        <p:nvPicPr>
          <p:cNvPr descr="AClogotype (1).png" id="277" name="Shape 27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78" name="Shape 278"/>
          <p:cNvSpPr txBox="1"/>
          <p:nvPr/>
        </p:nvSpPr>
        <p:spPr>
          <a:xfrm>
            <a:off x="84750" y="59025"/>
            <a:ext cx="7109100" cy="10854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Difference between Literature Review and Previous Work</a:t>
            </a:r>
          </a:p>
        </p:txBody>
      </p:sp>
      <p:sp>
        <p:nvSpPr>
          <p:cNvPr id="279" name="Shape 279"/>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280" name="Shape 280"/>
          <p:cNvSpPr txBox="1"/>
          <p:nvPr/>
        </p:nvSpPr>
        <p:spPr>
          <a:xfrm>
            <a:off x="4801050" y="1393600"/>
            <a:ext cx="4041000" cy="1992900"/>
          </a:xfrm>
          <a:prstGeom prst="rect">
            <a:avLst/>
          </a:prstGeom>
          <a:noFill/>
          <a:ln>
            <a:noFill/>
          </a:ln>
        </p:spPr>
        <p:txBody>
          <a:bodyPr anchorCtr="0" anchor="t" bIns="45700" lIns="91425" rIns="91425" tIns="45700">
            <a:noAutofit/>
          </a:bodyPr>
          <a:lstStyle/>
          <a:p>
            <a:pPr lvl="0" marR="0" rtl="0" algn="l">
              <a:lnSpc>
                <a:spcPct val="115000"/>
              </a:lnSpc>
              <a:spcBef>
                <a:spcPts val="0"/>
              </a:spcBef>
              <a:spcAft>
                <a:spcPts val="1600"/>
              </a:spcAft>
              <a:buNone/>
            </a:pPr>
            <a:r>
              <a:rPr b="1" lang="en-US" sz="1800"/>
              <a:t>Previous Work</a:t>
            </a:r>
          </a:p>
          <a:p>
            <a:pPr indent="-342900" lvl="0" marL="457200" rtl="0">
              <a:lnSpc>
                <a:spcPct val="115000"/>
              </a:lnSpc>
              <a:spcBef>
                <a:spcPts val="0"/>
              </a:spcBef>
              <a:spcAft>
                <a:spcPts val="1600"/>
              </a:spcAft>
              <a:buSzPct val="100000"/>
              <a:buChar char="●"/>
            </a:pPr>
            <a:r>
              <a:rPr lang="en-US" sz="1800"/>
              <a:t>Explain </a:t>
            </a:r>
            <a:r>
              <a:rPr lang="en-US" sz="1800">
                <a:solidFill>
                  <a:schemeClr val="dk1"/>
                </a:solidFill>
              </a:rPr>
              <a:t>the importance of </a:t>
            </a:r>
            <a:r>
              <a:rPr i="1" lang="en-US" sz="1800" u="sng"/>
              <a:t>AguaClara </a:t>
            </a:r>
            <a:r>
              <a:rPr lang="en-US" sz="1800"/>
              <a:t>literature </a:t>
            </a:r>
            <a:r>
              <a:rPr lang="en-US" sz="1800">
                <a:solidFill>
                  <a:schemeClr val="dk1"/>
                </a:solidFill>
              </a:rPr>
              <a:t>to your work</a:t>
            </a:r>
          </a:p>
        </p:txBody>
      </p:sp>
      <p:sp>
        <p:nvSpPr>
          <p:cNvPr id="281" name="Shape 281"/>
          <p:cNvSpPr txBox="1"/>
          <p:nvPr/>
        </p:nvSpPr>
        <p:spPr>
          <a:xfrm>
            <a:off x="595800" y="3386500"/>
            <a:ext cx="8175600" cy="909000"/>
          </a:xfrm>
          <a:prstGeom prst="rect">
            <a:avLst/>
          </a:prstGeom>
          <a:noFill/>
          <a:ln>
            <a:noFill/>
          </a:ln>
        </p:spPr>
        <p:txBody>
          <a:bodyPr anchorCtr="0" anchor="t" bIns="91425" lIns="91425" rIns="91425" tIns="91425">
            <a:noAutofit/>
          </a:bodyPr>
          <a:lstStyle/>
          <a:p>
            <a:pPr lvl="0" algn="ctr">
              <a:spcBef>
                <a:spcPts val="0"/>
              </a:spcBef>
              <a:buNone/>
            </a:pPr>
            <a:r>
              <a:rPr lang="en-US" sz="1800"/>
              <a:t>*Make sure that all literature is relevant. </a:t>
            </a:r>
          </a:p>
          <a:p>
            <a:pPr lvl="0" algn="ctr">
              <a:spcBef>
                <a:spcPts val="0"/>
              </a:spcBef>
              <a:buNone/>
            </a:pPr>
            <a:r>
              <a:rPr lang="en-US" sz="1800"/>
              <a:t>Long </a:t>
            </a:r>
            <a:r>
              <a:rPr lang="en-US" sz="1800">
                <a:solidFill>
                  <a:schemeClr val="dk1"/>
                </a:solidFill>
              </a:rPr>
              <a:t>≠ </a:t>
            </a:r>
            <a:r>
              <a:rPr lang="en-US" sz="1800"/>
              <a:t>Better!</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5" name="Shape 285"/>
        <p:cNvGrpSpPr/>
        <p:nvPr/>
      </p:nvGrpSpPr>
      <p:grpSpPr>
        <a:xfrm>
          <a:off x="0" y="0"/>
          <a:ext cx="0" cy="0"/>
          <a:chOff x="0" y="0"/>
          <a:chExt cx="0" cy="0"/>
        </a:xfrm>
      </p:grpSpPr>
      <p:pic>
        <p:nvPicPr>
          <p:cNvPr id="286" name="Shape 286"/>
          <p:cNvPicPr preferRelativeResize="0"/>
          <p:nvPr/>
        </p:nvPicPr>
        <p:blipFill/>
        <p:spPr>
          <a:xfrm>
            <a:off x="7514490" y="45563"/>
            <a:ext cx="718200" cy="718200"/>
          </a:xfrm>
          <a:prstGeom prst="rect">
            <a:avLst/>
          </a:prstGeom>
          <a:solidFill>
            <a:srgbClr val="FFFFFF"/>
          </a:solidFill>
          <a:ln>
            <a:noFill/>
          </a:ln>
        </p:spPr>
      </p:pic>
      <p:sp>
        <p:nvSpPr>
          <p:cNvPr id="287" name="Shape 287"/>
          <p:cNvSpPr txBox="1"/>
          <p:nvPr/>
        </p:nvSpPr>
        <p:spPr>
          <a:xfrm>
            <a:off x="595800" y="1393600"/>
            <a:ext cx="4041000" cy="1992900"/>
          </a:xfrm>
          <a:prstGeom prst="rect">
            <a:avLst/>
          </a:prstGeom>
          <a:noFill/>
          <a:ln>
            <a:noFill/>
          </a:ln>
        </p:spPr>
        <p:txBody>
          <a:bodyPr anchorCtr="0" anchor="t" bIns="45700" lIns="91425" rIns="91425" tIns="45700">
            <a:noAutofit/>
          </a:bodyPr>
          <a:lstStyle/>
          <a:p>
            <a:pPr lvl="0" marR="0" rtl="0" algn="l">
              <a:lnSpc>
                <a:spcPct val="115000"/>
              </a:lnSpc>
              <a:spcBef>
                <a:spcPts val="0"/>
              </a:spcBef>
              <a:spcAft>
                <a:spcPts val="1600"/>
              </a:spcAft>
              <a:buNone/>
            </a:pPr>
            <a:r>
              <a:rPr b="1" lang="en-US" sz="1800"/>
              <a:t>Results</a:t>
            </a:r>
          </a:p>
          <a:p>
            <a:pPr indent="-342900" lvl="0" marL="457200" rtl="0">
              <a:lnSpc>
                <a:spcPct val="115000"/>
              </a:lnSpc>
              <a:spcBef>
                <a:spcPts val="0"/>
              </a:spcBef>
              <a:spcAft>
                <a:spcPts val="1600"/>
              </a:spcAft>
              <a:buSzPct val="100000"/>
              <a:buChar char="●"/>
            </a:pPr>
            <a:r>
              <a:rPr lang="en-US" sz="1800"/>
              <a:t>Simply </a:t>
            </a:r>
            <a:r>
              <a:rPr lang="en-US" sz="1800" u="sng"/>
              <a:t>present </a:t>
            </a:r>
            <a:r>
              <a:rPr lang="en-US" sz="1800"/>
              <a:t>the data in the form of numbers, tables, and/or graphs</a:t>
            </a:r>
          </a:p>
        </p:txBody>
      </p:sp>
      <p:pic>
        <p:nvPicPr>
          <p:cNvPr descr="AClogotype (1).png" id="288" name="Shape 28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89" name="Shape 289"/>
          <p:cNvSpPr txBox="1"/>
          <p:nvPr/>
        </p:nvSpPr>
        <p:spPr>
          <a:xfrm>
            <a:off x="84750" y="59025"/>
            <a:ext cx="7109100" cy="10854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Difference between Results and Analysis</a:t>
            </a:r>
          </a:p>
        </p:txBody>
      </p:sp>
      <p:sp>
        <p:nvSpPr>
          <p:cNvPr id="290" name="Shape 290"/>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291" name="Shape 291"/>
          <p:cNvSpPr txBox="1"/>
          <p:nvPr/>
        </p:nvSpPr>
        <p:spPr>
          <a:xfrm>
            <a:off x="4801050" y="1393600"/>
            <a:ext cx="4041000" cy="1992900"/>
          </a:xfrm>
          <a:prstGeom prst="rect">
            <a:avLst/>
          </a:prstGeom>
          <a:noFill/>
          <a:ln>
            <a:noFill/>
          </a:ln>
        </p:spPr>
        <p:txBody>
          <a:bodyPr anchorCtr="0" anchor="t" bIns="45700" lIns="91425" rIns="91425" tIns="45700">
            <a:noAutofit/>
          </a:bodyPr>
          <a:lstStyle/>
          <a:p>
            <a:pPr lvl="0" marR="0" rtl="0" algn="l">
              <a:lnSpc>
                <a:spcPct val="115000"/>
              </a:lnSpc>
              <a:spcBef>
                <a:spcPts val="0"/>
              </a:spcBef>
              <a:spcAft>
                <a:spcPts val="1600"/>
              </a:spcAft>
              <a:buNone/>
            </a:pPr>
            <a:r>
              <a:rPr b="1" lang="en-US" sz="1800"/>
              <a:t>Analysis</a:t>
            </a:r>
          </a:p>
          <a:p>
            <a:pPr indent="-342900" lvl="0" marL="457200" rtl="0">
              <a:lnSpc>
                <a:spcPct val="115000"/>
              </a:lnSpc>
              <a:spcBef>
                <a:spcPts val="0"/>
              </a:spcBef>
              <a:spcAft>
                <a:spcPts val="1600"/>
              </a:spcAft>
              <a:buSzPct val="100000"/>
              <a:buChar char="●"/>
            </a:pPr>
            <a:r>
              <a:rPr lang="en-US" sz="1800"/>
              <a:t>Establish </a:t>
            </a:r>
            <a:r>
              <a:rPr lang="en-US" sz="1800" u="sng"/>
              <a:t>patterns </a:t>
            </a:r>
            <a:r>
              <a:rPr lang="en-US" sz="1800"/>
              <a:t>from the data </a:t>
            </a:r>
          </a:p>
          <a:p>
            <a:pPr indent="-342900" lvl="0" marL="457200" rtl="0">
              <a:lnSpc>
                <a:spcPct val="115000"/>
              </a:lnSpc>
              <a:spcBef>
                <a:spcPts val="0"/>
              </a:spcBef>
              <a:spcAft>
                <a:spcPts val="1600"/>
              </a:spcAft>
              <a:buSzPct val="100000"/>
              <a:buChar char="●"/>
            </a:pPr>
            <a:r>
              <a:rPr lang="en-US" sz="1800"/>
              <a:t>What did you learn?</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pic>
        <p:nvPicPr>
          <p:cNvPr id="296" name="Shape 296"/>
          <p:cNvPicPr preferRelativeResize="0"/>
          <p:nvPr/>
        </p:nvPicPr>
        <p:blipFill/>
        <p:spPr>
          <a:xfrm>
            <a:off x="7514490" y="45563"/>
            <a:ext cx="718200" cy="718200"/>
          </a:xfrm>
          <a:prstGeom prst="rect">
            <a:avLst/>
          </a:prstGeom>
          <a:solidFill>
            <a:srgbClr val="FFFFFF"/>
          </a:solidFill>
          <a:ln>
            <a:noFill/>
          </a:ln>
        </p:spPr>
      </p:pic>
      <p:sp>
        <p:nvSpPr>
          <p:cNvPr id="297" name="Shape 297"/>
          <p:cNvSpPr txBox="1"/>
          <p:nvPr/>
        </p:nvSpPr>
        <p:spPr>
          <a:xfrm>
            <a:off x="595800" y="1393600"/>
            <a:ext cx="4041000" cy="1992900"/>
          </a:xfrm>
          <a:prstGeom prst="rect">
            <a:avLst/>
          </a:prstGeom>
          <a:noFill/>
          <a:ln>
            <a:noFill/>
          </a:ln>
        </p:spPr>
        <p:txBody>
          <a:bodyPr anchorCtr="0" anchor="t" bIns="45700" lIns="91425" rIns="91425" tIns="45700">
            <a:noAutofit/>
          </a:bodyPr>
          <a:lstStyle/>
          <a:p>
            <a:pPr lvl="0" marR="0" rtl="0" algn="l">
              <a:lnSpc>
                <a:spcPct val="115000"/>
              </a:lnSpc>
              <a:spcBef>
                <a:spcPts val="0"/>
              </a:spcBef>
              <a:spcAft>
                <a:spcPts val="1600"/>
              </a:spcAft>
              <a:buNone/>
            </a:pPr>
            <a:r>
              <a:rPr b="1" lang="en-US" sz="1800"/>
              <a:t>Analysis</a:t>
            </a:r>
          </a:p>
          <a:p>
            <a:pPr indent="-342900" lvl="0" marL="457200" rtl="0">
              <a:lnSpc>
                <a:spcPct val="115000"/>
              </a:lnSpc>
              <a:spcBef>
                <a:spcPts val="0"/>
              </a:spcBef>
              <a:spcAft>
                <a:spcPts val="1600"/>
              </a:spcAft>
              <a:buClr>
                <a:schemeClr val="dk1"/>
              </a:buClr>
              <a:buSzPct val="100000"/>
              <a:buChar char="●"/>
            </a:pPr>
            <a:r>
              <a:rPr lang="en-US" sz="1800">
                <a:solidFill>
                  <a:schemeClr val="dk1"/>
                </a:solidFill>
              </a:rPr>
              <a:t>Establish </a:t>
            </a:r>
            <a:r>
              <a:rPr lang="en-US" sz="1800" u="sng">
                <a:solidFill>
                  <a:schemeClr val="dk1"/>
                </a:solidFill>
              </a:rPr>
              <a:t>patterns </a:t>
            </a:r>
            <a:r>
              <a:rPr lang="en-US" sz="1800">
                <a:solidFill>
                  <a:schemeClr val="dk1"/>
                </a:solidFill>
              </a:rPr>
              <a:t>from the data </a:t>
            </a:r>
          </a:p>
        </p:txBody>
      </p:sp>
      <p:pic>
        <p:nvPicPr>
          <p:cNvPr descr="AClogotype (1).png" id="298" name="Shape 29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99" name="Shape 299"/>
          <p:cNvSpPr txBox="1"/>
          <p:nvPr/>
        </p:nvSpPr>
        <p:spPr>
          <a:xfrm>
            <a:off x="84750" y="59025"/>
            <a:ext cx="7109100" cy="10854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Difference between Analysis and Conclusions</a:t>
            </a:r>
          </a:p>
        </p:txBody>
      </p:sp>
      <p:sp>
        <p:nvSpPr>
          <p:cNvPr id="300" name="Shape 300"/>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301" name="Shape 301"/>
          <p:cNvSpPr txBox="1"/>
          <p:nvPr/>
        </p:nvSpPr>
        <p:spPr>
          <a:xfrm>
            <a:off x="4801050" y="1393600"/>
            <a:ext cx="4041000" cy="1992900"/>
          </a:xfrm>
          <a:prstGeom prst="rect">
            <a:avLst/>
          </a:prstGeom>
          <a:noFill/>
          <a:ln>
            <a:noFill/>
          </a:ln>
        </p:spPr>
        <p:txBody>
          <a:bodyPr anchorCtr="0" anchor="t" bIns="45700" lIns="91425" rIns="91425" tIns="45700">
            <a:noAutofit/>
          </a:bodyPr>
          <a:lstStyle/>
          <a:p>
            <a:pPr lvl="0" marR="0" rtl="0" algn="l">
              <a:lnSpc>
                <a:spcPct val="115000"/>
              </a:lnSpc>
              <a:spcBef>
                <a:spcPts val="0"/>
              </a:spcBef>
              <a:spcAft>
                <a:spcPts val="1600"/>
              </a:spcAft>
              <a:buNone/>
            </a:pPr>
            <a:r>
              <a:rPr b="1" lang="en-US" sz="1800"/>
              <a:t>Conclusions</a:t>
            </a:r>
          </a:p>
          <a:p>
            <a:pPr indent="-342900" lvl="0" marL="457200" rtl="0">
              <a:lnSpc>
                <a:spcPct val="115000"/>
              </a:lnSpc>
              <a:spcBef>
                <a:spcPts val="0"/>
              </a:spcBef>
              <a:spcAft>
                <a:spcPts val="1600"/>
              </a:spcAft>
              <a:buSzPct val="100000"/>
              <a:buChar char="●"/>
            </a:pPr>
            <a:r>
              <a:rPr lang="en-US" sz="1800"/>
              <a:t>Overarching </a:t>
            </a:r>
            <a:r>
              <a:rPr lang="en-US" sz="1800" u="sng"/>
              <a:t>summary of all analysis</a:t>
            </a:r>
            <a:r>
              <a:rPr lang="en-US" sz="1800"/>
              <a:t> conducted</a:t>
            </a:r>
          </a:p>
          <a:p>
            <a:pPr indent="-342900" lvl="0" marL="457200" rtl="0">
              <a:lnSpc>
                <a:spcPct val="115000"/>
              </a:lnSpc>
              <a:spcBef>
                <a:spcPts val="0"/>
              </a:spcBef>
              <a:spcAft>
                <a:spcPts val="1600"/>
              </a:spcAft>
              <a:buSzPct val="100000"/>
              <a:buChar char="●"/>
            </a:pPr>
            <a:r>
              <a:rPr lang="en-US" sz="1800"/>
              <a:t>Why do your findings matter to AguaClara?</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5" name="Shape 305"/>
        <p:cNvGrpSpPr/>
        <p:nvPr/>
      </p:nvGrpSpPr>
      <p:grpSpPr>
        <a:xfrm>
          <a:off x="0" y="0"/>
          <a:ext cx="0" cy="0"/>
          <a:chOff x="0" y="0"/>
          <a:chExt cx="0" cy="0"/>
        </a:xfrm>
      </p:grpSpPr>
      <p:pic>
        <p:nvPicPr>
          <p:cNvPr id="306" name="Shape 306"/>
          <p:cNvPicPr preferRelativeResize="0"/>
          <p:nvPr/>
        </p:nvPicPr>
        <p:blipFill/>
        <p:spPr>
          <a:xfrm>
            <a:off x="7514490" y="45563"/>
            <a:ext cx="718200" cy="718200"/>
          </a:xfrm>
          <a:prstGeom prst="rect">
            <a:avLst/>
          </a:prstGeom>
          <a:solidFill>
            <a:srgbClr val="FFFFFF"/>
          </a:solidFill>
          <a:ln>
            <a:noFill/>
          </a:ln>
        </p:spPr>
      </p:pic>
      <p:sp>
        <p:nvSpPr>
          <p:cNvPr id="307" name="Shape 307"/>
          <p:cNvSpPr txBox="1"/>
          <p:nvPr/>
        </p:nvSpPr>
        <p:spPr>
          <a:xfrm>
            <a:off x="595800" y="1393600"/>
            <a:ext cx="4041000" cy="1992900"/>
          </a:xfrm>
          <a:prstGeom prst="rect">
            <a:avLst/>
          </a:prstGeom>
          <a:noFill/>
          <a:ln>
            <a:noFill/>
          </a:ln>
        </p:spPr>
        <p:txBody>
          <a:bodyPr anchorCtr="0" anchor="t" bIns="45700" lIns="91425" rIns="91425" tIns="45700">
            <a:noAutofit/>
          </a:bodyPr>
          <a:lstStyle/>
          <a:p>
            <a:pPr lvl="0" rtl="0">
              <a:lnSpc>
                <a:spcPct val="115000"/>
              </a:lnSpc>
              <a:spcBef>
                <a:spcPts val="0"/>
              </a:spcBef>
              <a:spcAft>
                <a:spcPts val="1600"/>
              </a:spcAft>
              <a:buSzPct val="61111"/>
              <a:buNone/>
            </a:pPr>
            <a:r>
              <a:rPr b="1" lang="en-US" sz="1800">
                <a:solidFill>
                  <a:schemeClr val="dk1"/>
                </a:solidFill>
              </a:rPr>
              <a:t>Conclusions</a:t>
            </a:r>
          </a:p>
          <a:p>
            <a:pPr indent="-342900" lvl="0" marL="457200" rtl="0">
              <a:lnSpc>
                <a:spcPct val="115000"/>
              </a:lnSpc>
              <a:spcBef>
                <a:spcPts val="0"/>
              </a:spcBef>
              <a:spcAft>
                <a:spcPts val="1600"/>
              </a:spcAft>
              <a:buClr>
                <a:schemeClr val="dk1"/>
              </a:buClr>
              <a:buSzPct val="100000"/>
              <a:buChar char="●"/>
            </a:pPr>
            <a:r>
              <a:rPr lang="en-US" sz="1800">
                <a:solidFill>
                  <a:schemeClr val="dk1"/>
                </a:solidFill>
              </a:rPr>
              <a:t>Overarching </a:t>
            </a:r>
            <a:r>
              <a:rPr lang="en-US" sz="1800" u="sng">
                <a:solidFill>
                  <a:schemeClr val="dk1"/>
                </a:solidFill>
              </a:rPr>
              <a:t>summary of all analysis</a:t>
            </a:r>
            <a:r>
              <a:rPr lang="en-US" sz="1800">
                <a:solidFill>
                  <a:schemeClr val="dk1"/>
                </a:solidFill>
              </a:rPr>
              <a:t> conducted</a:t>
            </a:r>
          </a:p>
          <a:p>
            <a:pPr indent="-342900" lvl="0" marL="457200" rtl="0">
              <a:lnSpc>
                <a:spcPct val="115000"/>
              </a:lnSpc>
              <a:spcBef>
                <a:spcPts val="0"/>
              </a:spcBef>
              <a:spcAft>
                <a:spcPts val="1600"/>
              </a:spcAft>
              <a:buClr>
                <a:schemeClr val="dk1"/>
              </a:buClr>
              <a:buSzPct val="100000"/>
              <a:buChar char="●"/>
            </a:pPr>
            <a:r>
              <a:rPr lang="en-US" sz="1800">
                <a:solidFill>
                  <a:schemeClr val="dk1"/>
                </a:solidFill>
              </a:rPr>
              <a:t>Why do your findings matter to AguaClara?</a:t>
            </a:r>
          </a:p>
        </p:txBody>
      </p:sp>
      <p:pic>
        <p:nvPicPr>
          <p:cNvPr descr="AClogotype (1).png" id="308" name="Shape 30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309" name="Shape 309"/>
          <p:cNvSpPr txBox="1"/>
          <p:nvPr/>
        </p:nvSpPr>
        <p:spPr>
          <a:xfrm>
            <a:off x="84750" y="59025"/>
            <a:ext cx="7109100" cy="10854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Difference between Conclusions and Future Work</a:t>
            </a:r>
          </a:p>
        </p:txBody>
      </p:sp>
      <p:sp>
        <p:nvSpPr>
          <p:cNvPr id="310" name="Shape 310"/>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311" name="Shape 311"/>
          <p:cNvSpPr txBox="1"/>
          <p:nvPr/>
        </p:nvSpPr>
        <p:spPr>
          <a:xfrm>
            <a:off x="4801050" y="1393600"/>
            <a:ext cx="4041000" cy="1992900"/>
          </a:xfrm>
          <a:prstGeom prst="rect">
            <a:avLst/>
          </a:prstGeom>
          <a:noFill/>
          <a:ln>
            <a:noFill/>
          </a:ln>
        </p:spPr>
        <p:txBody>
          <a:bodyPr anchorCtr="0" anchor="t" bIns="45700" lIns="91425" rIns="91425" tIns="45700">
            <a:noAutofit/>
          </a:bodyPr>
          <a:lstStyle/>
          <a:p>
            <a:pPr lvl="0" marR="0" rtl="0" algn="l">
              <a:lnSpc>
                <a:spcPct val="115000"/>
              </a:lnSpc>
              <a:spcBef>
                <a:spcPts val="0"/>
              </a:spcBef>
              <a:spcAft>
                <a:spcPts val="1600"/>
              </a:spcAft>
              <a:buNone/>
            </a:pPr>
            <a:r>
              <a:rPr b="1" lang="en-US" sz="1800"/>
              <a:t>Future Work</a:t>
            </a:r>
          </a:p>
          <a:p>
            <a:pPr indent="-342900" lvl="0" marL="457200" rtl="0">
              <a:lnSpc>
                <a:spcPct val="115000"/>
              </a:lnSpc>
              <a:spcBef>
                <a:spcPts val="0"/>
              </a:spcBef>
              <a:spcAft>
                <a:spcPts val="1600"/>
              </a:spcAft>
              <a:buSzPct val="100000"/>
              <a:buChar char="●"/>
            </a:pPr>
            <a:r>
              <a:rPr lang="en-US" sz="1800"/>
              <a:t>Describe the </a:t>
            </a:r>
            <a:r>
              <a:rPr lang="en-US" sz="1800" u="sng"/>
              <a:t>trajectory of your subteam</a:t>
            </a:r>
            <a:r>
              <a:rPr lang="en-US" sz="1800"/>
              <a:t> this semester</a:t>
            </a:r>
          </a:p>
          <a:p>
            <a:pPr indent="-342900" lvl="0" marL="457200" rtl="0">
              <a:lnSpc>
                <a:spcPct val="115000"/>
              </a:lnSpc>
              <a:spcBef>
                <a:spcPts val="0"/>
              </a:spcBef>
              <a:spcAft>
                <a:spcPts val="1600"/>
              </a:spcAft>
              <a:buSzPct val="100000"/>
              <a:buChar char="●"/>
            </a:pPr>
            <a:r>
              <a:rPr lang="en-US" sz="1800"/>
              <a:t>Include plans for future semesters</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pic>
        <p:nvPicPr>
          <p:cNvPr id="102" name="Shape 102"/>
          <p:cNvPicPr preferRelativeResize="0"/>
          <p:nvPr/>
        </p:nvPicPr>
        <p:blipFill/>
        <p:spPr>
          <a:xfrm>
            <a:off x="7514490" y="45563"/>
            <a:ext cx="718200" cy="718200"/>
          </a:xfrm>
          <a:prstGeom prst="rect">
            <a:avLst/>
          </a:prstGeom>
          <a:solidFill>
            <a:srgbClr val="FFFFFF"/>
          </a:solidFill>
          <a:ln>
            <a:noFill/>
          </a:ln>
        </p:spPr>
      </p:pic>
      <p:pic>
        <p:nvPicPr>
          <p:cNvPr descr="AClogotype (1).png" id="103" name="Shape 103"/>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04" name="Shape 104"/>
          <p:cNvSpPr txBox="1"/>
          <p:nvPr/>
        </p:nvSpPr>
        <p:spPr>
          <a:xfrm>
            <a:off x="1658550" y="833075"/>
            <a:ext cx="5826900" cy="875400"/>
          </a:xfrm>
          <a:prstGeom prst="rect">
            <a:avLst/>
          </a:prstGeom>
          <a:noFill/>
          <a:ln>
            <a:noFill/>
          </a:ln>
        </p:spPr>
        <p:txBody>
          <a:bodyPr anchorCtr="0" anchor="ctr" bIns="121875" lIns="121875" rIns="121875" tIns="121875">
            <a:noAutofit/>
          </a:bodyPr>
          <a:lstStyle/>
          <a:p>
            <a:pPr indent="0" lvl="0" marL="0" marR="0" rtl="0" algn="ctr">
              <a:lnSpc>
                <a:spcPct val="90000"/>
              </a:lnSpc>
              <a:spcBef>
                <a:spcPts val="0"/>
              </a:spcBef>
              <a:buSzPct val="25000"/>
              <a:buNone/>
            </a:pPr>
            <a:r>
              <a:rPr b="1" lang="en-US" sz="3000">
                <a:solidFill>
                  <a:srgbClr val="0B68FF"/>
                </a:solidFill>
              </a:rPr>
              <a:t>We updated the </a:t>
            </a:r>
          </a:p>
          <a:p>
            <a:pPr indent="0" lvl="0" marL="0" marR="0" rtl="0" algn="ctr">
              <a:lnSpc>
                <a:spcPct val="90000"/>
              </a:lnSpc>
              <a:spcBef>
                <a:spcPts val="0"/>
              </a:spcBef>
              <a:buSzPct val="25000"/>
              <a:buNone/>
            </a:pPr>
            <a:r>
              <a:rPr b="1" lang="en-US" sz="3000">
                <a:solidFill>
                  <a:srgbClr val="0B68FF"/>
                </a:solidFill>
              </a:rPr>
              <a:t>Research Report Template!!!</a:t>
            </a:r>
          </a:p>
        </p:txBody>
      </p:sp>
      <p:sp>
        <p:nvSpPr>
          <p:cNvPr id="105" name="Shape 105"/>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pic>
        <p:nvPicPr>
          <p:cNvPr id="106" name="Shape 106"/>
          <p:cNvPicPr preferRelativeResize="0"/>
          <p:nvPr/>
        </p:nvPicPr>
        <p:blipFill>
          <a:blip r:embed="rId4">
            <a:alphaModFix/>
          </a:blip>
          <a:stretch>
            <a:fillRect/>
          </a:stretch>
        </p:blipFill>
        <p:spPr>
          <a:xfrm>
            <a:off x="525200" y="1952125"/>
            <a:ext cx="2757699" cy="2152649"/>
          </a:xfrm>
          <a:prstGeom prst="rect">
            <a:avLst/>
          </a:prstGeom>
          <a:noFill/>
          <a:ln>
            <a:noFill/>
          </a:ln>
        </p:spPr>
      </p:pic>
      <p:pic>
        <p:nvPicPr>
          <p:cNvPr id="107" name="Shape 107"/>
          <p:cNvPicPr preferRelativeResize="0"/>
          <p:nvPr/>
        </p:nvPicPr>
        <p:blipFill>
          <a:blip r:embed="rId5">
            <a:alphaModFix/>
          </a:blip>
          <a:stretch>
            <a:fillRect/>
          </a:stretch>
        </p:blipFill>
        <p:spPr>
          <a:xfrm>
            <a:off x="3599800" y="1952125"/>
            <a:ext cx="4762500" cy="21526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pic>
        <p:nvPicPr>
          <p:cNvPr id="112" name="Shape 112"/>
          <p:cNvPicPr preferRelativeResize="0"/>
          <p:nvPr/>
        </p:nvPicPr>
        <p:blipFill/>
        <p:spPr>
          <a:xfrm>
            <a:off x="7514490" y="45563"/>
            <a:ext cx="718200" cy="718200"/>
          </a:xfrm>
          <a:prstGeom prst="rect">
            <a:avLst/>
          </a:prstGeom>
          <a:solidFill>
            <a:srgbClr val="FFFFFF"/>
          </a:solidFill>
          <a:ln>
            <a:noFill/>
          </a:ln>
        </p:spPr>
      </p:pic>
      <p:sp>
        <p:nvSpPr>
          <p:cNvPr id="113" name="Shape 113"/>
          <p:cNvSpPr txBox="1"/>
          <p:nvPr/>
        </p:nvSpPr>
        <p:spPr>
          <a:xfrm>
            <a:off x="273275" y="1806712"/>
            <a:ext cx="4149900" cy="451200"/>
          </a:xfrm>
          <a:prstGeom prst="rect">
            <a:avLst/>
          </a:prstGeom>
          <a:noFill/>
          <a:ln>
            <a:noFill/>
          </a:ln>
        </p:spPr>
        <p:txBody>
          <a:bodyPr anchorCtr="0" anchor="t" bIns="45700" lIns="91425" rIns="91425" tIns="45700">
            <a:noAutofit/>
          </a:bodyPr>
          <a:lstStyle/>
          <a:p>
            <a:pPr indent="-342900" lvl="0" marL="457200" marR="0" rtl="0">
              <a:spcBef>
                <a:spcPts val="0"/>
              </a:spcBef>
              <a:buSzPct val="100000"/>
              <a:buChar char="●"/>
            </a:pPr>
            <a:r>
              <a:rPr lang="en-US" sz="1800"/>
              <a:t>Iterations are not fantastic</a:t>
            </a:r>
          </a:p>
        </p:txBody>
      </p:sp>
      <p:pic>
        <p:nvPicPr>
          <p:cNvPr descr="AClogotype (1).png" id="114" name="Shape 11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15" name="Shape 115"/>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Feedback from Spring 2016 Team</a:t>
            </a:r>
          </a:p>
        </p:txBody>
      </p:sp>
      <p:sp>
        <p:nvSpPr>
          <p:cNvPr id="116" name="Shape 116"/>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117" name="Shape 117"/>
          <p:cNvSpPr txBox="1"/>
          <p:nvPr/>
        </p:nvSpPr>
        <p:spPr>
          <a:xfrm>
            <a:off x="273275" y="2287613"/>
            <a:ext cx="4481700" cy="685500"/>
          </a:xfrm>
          <a:prstGeom prst="rect">
            <a:avLst/>
          </a:prstGeom>
          <a:noFill/>
          <a:ln>
            <a:noFill/>
          </a:ln>
        </p:spPr>
        <p:txBody>
          <a:bodyPr anchorCtr="0" anchor="ctr" bIns="45700" lIns="91425" rIns="91425" tIns="45700">
            <a:noAutofit/>
          </a:bodyPr>
          <a:lstStyle/>
          <a:p>
            <a:pPr indent="-342900" lvl="0" marL="457200" marR="0" rtl="0">
              <a:spcBef>
                <a:spcPts val="0"/>
              </a:spcBef>
              <a:buSzPct val="100000"/>
              <a:buChar char="●"/>
            </a:pPr>
            <a:r>
              <a:rPr lang="en-US" sz="1800"/>
              <a:t>We’re spending too much time writing really long reports</a:t>
            </a:r>
          </a:p>
        </p:txBody>
      </p:sp>
      <p:sp>
        <p:nvSpPr>
          <p:cNvPr id="118" name="Shape 118"/>
          <p:cNvSpPr txBox="1"/>
          <p:nvPr/>
        </p:nvSpPr>
        <p:spPr>
          <a:xfrm>
            <a:off x="273275" y="2982712"/>
            <a:ext cx="4481700" cy="685499"/>
          </a:xfrm>
          <a:prstGeom prst="rect">
            <a:avLst/>
          </a:prstGeom>
          <a:noFill/>
          <a:ln>
            <a:noFill/>
          </a:ln>
        </p:spPr>
        <p:txBody>
          <a:bodyPr anchorCtr="0" anchor="ctr" bIns="45700" lIns="91425" rIns="91425" tIns="45700">
            <a:noAutofit/>
          </a:bodyPr>
          <a:lstStyle/>
          <a:p>
            <a:pPr indent="-342900" lvl="0" marL="457200" marR="0" rtl="0">
              <a:spcBef>
                <a:spcPts val="0"/>
              </a:spcBef>
              <a:buSzPct val="100000"/>
              <a:buChar char="●"/>
            </a:pPr>
            <a:r>
              <a:rPr lang="en-US" sz="1800"/>
              <a:t>Including all the details about iterations isn’t professional</a:t>
            </a:r>
          </a:p>
        </p:txBody>
      </p:sp>
      <p:pic>
        <p:nvPicPr>
          <p:cNvPr id="119" name="Shape 119"/>
          <p:cNvPicPr preferRelativeResize="0"/>
          <p:nvPr/>
        </p:nvPicPr>
        <p:blipFill>
          <a:blip r:embed="rId4">
            <a:alphaModFix/>
          </a:blip>
          <a:stretch>
            <a:fillRect/>
          </a:stretch>
        </p:blipFill>
        <p:spPr>
          <a:xfrm>
            <a:off x="4826150" y="1628262"/>
            <a:ext cx="3993075" cy="2218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pic>
        <p:nvPicPr>
          <p:cNvPr id="124" name="Shape 124"/>
          <p:cNvPicPr preferRelativeResize="0"/>
          <p:nvPr/>
        </p:nvPicPr>
        <p:blipFill/>
        <p:spPr>
          <a:xfrm>
            <a:off x="7514490" y="45563"/>
            <a:ext cx="718200" cy="718200"/>
          </a:xfrm>
          <a:prstGeom prst="rect">
            <a:avLst/>
          </a:prstGeom>
          <a:solidFill>
            <a:srgbClr val="FFFFFF"/>
          </a:solidFill>
          <a:ln>
            <a:noFill/>
          </a:ln>
        </p:spPr>
      </p:pic>
      <p:pic>
        <p:nvPicPr>
          <p:cNvPr descr="AClogotype (1).png" id="125" name="Shape 12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26" name="Shape 126"/>
          <p:cNvSpPr txBox="1"/>
          <p:nvPr/>
        </p:nvSpPr>
        <p:spPr>
          <a:xfrm>
            <a:off x="84750" y="1049624"/>
            <a:ext cx="8974500" cy="718199"/>
          </a:xfrm>
          <a:prstGeom prst="rect">
            <a:avLst/>
          </a:prstGeom>
          <a:noFill/>
          <a:ln>
            <a:noFill/>
          </a:ln>
        </p:spPr>
        <p:txBody>
          <a:bodyPr anchorCtr="0" anchor="ctr" bIns="121875" lIns="121875" rIns="121875" tIns="121875">
            <a:noAutofit/>
          </a:bodyPr>
          <a:lstStyle/>
          <a:p>
            <a:pPr indent="0" lvl="0" marL="0" marR="0" rtl="0" algn="ctr">
              <a:lnSpc>
                <a:spcPct val="90000"/>
              </a:lnSpc>
              <a:spcBef>
                <a:spcPts val="0"/>
              </a:spcBef>
              <a:buSzPct val="25000"/>
              <a:buNone/>
            </a:pPr>
            <a:r>
              <a:rPr lang="en-US" sz="3000">
                <a:solidFill>
                  <a:srgbClr val="0B68FF"/>
                </a:solidFill>
              </a:rPr>
              <a:t>What’s the purpose of a Research Report?</a:t>
            </a:r>
          </a:p>
        </p:txBody>
      </p:sp>
      <p:sp>
        <p:nvSpPr>
          <p:cNvPr id="127" name="Shape 127"/>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128" name="Shape 128"/>
          <p:cNvSpPr txBox="1"/>
          <p:nvPr/>
        </p:nvSpPr>
        <p:spPr>
          <a:xfrm>
            <a:off x="1325100" y="2307300"/>
            <a:ext cx="6493800" cy="1065000"/>
          </a:xfrm>
          <a:prstGeom prst="rect">
            <a:avLst/>
          </a:prstGeom>
          <a:noFill/>
          <a:ln>
            <a:noFill/>
          </a:ln>
        </p:spPr>
        <p:txBody>
          <a:bodyPr anchorCtr="0" anchor="ctr" bIns="45700" lIns="91425" rIns="91425" tIns="45700">
            <a:noAutofit/>
          </a:bodyPr>
          <a:lstStyle/>
          <a:p>
            <a:pPr lvl="0" marR="0" rtl="0">
              <a:spcBef>
                <a:spcPts val="0"/>
              </a:spcBef>
              <a:buNone/>
            </a:pPr>
            <a:r>
              <a:rPr lang="en-US" sz="1800"/>
              <a:t>Document your subteam’s work in a professional way for researchers worldwide and future team members to reference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2" name="Shape 132"/>
        <p:cNvGrpSpPr/>
        <p:nvPr/>
      </p:nvGrpSpPr>
      <p:grpSpPr>
        <a:xfrm>
          <a:off x="0" y="0"/>
          <a:ext cx="0" cy="0"/>
          <a:chOff x="0" y="0"/>
          <a:chExt cx="0" cy="0"/>
        </a:xfrm>
      </p:grpSpPr>
      <p:pic>
        <p:nvPicPr>
          <p:cNvPr id="133" name="Shape 133"/>
          <p:cNvPicPr preferRelativeResize="0"/>
          <p:nvPr/>
        </p:nvPicPr>
        <p:blipFill/>
        <p:spPr>
          <a:xfrm>
            <a:off x="7514490" y="45563"/>
            <a:ext cx="718200" cy="718200"/>
          </a:xfrm>
          <a:prstGeom prst="rect">
            <a:avLst/>
          </a:prstGeom>
          <a:solidFill>
            <a:srgbClr val="FFFFFF"/>
          </a:solidFill>
          <a:ln>
            <a:noFill/>
          </a:ln>
        </p:spPr>
      </p:pic>
      <p:sp>
        <p:nvSpPr>
          <p:cNvPr id="134" name="Shape 134"/>
          <p:cNvSpPr txBox="1"/>
          <p:nvPr/>
        </p:nvSpPr>
        <p:spPr>
          <a:xfrm>
            <a:off x="603000" y="870750"/>
            <a:ext cx="7938000" cy="10059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spcAft>
                <a:spcPts val="1600"/>
              </a:spcAft>
              <a:buSzPct val="100000"/>
              <a:buChar char="●"/>
            </a:pPr>
            <a:r>
              <a:rPr lang="en-US" sz="1800"/>
              <a:t>Keep it short! - maximum of 100 words</a:t>
            </a:r>
          </a:p>
          <a:p>
            <a:pPr indent="-342900" lvl="0" marL="457200" rtl="0">
              <a:lnSpc>
                <a:spcPct val="115000"/>
              </a:lnSpc>
              <a:spcBef>
                <a:spcPts val="0"/>
              </a:spcBef>
              <a:spcAft>
                <a:spcPts val="1600"/>
              </a:spcAft>
              <a:buSzPct val="100000"/>
              <a:buChar char="●"/>
            </a:pPr>
            <a:r>
              <a:rPr lang="en-US" sz="1800">
                <a:solidFill>
                  <a:schemeClr val="dk1"/>
                </a:solidFill>
              </a:rPr>
              <a:t>For now,</a:t>
            </a:r>
            <a:r>
              <a:rPr lang="en-US" sz="1800"/>
              <a:t> briefly summarize subteam’s goals for the semester</a:t>
            </a:r>
          </a:p>
          <a:p>
            <a:pPr indent="-342900" lvl="0" marL="457200" rtl="0">
              <a:lnSpc>
                <a:spcPct val="115000"/>
              </a:lnSpc>
              <a:spcBef>
                <a:spcPts val="0"/>
              </a:spcBef>
              <a:spcAft>
                <a:spcPts val="1600"/>
              </a:spcAft>
              <a:buSzPct val="100000"/>
              <a:buChar char="●"/>
            </a:pPr>
            <a:r>
              <a:rPr lang="en-US" sz="1800"/>
              <a:t>Post your abstract on your team wiki page by Friday </a:t>
            </a:r>
          </a:p>
        </p:txBody>
      </p:sp>
      <p:pic>
        <p:nvPicPr>
          <p:cNvPr descr="AClogotype (1).png" id="135" name="Shape 13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36" name="Shape 136"/>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Abstract</a:t>
            </a:r>
          </a:p>
        </p:txBody>
      </p:sp>
      <p:sp>
        <p:nvSpPr>
          <p:cNvPr id="137" name="Shape 137"/>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pic>
        <p:nvPicPr>
          <p:cNvPr descr="Screen Shot 2016-02-22 at 7.08.58 PM.png" id="138" name="Shape 138"/>
          <p:cNvPicPr preferRelativeResize="0"/>
          <p:nvPr/>
        </p:nvPicPr>
        <p:blipFill>
          <a:blip r:embed="rId4">
            <a:alphaModFix/>
          </a:blip>
          <a:stretch>
            <a:fillRect/>
          </a:stretch>
        </p:blipFill>
        <p:spPr>
          <a:xfrm>
            <a:off x="347162" y="2053887"/>
            <a:ext cx="8449675" cy="26846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2" name="Shape 142"/>
        <p:cNvGrpSpPr/>
        <p:nvPr/>
      </p:nvGrpSpPr>
      <p:grpSpPr>
        <a:xfrm>
          <a:off x="0" y="0"/>
          <a:ext cx="0" cy="0"/>
          <a:chOff x="0" y="0"/>
          <a:chExt cx="0" cy="0"/>
        </a:xfrm>
      </p:grpSpPr>
      <p:pic>
        <p:nvPicPr>
          <p:cNvPr id="143" name="Shape 143"/>
          <p:cNvPicPr preferRelativeResize="0"/>
          <p:nvPr/>
        </p:nvPicPr>
        <p:blipFill/>
        <p:spPr>
          <a:xfrm>
            <a:off x="7514490" y="45563"/>
            <a:ext cx="718200" cy="718200"/>
          </a:xfrm>
          <a:prstGeom prst="rect">
            <a:avLst/>
          </a:prstGeom>
          <a:solidFill>
            <a:srgbClr val="FFFFFF"/>
          </a:solidFill>
          <a:ln>
            <a:noFill/>
          </a:ln>
        </p:spPr>
      </p:pic>
      <p:sp>
        <p:nvSpPr>
          <p:cNvPr id="144" name="Shape 144"/>
          <p:cNvSpPr txBox="1"/>
          <p:nvPr/>
        </p:nvSpPr>
        <p:spPr>
          <a:xfrm>
            <a:off x="567025" y="870750"/>
            <a:ext cx="4041000" cy="36684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spcAft>
                <a:spcPts val="1600"/>
              </a:spcAft>
              <a:buSzPct val="100000"/>
              <a:buChar char="●"/>
            </a:pPr>
            <a:r>
              <a:rPr lang="en-US" sz="1800"/>
              <a:t>Explain the context of your team’s work in AguaClara and the world</a:t>
            </a:r>
          </a:p>
          <a:p>
            <a:pPr indent="-342900" lvl="1" marL="914400" rtl="0">
              <a:lnSpc>
                <a:spcPct val="115000"/>
              </a:lnSpc>
              <a:spcBef>
                <a:spcPts val="0"/>
              </a:spcBef>
              <a:spcAft>
                <a:spcPts val="1600"/>
              </a:spcAft>
              <a:buSzPct val="100000"/>
              <a:buChar char="○"/>
            </a:pPr>
            <a:r>
              <a:rPr lang="en-US" sz="1800"/>
              <a:t>Why does your team exist?</a:t>
            </a:r>
          </a:p>
          <a:p>
            <a:pPr indent="-342900" lvl="0" marL="457200" rtl="0">
              <a:lnSpc>
                <a:spcPct val="115000"/>
              </a:lnSpc>
              <a:spcBef>
                <a:spcPts val="0"/>
              </a:spcBef>
              <a:spcAft>
                <a:spcPts val="1600"/>
              </a:spcAft>
              <a:buSzPct val="100000"/>
              <a:buChar char="●"/>
            </a:pPr>
            <a:r>
              <a:rPr lang="en-US" sz="1800"/>
              <a:t>What are you trying to prove/test?</a:t>
            </a:r>
          </a:p>
          <a:p>
            <a:pPr indent="-342900" lvl="0" marL="457200" rtl="0">
              <a:lnSpc>
                <a:spcPct val="115000"/>
              </a:lnSpc>
              <a:spcBef>
                <a:spcPts val="0"/>
              </a:spcBef>
              <a:spcAft>
                <a:spcPts val="1600"/>
              </a:spcAft>
              <a:buSzPct val="100000"/>
              <a:buChar char="●"/>
            </a:pPr>
            <a:r>
              <a:rPr lang="en-US" sz="1800"/>
              <a:t>How are you doing this?</a:t>
            </a:r>
          </a:p>
          <a:p>
            <a:pPr indent="-342900" lvl="0" marL="457200" rtl="0">
              <a:lnSpc>
                <a:spcPct val="115000"/>
              </a:lnSpc>
              <a:spcBef>
                <a:spcPts val="0"/>
              </a:spcBef>
              <a:spcAft>
                <a:spcPts val="1600"/>
              </a:spcAft>
              <a:buSzPct val="100000"/>
              <a:buChar char="●"/>
            </a:pPr>
            <a:r>
              <a:rPr lang="en-US" sz="1800"/>
              <a:t>What kind of results do you expect and why?</a:t>
            </a:r>
            <a:r>
              <a:rPr lang="en-US" sz="1800"/>
              <a:t> </a:t>
            </a:r>
          </a:p>
        </p:txBody>
      </p:sp>
      <p:pic>
        <p:nvPicPr>
          <p:cNvPr descr="AClogotype (1).png" id="145" name="Shape 14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46" name="Shape 146"/>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Introduction</a:t>
            </a:r>
          </a:p>
        </p:txBody>
      </p:sp>
      <p:sp>
        <p:nvSpPr>
          <p:cNvPr id="147" name="Shape 147"/>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pic>
        <p:nvPicPr>
          <p:cNvPr id="148" name="Shape 148"/>
          <p:cNvPicPr preferRelativeResize="0"/>
          <p:nvPr/>
        </p:nvPicPr>
        <p:blipFill>
          <a:blip r:embed="rId4">
            <a:alphaModFix/>
          </a:blip>
          <a:stretch>
            <a:fillRect/>
          </a:stretch>
        </p:blipFill>
        <p:spPr>
          <a:xfrm>
            <a:off x="4742650" y="952074"/>
            <a:ext cx="4040850" cy="29864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pic>
        <p:nvPicPr>
          <p:cNvPr id="153" name="Shape 153"/>
          <p:cNvPicPr preferRelativeResize="0"/>
          <p:nvPr/>
        </p:nvPicPr>
        <p:blipFill/>
        <p:spPr>
          <a:xfrm>
            <a:off x="7514490" y="45563"/>
            <a:ext cx="718200" cy="718200"/>
          </a:xfrm>
          <a:prstGeom prst="rect">
            <a:avLst/>
          </a:prstGeom>
          <a:solidFill>
            <a:srgbClr val="FFFFFF"/>
          </a:solidFill>
          <a:ln>
            <a:noFill/>
          </a:ln>
        </p:spPr>
      </p:pic>
      <p:sp>
        <p:nvSpPr>
          <p:cNvPr id="154" name="Shape 154"/>
          <p:cNvSpPr txBox="1"/>
          <p:nvPr/>
        </p:nvSpPr>
        <p:spPr>
          <a:xfrm>
            <a:off x="509475" y="1707562"/>
            <a:ext cx="4041000" cy="10863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spcAft>
                <a:spcPts val="1600"/>
              </a:spcAft>
              <a:buSzPct val="100000"/>
              <a:buChar char="●"/>
            </a:pPr>
            <a:r>
              <a:rPr lang="en-US" sz="1800"/>
              <a:t>Review outside literature </a:t>
            </a:r>
          </a:p>
          <a:p>
            <a:pPr indent="-342900" lvl="0" marL="457200" rtl="0">
              <a:lnSpc>
                <a:spcPct val="115000"/>
              </a:lnSpc>
              <a:spcBef>
                <a:spcPts val="0"/>
              </a:spcBef>
              <a:spcAft>
                <a:spcPts val="1600"/>
              </a:spcAft>
              <a:buSzPct val="100000"/>
              <a:buChar char="●"/>
            </a:pPr>
            <a:r>
              <a:rPr lang="en-US" sz="1800"/>
              <a:t>Explain its relevance to your team’s challenge</a:t>
            </a:r>
          </a:p>
        </p:txBody>
      </p:sp>
      <p:pic>
        <p:nvPicPr>
          <p:cNvPr descr="AClogotype (1).png" id="155" name="Shape 15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56" name="Shape 156"/>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Literature Review</a:t>
            </a:r>
          </a:p>
        </p:txBody>
      </p:sp>
      <p:sp>
        <p:nvSpPr>
          <p:cNvPr id="157" name="Shape 157"/>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sp>
        <p:nvSpPr>
          <p:cNvPr id="158" name="Shape 158"/>
          <p:cNvSpPr txBox="1"/>
          <p:nvPr/>
        </p:nvSpPr>
        <p:spPr>
          <a:xfrm>
            <a:off x="756675" y="4261350"/>
            <a:ext cx="7811100" cy="844200"/>
          </a:xfrm>
          <a:prstGeom prst="rect">
            <a:avLst/>
          </a:prstGeom>
          <a:noFill/>
          <a:ln>
            <a:noFill/>
          </a:ln>
        </p:spPr>
        <p:txBody>
          <a:bodyPr anchorCtr="0" anchor="ctr" bIns="91425" lIns="91425" rIns="91425" tIns="91425">
            <a:noAutofit/>
          </a:bodyPr>
          <a:lstStyle/>
          <a:p>
            <a:pPr lvl="0" rtl="0" algn="ctr">
              <a:lnSpc>
                <a:spcPct val="115000"/>
              </a:lnSpc>
              <a:spcBef>
                <a:spcPts val="0"/>
              </a:spcBef>
              <a:spcAft>
                <a:spcPts val="1600"/>
              </a:spcAft>
              <a:buNone/>
            </a:pPr>
            <a:r>
              <a:rPr lang="en-US" sz="1800">
                <a:solidFill>
                  <a:schemeClr val="dk1"/>
                </a:solidFill>
              </a:rPr>
              <a:t>**Please do not write an essay or an entire history book about AguaClara/water treatment technology</a:t>
            </a:r>
          </a:p>
        </p:txBody>
      </p:sp>
      <p:pic>
        <p:nvPicPr>
          <p:cNvPr id="159" name="Shape 159"/>
          <p:cNvPicPr preferRelativeResize="0"/>
          <p:nvPr/>
        </p:nvPicPr>
        <p:blipFill>
          <a:blip r:embed="rId4">
            <a:alphaModFix/>
          </a:blip>
          <a:stretch>
            <a:fillRect/>
          </a:stretch>
        </p:blipFill>
        <p:spPr>
          <a:xfrm>
            <a:off x="4494875" y="583587"/>
            <a:ext cx="3334275" cy="33342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3" name="Shape 163"/>
        <p:cNvGrpSpPr/>
        <p:nvPr/>
      </p:nvGrpSpPr>
      <p:grpSpPr>
        <a:xfrm>
          <a:off x="0" y="0"/>
          <a:ext cx="0" cy="0"/>
          <a:chOff x="0" y="0"/>
          <a:chExt cx="0" cy="0"/>
        </a:xfrm>
      </p:grpSpPr>
      <p:pic>
        <p:nvPicPr>
          <p:cNvPr id="164" name="Shape 164"/>
          <p:cNvPicPr preferRelativeResize="0"/>
          <p:nvPr/>
        </p:nvPicPr>
        <p:blipFill/>
        <p:spPr>
          <a:xfrm>
            <a:off x="7514490" y="45563"/>
            <a:ext cx="718200" cy="718200"/>
          </a:xfrm>
          <a:prstGeom prst="rect">
            <a:avLst/>
          </a:prstGeom>
          <a:solidFill>
            <a:srgbClr val="FFFFFF"/>
          </a:solidFill>
          <a:ln>
            <a:noFill/>
          </a:ln>
        </p:spPr>
      </p:pic>
      <p:sp>
        <p:nvSpPr>
          <p:cNvPr id="165" name="Shape 165"/>
          <p:cNvSpPr txBox="1"/>
          <p:nvPr/>
        </p:nvSpPr>
        <p:spPr>
          <a:xfrm>
            <a:off x="618975" y="1697850"/>
            <a:ext cx="4041000" cy="1747800"/>
          </a:xfrm>
          <a:prstGeom prst="rect">
            <a:avLst/>
          </a:prstGeom>
          <a:noFill/>
          <a:ln>
            <a:noFill/>
          </a:ln>
        </p:spPr>
        <p:txBody>
          <a:bodyPr anchorCtr="0" anchor="t" bIns="45700" lIns="91425" rIns="91425" tIns="45700">
            <a:noAutofit/>
          </a:bodyPr>
          <a:lstStyle/>
          <a:p>
            <a:pPr indent="-342900" lvl="0" marL="457200" rtl="0">
              <a:lnSpc>
                <a:spcPct val="115000"/>
              </a:lnSpc>
              <a:spcBef>
                <a:spcPts val="0"/>
              </a:spcBef>
              <a:buClr>
                <a:schemeClr val="dk1"/>
              </a:buClr>
              <a:buSzPct val="100000"/>
              <a:buChar char="●"/>
            </a:pPr>
            <a:r>
              <a:rPr lang="en-US" sz="1800">
                <a:solidFill>
                  <a:schemeClr val="dk1"/>
                </a:solidFill>
              </a:rPr>
              <a:t>Review relevant past teams’ reports</a:t>
            </a:r>
          </a:p>
          <a:p>
            <a:pPr indent="-342900" lvl="0" marL="457200" rtl="0">
              <a:lnSpc>
                <a:spcPct val="115000"/>
              </a:lnSpc>
              <a:spcBef>
                <a:spcPts val="0"/>
              </a:spcBef>
              <a:spcAft>
                <a:spcPts val="1600"/>
              </a:spcAft>
              <a:buSzPct val="100000"/>
              <a:buChar char="●"/>
            </a:pPr>
            <a:r>
              <a:rPr lang="en-US" sz="1800">
                <a:solidFill>
                  <a:schemeClr val="dk1"/>
                </a:solidFill>
              </a:rPr>
              <a:t>Explain the importance of their findings and processes to your research.</a:t>
            </a:r>
          </a:p>
        </p:txBody>
      </p:sp>
      <p:pic>
        <p:nvPicPr>
          <p:cNvPr descr="AClogotype (1).png" id="166" name="Shape 16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67" name="Shape 167"/>
          <p:cNvSpPr txBox="1"/>
          <p:nvPr/>
        </p:nvSpPr>
        <p:spPr>
          <a:xfrm>
            <a:off x="84750" y="59025"/>
            <a:ext cx="7109100" cy="718200"/>
          </a:xfrm>
          <a:prstGeom prst="rect">
            <a:avLst/>
          </a:prstGeom>
          <a:noFill/>
          <a:ln>
            <a:noFill/>
          </a:ln>
        </p:spPr>
        <p:txBody>
          <a:bodyPr anchorCtr="0" anchor="ctr" bIns="121875" lIns="121875" rIns="121875" tIns="121875">
            <a:noAutofit/>
          </a:bodyPr>
          <a:lstStyle/>
          <a:p>
            <a:pPr indent="0" lvl="0" marL="0" marR="0" rtl="0">
              <a:lnSpc>
                <a:spcPct val="90000"/>
              </a:lnSpc>
              <a:spcBef>
                <a:spcPts val="0"/>
              </a:spcBef>
              <a:buSzPct val="25000"/>
              <a:buNone/>
            </a:pPr>
            <a:r>
              <a:rPr lang="en-US" sz="3000">
                <a:solidFill>
                  <a:srgbClr val="0B68FF"/>
                </a:solidFill>
              </a:rPr>
              <a:t>Previous Work</a:t>
            </a:r>
          </a:p>
        </p:txBody>
      </p:sp>
      <p:sp>
        <p:nvSpPr>
          <p:cNvPr id="168" name="Shape 168"/>
          <p:cNvSpPr txBox="1"/>
          <p:nvPr/>
        </p:nvSpPr>
        <p:spPr>
          <a:xfrm>
            <a:off x="5581532" y="4915821"/>
            <a:ext cx="35676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0B68FF"/>
                </a:solidFill>
              </a:rPr>
              <a:t>Research Report Writing</a:t>
            </a:r>
            <a:r>
              <a:rPr b="1" i="0" lang="en-US" sz="1000" u="none" cap="none" strike="noStrike">
                <a:solidFill>
                  <a:srgbClr val="0B68FF"/>
                </a:solidFill>
                <a:latin typeface="Arial"/>
                <a:ea typeface="Arial"/>
                <a:cs typeface="Arial"/>
                <a:sym typeface="Arial"/>
              </a:rPr>
              <a:t> | </a:t>
            </a:r>
            <a:r>
              <a:rPr b="1" lang="en-US" sz="1000">
                <a:solidFill>
                  <a:srgbClr val="7F7F7F"/>
                </a:solidFill>
              </a:rPr>
              <a:t>Fall</a:t>
            </a:r>
            <a:r>
              <a:rPr b="1" i="0" lang="en-US" sz="1000" u="none" cap="none" strike="noStrike">
                <a:solidFill>
                  <a:srgbClr val="7F7F7F"/>
                </a:solidFill>
                <a:latin typeface="Arial"/>
                <a:ea typeface="Arial"/>
                <a:cs typeface="Arial"/>
                <a:sym typeface="Arial"/>
              </a:rPr>
              <a:t> 201</a:t>
            </a:r>
            <a:r>
              <a:rPr b="1" lang="en-US" sz="1000">
                <a:solidFill>
                  <a:srgbClr val="7F7F7F"/>
                </a:solidFill>
              </a:rPr>
              <a:t>6</a:t>
            </a:r>
          </a:p>
        </p:txBody>
      </p:sp>
      <p:pic>
        <p:nvPicPr>
          <p:cNvPr id="169" name="Shape 169"/>
          <p:cNvPicPr preferRelativeResize="0"/>
          <p:nvPr/>
        </p:nvPicPr>
        <p:blipFill>
          <a:blip r:embed="rId4">
            <a:alphaModFix/>
          </a:blip>
          <a:stretch>
            <a:fillRect/>
          </a:stretch>
        </p:blipFill>
        <p:spPr>
          <a:xfrm>
            <a:off x="4945947" y="846012"/>
            <a:ext cx="3298449" cy="39086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