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20"/>
  </p:notesMasterIdLst>
  <p:handoutMasterIdLst>
    <p:handoutMasterId r:id="rId21"/>
  </p:handoutMasterIdLst>
  <p:sldIdLst>
    <p:sldId id="256" r:id="rId2"/>
    <p:sldId id="257" r:id="rId3"/>
    <p:sldId id="259" r:id="rId4"/>
    <p:sldId id="260" r:id="rId5"/>
    <p:sldId id="261" r:id="rId6"/>
    <p:sldId id="262" r:id="rId7"/>
    <p:sldId id="263" r:id="rId8"/>
    <p:sldId id="270" r:id="rId9"/>
    <p:sldId id="275" r:id="rId10"/>
    <p:sldId id="265" r:id="rId11"/>
    <p:sldId id="267" r:id="rId12"/>
    <p:sldId id="266" r:id="rId13"/>
    <p:sldId id="271" r:id="rId14"/>
    <p:sldId id="269" r:id="rId15"/>
    <p:sldId id="272" r:id="rId16"/>
    <p:sldId id="273" r:id="rId17"/>
    <p:sldId id="274" r:id="rId18"/>
    <p:sldId id="25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D7BBF11-BB67-0546-B64A-510623FD279A}">
          <p14:sldIdLst>
            <p14:sldId id="256"/>
          </p14:sldIdLst>
        </p14:section>
        <p14:section name="Roadmap" id="{6071DC72-881F-964C-B693-86D1D0A24069}">
          <p14:sldIdLst>
            <p14:sldId id="257"/>
            <p14:sldId id="259"/>
            <p14:sldId id="260"/>
            <p14:sldId id="261"/>
            <p14:sldId id="262"/>
            <p14:sldId id="263"/>
            <p14:sldId id="270"/>
            <p14:sldId id="275"/>
            <p14:sldId id="265"/>
            <p14:sldId id="267"/>
            <p14:sldId id="266"/>
            <p14:sldId id="271"/>
          </p14:sldIdLst>
        </p14:section>
        <p14:section name="Statistics" id="{44ED522A-D86B-B84C-AB3D-DAA20B0DDB48}">
          <p14:sldIdLst>
            <p14:sldId id="269"/>
            <p14:sldId id="272"/>
            <p14:sldId id="273"/>
            <p14:sldId id="274"/>
          </p14:sldIdLst>
        </p14:section>
        <p14:section name="Infrastructure" id="{EDD606E7-6419-2043-8D74-0E98D183EF81}">
          <p14:sldIdLst>
            <p14:sldId id="25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88" autoAdjust="0"/>
  </p:normalViewPr>
  <p:slideViewPr>
    <p:cSldViewPr snapToGrid="0" snapToObjects="1">
      <p:cViewPr varScale="1">
        <p:scale>
          <a:sx n="111" d="100"/>
          <a:sy n="111" d="100"/>
        </p:scale>
        <p:origin x="-177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lessmeister:Library:Containers:com.apple.mail:Data:Library:Mail%20Downloads:369682E0-7FA3-44AE-A7FD-0F5D59DF23C7:monthly_submissions_91_14_v4.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layout/>
      <c:overlay val="0"/>
    </c:title>
    <c:autoTitleDeleted val="0"/>
    <c:plotArea>
      <c:layout/>
      <c:scatterChart>
        <c:scatterStyle val="smoothMarker"/>
        <c:varyColors val="0"/>
        <c:ser>
          <c:idx val="0"/>
          <c:order val="0"/>
          <c:tx>
            <c:strRef>
              <c:f>get_monthly_submissions.csv!$G$272</c:f>
              <c:strCache>
                <c:ptCount val="1"/>
                <c:pt idx="0">
                  <c:v>October Submissions</c:v>
                </c:pt>
              </c:strCache>
            </c:strRef>
          </c:tx>
          <c:trendline>
            <c:trendlineType val="poly"/>
            <c:order val="3"/>
            <c:forward val="3.0"/>
            <c:dispRSqr val="0"/>
            <c:dispEq val="0"/>
          </c:trendline>
          <c:xVal>
            <c:numRef>
              <c:f>get_monthly_submissions.csv!$F$273:$F$295</c:f>
              <c:numCache>
                <c:formatCode>General</c:formatCode>
                <c:ptCount val="23"/>
                <c:pt idx="0">
                  <c:v>1991.0</c:v>
                </c:pt>
                <c:pt idx="1">
                  <c:v>1992.0</c:v>
                </c:pt>
                <c:pt idx="2">
                  <c:v>1993.0</c:v>
                </c:pt>
                <c:pt idx="3">
                  <c:v>1994.0</c:v>
                </c:pt>
                <c:pt idx="4">
                  <c:v>1995.0</c:v>
                </c:pt>
                <c:pt idx="5">
                  <c:v>1996.0</c:v>
                </c:pt>
                <c:pt idx="6">
                  <c:v>1997.0</c:v>
                </c:pt>
                <c:pt idx="7">
                  <c:v>1998.0</c:v>
                </c:pt>
                <c:pt idx="8">
                  <c:v>1999.0</c:v>
                </c:pt>
                <c:pt idx="9">
                  <c:v>2000.0</c:v>
                </c:pt>
                <c:pt idx="10">
                  <c:v>2001.0</c:v>
                </c:pt>
                <c:pt idx="11">
                  <c:v>2002.0</c:v>
                </c:pt>
                <c:pt idx="12">
                  <c:v>2003.0</c:v>
                </c:pt>
                <c:pt idx="13">
                  <c:v>2004.0</c:v>
                </c:pt>
                <c:pt idx="14">
                  <c:v>2005.0</c:v>
                </c:pt>
                <c:pt idx="15">
                  <c:v>2006.0</c:v>
                </c:pt>
                <c:pt idx="16">
                  <c:v>2007.0</c:v>
                </c:pt>
                <c:pt idx="17">
                  <c:v>2008.0</c:v>
                </c:pt>
                <c:pt idx="18">
                  <c:v>2009.0</c:v>
                </c:pt>
                <c:pt idx="19">
                  <c:v>2010.0</c:v>
                </c:pt>
                <c:pt idx="20">
                  <c:v>2011.0</c:v>
                </c:pt>
                <c:pt idx="21">
                  <c:v>2012.0</c:v>
                </c:pt>
                <c:pt idx="22">
                  <c:v>2013.0</c:v>
                </c:pt>
              </c:numCache>
            </c:numRef>
          </c:xVal>
          <c:yVal>
            <c:numRef>
              <c:f>get_monthly_submissions.csv!$G$273:$G$295</c:f>
              <c:numCache>
                <c:formatCode>General</c:formatCode>
                <c:ptCount val="23"/>
                <c:pt idx="0">
                  <c:v>76.0</c:v>
                </c:pt>
                <c:pt idx="1">
                  <c:v>372.0</c:v>
                </c:pt>
                <c:pt idx="2">
                  <c:v>642.0</c:v>
                </c:pt>
                <c:pt idx="3">
                  <c:v>909.0</c:v>
                </c:pt>
                <c:pt idx="4">
                  <c:v>1206.0</c:v>
                </c:pt>
                <c:pt idx="5">
                  <c:v>1490.0</c:v>
                </c:pt>
                <c:pt idx="6">
                  <c:v>1981.0</c:v>
                </c:pt>
                <c:pt idx="7">
                  <c:v>2297.0</c:v>
                </c:pt>
                <c:pt idx="8">
                  <c:v>2565.0</c:v>
                </c:pt>
                <c:pt idx="9">
                  <c:v>2910.0</c:v>
                </c:pt>
                <c:pt idx="10">
                  <c:v>3400.0</c:v>
                </c:pt>
                <c:pt idx="11">
                  <c:v>3531.0</c:v>
                </c:pt>
                <c:pt idx="12">
                  <c:v>3841.0</c:v>
                </c:pt>
                <c:pt idx="13">
                  <c:v>4086.0</c:v>
                </c:pt>
                <c:pt idx="14">
                  <c:v>4439.0</c:v>
                </c:pt>
                <c:pt idx="15">
                  <c:v>5133.0</c:v>
                </c:pt>
                <c:pt idx="16">
                  <c:v>5945.0</c:v>
                </c:pt>
                <c:pt idx="17">
                  <c:v>5773.0</c:v>
                </c:pt>
                <c:pt idx="18">
                  <c:v>5957.0</c:v>
                </c:pt>
                <c:pt idx="19">
                  <c:v>6304.0</c:v>
                </c:pt>
                <c:pt idx="20">
                  <c:v>6930.0</c:v>
                </c:pt>
                <c:pt idx="21">
                  <c:v>8452.0</c:v>
                </c:pt>
                <c:pt idx="22">
                  <c:v>8658.0</c:v>
                </c:pt>
              </c:numCache>
            </c:numRef>
          </c:yVal>
          <c:smooth val="1"/>
        </c:ser>
        <c:dLbls>
          <c:showLegendKey val="0"/>
          <c:showVal val="0"/>
          <c:showCatName val="0"/>
          <c:showSerName val="0"/>
          <c:showPercent val="0"/>
          <c:showBubbleSize val="0"/>
        </c:dLbls>
        <c:axId val="2128420168"/>
        <c:axId val="2128423320"/>
      </c:scatterChart>
      <c:valAx>
        <c:axId val="2128420168"/>
        <c:scaling>
          <c:orientation val="minMax"/>
          <c:max val="2016.0"/>
          <c:min val="1990.0"/>
        </c:scaling>
        <c:delete val="0"/>
        <c:axPos val="b"/>
        <c:majorGridlines/>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2128423320"/>
        <c:crosses val="autoZero"/>
        <c:crossBetween val="midCat"/>
        <c:majorUnit val="2.0"/>
      </c:valAx>
      <c:valAx>
        <c:axId val="2128423320"/>
        <c:scaling>
          <c:orientation val="minMax"/>
          <c:max val="12000.0"/>
          <c:min val="0.0"/>
        </c:scaling>
        <c:delete val="0"/>
        <c:axPos val="l"/>
        <c:majorGridlines/>
        <c:numFmt formatCode="General" sourceLinked="1"/>
        <c:majorTickMark val="out"/>
        <c:minorTickMark val="none"/>
        <c:tickLblPos val="nextTo"/>
        <c:crossAx val="2128420168"/>
        <c:crosses val="autoZero"/>
        <c:crossBetween val="midCat"/>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95512AF-5D63-B246-85A9-F3707FC7EFE6}" type="datetimeFigureOut">
              <a:rPr lang="en-US" smtClean="0"/>
              <a:t>10/5/14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8D87AEB-3AF4-FF4D-AA91-89D0477FD662}" type="slidenum">
              <a:rPr lang="en-US" smtClean="0"/>
              <a:t>‹#›</a:t>
            </a:fld>
            <a:endParaRPr lang="en-US"/>
          </a:p>
        </p:txBody>
      </p:sp>
    </p:spTree>
    <p:extLst>
      <p:ext uri="{BB962C8B-B14F-4D97-AF65-F5344CB8AC3E}">
        <p14:creationId xmlns:p14="http://schemas.microsoft.com/office/powerpoint/2010/main" val="29476210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410EE7-8261-7D4F-9209-E9F04BA13804}" type="datetimeFigureOut">
              <a:rPr lang="en-US" smtClean="0"/>
              <a:t>10/5/14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C5A057-F4E4-7144-BA5E-E71078A10171}" type="slidenum">
              <a:rPr lang="en-US" smtClean="0"/>
              <a:t>‹#›</a:t>
            </a:fld>
            <a:endParaRPr lang="en-US"/>
          </a:p>
        </p:txBody>
      </p:sp>
    </p:spTree>
    <p:extLst>
      <p:ext uri="{BB962C8B-B14F-4D97-AF65-F5344CB8AC3E}">
        <p14:creationId xmlns:p14="http://schemas.microsoft.com/office/powerpoint/2010/main" val="189280800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Completed late 2013</a:t>
            </a:r>
            <a:endParaRPr lang="en-US" baseline="0" dirty="0" smtClean="0"/>
          </a:p>
          <a:p>
            <a:pPr marL="171450" indent="-171450">
              <a:buFontTx/>
              <a:buChar char="-"/>
            </a:pPr>
            <a:r>
              <a:rPr lang="en-US" baseline="0" dirty="0" smtClean="0"/>
              <a:t>Submission, moderation and admin interfaces</a:t>
            </a:r>
          </a:p>
          <a:p>
            <a:pPr marL="171450" indent="-171450">
              <a:buFontTx/>
              <a:buChar char="-"/>
            </a:pPr>
            <a:r>
              <a:rPr lang="en-US" baseline="0" dirty="0" smtClean="0"/>
              <a:t>The question of whether to enable SSL site-wide is </a:t>
            </a:r>
            <a:r>
              <a:rPr lang="en-US" baseline="0" dirty="0" smtClean="0"/>
              <a:t>still open, </a:t>
            </a:r>
            <a:r>
              <a:rPr lang="en-US" baseline="0" dirty="0" smtClean="0"/>
              <a:t>as this changes every URL, potentially impacts performance</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2</a:t>
            </a:fld>
            <a:endParaRPr lang="en-US"/>
          </a:p>
        </p:txBody>
      </p:sp>
    </p:spTree>
    <p:extLst>
      <p:ext uri="{BB962C8B-B14F-4D97-AF65-F5344CB8AC3E}">
        <p14:creationId xmlns:p14="http://schemas.microsoft.com/office/powerpoint/2010/main" val="3253046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Submitter email addresses should not be harvestable. We’ve received some complaints about this</a:t>
            </a:r>
            <a:r>
              <a:rPr lang="en-US" dirty="0" smtClean="0"/>
              <a:t>.</a:t>
            </a:r>
          </a:p>
          <a:p>
            <a:pPr marL="171450" indent="-171450">
              <a:buFontTx/>
              <a:buChar char="-"/>
            </a:pPr>
            <a:r>
              <a:rPr lang="en-US" dirty="0" smtClean="0"/>
              <a:t>“</a:t>
            </a:r>
            <a:r>
              <a:rPr lang="en-US" dirty="0" smtClean="0"/>
              <a:t>View-email” pages are now protected with login</a:t>
            </a:r>
            <a:r>
              <a:rPr lang="en-US" baseline="0" dirty="0" smtClean="0"/>
              <a:t> and </a:t>
            </a:r>
            <a:r>
              <a:rPr lang="en-US" baseline="0" dirty="0" err="1" smtClean="0"/>
              <a:t>reCAPTCHA</a:t>
            </a:r>
            <a:endParaRPr lang="en-US" dirty="0" smtClean="0"/>
          </a:p>
          <a:p>
            <a:pPr marL="171450" indent="-171450">
              <a:buFontTx/>
              <a:buChar char="-"/>
            </a:pPr>
            <a:r>
              <a:rPr lang="en-US" dirty="0" smtClean="0"/>
              <a:t>We have not yet removed email addresses from </a:t>
            </a:r>
            <a:r>
              <a:rPr lang="en-US" dirty="0" smtClean="0"/>
              <a:t>metadata (.abs) files, which ar.</a:t>
            </a:r>
            <a:endParaRPr lang="en-US" dirty="0" smtClean="0"/>
          </a:p>
          <a:p>
            <a:pPr marL="171450" indent="-171450">
              <a:buFontTx/>
              <a:buChar char="-"/>
            </a:pPr>
            <a:r>
              <a:rPr lang="en-US" dirty="0" smtClean="0"/>
              <a:t>Protecting</a:t>
            </a:r>
            <a:r>
              <a:rPr lang="en-US" baseline="0" dirty="0" smtClean="0"/>
              <a:t> account creation with </a:t>
            </a:r>
            <a:r>
              <a:rPr lang="en-US" baseline="0" dirty="0" err="1" smtClean="0"/>
              <a:t>reCAPTCHA</a:t>
            </a:r>
            <a:r>
              <a:rPr lang="en-US" baseline="0" dirty="0" smtClean="0"/>
              <a:t> will also deter harvesting</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11</a:t>
            </a:fld>
            <a:endParaRPr lang="en-US"/>
          </a:p>
        </p:txBody>
      </p:sp>
    </p:spTree>
    <p:extLst>
      <p:ext uri="{BB962C8B-B14F-4D97-AF65-F5344CB8AC3E}">
        <p14:creationId xmlns:p14="http://schemas.microsoft.com/office/powerpoint/2010/main" val="2907866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We intend to ingest</a:t>
            </a:r>
            <a:r>
              <a:rPr lang="en-US" baseline="0" dirty="0" smtClean="0"/>
              <a:t> the data from the pilot, but w</a:t>
            </a:r>
            <a:r>
              <a:rPr lang="en-US" dirty="0" smtClean="0"/>
              <a:t>e </a:t>
            </a:r>
            <a:r>
              <a:rPr lang="en-US" dirty="0" smtClean="0"/>
              <a:t>currently offer very little support for</a:t>
            </a:r>
            <a:r>
              <a:rPr lang="en-US" baseline="0" dirty="0" smtClean="0"/>
              <a:t> ancillary files. We plan on pulling in the DC metadata and assigning DOIs from EZID to make these files citable.</a:t>
            </a:r>
          </a:p>
          <a:p>
            <a:pPr marL="171450" indent="-171450">
              <a:buFontTx/>
              <a:buChar char="-"/>
            </a:pPr>
            <a:r>
              <a:rPr lang="en-US" dirty="0" smtClean="0"/>
              <a:t>The email alert system hasn’t changed much since </a:t>
            </a:r>
            <a:r>
              <a:rPr lang="en-US" dirty="0" err="1" smtClean="0"/>
              <a:t>arXiv’s</a:t>
            </a:r>
            <a:r>
              <a:rPr lang="en-US" dirty="0" smtClean="0"/>
              <a:t> inception and needs to be overhauled to support things like web-based subscription management. </a:t>
            </a:r>
          </a:p>
          <a:p>
            <a:pPr marL="171450" indent="-171450">
              <a:buFontTx/>
              <a:buChar char="-"/>
            </a:pPr>
            <a:r>
              <a:rPr lang="en-US" dirty="0" smtClean="0"/>
              <a:t>Maintainability – hard to test, old code</a:t>
            </a:r>
          </a:p>
          <a:p>
            <a:pPr marL="628650" lvl="1" indent="-171450">
              <a:buFontTx/>
              <a:buChar char="-"/>
            </a:pP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12</a:t>
            </a:fld>
            <a:endParaRPr lang="en-US"/>
          </a:p>
        </p:txBody>
      </p:sp>
    </p:spTree>
    <p:extLst>
      <p:ext uri="{BB962C8B-B14F-4D97-AF65-F5344CB8AC3E}">
        <p14:creationId xmlns:p14="http://schemas.microsoft.com/office/powerpoint/2010/main" val="695589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Additional actions may include</a:t>
            </a:r>
            <a:r>
              <a:rPr lang="en-US" baseline="0" dirty="0" smtClean="0"/>
              <a:t> things like category </a:t>
            </a:r>
            <a:r>
              <a:rPr lang="en-US" baseline="0" dirty="0" smtClean="0"/>
              <a:t>suggestions, which could have the effect of including other moderators into the conversation</a:t>
            </a:r>
            <a:endParaRPr lang="en-US" dirty="0" smtClean="0"/>
          </a:p>
          <a:p>
            <a:r>
              <a:rPr lang="en-US" dirty="0" smtClean="0"/>
              <a:t>- Web nodes are somewhat asymmetrical</a:t>
            </a:r>
            <a:r>
              <a:rPr lang="en-US" baseline="0" dirty="0" smtClean="0"/>
              <a:t> when it comes to the routine tasks </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13</a:t>
            </a:fld>
            <a:endParaRPr lang="en-US"/>
          </a:p>
        </p:txBody>
      </p:sp>
    </p:spTree>
    <p:extLst>
      <p:ext uri="{BB962C8B-B14F-4D97-AF65-F5344CB8AC3E}">
        <p14:creationId xmlns:p14="http://schemas.microsoft.com/office/powerpoint/2010/main" val="538422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arxiv.org</a:t>
            </a:r>
            <a:r>
              <a:rPr lang="en-US" dirty="0" smtClean="0"/>
              <a:t>/stats</a:t>
            </a:r>
            <a:r>
              <a:rPr lang="en-US" smtClean="0"/>
              <a:t>/today</a:t>
            </a:r>
          </a:p>
        </p:txBody>
      </p:sp>
      <p:sp>
        <p:nvSpPr>
          <p:cNvPr id="4" name="Slide Number Placeholder 3"/>
          <p:cNvSpPr>
            <a:spLocks noGrp="1"/>
          </p:cNvSpPr>
          <p:nvPr>
            <p:ph type="sldNum" sz="quarter" idx="10"/>
          </p:nvPr>
        </p:nvSpPr>
        <p:spPr/>
        <p:txBody>
          <a:bodyPr/>
          <a:lstStyle/>
          <a:p>
            <a:fld id="{0BC5A057-F4E4-7144-BA5E-E71078A10171}" type="slidenum">
              <a:rPr lang="en-US" smtClean="0"/>
              <a:t>15</a:t>
            </a:fld>
            <a:endParaRPr lang="en-US"/>
          </a:p>
        </p:txBody>
      </p:sp>
    </p:spTree>
    <p:extLst>
      <p:ext uri="{BB962C8B-B14F-4D97-AF65-F5344CB8AC3E}">
        <p14:creationId xmlns:p14="http://schemas.microsoft.com/office/powerpoint/2010/main" val="3637550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arxiv.org</a:t>
            </a:r>
            <a:r>
              <a:rPr lang="en-US" dirty="0" smtClean="0"/>
              <a:t>/stats/</a:t>
            </a:r>
            <a:r>
              <a:rPr lang="en-US" dirty="0" err="1" smtClean="0"/>
              <a:t>monthly_submissions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16</a:t>
            </a:fld>
            <a:endParaRPr lang="en-US"/>
          </a:p>
        </p:txBody>
      </p:sp>
    </p:spTree>
    <p:extLst>
      <p:ext uri="{BB962C8B-B14F-4D97-AF65-F5344CB8AC3E}">
        <p14:creationId xmlns:p14="http://schemas.microsoft.com/office/powerpoint/2010/main" val="1979696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arxiv.org</a:t>
            </a:r>
            <a:r>
              <a:rPr lang="en-US" dirty="0" smtClean="0"/>
              <a:t>/stats/</a:t>
            </a:r>
            <a:r>
              <a:rPr lang="en-US" dirty="0" err="1" smtClean="0"/>
              <a:t>monthly_downloads</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17</a:t>
            </a:fld>
            <a:endParaRPr lang="en-US"/>
          </a:p>
        </p:txBody>
      </p:sp>
    </p:spTree>
    <p:extLst>
      <p:ext uri="{BB962C8B-B14F-4D97-AF65-F5344CB8AC3E}">
        <p14:creationId xmlns:p14="http://schemas.microsoft.com/office/powerpoint/2010/main" val="378475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3</a:t>
            </a:r>
            <a:r>
              <a:rPr lang="en-US" baseline="0" dirty="0" smtClean="0"/>
              <a:t> main web nodes + 2 export web nodes + 3 DB nodes + Mail + Nexus + Res + </a:t>
            </a:r>
            <a:r>
              <a:rPr lang="en-US" baseline="0" dirty="0" err="1" smtClean="0"/>
              <a:t>Dev</a:t>
            </a:r>
            <a:r>
              <a:rPr lang="en-US" baseline="0" dirty="0" smtClean="0"/>
              <a:t> + Beta</a:t>
            </a:r>
            <a:endParaRPr lang="en-US" dirty="0" smtClean="0"/>
          </a:p>
          <a:p>
            <a:pPr marL="171450" indent="-171450">
              <a:buFontTx/>
              <a:buChar char="-"/>
            </a:pPr>
            <a:r>
              <a:rPr lang="en-US" dirty="0" smtClean="0"/>
              <a:t>Over</a:t>
            </a:r>
            <a:r>
              <a:rPr lang="en-US" baseline="0" dirty="0" smtClean="0"/>
              <a:t> the last year we’ve brought all of our mirrors up-to-date with our current deployment workflow (</a:t>
            </a:r>
            <a:r>
              <a:rPr lang="en-US" baseline="0" dirty="0" err="1" smtClean="0"/>
              <a:t>git</a:t>
            </a:r>
            <a:r>
              <a:rPr lang="en-US" baseline="0" dirty="0" smtClean="0"/>
              <a:t>)</a:t>
            </a:r>
            <a:endParaRPr lang="en-US" dirty="0" smtClean="0"/>
          </a:p>
          <a:p>
            <a:pPr marL="171450" indent="-171450">
              <a:buFontTx/>
              <a:buChar char="-"/>
            </a:pPr>
            <a:r>
              <a:rPr lang="en-US" dirty="0" smtClean="0"/>
              <a:t>Individual nodes have occasionally</a:t>
            </a:r>
            <a:r>
              <a:rPr lang="en-US" baseline="0" dirty="0" smtClean="0"/>
              <a:t> gone down, mostly out of our control, but the services haven’t</a:t>
            </a:r>
          </a:p>
          <a:p>
            <a:pPr marL="171450" indent="-171450">
              <a:buFontTx/>
              <a:buChar char="-"/>
            </a:pPr>
            <a:r>
              <a:rPr lang="en-US" baseline="0" dirty="0" smtClean="0"/>
              <a:t>More nodes slow down the deployment process, but this expense is balanced by much more formalized workflow that is less error-prone</a:t>
            </a:r>
          </a:p>
          <a:p>
            <a:pPr marL="171450" indent="-171450">
              <a:buFontTx/>
              <a:buChar char="-"/>
            </a:pPr>
            <a:r>
              <a:rPr lang="en-US" baseline="0" dirty="0" smtClean="0"/>
              <a:t>PDF download performance has declined since the migration to the load-balanced </a:t>
            </a:r>
            <a:r>
              <a:rPr lang="en-US" baseline="0" dirty="0" smtClean="0"/>
              <a:t>environment and shared </a:t>
            </a:r>
            <a:r>
              <a:rPr lang="en-US" baseline="0" dirty="0" err="1" smtClean="0"/>
              <a:t>filesystems</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18</a:t>
            </a:fld>
            <a:endParaRPr lang="en-US"/>
          </a:p>
        </p:txBody>
      </p:sp>
    </p:spTree>
    <p:extLst>
      <p:ext uri="{BB962C8B-B14F-4D97-AF65-F5344CB8AC3E}">
        <p14:creationId xmlns:p14="http://schemas.microsoft.com/office/powerpoint/2010/main" val="3659412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We’ve made many changes over the year:</a:t>
            </a:r>
            <a:r>
              <a:rPr lang="en-US" baseline="0" dirty="0" smtClean="0"/>
              <a:t> some subtle, some rather significant. </a:t>
            </a:r>
            <a:r>
              <a:rPr lang="en-US" baseline="0" dirty="0" smtClean="0"/>
              <a:t>Perhaps the most noticeable are changes to the content and volume of emails going out.</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Though it may seem somewhat counterintuitive, we’re trying to bridge the gap between the traditional email communications (between moderators and admins) and the web interface, particularly with regards to the submission lifecycle</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The overall goal is </a:t>
            </a:r>
            <a:r>
              <a:rPr lang="en-US" dirty="0" smtClean="0"/>
              <a:t>to create tools and</a:t>
            </a:r>
            <a:r>
              <a:rPr lang="en-US" baseline="0" dirty="0" smtClean="0"/>
              <a:t> processes that make moderation more efficient.</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18 </a:t>
            </a:r>
            <a:r>
              <a:rPr lang="en-US" baseline="0" dirty="0" smtClean="0"/>
              <a:t>moderators are currently subscribed to the daily digest</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Monthly digest is complete but currently mothballed as we refine our other communications</a:t>
            </a:r>
            <a:endParaRPr lang="en-US" dirty="0" smtClean="0"/>
          </a:p>
        </p:txBody>
      </p:sp>
      <p:sp>
        <p:nvSpPr>
          <p:cNvPr id="4" name="Slide Number Placeholder 3"/>
          <p:cNvSpPr>
            <a:spLocks noGrp="1"/>
          </p:cNvSpPr>
          <p:nvPr>
            <p:ph type="sldNum" sz="quarter" idx="10"/>
          </p:nvPr>
        </p:nvSpPr>
        <p:spPr/>
        <p:txBody>
          <a:bodyPr/>
          <a:lstStyle/>
          <a:p>
            <a:fld id="{0BC5A057-F4E4-7144-BA5E-E71078A10171}" type="slidenum">
              <a:rPr lang="en-US" smtClean="0"/>
              <a:t>3</a:t>
            </a:fld>
            <a:endParaRPr lang="en-US"/>
          </a:p>
        </p:txBody>
      </p:sp>
    </p:spTree>
    <p:extLst>
      <p:ext uri="{BB962C8B-B14F-4D97-AF65-F5344CB8AC3E}">
        <p14:creationId xmlns:p14="http://schemas.microsoft.com/office/powerpoint/2010/main" val="1279784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Automated</a:t>
            </a:r>
            <a:r>
              <a:rPr lang="en-US" baseline="0" dirty="0" smtClean="0"/>
              <a:t> c</a:t>
            </a:r>
            <a:r>
              <a:rPr lang="en-US" dirty="0" smtClean="0"/>
              <a:t>lassification checks have</a:t>
            </a:r>
            <a:r>
              <a:rPr lang="en-US" baseline="0" dirty="0" smtClean="0"/>
              <a:t> been part of the submission workflow since early August</a:t>
            </a:r>
            <a:endParaRPr lang="en-US" baseline="0" dirty="0" smtClean="0"/>
          </a:p>
          <a:p>
            <a:pPr marL="171450" indent="-171450">
              <a:buFontTx/>
              <a:buChar char="-"/>
            </a:pPr>
            <a:r>
              <a:rPr lang="en-US" baseline="0" dirty="0" smtClean="0"/>
              <a:t>Whenever a user clicks submit, the submission’s full-text is sent via remote call to Paul </a:t>
            </a:r>
            <a:r>
              <a:rPr lang="en-US" baseline="0" dirty="0" err="1" smtClean="0"/>
              <a:t>Ginsparg’s</a:t>
            </a:r>
            <a:r>
              <a:rPr lang="en-US" baseline="0" dirty="0" smtClean="0"/>
              <a:t> classifier software. </a:t>
            </a:r>
          </a:p>
          <a:p>
            <a:pPr marL="171450" indent="-171450">
              <a:buFontTx/>
              <a:buChar char="-"/>
            </a:pPr>
            <a:r>
              <a:rPr lang="en-US" baseline="0" dirty="0" smtClean="0"/>
              <a:t>The output from that call presented </a:t>
            </a:r>
            <a:r>
              <a:rPr lang="en-US" baseline="0" dirty="0" smtClean="0"/>
              <a:t>in submission emails and web interfaces</a:t>
            </a:r>
          </a:p>
          <a:p>
            <a:pPr marL="171450" indent="-171450">
              <a:buFontTx/>
              <a:buChar char="-"/>
            </a:pPr>
            <a:r>
              <a:rPr lang="en-US" baseline="0" dirty="0" smtClean="0"/>
              <a:t>Appears to be informative and speeding up the decision making </a:t>
            </a:r>
            <a:r>
              <a:rPr lang="en-US" baseline="0" dirty="0" smtClean="0"/>
              <a:t>process</a:t>
            </a:r>
          </a:p>
        </p:txBody>
      </p:sp>
      <p:sp>
        <p:nvSpPr>
          <p:cNvPr id="4" name="Slide Number Placeholder 3"/>
          <p:cNvSpPr>
            <a:spLocks noGrp="1"/>
          </p:cNvSpPr>
          <p:nvPr>
            <p:ph type="sldNum" sz="quarter" idx="10"/>
          </p:nvPr>
        </p:nvSpPr>
        <p:spPr/>
        <p:txBody>
          <a:bodyPr/>
          <a:lstStyle/>
          <a:p>
            <a:fld id="{0BC5A057-F4E4-7144-BA5E-E71078A10171}" type="slidenum">
              <a:rPr lang="en-US" smtClean="0"/>
              <a:t>4</a:t>
            </a:fld>
            <a:endParaRPr lang="en-US"/>
          </a:p>
        </p:txBody>
      </p:sp>
    </p:spTree>
    <p:extLst>
      <p:ext uri="{BB962C8B-B14F-4D97-AF65-F5344CB8AC3E}">
        <p14:creationId xmlns:p14="http://schemas.microsoft.com/office/powerpoint/2010/main" val="2376285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smtClean="0"/>
              <a:t>Documentation on the </a:t>
            </a:r>
            <a:r>
              <a:rPr lang="en-US" baseline="0" dirty="0" err="1" smtClean="0"/>
              <a:t>arXiv</a:t>
            </a:r>
            <a:r>
              <a:rPr lang="en-US" baseline="0" dirty="0" smtClean="0"/>
              <a:t> codebase, core technologies and personnel expertise is now up-to-date</a:t>
            </a:r>
          </a:p>
          <a:p>
            <a:pPr marL="171450" indent="-171450">
              <a:buFontTx/>
              <a:buChar char="-"/>
            </a:pPr>
            <a:r>
              <a:rPr lang="en-US" baseline="0" dirty="0" smtClean="0"/>
              <a:t>Chris, Simeon will discuss in more detail</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5</a:t>
            </a:fld>
            <a:endParaRPr lang="en-US"/>
          </a:p>
        </p:txBody>
      </p:sp>
    </p:spTree>
    <p:extLst>
      <p:ext uri="{BB962C8B-B14F-4D97-AF65-F5344CB8AC3E}">
        <p14:creationId xmlns:p14="http://schemas.microsoft.com/office/powerpoint/2010/main" val="1064173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aseline="0" dirty="0" smtClean="0"/>
              <a:t>- We </a:t>
            </a:r>
            <a:r>
              <a:rPr lang="en-US" baseline="0" dirty="0" smtClean="0"/>
              <a:t>haven’t started the </a:t>
            </a:r>
            <a:r>
              <a:rPr lang="en-US" baseline="0" dirty="0" smtClean="0"/>
              <a:t>merging process </a:t>
            </a:r>
            <a:r>
              <a:rPr lang="en-US" baseline="0" dirty="0" smtClean="0"/>
              <a:t>yet, but </a:t>
            </a:r>
            <a:r>
              <a:rPr lang="en-US" baseline="0" dirty="0" smtClean="0"/>
              <a:t>the issues are well-understood and </a:t>
            </a:r>
            <a:r>
              <a:rPr lang="en-US" baseline="0" dirty="0" smtClean="0"/>
              <a:t>just a matter of scheduling</a:t>
            </a:r>
          </a:p>
        </p:txBody>
      </p:sp>
      <p:sp>
        <p:nvSpPr>
          <p:cNvPr id="4" name="Slide Number Placeholder 3"/>
          <p:cNvSpPr>
            <a:spLocks noGrp="1"/>
          </p:cNvSpPr>
          <p:nvPr>
            <p:ph type="sldNum" sz="quarter" idx="10"/>
          </p:nvPr>
        </p:nvSpPr>
        <p:spPr/>
        <p:txBody>
          <a:bodyPr/>
          <a:lstStyle/>
          <a:p>
            <a:fld id="{0BC5A057-F4E4-7144-BA5E-E71078A10171}" type="slidenum">
              <a:rPr lang="en-US" smtClean="0"/>
              <a:t>6</a:t>
            </a:fld>
            <a:endParaRPr lang="en-US"/>
          </a:p>
        </p:txBody>
      </p:sp>
    </p:spTree>
    <p:extLst>
      <p:ext uri="{BB962C8B-B14F-4D97-AF65-F5344CB8AC3E}">
        <p14:creationId xmlns:p14="http://schemas.microsoft.com/office/powerpoint/2010/main" val="4051431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We’re in</a:t>
            </a:r>
            <a:r>
              <a:rPr lang="en-US" baseline="0" dirty="0" smtClean="0"/>
              <a:t> the beginning stages of adding overlap detection features into the submission pipeline</a:t>
            </a:r>
            <a:endParaRPr lang="en-US" dirty="0" smtClean="0"/>
          </a:p>
          <a:p>
            <a:pPr marL="171450" indent="-171450">
              <a:buFontTx/>
              <a:buChar char="-"/>
            </a:pPr>
            <a:r>
              <a:rPr lang="en-US" dirty="0" smtClean="0"/>
              <a:t>We’re </a:t>
            </a:r>
            <a:r>
              <a:rPr lang="en-US" dirty="0" smtClean="0"/>
              <a:t>close</a:t>
            </a:r>
            <a:r>
              <a:rPr lang="en-US" baseline="0" dirty="0" smtClean="0"/>
              <a:t> to completing </a:t>
            </a:r>
            <a:r>
              <a:rPr lang="en-US" baseline="0" dirty="0" smtClean="0"/>
              <a:t>the simpler of the two: </a:t>
            </a:r>
            <a:r>
              <a:rPr lang="en-US" baseline="0" dirty="0" smtClean="0"/>
              <a:t>title </a:t>
            </a:r>
            <a:r>
              <a:rPr lang="en-US" baseline="0" dirty="0" smtClean="0"/>
              <a:t>similarity checks against staged submissions, which </a:t>
            </a:r>
            <a:r>
              <a:rPr lang="en-US" baseline="0" dirty="0" smtClean="0"/>
              <a:t>should reduce the amount of time spent dealing with duplicate submissions</a:t>
            </a:r>
          </a:p>
          <a:p>
            <a:pPr marL="171450" indent="-171450">
              <a:buFontTx/>
              <a:buChar char="-"/>
            </a:pPr>
            <a:r>
              <a:rPr lang="en-US" baseline="0" dirty="0" smtClean="0"/>
              <a:t>We haven’t started on full-text overlap yet, but hope to get started this year</a:t>
            </a:r>
            <a:r>
              <a:rPr lang="en-US" baseline="0" dirty="0" smtClean="0"/>
              <a:t>. </a:t>
            </a:r>
            <a:endParaRPr lang="en-US" baseline="0" dirty="0" smtClean="0"/>
          </a:p>
          <a:p>
            <a:pPr marL="171450" indent="-171450">
              <a:buFontTx/>
              <a:buChar char="-"/>
            </a:pPr>
            <a:r>
              <a:rPr lang="en-US" baseline="0" dirty="0" smtClean="0"/>
              <a:t>As with the classifier data, we plan on including the output from the overlap checks in the moderation and admin web interfaces, and in submission emails</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7</a:t>
            </a:fld>
            <a:endParaRPr lang="en-US"/>
          </a:p>
        </p:txBody>
      </p:sp>
    </p:spTree>
    <p:extLst>
      <p:ext uri="{BB962C8B-B14F-4D97-AF65-F5344CB8AC3E}">
        <p14:creationId xmlns:p14="http://schemas.microsoft.com/office/powerpoint/2010/main" val="2269912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Our current</a:t>
            </a:r>
            <a:r>
              <a:rPr lang="en-US" baseline="0" dirty="0" smtClean="0"/>
              <a:t> identifier scheme supports </a:t>
            </a:r>
            <a:r>
              <a:rPr lang="en-US" dirty="0" smtClean="0"/>
              <a:t>10000-1 papers per </a:t>
            </a:r>
            <a:r>
              <a:rPr lang="en-US" dirty="0" smtClean="0"/>
              <a:t>month, and we’re quickly</a:t>
            </a:r>
            <a:r>
              <a:rPr lang="en-US" baseline="0" dirty="0" smtClean="0"/>
              <a:t> </a:t>
            </a:r>
            <a:r>
              <a:rPr lang="en-US" dirty="0" smtClean="0"/>
              <a:t>approaching</a:t>
            </a:r>
            <a:r>
              <a:rPr lang="en-US" baseline="0" dirty="0" smtClean="0"/>
              <a:t> 9K a month. 10K is also just a matter of time.</a:t>
            </a:r>
            <a:endParaRPr lang="en-US" dirty="0" smtClean="0"/>
          </a:p>
          <a:p>
            <a:pPr marL="171450" indent="-171450">
              <a:buFontTx/>
              <a:buChar char="-"/>
            </a:pPr>
            <a:r>
              <a:rPr lang="en-US" dirty="0" smtClean="0"/>
              <a:t>September saw the highest number of submissions (barely)</a:t>
            </a:r>
          </a:p>
          <a:p>
            <a:pPr marL="171450" indent="-171450">
              <a:buFontTx/>
              <a:buChar char="-"/>
            </a:pPr>
            <a:r>
              <a:rPr lang="en-US" dirty="0" smtClean="0"/>
              <a:t>We’ve assessed</a:t>
            </a:r>
            <a:r>
              <a:rPr lang="en-US" baseline="0" dirty="0" smtClean="0"/>
              <a:t> the impact and implemented preliminary changes. We’re preparing for a code review and deployment </a:t>
            </a:r>
            <a:r>
              <a:rPr lang="en-US" baseline="0" dirty="0" smtClean="0"/>
              <a:t>plan in an upcoming sprint; </a:t>
            </a:r>
            <a:r>
              <a:rPr lang="en-US" baseline="0" dirty="0" smtClean="0"/>
              <a:t>we may decide to </a:t>
            </a:r>
            <a:r>
              <a:rPr lang="en-US" baseline="0" dirty="0" err="1" smtClean="0"/>
              <a:t>canonicalize</a:t>
            </a:r>
            <a:r>
              <a:rPr lang="en-US" baseline="0" dirty="0" smtClean="0"/>
              <a:t> the 5-digit suffix at the start of 2015.</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8</a:t>
            </a:fld>
            <a:endParaRPr lang="en-US"/>
          </a:p>
        </p:txBody>
      </p:sp>
    </p:spTree>
    <p:extLst>
      <p:ext uri="{BB962C8B-B14F-4D97-AF65-F5344CB8AC3E}">
        <p14:creationId xmlns:p14="http://schemas.microsoft.com/office/powerpoint/2010/main" val="176493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Graph provided</a:t>
            </a:r>
            <a:r>
              <a:rPr lang="en-US" baseline="0" dirty="0" smtClean="0"/>
              <a:t> by Joe </a:t>
            </a:r>
            <a:r>
              <a:rPr lang="en-US" baseline="0" dirty="0" err="1" smtClean="0"/>
              <a:t>Skovira</a:t>
            </a:r>
            <a:r>
              <a:rPr lang="en-US" baseline="0" dirty="0" smtClean="0"/>
              <a:t>. </a:t>
            </a:r>
            <a:r>
              <a:rPr lang="en-US" baseline="0" dirty="0" err="1" smtClean="0"/>
              <a:t>Trendline</a:t>
            </a:r>
            <a:r>
              <a:rPr lang="en-US" baseline="0" dirty="0" smtClean="0"/>
              <a:t> is order 3 polynomial</a:t>
            </a:r>
            <a:r>
              <a:rPr lang="en-US" baseline="0" dirty="0" smtClean="0"/>
              <a:t>.</a:t>
            </a:r>
          </a:p>
          <a:p>
            <a:pPr marL="171450" indent="-171450">
              <a:buFontTx/>
              <a:buChar char="-"/>
            </a:pPr>
            <a:r>
              <a:rPr lang="en-US" baseline="0" dirty="0" smtClean="0"/>
              <a:t>We’ll most likely hit 10K by the end of 2015.</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9</a:t>
            </a:fld>
            <a:endParaRPr lang="en-US"/>
          </a:p>
        </p:txBody>
      </p:sp>
    </p:spTree>
    <p:extLst>
      <p:ext uri="{BB962C8B-B14F-4D97-AF65-F5344CB8AC3E}">
        <p14:creationId xmlns:p14="http://schemas.microsoft.com/office/powerpoint/2010/main" val="17649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smtClean="0"/>
              <a:t>We’d like to support ORCID for better interoperability with other repositories implementing authority control</a:t>
            </a:r>
          </a:p>
          <a:p>
            <a:pPr marL="171450" indent="-171450">
              <a:buFontTx/>
              <a:buChar char="-"/>
            </a:pPr>
            <a:r>
              <a:rPr lang="en-US" baseline="0" dirty="0" smtClean="0"/>
              <a:t>Institutional affiliation will be stored with </a:t>
            </a:r>
            <a:r>
              <a:rPr lang="en-US" baseline="0" dirty="0" smtClean="0"/>
              <a:t>ORCID author </a:t>
            </a:r>
            <a:r>
              <a:rPr lang="en-US" baseline="0" dirty="0" smtClean="0"/>
              <a:t>data, which will give us the means to </a:t>
            </a:r>
            <a:r>
              <a:rPr lang="en-US" baseline="0" dirty="0" smtClean="0"/>
              <a:t>provide better </a:t>
            </a:r>
            <a:r>
              <a:rPr lang="en-US" baseline="0" dirty="0" smtClean="0"/>
              <a:t>institutional statistics</a:t>
            </a:r>
          </a:p>
          <a:p>
            <a:pPr marL="171450" indent="-171450">
              <a:buFontTx/>
              <a:buChar char="-"/>
            </a:pPr>
            <a:r>
              <a:rPr lang="en-US" baseline="0" dirty="0" smtClean="0"/>
              <a:t>Work is in progress; Simeon will provide additional comments</a:t>
            </a:r>
            <a:endParaRPr lang="en-US" dirty="0"/>
          </a:p>
        </p:txBody>
      </p:sp>
      <p:sp>
        <p:nvSpPr>
          <p:cNvPr id="4" name="Slide Number Placeholder 3"/>
          <p:cNvSpPr>
            <a:spLocks noGrp="1"/>
          </p:cNvSpPr>
          <p:nvPr>
            <p:ph type="sldNum" sz="quarter" idx="10"/>
          </p:nvPr>
        </p:nvSpPr>
        <p:spPr/>
        <p:txBody>
          <a:bodyPr/>
          <a:lstStyle/>
          <a:p>
            <a:fld id="{0BC5A057-F4E4-7144-BA5E-E71078A10171}" type="slidenum">
              <a:rPr lang="en-US" smtClean="0"/>
              <a:t>10</a:t>
            </a:fld>
            <a:endParaRPr lang="en-US"/>
          </a:p>
        </p:txBody>
      </p:sp>
    </p:spTree>
    <p:extLst>
      <p:ext uri="{BB962C8B-B14F-4D97-AF65-F5344CB8AC3E}">
        <p14:creationId xmlns:p14="http://schemas.microsoft.com/office/powerpoint/2010/main" val="2664156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E814FD-3EB5-2E4D-9B85-83F623A18CB3}" type="datetime4">
              <a:rPr lang="en-US" smtClean="0"/>
              <a:t>October 5, 2014</a:t>
            </a:fld>
            <a:endParaRPr lang="en-US" dirty="0"/>
          </a:p>
        </p:txBody>
      </p:sp>
      <p:sp>
        <p:nvSpPr>
          <p:cNvPr id="5" name="Footer Placeholder 4"/>
          <p:cNvSpPr>
            <a:spLocks noGrp="1"/>
          </p:cNvSpPr>
          <p:nvPr>
            <p:ph type="ftr" sz="quarter" idx="11"/>
          </p:nvPr>
        </p:nvSpPr>
        <p:spPr/>
        <p:txBody>
          <a:bodyPr/>
          <a:lstStyle/>
          <a:p>
            <a:r>
              <a:rPr lang="en-US" smtClean="0"/>
              <a:t>Roadmap </a:t>
            </a:r>
            <a:endParaRPr lang="en-US" dirty="0"/>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2E9098-E68D-7246-B8B3-F82996FC8F9D}" type="datetime4">
              <a:rPr lang="en-US" smtClean="0"/>
              <a:t>October 5, 2014</a:t>
            </a:fld>
            <a:endParaRPr lang="en-US"/>
          </a:p>
        </p:txBody>
      </p:sp>
      <p:sp>
        <p:nvSpPr>
          <p:cNvPr id="5" name="Footer Placeholder 4"/>
          <p:cNvSpPr>
            <a:spLocks noGrp="1"/>
          </p:cNvSpPr>
          <p:nvPr>
            <p:ph type="ftr" sz="quarter" idx="11"/>
          </p:nvPr>
        </p:nvSpPr>
        <p:spPr/>
        <p:txBody>
          <a:bodyPr/>
          <a:lstStyle/>
          <a:p>
            <a:r>
              <a:rPr lang="en-US" smtClean="0"/>
              <a:t>Roadmap </a:t>
            </a:r>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0D3849-9580-224B-BED7-82B4B9E1CA5E}" type="datetime4">
              <a:rPr lang="en-US" smtClean="0"/>
              <a:t>October 5, 2014</a:t>
            </a:fld>
            <a:endParaRPr lang="en-US"/>
          </a:p>
        </p:txBody>
      </p:sp>
      <p:sp>
        <p:nvSpPr>
          <p:cNvPr id="5" name="Footer Placeholder 4"/>
          <p:cNvSpPr>
            <a:spLocks noGrp="1"/>
          </p:cNvSpPr>
          <p:nvPr>
            <p:ph type="ftr" sz="quarter" idx="11"/>
          </p:nvPr>
        </p:nvSpPr>
        <p:spPr/>
        <p:txBody>
          <a:bodyPr/>
          <a:lstStyle/>
          <a:p>
            <a:r>
              <a:rPr lang="en-US" smtClean="0"/>
              <a:t>Roadmap </a:t>
            </a:r>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27EAC2-3A93-6748-A26D-8020438E3126}" type="datetime4">
              <a:rPr lang="en-US" smtClean="0"/>
              <a:t>October 5, 2014</a:t>
            </a:fld>
            <a:endParaRPr lang="en-US"/>
          </a:p>
        </p:txBody>
      </p:sp>
      <p:sp>
        <p:nvSpPr>
          <p:cNvPr id="5" name="Footer Placeholder 4"/>
          <p:cNvSpPr>
            <a:spLocks noGrp="1"/>
          </p:cNvSpPr>
          <p:nvPr>
            <p:ph type="ftr" sz="quarter" idx="11"/>
          </p:nvPr>
        </p:nvSpPr>
        <p:spPr/>
        <p:txBody>
          <a:bodyPr/>
          <a:lstStyle/>
          <a:p>
            <a:r>
              <a:rPr lang="en-US" smtClean="0"/>
              <a:t>Roadmap </a:t>
            </a:r>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B8468A2-235E-1A43-9D65-F85F93757E10}" type="datetime4">
              <a:rPr lang="en-US" smtClean="0"/>
              <a:t>October 5, 2014</a:t>
            </a:fld>
            <a:endParaRPr lang="en-US" dirty="0"/>
          </a:p>
        </p:txBody>
      </p:sp>
      <p:sp>
        <p:nvSpPr>
          <p:cNvPr id="8" name="Slide Number Placeholder 7"/>
          <p:cNvSpPr>
            <a:spLocks noGrp="1"/>
          </p:cNvSpPr>
          <p:nvPr>
            <p:ph type="sldNum" sz="quarter" idx="11"/>
          </p:nvPr>
        </p:nvSpPr>
        <p:spPr/>
        <p:txBody>
          <a:bodyPr/>
          <a:lstStyle/>
          <a:p>
            <a:fld id="{F38DF745-7D3F-47F4-83A3-874385CFAA69}"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Roadmap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606ED2D-4385-184F-BF9D-C243CC5FB366}" type="datetime4">
              <a:rPr lang="en-US" smtClean="0"/>
              <a:t>October 5, 2014</a:t>
            </a:fld>
            <a:endParaRPr lang="en-US"/>
          </a:p>
        </p:txBody>
      </p:sp>
      <p:sp>
        <p:nvSpPr>
          <p:cNvPr id="6" name="Footer Placeholder 5"/>
          <p:cNvSpPr>
            <a:spLocks noGrp="1"/>
          </p:cNvSpPr>
          <p:nvPr>
            <p:ph type="ftr" sz="quarter" idx="11"/>
          </p:nvPr>
        </p:nvSpPr>
        <p:spPr/>
        <p:txBody>
          <a:bodyPr/>
          <a:lstStyle/>
          <a:p>
            <a:r>
              <a:rPr lang="en-US" smtClean="0"/>
              <a:t>Roadmap </a:t>
            </a:r>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FBF2AA6-CCE3-BC41-83E4-A966287E9602}" type="datetime4">
              <a:rPr lang="en-US" smtClean="0"/>
              <a:t>October 5, 2014</a:t>
            </a:fld>
            <a:endParaRPr lang="en-US"/>
          </a:p>
        </p:txBody>
      </p:sp>
      <p:sp>
        <p:nvSpPr>
          <p:cNvPr id="8" name="Footer Placeholder 7"/>
          <p:cNvSpPr>
            <a:spLocks noGrp="1"/>
          </p:cNvSpPr>
          <p:nvPr>
            <p:ph type="ftr" sz="quarter" idx="11"/>
          </p:nvPr>
        </p:nvSpPr>
        <p:spPr/>
        <p:txBody>
          <a:bodyPr/>
          <a:lstStyle/>
          <a:p>
            <a:r>
              <a:rPr lang="en-US" smtClean="0"/>
              <a:t>Roadmap </a:t>
            </a:r>
            <a:endParaRPr lang="en-US"/>
          </a:p>
        </p:txBody>
      </p:sp>
      <p:sp>
        <p:nvSpPr>
          <p:cNvPr id="9" name="Slide Number Placeholder 8"/>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7F98A4-4673-0A49-864B-10870AA63CA8}" type="datetime4">
              <a:rPr lang="en-US" smtClean="0"/>
              <a:t>October 5, 2014</a:t>
            </a:fld>
            <a:endParaRPr lang="en-US"/>
          </a:p>
        </p:txBody>
      </p:sp>
      <p:sp>
        <p:nvSpPr>
          <p:cNvPr id="4" name="Footer Placeholder 3"/>
          <p:cNvSpPr>
            <a:spLocks noGrp="1"/>
          </p:cNvSpPr>
          <p:nvPr>
            <p:ph type="ftr" sz="quarter" idx="11"/>
          </p:nvPr>
        </p:nvSpPr>
        <p:spPr/>
        <p:txBody>
          <a:bodyPr/>
          <a:lstStyle/>
          <a:p>
            <a:r>
              <a:rPr lang="en-US" smtClean="0"/>
              <a:t>Roadmap </a:t>
            </a:r>
            <a:endParaRPr lang="en-US"/>
          </a:p>
        </p:txBody>
      </p:sp>
      <p:sp>
        <p:nvSpPr>
          <p:cNvPr id="5" name="Slide Number Placeholder 4"/>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75A70A-41DF-3C4D-93F6-F9D643E6B070}" type="datetime4">
              <a:rPr lang="en-US" smtClean="0"/>
              <a:t>October 5, 2014</a:t>
            </a:fld>
            <a:endParaRPr lang="en-US"/>
          </a:p>
        </p:txBody>
      </p:sp>
      <p:sp>
        <p:nvSpPr>
          <p:cNvPr id="3" name="Footer Placeholder 2"/>
          <p:cNvSpPr>
            <a:spLocks noGrp="1"/>
          </p:cNvSpPr>
          <p:nvPr>
            <p:ph type="ftr" sz="quarter" idx="11"/>
          </p:nvPr>
        </p:nvSpPr>
        <p:spPr/>
        <p:txBody>
          <a:bodyPr/>
          <a:lstStyle/>
          <a:p>
            <a:r>
              <a:rPr lang="en-US" smtClean="0"/>
              <a:t>Roadmap </a:t>
            </a:r>
            <a:endParaRPr lang="en-US"/>
          </a:p>
        </p:txBody>
      </p:sp>
      <p:sp>
        <p:nvSpPr>
          <p:cNvPr id="4" name="Slide Number Placeholder 3"/>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E11BD2-7089-CC4F-B588-5A4961935BC6}" type="datetime4">
              <a:rPr lang="en-US" smtClean="0"/>
              <a:t>October 5, 2014</a:t>
            </a:fld>
            <a:endParaRPr lang="en-US"/>
          </a:p>
        </p:txBody>
      </p:sp>
      <p:sp>
        <p:nvSpPr>
          <p:cNvPr id="6" name="Footer Placeholder 5"/>
          <p:cNvSpPr>
            <a:spLocks noGrp="1"/>
          </p:cNvSpPr>
          <p:nvPr>
            <p:ph type="ftr" sz="quarter" idx="11"/>
          </p:nvPr>
        </p:nvSpPr>
        <p:spPr/>
        <p:txBody>
          <a:bodyPr/>
          <a:lstStyle/>
          <a:p>
            <a:r>
              <a:rPr lang="en-US" smtClean="0"/>
              <a:t>Roadmap </a:t>
            </a:r>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87FF8E-E48C-9148-ADFF-67DA16B70C3C}" type="datetime4">
              <a:rPr lang="en-US" smtClean="0"/>
              <a:t>October 5, 2014</a:t>
            </a:fld>
            <a:endParaRPr lang="en-US"/>
          </a:p>
        </p:txBody>
      </p:sp>
      <p:sp>
        <p:nvSpPr>
          <p:cNvPr id="6" name="Footer Placeholder 5"/>
          <p:cNvSpPr>
            <a:spLocks noGrp="1"/>
          </p:cNvSpPr>
          <p:nvPr>
            <p:ph type="ftr" sz="quarter" idx="11"/>
          </p:nvPr>
        </p:nvSpPr>
        <p:spPr/>
        <p:txBody>
          <a:bodyPr/>
          <a:lstStyle/>
          <a:p>
            <a:r>
              <a:rPr lang="en-US" smtClean="0"/>
              <a:t>Roadmap </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F4EFDE55-BB37-B745-903D-376C7B8D0B2E}" type="datetime4">
              <a:rPr lang="en-US" smtClean="0"/>
              <a:t>October 5, 2014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r>
              <a:rPr lang="en-US" smtClean="0"/>
              <a:t>Roadmap </a:t>
            </a:r>
            <a:endParaRPr lang="en-US" dirty="0"/>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F38DF745-7D3F-47F4-83A3-874385CFAA69}" type="slidenum">
              <a:rPr lang="en-US" smtClean="0"/>
              <a:pPr/>
              <a:t>‹#›</a:t>
            </a:fld>
            <a:endParaRPr lang="en-US" dirty="0"/>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sldNum="0" hdr="0" ftr="0" dt="0"/>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IT Updates</a:t>
            </a:r>
            <a:endParaRPr lang="en-US" dirty="0"/>
          </a:p>
        </p:txBody>
      </p:sp>
      <p:sp>
        <p:nvSpPr>
          <p:cNvPr id="3" name="Subtitle 2"/>
          <p:cNvSpPr>
            <a:spLocks noGrp="1"/>
          </p:cNvSpPr>
          <p:nvPr>
            <p:ph type="subTitle" idx="1"/>
          </p:nvPr>
        </p:nvSpPr>
        <p:spPr/>
        <p:txBody>
          <a:bodyPr>
            <a:normAutofit/>
          </a:bodyPr>
          <a:lstStyle/>
          <a:p>
            <a:r>
              <a:rPr lang="en-US" dirty="0" smtClean="0"/>
              <a:t>2014 Roadmap</a:t>
            </a:r>
          </a:p>
          <a:p>
            <a:r>
              <a:rPr lang="en-US" dirty="0" smtClean="0"/>
              <a:t>Statistics, Infrastructure</a:t>
            </a:r>
            <a:endParaRPr lang="en-US" dirty="0"/>
          </a:p>
        </p:txBody>
      </p:sp>
      <p:sp>
        <p:nvSpPr>
          <p:cNvPr id="4" name="TextBox 3"/>
          <p:cNvSpPr txBox="1"/>
          <p:nvPr/>
        </p:nvSpPr>
        <p:spPr>
          <a:xfrm>
            <a:off x="3612886" y="3738694"/>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62611581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Author disambiguation</a:t>
            </a:r>
            <a:endParaRPr lang="en-US" sz="4000" dirty="0"/>
          </a:p>
        </p:txBody>
      </p:sp>
      <p:sp>
        <p:nvSpPr>
          <p:cNvPr id="3" name="Content Placeholder 2"/>
          <p:cNvSpPr>
            <a:spLocks noGrp="1"/>
          </p:cNvSpPr>
          <p:nvPr>
            <p:ph idx="1"/>
          </p:nvPr>
        </p:nvSpPr>
        <p:spPr/>
        <p:txBody>
          <a:bodyPr>
            <a:normAutofit/>
          </a:bodyPr>
          <a:lstStyle/>
          <a:p>
            <a:pPr marL="342900" indent="-342900">
              <a:buFont typeface="Arial"/>
              <a:buChar char="•"/>
            </a:pPr>
            <a:r>
              <a:rPr lang="en-US" sz="3600" dirty="0" smtClean="0"/>
              <a:t>Support ORCID </a:t>
            </a:r>
            <a:r>
              <a:rPr lang="en-US" sz="3600" dirty="0" err="1" smtClean="0"/>
              <a:t>iDs</a:t>
            </a:r>
            <a:endParaRPr lang="en-US" sz="3600" dirty="0" smtClean="0"/>
          </a:p>
          <a:p>
            <a:pPr marL="342900" indent="-342900">
              <a:buFont typeface="Arial"/>
              <a:buChar char="•"/>
            </a:pPr>
            <a:r>
              <a:rPr lang="en-US" sz="3600" dirty="0" smtClean="0"/>
              <a:t>Route to providing institutionally-based submission data for our supporters</a:t>
            </a:r>
          </a:p>
          <a:p>
            <a:pPr marL="342900" indent="-342900">
              <a:buFont typeface="Arial"/>
              <a:buChar char="•"/>
            </a:pPr>
            <a:r>
              <a:rPr lang="en-US" sz="3600" dirty="0" smtClean="0"/>
              <a:t>Improved data interchange with ADS, INSPIRE, etc.</a:t>
            </a:r>
            <a:endParaRPr lang="en-US" sz="3600" dirty="0"/>
          </a:p>
        </p:txBody>
      </p:sp>
      <p:pic>
        <p:nvPicPr>
          <p:cNvPr id="4" name="Picture 3" descr="Screenshot 2014-10-01 19.40.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420" y="1752600"/>
            <a:ext cx="2971800" cy="1333500"/>
          </a:xfrm>
          <a:prstGeom prst="rect">
            <a:avLst/>
          </a:prstGeom>
        </p:spPr>
      </p:pic>
    </p:spTree>
    <p:extLst>
      <p:ext uri="{BB962C8B-B14F-4D97-AF65-F5344CB8AC3E}">
        <p14:creationId xmlns:p14="http://schemas.microsoft.com/office/powerpoint/2010/main" val="88737979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536060" cy="1371600"/>
          </a:xfrm>
        </p:spPr>
        <p:txBody>
          <a:bodyPr>
            <a:normAutofit/>
          </a:bodyPr>
          <a:lstStyle/>
          <a:p>
            <a:r>
              <a:rPr lang="en-US" sz="4000" dirty="0" smtClean="0"/>
              <a:t>Submitter privacy</a:t>
            </a:r>
            <a:endParaRPr lang="en-US" sz="4000" dirty="0"/>
          </a:p>
        </p:txBody>
      </p:sp>
      <p:sp>
        <p:nvSpPr>
          <p:cNvPr id="3" name="Content Placeholder 2"/>
          <p:cNvSpPr>
            <a:spLocks noGrp="1"/>
          </p:cNvSpPr>
          <p:nvPr>
            <p:ph idx="1"/>
          </p:nvPr>
        </p:nvSpPr>
        <p:spPr/>
        <p:txBody>
          <a:bodyPr>
            <a:normAutofit/>
          </a:bodyPr>
          <a:lstStyle/>
          <a:p>
            <a:pPr marL="342900" indent="-342900">
              <a:buFont typeface="Arial"/>
              <a:buChar char="•"/>
            </a:pPr>
            <a:r>
              <a:rPr lang="en-US" sz="3600" dirty="0" smtClean="0"/>
              <a:t>“View-email” pages</a:t>
            </a:r>
          </a:p>
          <a:p>
            <a:pPr marL="342900" indent="-342900">
              <a:buFont typeface="Arial"/>
              <a:buChar char="•"/>
            </a:pPr>
            <a:r>
              <a:rPr lang="en-US" sz="3600" dirty="0" smtClean="0"/>
              <a:t>Metadata files</a:t>
            </a:r>
          </a:p>
          <a:p>
            <a:pPr marL="342900" indent="-342900">
              <a:buFont typeface="Arial"/>
              <a:buChar char="•"/>
            </a:pPr>
            <a:r>
              <a:rPr lang="en-US" sz="3600" dirty="0" smtClean="0"/>
              <a:t>Indirect: account creation</a:t>
            </a:r>
            <a:endParaRPr lang="en-US" sz="3600" dirty="0"/>
          </a:p>
        </p:txBody>
      </p:sp>
      <p:pic>
        <p:nvPicPr>
          <p:cNvPr id="5" name="Picture 4" descr="Screenshot 2014-09-30 20.07.45.png"/>
          <p:cNvPicPr>
            <a:picLocks noChangeAspect="1"/>
          </p:cNvPicPr>
          <p:nvPr/>
        </p:nvPicPr>
        <p:blipFill>
          <a:blip r:embed="rId3">
            <a:alphaModFix amt="91000"/>
            <a:extLst>
              <a:ext uri="{28A0092B-C50C-407E-A947-70E740481C1C}">
                <a14:useLocalDpi xmlns:a14="http://schemas.microsoft.com/office/drawing/2010/main" val="0"/>
              </a:ext>
            </a:extLst>
          </a:blip>
          <a:stretch>
            <a:fillRect/>
          </a:stretch>
        </p:blipFill>
        <p:spPr>
          <a:xfrm>
            <a:off x="2270161" y="4131616"/>
            <a:ext cx="3816745" cy="2477536"/>
          </a:xfrm>
          <a:prstGeom prst="rect">
            <a:avLst/>
          </a:prstGeom>
          <a:ln>
            <a:solidFill>
              <a:schemeClr val="tx1"/>
            </a:solidFill>
          </a:ln>
        </p:spPr>
      </p:pic>
    </p:spTree>
    <p:extLst>
      <p:ext uri="{BB962C8B-B14F-4D97-AF65-F5344CB8AC3E}">
        <p14:creationId xmlns:p14="http://schemas.microsoft.com/office/powerpoint/2010/main" val="102417683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Others</a:t>
            </a:r>
            <a:endParaRPr lang="en-US" sz="4000" dirty="0"/>
          </a:p>
        </p:txBody>
      </p:sp>
      <p:sp>
        <p:nvSpPr>
          <p:cNvPr id="3" name="Content Placeholder 2"/>
          <p:cNvSpPr>
            <a:spLocks noGrp="1"/>
          </p:cNvSpPr>
          <p:nvPr>
            <p:ph idx="1"/>
          </p:nvPr>
        </p:nvSpPr>
        <p:spPr/>
        <p:txBody>
          <a:bodyPr>
            <a:normAutofit fontScale="92500" lnSpcReduction="10000"/>
          </a:bodyPr>
          <a:lstStyle/>
          <a:p>
            <a:pPr marL="342900" indent="-342900">
              <a:buFont typeface="Arial"/>
              <a:buChar char="•"/>
            </a:pPr>
            <a:r>
              <a:rPr lang="en-US" sz="3900" dirty="0" smtClean="0"/>
              <a:t>Dataset support</a:t>
            </a:r>
          </a:p>
          <a:p>
            <a:pPr marL="800100" lvl="1" indent="-342900">
              <a:buFont typeface="Arial"/>
              <a:buChar char="•"/>
            </a:pPr>
            <a:r>
              <a:rPr lang="en-US" sz="2800" dirty="0" smtClean="0"/>
              <a:t>Data Conservancy pilot concluded</a:t>
            </a:r>
          </a:p>
          <a:p>
            <a:pPr marL="800100" lvl="1" indent="-342900">
              <a:buFont typeface="Arial"/>
              <a:buChar char="•"/>
            </a:pPr>
            <a:r>
              <a:rPr lang="en-US" sz="2800" dirty="0" smtClean="0"/>
              <a:t>Data not yet pulled into </a:t>
            </a:r>
            <a:r>
              <a:rPr lang="en-US" sz="2800" dirty="0" err="1" smtClean="0"/>
              <a:t>arXiv</a:t>
            </a:r>
            <a:endParaRPr lang="en-US" sz="2800" dirty="0" smtClean="0"/>
          </a:p>
          <a:p>
            <a:pPr marL="800100" lvl="1" indent="-342900">
              <a:buFont typeface="Arial"/>
              <a:buChar char="•"/>
            </a:pPr>
            <a:r>
              <a:rPr lang="en-US" sz="2800" dirty="0" smtClean="0"/>
              <a:t>Metadata + DOIs for ancillary files</a:t>
            </a:r>
          </a:p>
          <a:p>
            <a:pPr lvl="1" indent="0">
              <a:buNone/>
            </a:pPr>
            <a:endParaRPr lang="en-US" dirty="0"/>
          </a:p>
          <a:p>
            <a:pPr marL="342900" indent="-342900">
              <a:buFont typeface="Arial"/>
              <a:buChar char="•"/>
            </a:pPr>
            <a:r>
              <a:rPr lang="en-US" sz="3900" dirty="0" smtClean="0"/>
              <a:t>Email alert system</a:t>
            </a:r>
          </a:p>
          <a:p>
            <a:pPr marL="800100" lvl="1" indent="-342900">
              <a:buFont typeface="Arial"/>
              <a:buChar char="•"/>
            </a:pPr>
            <a:r>
              <a:rPr lang="en-US" sz="2800" dirty="0" smtClean="0"/>
              <a:t>Web &amp; user account integration</a:t>
            </a:r>
          </a:p>
          <a:p>
            <a:pPr marL="800100" lvl="1" indent="-342900">
              <a:buFont typeface="Arial"/>
              <a:buChar char="•"/>
            </a:pPr>
            <a:r>
              <a:rPr lang="en-US" sz="2800" dirty="0" smtClean="0"/>
              <a:t>Maintainability</a:t>
            </a:r>
          </a:p>
          <a:p>
            <a:pPr marL="800100" lvl="1" indent="-342900">
              <a:buFont typeface="Arial"/>
              <a:buChar char="•"/>
            </a:pPr>
            <a:r>
              <a:rPr lang="en-US" sz="2800" dirty="0" smtClean="0"/>
              <a:t>Scalability</a:t>
            </a:r>
          </a:p>
          <a:p>
            <a:pPr marL="800100" lvl="1" indent="-342900">
              <a:buFont typeface="Arial"/>
              <a:buChar char="•"/>
            </a:pPr>
            <a:endParaRPr lang="en-US" dirty="0" smtClean="0"/>
          </a:p>
          <a:p>
            <a:pPr marL="800100" lvl="1" indent="-342900">
              <a:buFont typeface="Arial"/>
              <a:buChar char="•"/>
            </a:pPr>
            <a:endParaRPr lang="en-US" dirty="0" smtClean="0"/>
          </a:p>
          <a:p>
            <a:pPr marL="342900" indent="-342900">
              <a:buFont typeface="Arial"/>
              <a:buChar char="•"/>
            </a:pPr>
            <a:endParaRPr lang="en-US" dirty="0" smtClean="0"/>
          </a:p>
        </p:txBody>
      </p:sp>
    </p:spTree>
    <p:extLst>
      <p:ext uri="{BB962C8B-B14F-4D97-AF65-F5344CB8AC3E}">
        <p14:creationId xmlns:p14="http://schemas.microsoft.com/office/powerpoint/2010/main" val="156240205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Rest of Year</a:t>
            </a:r>
            <a:r>
              <a:rPr lang="en-US" dirty="0" smtClean="0"/>
              <a:t>	</a:t>
            </a:r>
            <a:endParaRPr lang="en-US" dirty="0"/>
          </a:p>
        </p:txBody>
      </p:sp>
      <p:sp>
        <p:nvSpPr>
          <p:cNvPr id="3" name="Content Placeholder 2"/>
          <p:cNvSpPr>
            <a:spLocks noGrp="1"/>
          </p:cNvSpPr>
          <p:nvPr>
            <p:ph idx="1"/>
          </p:nvPr>
        </p:nvSpPr>
        <p:spPr/>
        <p:txBody>
          <a:bodyPr>
            <a:normAutofit lnSpcReduction="10000"/>
          </a:bodyPr>
          <a:lstStyle/>
          <a:p>
            <a:pPr marL="342900" indent="-342900">
              <a:buFont typeface="Arial"/>
              <a:buChar char="•"/>
            </a:pPr>
            <a:r>
              <a:rPr lang="en-US" sz="3200" dirty="0" smtClean="0"/>
              <a:t>More moderation tool </a:t>
            </a:r>
            <a:r>
              <a:rPr lang="en-US" sz="3200" dirty="0" smtClean="0"/>
              <a:t>improvements</a:t>
            </a:r>
            <a:endParaRPr lang="en-US" sz="3200" dirty="0" smtClean="0"/>
          </a:p>
          <a:p>
            <a:pPr marL="800100" lvl="1" indent="-342900">
              <a:buFont typeface="Arial"/>
              <a:buChar char="•"/>
            </a:pPr>
            <a:r>
              <a:rPr lang="en-US" sz="2400" dirty="0" smtClean="0"/>
              <a:t>Auto-hold </a:t>
            </a:r>
            <a:r>
              <a:rPr lang="en-US" sz="2400" dirty="0" smtClean="0"/>
              <a:t>submissions based </a:t>
            </a:r>
            <a:r>
              <a:rPr lang="en-US" sz="2400" dirty="0" smtClean="0"/>
              <a:t>on classifier flags</a:t>
            </a:r>
          </a:p>
          <a:p>
            <a:pPr marL="800100" lvl="1" indent="-342900">
              <a:buFont typeface="Arial"/>
              <a:buChar char="•"/>
            </a:pPr>
            <a:r>
              <a:rPr lang="en-US" sz="2400" dirty="0" smtClean="0"/>
              <a:t>Enable moderators to take additional actions through web </a:t>
            </a:r>
            <a:r>
              <a:rPr lang="en-US" sz="2400" dirty="0" smtClean="0"/>
              <a:t>interface</a:t>
            </a:r>
          </a:p>
          <a:p>
            <a:pPr marL="800100" lvl="1" indent="-342900">
              <a:buFont typeface="Arial"/>
              <a:buChar char="•"/>
            </a:pPr>
            <a:r>
              <a:rPr lang="en-US" sz="2400" dirty="0" smtClean="0"/>
              <a:t>Refinements to emails</a:t>
            </a:r>
            <a:endParaRPr lang="en-US" sz="2400" dirty="0" smtClean="0"/>
          </a:p>
          <a:p>
            <a:pPr marL="342900" indent="-342900">
              <a:buFont typeface="Arial"/>
              <a:buChar char="•"/>
            </a:pPr>
            <a:r>
              <a:rPr lang="en-US" sz="2800" dirty="0" smtClean="0"/>
              <a:t>Implementation of P10K changes</a:t>
            </a:r>
          </a:p>
          <a:p>
            <a:pPr marL="342900" indent="-342900">
              <a:buFont typeface="Arial"/>
              <a:buChar char="•"/>
            </a:pPr>
            <a:r>
              <a:rPr lang="en-US" sz="2800" dirty="0" smtClean="0"/>
              <a:t>Infrastructure </a:t>
            </a:r>
          </a:p>
          <a:p>
            <a:pPr marL="800100" lvl="1" indent="-342900">
              <a:buFont typeface="Arial"/>
              <a:buChar char="•"/>
            </a:pPr>
            <a:r>
              <a:rPr lang="en-US" sz="2400" dirty="0" smtClean="0"/>
              <a:t>Nexus VM for routine tasks and incoming email</a:t>
            </a:r>
          </a:p>
          <a:p>
            <a:pPr marL="800100" lvl="1" indent="-342900">
              <a:buFont typeface="Arial"/>
              <a:buChar char="•"/>
            </a:pPr>
            <a:r>
              <a:rPr lang="en-US" sz="2400" dirty="0" smtClean="0"/>
              <a:t>PDF download performance investigation</a:t>
            </a:r>
            <a:endParaRPr lang="en-US" sz="2400" dirty="0"/>
          </a:p>
        </p:txBody>
      </p:sp>
    </p:spTree>
    <p:extLst>
      <p:ext uri="{BB962C8B-B14F-4D97-AF65-F5344CB8AC3E}">
        <p14:creationId xmlns:p14="http://schemas.microsoft.com/office/powerpoint/2010/main" val="87500161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Statistics</a:t>
            </a:r>
            <a:endParaRPr lang="en-US" sz="4000" dirty="0"/>
          </a:p>
        </p:txBody>
      </p:sp>
      <p:sp>
        <p:nvSpPr>
          <p:cNvPr id="3" name="Content Placeholder 2"/>
          <p:cNvSpPr>
            <a:spLocks noGrp="1"/>
          </p:cNvSpPr>
          <p:nvPr>
            <p:ph idx="1"/>
          </p:nvPr>
        </p:nvSpPr>
        <p:spPr/>
        <p:txBody>
          <a:bodyPr>
            <a:normAutofit/>
          </a:bodyPr>
          <a:lstStyle/>
          <a:p>
            <a:pPr marL="342900" indent="-342900">
              <a:buFont typeface="Arial"/>
              <a:buChar char="•"/>
            </a:pPr>
            <a:r>
              <a:rPr lang="en-US" sz="3600" dirty="0" smtClean="0"/>
              <a:t>517M papers served since 1994</a:t>
            </a:r>
          </a:p>
          <a:p>
            <a:pPr marL="342900" indent="-342900">
              <a:buFont typeface="Arial"/>
              <a:buChar char="•"/>
            </a:pPr>
            <a:r>
              <a:rPr lang="en-US" sz="3600" dirty="0" smtClean="0"/>
              <a:t>8M papers served in June 2014</a:t>
            </a:r>
          </a:p>
          <a:p>
            <a:pPr marL="342900" indent="-342900">
              <a:buFont typeface="Arial"/>
              <a:buChar char="•"/>
            </a:pPr>
            <a:r>
              <a:rPr lang="en-US" sz="3600" dirty="0" smtClean="0"/>
              <a:t>2.4M page requests to main site / day</a:t>
            </a:r>
          </a:p>
          <a:p>
            <a:pPr marL="342900" indent="-342900">
              <a:buFont typeface="Arial"/>
              <a:buChar char="•"/>
            </a:pPr>
            <a:r>
              <a:rPr lang="en-US" sz="3600" dirty="0" smtClean="0"/>
              <a:t>Stats </a:t>
            </a:r>
            <a:r>
              <a:rPr lang="en-US" sz="3600" dirty="0"/>
              <a:t>a</a:t>
            </a:r>
            <a:r>
              <a:rPr lang="en-US" sz="3600" dirty="0" smtClean="0"/>
              <a:t>vailable for public consumption</a:t>
            </a:r>
            <a:endParaRPr lang="en-US" sz="3600" dirty="0"/>
          </a:p>
        </p:txBody>
      </p:sp>
    </p:spTree>
    <p:extLst>
      <p:ext uri="{BB962C8B-B14F-4D97-AF65-F5344CB8AC3E}">
        <p14:creationId xmlns:p14="http://schemas.microsoft.com/office/powerpoint/2010/main" val="150475664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Statistics</a:t>
            </a:r>
            <a:endParaRPr lang="en-US" sz="4000" dirty="0"/>
          </a:p>
        </p:txBody>
      </p:sp>
      <p:sp>
        <p:nvSpPr>
          <p:cNvPr id="3" name="Content Placeholder 2"/>
          <p:cNvSpPr>
            <a:spLocks noGrp="1"/>
          </p:cNvSpPr>
          <p:nvPr>
            <p:ph idx="1"/>
          </p:nvPr>
        </p:nvSpPr>
        <p:spPr/>
        <p:txBody>
          <a:bodyPr/>
          <a:lstStyle/>
          <a:p>
            <a:endParaRPr lang="en-US" dirty="0"/>
          </a:p>
          <a:p>
            <a:endParaRPr lang="en-US" dirty="0"/>
          </a:p>
        </p:txBody>
      </p:sp>
      <p:pic>
        <p:nvPicPr>
          <p:cNvPr id="4" name="Picture 3" descr="Screenshot 2014-10-01 21.15.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507" y="1949373"/>
            <a:ext cx="8493459" cy="4373563"/>
          </a:xfrm>
          <a:prstGeom prst="rect">
            <a:avLst/>
          </a:prstGeom>
          <a:ln>
            <a:solidFill>
              <a:schemeClr val="tx1"/>
            </a:solidFill>
          </a:ln>
        </p:spPr>
      </p:pic>
    </p:spTree>
    <p:extLst>
      <p:ext uri="{BB962C8B-B14F-4D97-AF65-F5344CB8AC3E}">
        <p14:creationId xmlns:p14="http://schemas.microsoft.com/office/powerpoint/2010/main" val="253157824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Statistics</a:t>
            </a:r>
            <a:endParaRPr lang="en-US" sz="4000" dirty="0"/>
          </a:p>
        </p:txBody>
      </p:sp>
      <p:sp>
        <p:nvSpPr>
          <p:cNvPr id="3" name="Content Placeholder 2"/>
          <p:cNvSpPr>
            <a:spLocks noGrp="1"/>
          </p:cNvSpPr>
          <p:nvPr>
            <p:ph idx="1"/>
          </p:nvPr>
        </p:nvSpPr>
        <p:spPr/>
        <p:txBody>
          <a:bodyPr/>
          <a:lstStyle/>
          <a:p>
            <a:pPr marL="342900" indent="-342900">
              <a:buFont typeface="Arial"/>
              <a:buChar char="•"/>
            </a:pPr>
            <a:endParaRPr lang="en-US" dirty="0"/>
          </a:p>
          <a:p>
            <a:endParaRPr lang="en-US" dirty="0"/>
          </a:p>
        </p:txBody>
      </p:sp>
      <p:pic>
        <p:nvPicPr>
          <p:cNvPr id="5" name="Picture 4" descr="Screen Shot 2014-10-02 at 9.01.4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4413" y="1752600"/>
            <a:ext cx="5654218" cy="4897251"/>
          </a:xfrm>
          <a:prstGeom prst="rect">
            <a:avLst/>
          </a:prstGeom>
          <a:ln>
            <a:solidFill>
              <a:schemeClr val="tx1"/>
            </a:solidFill>
          </a:ln>
        </p:spPr>
      </p:pic>
    </p:spTree>
    <p:extLst>
      <p:ext uri="{BB962C8B-B14F-4D97-AF65-F5344CB8AC3E}">
        <p14:creationId xmlns:p14="http://schemas.microsoft.com/office/powerpoint/2010/main" val="14687416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Statistics</a:t>
            </a:r>
            <a:endParaRPr lang="en-US" sz="4000" dirty="0"/>
          </a:p>
        </p:txBody>
      </p:sp>
      <p:sp>
        <p:nvSpPr>
          <p:cNvPr id="3" name="Content Placeholder 2"/>
          <p:cNvSpPr>
            <a:spLocks noGrp="1"/>
          </p:cNvSpPr>
          <p:nvPr>
            <p:ph idx="1"/>
          </p:nvPr>
        </p:nvSpPr>
        <p:spPr/>
        <p:txBody>
          <a:bodyPr/>
          <a:lstStyle/>
          <a:p>
            <a:pPr marL="342900" indent="-342900">
              <a:buFont typeface="Arial"/>
              <a:buChar char="•"/>
            </a:pPr>
            <a:endParaRPr lang="en-US" dirty="0"/>
          </a:p>
          <a:p>
            <a:endParaRPr lang="en-US" dirty="0"/>
          </a:p>
        </p:txBody>
      </p:sp>
      <p:pic>
        <p:nvPicPr>
          <p:cNvPr id="4" name="Picture 3" descr="Screen Shot 2014-10-02 at 9.06.5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622" y="1752600"/>
            <a:ext cx="6951578" cy="5019011"/>
          </a:xfrm>
          <a:prstGeom prst="rect">
            <a:avLst/>
          </a:prstGeom>
          <a:ln>
            <a:solidFill>
              <a:schemeClr val="tx1"/>
            </a:solidFill>
          </a:ln>
        </p:spPr>
      </p:pic>
    </p:spTree>
    <p:extLst>
      <p:ext uri="{BB962C8B-B14F-4D97-AF65-F5344CB8AC3E}">
        <p14:creationId xmlns:p14="http://schemas.microsoft.com/office/powerpoint/2010/main" val="286768419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4000" dirty="0" smtClean="0"/>
              <a:t>Infrastructure</a:t>
            </a:r>
            <a:endParaRPr lang="en-US" sz="4000" dirty="0"/>
          </a:p>
        </p:txBody>
      </p:sp>
      <p:sp>
        <p:nvSpPr>
          <p:cNvPr id="5" name="Text Placeholder 4"/>
          <p:cNvSpPr>
            <a:spLocks noGrp="1"/>
          </p:cNvSpPr>
          <p:nvPr>
            <p:ph idx="1"/>
          </p:nvPr>
        </p:nvSpPr>
        <p:spPr/>
        <p:txBody>
          <a:bodyPr>
            <a:normAutofit fontScale="92500" lnSpcReduction="10000"/>
          </a:bodyPr>
          <a:lstStyle/>
          <a:p>
            <a:pPr marL="342900" indent="-342900">
              <a:buFont typeface="Arial"/>
              <a:buChar char="•"/>
            </a:pPr>
            <a:r>
              <a:rPr lang="en-US" sz="3600" dirty="0" smtClean="0"/>
              <a:t>13 local VMs (production and development)</a:t>
            </a:r>
          </a:p>
          <a:p>
            <a:pPr marL="342900" indent="-342900">
              <a:buFont typeface="Arial"/>
              <a:buChar char="•"/>
            </a:pPr>
            <a:r>
              <a:rPr lang="en-US" sz="3600" dirty="0" smtClean="0"/>
              <a:t>9 mirrors</a:t>
            </a:r>
          </a:p>
          <a:p>
            <a:pPr marL="342900" indent="-342900">
              <a:buFont typeface="Arial"/>
              <a:buChar char="•"/>
            </a:pPr>
            <a:r>
              <a:rPr lang="en-US" sz="3600" dirty="0" smtClean="0"/>
              <a:t>Main service load-balanced since July 2013, Export service since April 2014</a:t>
            </a:r>
          </a:p>
          <a:p>
            <a:pPr marL="800100" lvl="1" indent="-342900">
              <a:buFont typeface="Arial"/>
              <a:buChar char="•"/>
            </a:pPr>
            <a:r>
              <a:rPr lang="en-US" sz="2800" dirty="0" smtClean="0">
                <a:sym typeface="Wingdings"/>
              </a:rPr>
              <a:t></a:t>
            </a:r>
            <a:r>
              <a:rPr lang="en-US" sz="2800" dirty="0" smtClean="0"/>
              <a:t> Highly available services</a:t>
            </a:r>
          </a:p>
          <a:p>
            <a:pPr marL="800100" lvl="1" indent="-342900">
              <a:buFont typeface="Arial"/>
              <a:buChar char="•"/>
            </a:pPr>
            <a:r>
              <a:rPr lang="en-US" sz="2800" dirty="0"/>
              <a:t>Shared </a:t>
            </a:r>
            <a:r>
              <a:rPr lang="en-US" sz="2800" dirty="0" err="1"/>
              <a:t>filesystems</a:t>
            </a:r>
            <a:r>
              <a:rPr lang="en-US" sz="2800" dirty="0"/>
              <a:t> via NFS</a:t>
            </a:r>
          </a:p>
          <a:p>
            <a:pPr lvl="1" indent="0">
              <a:buNone/>
            </a:pPr>
            <a:endParaRPr lang="en-US" dirty="0" smtClean="0"/>
          </a:p>
          <a:p>
            <a:pPr marL="342900" indent="-342900">
              <a:buFont typeface="Arial"/>
              <a:buChar char="•"/>
            </a:pPr>
            <a:endParaRPr lang="en-US" dirty="0"/>
          </a:p>
        </p:txBody>
      </p:sp>
    </p:spTree>
    <p:extLst>
      <p:ext uri="{BB962C8B-B14F-4D97-AF65-F5344CB8AC3E}">
        <p14:creationId xmlns:p14="http://schemas.microsoft.com/office/powerpoint/2010/main" val="240491387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363326" cy="1371600"/>
          </a:xfrm>
        </p:spPr>
        <p:txBody>
          <a:bodyPr>
            <a:normAutofit/>
          </a:bodyPr>
          <a:lstStyle/>
          <a:p>
            <a:r>
              <a:rPr lang="en-US" sz="4000" dirty="0" smtClean="0"/>
              <a:t>Secure communications</a:t>
            </a:r>
            <a:endParaRPr lang="en-US" sz="4000" dirty="0"/>
          </a:p>
        </p:txBody>
      </p:sp>
      <p:sp>
        <p:nvSpPr>
          <p:cNvPr id="3" name="Content Placeholder 2"/>
          <p:cNvSpPr>
            <a:spLocks noGrp="1"/>
          </p:cNvSpPr>
          <p:nvPr>
            <p:ph idx="1"/>
          </p:nvPr>
        </p:nvSpPr>
        <p:spPr/>
        <p:txBody>
          <a:bodyPr>
            <a:normAutofit/>
          </a:bodyPr>
          <a:lstStyle/>
          <a:p>
            <a:pPr marL="342900" indent="-342900">
              <a:buFont typeface="Arial"/>
              <a:buChar char="•"/>
            </a:pPr>
            <a:r>
              <a:rPr lang="en-US" sz="3600" dirty="0" smtClean="0"/>
              <a:t>SSL now enforced for all areas of site requiring login or user credentials</a:t>
            </a:r>
          </a:p>
          <a:p>
            <a:pPr marL="342900" indent="-342900">
              <a:buFont typeface="Arial"/>
              <a:buChar char="•"/>
            </a:pPr>
            <a:r>
              <a:rPr lang="en-US" sz="3600" dirty="0" smtClean="0"/>
              <a:t>Enable site-wide?</a:t>
            </a:r>
            <a:endParaRPr lang="en-US" sz="3600" dirty="0"/>
          </a:p>
        </p:txBody>
      </p:sp>
    </p:spTree>
    <p:extLst>
      <p:ext uri="{BB962C8B-B14F-4D97-AF65-F5344CB8AC3E}">
        <p14:creationId xmlns:p14="http://schemas.microsoft.com/office/powerpoint/2010/main" val="16311089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718"/>
            <a:ext cx="6822229" cy="1371600"/>
          </a:xfrm>
        </p:spPr>
        <p:txBody>
          <a:bodyPr>
            <a:noAutofit/>
          </a:bodyPr>
          <a:lstStyle/>
          <a:p>
            <a:r>
              <a:rPr lang="en-US" sz="4000" dirty="0" smtClean="0"/>
              <a:t>Moderation tools and Interfaces</a:t>
            </a:r>
            <a:endParaRPr lang="en-US" sz="4000" dirty="0"/>
          </a:p>
        </p:txBody>
      </p:sp>
      <p:sp>
        <p:nvSpPr>
          <p:cNvPr id="3" name="Content Placeholder 2"/>
          <p:cNvSpPr>
            <a:spLocks noGrp="1"/>
          </p:cNvSpPr>
          <p:nvPr>
            <p:ph idx="1"/>
          </p:nvPr>
        </p:nvSpPr>
        <p:spPr/>
        <p:txBody>
          <a:bodyPr>
            <a:normAutofit/>
          </a:bodyPr>
          <a:lstStyle/>
          <a:p>
            <a:pPr marL="342900" indent="-342900">
              <a:buFont typeface="Arial"/>
              <a:buChar char="•"/>
            </a:pPr>
            <a:r>
              <a:rPr lang="en-US" sz="3600" dirty="0" smtClean="0"/>
              <a:t>Opt-in daily email digest</a:t>
            </a:r>
          </a:p>
          <a:p>
            <a:pPr marL="342900" indent="-342900">
              <a:buFont typeface="Arial"/>
              <a:buChar char="•"/>
            </a:pPr>
            <a:r>
              <a:rPr lang="en-US" sz="3600" dirty="0" smtClean="0"/>
              <a:t>Submission notifications</a:t>
            </a:r>
          </a:p>
          <a:p>
            <a:pPr marL="342900" indent="-342900">
              <a:buFont typeface="Arial"/>
              <a:buChar char="•"/>
            </a:pPr>
            <a:r>
              <a:rPr lang="en-US" sz="3600" dirty="0" smtClean="0"/>
              <a:t>Monthly digest</a:t>
            </a:r>
          </a:p>
          <a:p>
            <a:pPr marL="342900" indent="-342900">
              <a:buFont typeface="Arial"/>
              <a:buChar char="•"/>
            </a:pPr>
            <a:r>
              <a:rPr lang="en-US" sz="3600" dirty="0" smtClean="0"/>
              <a:t>Enhancements to web interface</a:t>
            </a:r>
            <a:endParaRPr lang="en-US" sz="3600" dirty="0"/>
          </a:p>
        </p:txBody>
      </p:sp>
      <p:pic>
        <p:nvPicPr>
          <p:cNvPr id="6" name="Picture 5" descr="Screenshot 2014-10-01 18.22.2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5031255"/>
            <a:ext cx="5432022" cy="1137969"/>
          </a:xfrm>
          <a:prstGeom prst="rect">
            <a:avLst/>
          </a:prstGeom>
          <a:ln>
            <a:solidFill>
              <a:schemeClr val="tx1"/>
            </a:solidFill>
          </a:ln>
        </p:spPr>
      </p:pic>
      <p:pic>
        <p:nvPicPr>
          <p:cNvPr id="7" name="Picture 6" descr="Screenshot 2014-10-01 18.30.1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3334" y="4599989"/>
            <a:ext cx="3835514" cy="1974272"/>
          </a:xfrm>
          <a:prstGeom prst="rect">
            <a:avLst/>
          </a:prstGeom>
          <a:ln>
            <a:solidFill>
              <a:schemeClr val="tx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412688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Classification checks</a:t>
            </a:r>
            <a:endParaRPr lang="en-US" sz="4000" dirty="0"/>
          </a:p>
        </p:txBody>
      </p:sp>
      <p:sp>
        <p:nvSpPr>
          <p:cNvPr id="3" name="Content Placeholder 2"/>
          <p:cNvSpPr>
            <a:spLocks noGrp="1"/>
          </p:cNvSpPr>
          <p:nvPr>
            <p:ph idx="1"/>
          </p:nvPr>
        </p:nvSpPr>
        <p:spPr/>
        <p:txBody>
          <a:bodyPr/>
          <a:lstStyle/>
          <a:p>
            <a:pPr marL="342900" indent="-342900">
              <a:buFont typeface="Arial"/>
              <a:buChar char="•"/>
            </a:pPr>
            <a:r>
              <a:rPr lang="en-US" sz="3600" dirty="0" smtClean="0"/>
              <a:t>Integrated into submission workflow</a:t>
            </a:r>
          </a:p>
          <a:p>
            <a:pPr marL="342900" indent="-342900">
              <a:buFont typeface="Arial"/>
              <a:buChar char="•"/>
            </a:pPr>
            <a:r>
              <a:rPr lang="en-US" sz="3600" dirty="0" smtClean="0"/>
              <a:t>Future improvements:</a:t>
            </a:r>
          </a:p>
          <a:p>
            <a:pPr marL="800100" lvl="1" indent="-342900">
              <a:buFont typeface="Arial"/>
              <a:buChar char="•"/>
            </a:pPr>
            <a:r>
              <a:rPr lang="en-US" sz="3200" dirty="0" smtClean="0"/>
              <a:t>Presentation</a:t>
            </a:r>
          </a:p>
          <a:p>
            <a:pPr marL="800100" lvl="1" indent="-342900">
              <a:buFont typeface="Arial"/>
              <a:buChar char="•"/>
            </a:pPr>
            <a:r>
              <a:rPr lang="en-US" sz="3200" dirty="0" smtClean="0"/>
              <a:t>Automation</a:t>
            </a:r>
          </a:p>
          <a:p>
            <a:pPr marL="342900" indent="-342900">
              <a:buFont typeface="Arial"/>
              <a:buChar char="•"/>
            </a:pPr>
            <a:endParaRPr lang="en-US" dirty="0"/>
          </a:p>
        </p:txBody>
      </p:sp>
      <p:pic>
        <p:nvPicPr>
          <p:cNvPr id="4" name="Picture 3" descr="Screenshot 2014-09-30 20.25.24.png"/>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341008" y="5317322"/>
            <a:ext cx="8156254" cy="966017"/>
          </a:xfrm>
          <a:prstGeom prst="rect">
            <a:avLst/>
          </a:prstGeom>
          <a:ln>
            <a:solidFill>
              <a:schemeClr val="tx1"/>
            </a:solidFill>
          </a:ln>
        </p:spPr>
      </p:pic>
    </p:spTree>
    <p:extLst>
      <p:ext uri="{BB962C8B-B14F-4D97-AF65-F5344CB8AC3E}">
        <p14:creationId xmlns:p14="http://schemas.microsoft.com/office/powerpoint/2010/main" val="11770578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Documentation</a:t>
            </a:r>
            <a:endParaRPr lang="en-US" sz="4000" dirty="0"/>
          </a:p>
        </p:txBody>
      </p:sp>
      <p:sp>
        <p:nvSpPr>
          <p:cNvPr id="3" name="Content Placeholder 2"/>
          <p:cNvSpPr>
            <a:spLocks noGrp="1"/>
          </p:cNvSpPr>
          <p:nvPr>
            <p:ph idx="1"/>
          </p:nvPr>
        </p:nvSpPr>
        <p:spPr/>
        <p:txBody>
          <a:bodyPr>
            <a:normAutofit/>
          </a:bodyPr>
          <a:lstStyle/>
          <a:p>
            <a:pPr marL="342900" indent="-342900">
              <a:buFont typeface="Arial"/>
              <a:buChar char="•"/>
            </a:pPr>
            <a:r>
              <a:rPr lang="en-US" sz="3600" dirty="0" smtClean="0"/>
              <a:t>Codebase</a:t>
            </a:r>
          </a:p>
          <a:p>
            <a:pPr marL="342900" indent="-342900">
              <a:buFont typeface="Arial"/>
              <a:buChar char="•"/>
            </a:pPr>
            <a:r>
              <a:rPr lang="en-US" sz="3600" dirty="0" smtClean="0"/>
              <a:t>Technologies</a:t>
            </a:r>
          </a:p>
          <a:p>
            <a:pPr marL="342900" indent="-342900">
              <a:buFont typeface="Arial"/>
              <a:buChar char="•"/>
            </a:pPr>
            <a:r>
              <a:rPr lang="en-US" sz="3600" dirty="0" smtClean="0"/>
              <a:t>Personnel expertise</a:t>
            </a:r>
          </a:p>
          <a:p>
            <a:pPr marL="342900" indent="-342900">
              <a:buFont typeface="Arial"/>
              <a:buChar char="•"/>
            </a:pPr>
            <a:r>
              <a:rPr lang="en-US" sz="3600" dirty="0"/>
              <a:t>http://</a:t>
            </a:r>
            <a:r>
              <a:rPr lang="en-US" sz="3600" dirty="0" err="1"/>
              <a:t>goo.gl</a:t>
            </a:r>
            <a:r>
              <a:rPr lang="en-US" sz="3600" dirty="0"/>
              <a:t>/</a:t>
            </a:r>
            <a:r>
              <a:rPr lang="en-US" sz="3600" dirty="0" err="1"/>
              <a:t>CeFmei</a:t>
            </a:r>
            <a:endParaRPr lang="en-US" sz="3600" dirty="0"/>
          </a:p>
        </p:txBody>
      </p:sp>
      <p:pic>
        <p:nvPicPr>
          <p:cNvPr id="4" name="Picture 3" descr="arXiv_tech_overview_2014_schemat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2683" y="3702918"/>
            <a:ext cx="3590919" cy="3155082"/>
          </a:xfrm>
          <a:prstGeom prst="rect">
            <a:avLst/>
          </a:prstGeom>
        </p:spPr>
      </p:pic>
    </p:spTree>
    <p:extLst>
      <p:ext uri="{BB962C8B-B14F-4D97-AF65-F5344CB8AC3E}">
        <p14:creationId xmlns:p14="http://schemas.microsoft.com/office/powerpoint/2010/main" val="206723566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Categories &amp; Aliases</a:t>
            </a:r>
            <a:endParaRPr lang="en-US" sz="4000" dirty="0"/>
          </a:p>
        </p:txBody>
      </p:sp>
      <p:sp>
        <p:nvSpPr>
          <p:cNvPr id="3" name="Content Placeholder 2"/>
          <p:cNvSpPr>
            <a:spLocks noGrp="1"/>
          </p:cNvSpPr>
          <p:nvPr>
            <p:ph idx="1"/>
          </p:nvPr>
        </p:nvSpPr>
        <p:spPr/>
        <p:txBody>
          <a:bodyPr/>
          <a:lstStyle/>
          <a:p>
            <a:pPr marL="342900" indent="-342900">
              <a:buFont typeface="Arial"/>
              <a:buChar char="•"/>
            </a:pPr>
            <a:r>
              <a:rPr lang="en-US" sz="3600" dirty="0"/>
              <a:t>q</a:t>
            </a:r>
            <a:r>
              <a:rPr lang="en-US" sz="3600" dirty="0" smtClean="0"/>
              <a:t>-</a:t>
            </a:r>
            <a:r>
              <a:rPr lang="en-US" sz="3600" dirty="0" err="1" smtClean="0"/>
              <a:t>fin.EC</a:t>
            </a:r>
            <a:r>
              <a:rPr lang="en-US" sz="3600" dirty="0" smtClean="0"/>
              <a:t> &amp; q-</a:t>
            </a:r>
            <a:r>
              <a:rPr lang="en-US" sz="3600" dirty="0" err="1" smtClean="0"/>
              <a:t>fin.MF</a:t>
            </a:r>
            <a:r>
              <a:rPr lang="en-US" sz="3600" dirty="0" smtClean="0"/>
              <a:t> added in April</a:t>
            </a:r>
          </a:p>
          <a:p>
            <a:pPr marL="800100" lvl="1" indent="-342900">
              <a:buFont typeface="Arial"/>
              <a:buChar char="•"/>
            </a:pPr>
            <a:r>
              <a:rPr lang="en-US" sz="3200" dirty="0" smtClean="0"/>
              <a:t>76 papers as of October 1</a:t>
            </a:r>
          </a:p>
          <a:p>
            <a:pPr marL="342900" indent="-342900">
              <a:buFont typeface="Arial"/>
              <a:buChar char="•"/>
            </a:pPr>
            <a:r>
              <a:rPr lang="en-US" sz="3600" dirty="0" err="1"/>
              <a:t>c</a:t>
            </a:r>
            <a:r>
              <a:rPr lang="en-US" sz="3600" dirty="0" err="1" smtClean="0"/>
              <a:t>s</a:t>
            </a:r>
            <a:r>
              <a:rPr lang="en-US" sz="3600" dirty="0" smtClean="0"/>
              <a:t>/math/stat aliasing not yet started</a:t>
            </a:r>
            <a:endParaRPr lang="en-US" sz="3600" dirty="0"/>
          </a:p>
        </p:txBody>
      </p:sp>
    </p:spTree>
    <p:extLst>
      <p:ext uri="{BB962C8B-B14F-4D97-AF65-F5344CB8AC3E}">
        <p14:creationId xmlns:p14="http://schemas.microsoft.com/office/powerpoint/2010/main" val="632618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OVERLAP checks</a:t>
            </a:r>
            <a:endParaRPr lang="en-US" sz="4000" dirty="0"/>
          </a:p>
        </p:txBody>
      </p:sp>
      <p:sp>
        <p:nvSpPr>
          <p:cNvPr id="3" name="Content Placeholder 2"/>
          <p:cNvSpPr>
            <a:spLocks noGrp="1"/>
          </p:cNvSpPr>
          <p:nvPr>
            <p:ph idx="1"/>
          </p:nvPr>
        </p:nvSpPr>
        <p:spPr/>
        <p:txBody>
          <a:bodyPr/>
          <a:lstStyle/>
          <a:p>
            <a:pPr marL="342900" indent="-342900">
              <a:buFont typeface="Arial"/>
              <a:buChar char="•"/>
            </a:pPr>
            <a:r>
              <a:rPr lang="en-US" sz="3600" dirty="0"/>
              <a:t>Title similarity check against staged </a:t>
            </a:r>
            <a:r>
              <a:rPr lang="en-US" sz="3600" dirty="0" smtClean="0"/>
              <a:t>submissions</a:t>
            </a:r>
          </a:p>
          <a:p>
            <a:pPr marL="342900" indent="-342900">
              <a:buFont typeface="Arial"/>
              <a:buChar char="•"/>
            </a:pPr>
            <a:r>
              <a:rPr lang="en-US" sz="3600" dirty="0" smtClean="0"/>
              <a:t>Full-text overlap detection against published corpus and staged submissions</a:t>
            </a:r>
          </a:p>
          <a:p>
            <a:pPr marL="342900" indent="-342900">
              <a:buFont typeface="Arial"/>
              <a:buChar char="•"/>
            </a:pPr>
            <a:endParaRPr lang="en-US" dirty="0"/>
          </a:p>
        </p:txBody>
      </p:sp>
    </p:spTree>
    <p:extLst>
      <p:ext uri="{BB962C8B-B14F-4D97-AF65-F5344CB8AC3E}">
        <p14:creationId xmlns:p14="http://schemas.microsoft.com/office/powerpoint/2010/main" val="25755962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P10K ISSUE</a:t>
            </a:r>
            <a:r>
              <a:rPr lang="en-US" sz="4000" dirty="0" smtClean="0"/>
              <a:t>” </a:t>
            </a:r>
            <a:endParaRPr lang="en-US" sz="4000" dirty="0"/>
          </a:p>
        </p:txBody>
      </p:sp>
      <p:pic>
        <p:nvPicPr>
          <p:cNvPr id="6" name="Content Placeholder 5" descr="Screenshot 2014-09-30 20.33.35.png"/>
          <p:cNvPicPr>
            <a:picLocks noGrp="1" noChangeAspect="1"/>
          </p:cNvPicPr>
          <p:nvPr>
            <p:ph idx="1"/>
          </p:nvPr>
        </p:nvPicPr>
        <p:blipFill>
          <a:blip r:embed="rId3" cstate="print">
            <a:alphaModFix/>
            <a:extLst>
              <a:ext uri="{28A0092B-C50C-407E-A947-70E740481C1C}">
                <a14:useLocalDpi xmlns:a14="http://schemas.microsoft.com/office/drawing/2010/main" val="0"/>
              </a:ext>
            </a:extLst>
          </a:blip>
          <a:srcRect l="-2544" r="-2544"/>
          <a:stretch>
            <a:fillRect/>
          </a:stretch>
        </p:blipFill>
        <p:spPr>
          <a:xfrm>
            <a:off x="457200" y="1752600"/>
            <a:ext cx="8150225" cy="4373563"/>
          </a:xfrm>
          <a:ln>
            <a:solidFill>
              <a:schemeClr val="tx1"/>
            </a:solidFill>
          </a:ln>
        </p:spPr>
      </p:pic>
      <p:sp>
        <p:nvSpPr>
          <p:cNvPr id="3" name="TextBox 2"/>
          <p:cNvSpPr txBox="1"/>
          <p:nvPr/>
        </p:nvSpPr>
        <p:spPr>
          <a:xfrm>
            <a:off x="5960617" y="1154986"/>
            <a:ext cx="2044851" cy="369332"/>
          </a:xfrm>
          <a:prstGeom prst="rect">
            <a:avLst/>
          </a:prstGeom>
          <a:noFill/>
        </p:spPr>
        <p:txBody>
          <a:bodyPr wrap="none" rtlCol="0">
            <a:spAutoFit/>
          </a:bodyPr>
          <a:lstStyle/>
          <a:p>
            <a:r>
              <a:rPr lang="en-US" dirty="0" err="1" smtClean="0"/>
              <a:t>arXiv:YYMM.nnnn</a:t>
            </a:r>
            <a:endParaRPr lang="en-US" dirty="0"/>
          </a:p>
        </p:txBody>
      </p:sp>
    </p:spTree>
    <p:extLst>
      <p:ext uri="{BB962C8B-B14F-4D97-AF65-F5344CB8AC3E}">
        <p14:creationId xmlns:p14="http://schemas.microsoft.com/office/powerpoint/2010/main" val="347001627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P10K ISSUE”</a:t>
            </a:r>
            <a:endParaRPr lang="en-US" sz="4000" dirty="0"/>
          </a:p>
        </p:txBody>
      </p:sp>
      <p:graphicFrame>
        <p:nvGraphicFramePr>
          <p:cNvPr id="5" name="Chart 4"/>
          <p:cNvGraphicFramePr>
            <a:graphicFrameLocks/>
          </p:cNvGraphicFramePr>
          <p:nvPr>
            <p:extLst>
              <p:ext uri="{D42A27DB-BD31-4B8C-83A1-F6EECF244321}">
                <p14:modId xmlns:p14="http://schemas.microsoft.com/office/powerpoint/2010/main" val="2175480953"/>
              </p:ext>
            </p:extLst>
          </p:nvPr>
        </p:nvGraphicFramePr>
        <p:xfrm>
          <a:off x="457200" y="1878263"/>
          <a:ext cx="83185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4480688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Essential.thmx</Template>
  <TotalTime>1861</TotalTime>
  <Words>1089</Words>
  <Application>Microsoft Macintosh PowerPoint</Application>
  <PresentationFormat>On-screen Show (4:3)</PresentationFormat>
  <Paragraphs>134</Paragraphs>
  <Slides>18</Slides>
  <Notes>16</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Essential</vt:lpstr>
      <vt:lpstr>IT Updates</vt:lpstr>
      <vt:lpstr>Secure communications</vt:lpstr>
      <vt:lpstr>Moderation tools and Interfaces</vt:lpstr>
      <vt:lpstr>Classification checks</vt:lpstr>
      <vt:lpstr>Documentation</vt:lpstr>
      <vt:lpstr>Categories &amp; Aliases</vt:lpstr>
      <vt:lpstr>OVERLAP checks</vt:lpstr>
      <vt:lpstr>“The P10K ISSUE” </vt:lpstr>
      <vt:lpstr>“The P10K ISSUE”</vt:lpstr>
      <vt:lpstr>Author disambiguation</vt:lpstr>
      <vt:lpstr>Submitter privacy</vt:lpstr>
      <vt:lpstr>Others</vt:lpstr>
      <vt:lpstr>Rest of Year </vt:lpstr>
      <vt:lpstr>Statistics</vt:lpstr>
      <vt:lpstr>Statistics</vt:lpstr>
      <vt:lpstr>Statistics</vt:lpstr>
      <vt:lpstr>Statistics</vt:lpstr>
      <vt:lpstr>Infrastructure</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Updates</dc:title>
  <dc:creator>Martin Lessmeister</dc:creator>
  <cp:lastModifiedBy>Martin Lessmeister</cp:lastModifiedBy>
  <cp:revision>69</cp:revision>
  <dcterms:created xsi:type="dcterms:W3CDTF">2014-09-30T23:12:14Z</dcterms:created>
  <dcterms:modified xsi:type="dcterms:W3CDTF">2014-10-06T11:15:18Z</dcterms:modified>
</cp:coreProperties>
</file>