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1" r:id="rId2"/>
    <p:sldId id="265" r:id="rId3"/>
    <p:sldId id="284" r:id="rId4"/>
    <p:sldId id="267" r:id="rId5"/>
    <p:sldId id="268" r:id="rId6"/>
    <p:sldId id="269" r:id="rId7"/>
    <p:sldId id="273" r:id="rId8"/>
    <p:sldId id="282" r:id="rId9"/>
    <p:sldId id="279" r:id="rId10"/>
    <p:sldId id="280" r:id="rId11"/>
    <p:sldId id="281" r:id="rId12"/>
    <p:sldId id="276" r:id="rId13"/>
    <p:sldId id="278" r:id="rId14"/>
    <p:sldId id="286" r:id="rId15"/>
    <p:sldId id="275" r:id="rId16"/>
    <p:sldId id="283" r:id="rId17"/>
    <p:sldId id="274" r:id="rId18"/>
    <p:sldId id="272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35" autoAdjust="0"/>
    <p:restoredTop sz="91713" autoAdjust="0"/>
  </p:normalViewPr>
  <p:slideViewPr>
    <p:cSldViewPr>
      <p:cViewPr varScale="1">
        <p:scale>
          <a:sx n="115" d="100"/>
          <a:sy n="115" d="100"/>
        </p:scale>
        <p:origin x="32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358E0-5E56-3B41-8A26-71EDDC865050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95000-3012-E442-A278-375834366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38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80168-428D-6348-BBAD-B83606690EF7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1B88D-9FF4-AC45-A2CC-813432625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7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 I describe</a:t>
            </a:r>
            <a:r>
              <a:rPr lang="en-US" baseline="0" dirty="0" smtClean="0"/>
              <a:t> AWS virtual private clouds and describe how those features can be used to protect AWS resources running there.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58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Internet</a:t>
            </a:r>
            <a:r>
              <a:rPr lang="en-US" b="1" baseline="0" dirty="0" smtClean="0"/>
              <a:t> Connectivity</a:t>
            </a:r>
          </a:p>
          <a:p>
            <a:pPr marL="171450" indent="-171450">
              <a:buFontTx/>
              <a:buChar char="-"/>
            </a:pPr>
            <a:r>
              <a:rPr lang="en-US" b="0" baseline="0" dirty="0" smtClean="0"/>
              <a:t>public subnets are connected to the internet with Internet Gateway</a:t>
            </a:r>
          </a:p>
          <a:p>
            <a:pPr marL="171450" indent="-171450">
              <a:buFontTx/>
              <a:buChar char="-"/>
            </a:pPr>
            <a:r>
              <a:rPr lang="en-US" b="0" baseline="0" dirty="0" smtClean="0"/>
              <a:t>these still are also on the 10-space network</a:t>
            </a:r>
          </a:p>
          <a:p>
            <a:pPr marL="171450" indent="-171450">
              <a:buFontTx/>
              <a:buChar char="-"/>
            </a:pPr>
            <a:r>
              <a:rPr lang="en-US" b="0" baseline="0" dirty="0" smtClean="0"/>
              <a:t>only have public IPs, if assigned</a:t>
            </a:r>
          </a:p>
          <a:p>
            <a:pPr marL="171450" indent="-171450">
              <a:buFontTx/>
              <a:buChar char="-"/>
            </a:pPr>
            <a:r>
              <a:rPr lang="en-US" b="0" baseline="0" dirty="0" smtClean="0"/>
              <a:t>internet gateway provides NAT if no public IP assigned</a:t>
            </a:r>
          </a:p>
          <a:p>
            <a:pPr marL="171450" indent="-171450">
              <a:buFontTx/>
              <a:buChar char="-"/>
            </a:pPr>
            <a:endParaRPr lang="en-US" b="0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77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Private Subnets</a:t>
            </a:r>
          </a:p>
          <a:p>
            <a:r>
              <a:rPr lang="en-US" dirty="0" smtClean="0"/>
              <a:t>- gain</a:t>
            </a:r>
            <a:r>
              <a:rPr lang="en-US" baseline="0" dirty="0" smtClean="0"/>
              <a:t> access to internet for purposes of software updates,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 via NAT </a:t>
            </a:r>
            <a:r>
              <a:rPr lang="en-US" baseline="0" dirty="0" err="1" smtClean="0"/>
              <a:t>Gatway</a:t>
            </a:r>
            <a:endParaRPr lang="en-US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20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Network</a:t>
            </a:r>
            <a:r>
              <a:rPr lang="en-US" baseline="0" dirty="0" smtClean="0"/>
              <a:t> ACL</a:t>
            </a:r>
          </a:p>
          <a:p>
            <a:pPr marL="171450" indent="-171450">
              <a:buFontTx/>
              <a:buChar char="-"/>
            </a:pPr>
            <a:r>
              <a:rPr lang="en-US" b="1" baseline="0" dirty="0" smtClean="0"/>
              <a:t>stateless</a:t>
            </a:r>
            <a:r>
              <a:rPr lang="en-US" baseline="0" dirty="0" smtClean="0"/>
              <a:t>; require inbound and outbound traffic specifications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apply to one or more subnets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Security Groups</a:t>
            </a:r>
          </a:p>
          <a:p>
            <a:pPr marL="171450" indent="-171450">
              <a:buFontTx/>
              <a:buChar char="-"/>
            </a:pPr>
            <a:r>
              <a:rPr lang="en-US" b="1" baseline="0" dirty="0" err="1" smtClean="0"/>
              <a:t>stateful</a:t>
            </a:r>
            <a:r>
              <a:rPr lang="en-US" baseline="0" dirty="0" smtClean="0"/>
              <a:t>; inbound traffic specs only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resources with same security group have unhindered access to each other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0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baseline.</a:t>
            </a:r>
          </a:p>
          <a:p>
            <a:r>
              <a:rPr lang="en-US" baseline="0" dirty="0" smtClean="0"/>
              <a:t>Certainly recommended to tighten up, depending on specific needs.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E.g. Could designate Test and Prod subnets, then use NACL to block access between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90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Allow all traffic from internet</a:t>
            </a:r>
            <a:r>
              <a:rPr lang="en-US" baseline="0" dirty="0" smtClean="0"/>
              <a:t> on HTTP/HTTPS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SSH traffic from departmental VPN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ICMP (ping) from any Cornell 10-space address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all traffic from another SG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83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nicest</a:t>
            </a:r>
            <a:r>
              <a:rPr lang="en-US" baseline="0" dirty="0" smtClean="0"/>
              <a:t> things about working in an AWS VPC is the visibility I have over all the networking. I can troubleshoot connectivity problems, or assure myself that I’m not letting any unnecessary traffic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0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Since VPCs are declaratively</a:t>
            </a:r>
            <a:r>
              <a:rPr lang="en-US" baseline="0" dirty="0" smtClean="0"/>
              <a:t> </a:t>
            </a:r>
            <a:r>
              <a:rPr lang="en-US" dirty="0" smtClean="0"/>
              <a:t>defined and configuration</a:t>
            </a:r>
            <a:r>
              <a:rPr lang="en-US" baseline="0" dirty="0" smtClean="0"/>
              <a:t> is easily available to tools, it is easy to programmatically analyze your security perimeter.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is the CloudCheckr report on the security perimeter of a VPC.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All AWS accounts linked with the Cornell master account have access to CloudCheckr, free of charge.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98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peering is not transitive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Cornell VPC cannot access another Cornell VPC by means of the campus network. They must be peered directly instead.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05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DC charges are picked up by the</a:t>
            </a:r>
            <a:r>
              <a:rPr lang="en-US" baseline="0" dirty="0" smtClean="0"/>
              <a:t> Cornell master account.</a:t>
            </a:r>
          </a:p>
          <a:p>
            <a:r>
              <a:rPr lang="en-US" baseline="0" dirty="0" smtClean="0"/>
              <a:t>VPN and NAT gateway costs are charged to individual Cornell account.</a:t>
            </a:r>
          </a:p>
          <a:p>
            <a:r>
              <a:rPr lang="en-US" baseline="0" dirty="0" smtClean="0"/>
              <a:t>“Research Data Egress” credit (up to 15% of total bill)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7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88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mission of the cloudification services team is to help units move to the cloud while ensuring security that is equal to or better than what they had on campus.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90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Cloudification</a:t>
            </a:r>
            <a:r>
              <a:rPr lang="en-US" baseline="0" dirty="0" smtClean="0"/>
              <a:t> Services Team and ITSO have worked together to </a:t>
            </a:r>
            <a:r>
              <a:rPr lang="en-US" b="1" baseline="0" dirty="0" smtClean="0"/>
              <a:t>translate Cornell policies as they apply to cloud infrastructures</a:t>
            </a:r>
            <a:r>
              <a:rPr lang="en-US" baseline="0" dirty="0" smtClean="0"/>
              <a:t>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Our plan is to have </a:t>
            </a:r>
            <a:r>
              <a:rPr lang="en-US" b="1" baseline="0" dirty="0" smtClean="0"/>
              <a:t>regular presentations</a:t>
            </a:r>
            <a:r>
              <a:rPr lang="en-US" baseline="0" dirty="0" smtClean="0"/>
              <a:t> at the Security SIG to talk about those.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="0" baseline="0" dirty="0" smtClean="0"/>
              <a:t>AWS promotes what they call a </a:t>
            </a:r>
            <a:r>
              <a:rPr lang="en-US" b="1" baseline="0" dirty="0" smtClean="0"/>
              <a:t>shared security model </a:t>
            </a:r>
            <a:r>
              <a:rPr lang="en-US" b="0" baseline="0" dirty="0" smtClean="0"/>
              <a:t>where they lay out who is responsible for what.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Customer </a:t>
            </a:r>
            <a:r>
              <a:rPr lang="en-US" baseline="0" dirty="0" smtClean="0"/>
              <a:t>responsibility == unit responsibility.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When a campus unit  begins work in AWS, the ITSO </a:t>
            </a:r>
            <a:r>
              <a:rPr lang="en-US" baseline="0" dirty="0" smtClean="0"/>
              <a:t>and Cloudification Team </a:t>
            </a:r>
            <a:r>
              <a:rPr lang="en-US" baseline="0" dirty="0" smtClean="0"/>
              <a:t>provide </a:t>
            </a:r>
            <a:r>
              <a:rPr lang="en-US" baseline="0" dirty="0" smtClean="0"/>
              <a:t>some </a:t>
            </a:r>
            <a:r>
              <a:rPr lang="en-US" b="1" baseline="0" dirty="0" smtClean="0"/>
              <a:t>basic audit logging and security protocols </a:t>
            </a:r>
            <a:r>
              <a:rPr lang="en-US" baseline="0" dirty="0" smtClean="0"/>
              <a:t>for accessing AWS administrator functionality.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However, you can </a:t>
            </a:r>
            <a:r>
              <a:rPr lang="en-US" b="1" baseline="0" dirty="0" smtClean="0"/>
              <a:t>shoot yourself in the foot </a:t>
            </a:r>
            <a:r>
              <a:rPr lang="en-US" baseline="0" dirty="0" smtClean="0"/>
              <a:t>more easily than using most on-campus services.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92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21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8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1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We have defined a standard VPC configuration that is provisioned for most Cornell AWS accounts.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Note some of the main components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AWS region (us-east-1)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Availability Zones (i.e., us-east-1b, us-east-1c)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connectivity to campus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private and public subnets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Campus connectivity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seamless connectivity between campus and VPC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old: VPN; new</a:t>
            </a:r>
            <a:r>
              <a:rPr lang="en-US" baseline="0" dirty="0" smtClean="0"/>
              <a:t>: DC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10-space traffic (only) routed over VPN/DC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3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Subnet+AZ</a:t>
            </a:r>
            <a:r>
              <a:rPr lang="en-US" baseline="0" dirty="0" smtClean="0"/>
              <a:t> configuration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subnets: 2 private, 2 public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one of each in two different availability zones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10-space of subnets is integrated into campus 10-space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1B88D-9FF4-AC45-A2CC-813432625D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66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625_06_174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2963" r="5789"/>
          <a:stretch/>
        </p:blipFill>
        <p:spPr>
          <a:xfrm>
            <a:off x="-1" y="0"/>
            <a:ext cx="9144001" cy="68640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15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0580_07_119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9" r="254"/>
          <a:stretch/>
        </p:blipFill>
        <p:spPr>
          <a:xfrm>
            <a:off x="-8468" y="200377"/>
            <a:ext cx="9144001" cy="6663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5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957_12_052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/>
          <a:stretch/>
        </p:blipFill>
        <p:spPr>
          <a:xfrm>
            <a:off x="0" y="211666"/>
            <a:ext cx="9144000" cy="6646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  <p:pic>
        <p:nvPicPr>
          <p:cNvPr id="10" name="Picture 9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1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2438400"/>
            <a:ext cx="9144000" cy="240665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609600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40298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pic>
        <p:nvPicPr>
          <p:cNvPr id="9" name="Picture 8" descr="campu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3844"/>
            <a:ext cx="9144000" cy="3044156"/>
          </a:xfrm>
          <a:prstGeom prst="rect">
            <a:avLst/>
          </a:prstGeom>
        </p:spPr>
      </p:pic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4504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0" y="3804549"/>
            <a:ext cx="9144000" cy="304482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pic>
        <p:nvPicPr>
          <p:cNvPr id="13" name="Picture 12" descr="SESQUI_FullColor.ai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t="22592" r="12367" b="46049"/>
          <a:stretch/>
        </p:blipFill>
        <p:spPr>
          <a:xfrm>
            <a:off x="285749" y="393126"/>
            <a:ext cx="2116667" cy="112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4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9710"/>
            <a:ext cx="9144000" cy="5386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1298575"/>
            <a:ext cx="9144000" cy="538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838200" y="2057400"/>
            <a:ext cx="7467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11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0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0889_10_C_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79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85750" y="1828800"/>
            <a:ext cx="4692650" cy="58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41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601E4-3F87-485E-BCF1-0932C51EED9D}" type="datetimeFigureOut">
              <a:rPr lang="en-US" smtClean="0"/>
              <a:t>6/8/16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51" r:id="rId4"/>
    <p:sldLayoutId id="2147483660" r:id="rId5"/>
    <p:sldLayoutId id="2147483664" r:id="rId6"/>
    <p:sldLayoutId id="2147483650" r:id="rId7"/>
    <p:sldLayoutId id="2147483657" r:id="rId8"/>
    <p:sldLayoutId id="2147483654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tiff"/><Relationship Id="rId7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cornell.edu/cloudification/tech-blog/" TargetMode="External"/><Relationship Id="rId4" Type="http://schemas.openxmlformats.org/officeDocument/2006/relationships/hyperlink" Target="https://confluence.cornell.edu/display/CLOUD/" TargetMode="External"/><Relationship Id="rId5" Type="http://schemas.openxmlformats.org/officeDocument/2006/relationships/hyperlink" Target="mailto:Cloudification-l@cornell.edu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8084" y="1828800"/>
            <a:ext cx="6072716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Security Features of AWS VPC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28613" y="2514600"/>
            <a:ext cx="4137025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June 8, 2016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Paul Allen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CIT Cloudification Services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07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9" y="0"/>
            <a:ext cx="872910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14600" y="609600"/>
            <a:ext cx="6219371" cy="25146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14601" y="3124200"/>
            <a:ext cx="3200400" cy="18288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9" y="0"/>
            <a:ext cx="872910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2000" y="990600"/>
            <a:ext cx="1676400" cy="48768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86201" y="4931229"/>
            <a:ext cx="1087951" cy="124097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15000" y="838201"/>
            <a:ext cx="2743200" cy="1143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74152" y="838201"/>
            <a:ext cx="740848" cy="5334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17249" y="3276599"/>
            <a:ext cx="2556903" cy="53340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1066800"/>
            <a:ext cx="2685669" cy="2209800"/>
          </a:xfrm>
        </p:spPr>
        <p:txBody>
          <a:bodyPr/>
          <a:lstStyle/>
          <a:p>
            <a:r>
              <a:rPr lang="en-US" dirty="0" smtClean="0"/>
              <a:t>Security Groups and Network ACLs</a:t>
            </a:r>
            <a:endParaRPr lang="en-US" dirty="0"/>
          </a:p>
        </p:txBody>
      </p:sp>
      <p:pic>
        <p:nvPicPr>
          <p:cNvPr id="1026" name="Picture 2" descr="https://lh5.googleusercontent.com/jxTTDy7xTpMkypwyVz6m4hZ2Zaws8V8D6T9SyuWMj4lvHsnC6qTTXDRkK0Xa6DUGzGif-n4dbxzySr5SOHKe1-C3FYnHWYijwfxhZx41apc8UB4kIqlPzFtcjCjddQz-7o7HYfm2Y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419" y="381000"/>
            <a:ext cx="5967603" cy="635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0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1066800"/>
            <a:ext cx="2685669" cy="2209800"/>
          </a:xfrm>
        </p:spPr>
        <p:txBody>
          <a:bodyPr/>
          <a:lstStyle/>
          <a:p>
            <a:r>
              <a:rPr lang="en-US" dirty="0" smtClean="0"/>
              <a:t>Baseline</a:t>
            </a:r>
            <a:br>
              <a:rPr lang="en-US" dirty="0" smtClean="0"/>
            </a:br>
            <a:r>
              <a:rPr lang="en" dirty="0" smtClean="0"/>
              <a:t>Cornell Network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" dirty="0" smtClean="0"/>
              <a:t>ACL</a:t>
            </a:r>
            <a:endParaRPr lang="en" dirty="0"/>
          </a:p>
        </p:txBody>
      </p:sp>
      <p:pic>
        <p:nvPicPr>
          <p:cNvPr id="4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7400" y="1828800"/>
            <a:ext cx="6951077" cy="473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688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505700" cy="685800"/>
          </a:xfrm>
        </p:spPr>
        <p:txBody>
          <a:bodyPr/>
          <a:lstStyle/>
          <a:p>
            <a:r>
              <a:rPr lang="en-US" dirty="0" smtClean="0"/>
              <a:t>Example Security Group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77070"/>
            <a:ext cx="8191500" cy="548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8916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83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12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28600"/>
            <a:ext cx="4267200" cy="50178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788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300" y="731520"/>
            <a:ext cx="3327400" cy="102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VPC Peering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2365375"/>
            <a:ext cx="3213100" cy="1917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4724400"/>
            <a:ext cx="3213100" cy="1866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2394025"/>
            <a:ext cx="3209544" cy="1860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50" y="4114800"/>
            <a:ext cx="4445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VPC-related Pricing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56169"/>
              </p:ext>
            </p:extLst>
          </p:nvPr>
        </p:nvGraphicFramePr>
        <p:xfrm>
          <a:off x="284541" y="1752596"/>
          <a:ext cx="8678865" cy="430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955"/>
                <a:gridCol w="2613704"/>
                <a:gridCol w="3172206"/>
              </a:tblGrid>
              <a:tr h="6664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</a:t>
                      </a:r>
                      <a:r>
                        <a:rPr lang="en-US" baseline="0" dirty="0" smtClean="0"/>
                        <a:t> charges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charges</a:t>
                      </a:r>
                      <a:endParaRPr lang="en-US" dirty="0"/>
                    </a:p>
                  </a:txBody>
                  <a:tcPr/>
                </a:tc>
              </a:tr>
              <a:tr h="476518">
                <a:tc>
                  <a:txBody>
                    <a:bodyPr/>
                    <a:lstStyle/>
                    <a:p>
                      <a:r>
                        <a:rPr lang="en-US" dirty="0" smtClean="0"/>
                        <a:t>VPC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495832">
                <a:tc>
                  <a:txBody>
                    <a:bodyPr/>
                    <a:lstStyle/>
                    <a:p>
                      <a:r>
                        <a:rPr lang="en-US" dirty="0" smtClean="0"/>
                        <a:t>VPN connections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$0.05/connection-hour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666486">
                <a:tc>
                  <a:txBody>
                    <a:bodyPr/>
                    <a:lstStyle/>
                    <a:p>
                      <a:r>
                        <a:rPr lang="en-US" dirty="0" smtClean="0"/>
                        <a:t>NAT gateway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$0.045/</a:t>
                      </a:r>
                      <a:r>
                        <a:rPr lang="en-US" dirty="0" err="1" smtClean="0"/>
                        <a:t>hr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$0.045/GB (ingress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$0.045/GB (egress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</a:tr>
              <a:tr h="666486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Connect – 1G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$0.30/</a:t>
                      </a:r>
                      <a:r>
                        <a:rPr lang="en-US" dirty="0" err="1" smtClean="0"/>
                        <a:t>hr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$0.00/GB</a:t>
                      </a:r>
                      <a:r>
                        <a:rPr lang="en-US" baseline="0" dirty="0" smtClean="0"/>
                        <a:t> (ingress)</a:t>
                      </a:r>
                    </a:p>
                    <a:p>
                      <a:r>
                        <a:rPr lang="en-US" baseline="0" dirty="0" smtClean="0"/>
                        <a:t>$0.03/GB (egress**)</a:t>
                      </a:r>
                      <a:endParaRPr lang="en-US" dirty="0" smtClean="0"/>
                    </a:p>
                  </a:txBody>
                  <a:tcPr/>
                </a:tc>
              </a:tr>
              <a:tr h="666486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Connect – 100M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$0.06/</a:t>
                      </a:r>
                      <a:r>
                        <a:rPr lang="en-US" dirty="0" err="1" smtClean="0"/>
                        <a:t>hr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$0.00/GB</a:t>
                      </a:r>
                      <a:r>
                        <a:rPr lang="en-US" baseline="0" dirty="0" smtClean="0"/>
                        <a:t> (ingress)</a:t>
                      </a:r>
                    </a:p>
                    <a:p>
                      <a:r>
                        <a:rPr lang="en-US" baseline="0" dirty="0" smtClean="0"/>
                        <a:t>$0.03/GB (egress**)</a:t>
                      </a:r>
                      <a:endParaRPr lang="en-US" dirty="0" smtClean="0"/>
                    </a:p>
                  </a:txBody>
                  <a:tcPr/>
                </a:tc>
              </a:tr>
              <a:tr h="666486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Data Transfer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$0.00/GB</a:t>
                      </a:r>
                      <a:r>
                        <a:rPr lang="en-US" baseline="0" dirty="0" smtClean="0"/>
                        <a:t> (ingress)</a:t>
                      </a:r>
                    </a:p>
                    <a:p>
                      <a:r>
                        <a:rPr lang="en-US" dirty="0" smtClean="0"/>
                        <a:t>$0.09/GB (egress to internet**)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4541" y="6067981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 Research Data Egress waiver (15% </a:t>
            </a:r>
            <a:r>
              <a:rPr lang="en-US" smtClean="0"/>
              <a:t>of total bill)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https://blogs.cornell.edu/cloudification/tech-blog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confluence.cornell.edu/display/CLOUD/</a:t>
            </a:r>
            <a:endParaRPr lang="en-US" dirty="0" smtClean="0"/>
          </a:p>
          <a:p>
            <a:r>
              <a:rPr lang="en-US" dirty="0">
                <a:hlinkClick r:id="rId5"/>
              </a:rPr>
              <a:t>c</a:t>
            </a:r>
            <a:r>
              <a:rPr lang="en-US" dirty="0" smtClean="0">
                <a:hlinkClick r:id="rId5"/>
              </a:rPr>
              <a:t>loudification-l@cornell.edu</a:t>
            </a:r>
            <a:endParaRPr lang="en-US" dirty="0" smtClean="0"/>
          </a:p>
          <a:p>
            <a:r>
              <a:rPr lang="en-US" dirty="0" smtClean="0"/>
              <a:t>pea1@cornell.edu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5750" y="1752601"/>
            <a:ext cx="8678863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Mission: </a:t>
            </a:r>
          </a:p>
          <a:p>
            <a:pPr marL="400050" lvl="1" indent="0">
              <a:buNone/>
            </a:pPr>
            <a:r>
              <a:rPr lang="en-US" dirty="0"/>
              <a:t>Facilitate Campus’ transition to the cloud while encouraging modern DevOps </a:t>
            </a:r>
            <a:r>
              <a:rPr lang="en-US" dirty="0" smtClean="0"/>
              <a:t>practices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Cloudification Services Team</a:t>
            </a:r>
            <a:endParaRPr lang="en-US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85750" y="3352801"/>
            <a:ext cx="8678863" cy="266700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Shawn Bower</a:t>
            </a:r>
          </a:p>
          <a:p>
            <a:pPr lvl="1"/>
            <a:r>
              <a:rPr lang="en-US" dirty="0" smtClean="0"/>
              <a:t>Ned La Celle</a:t>
            </a:r>
          </a:p>
          <a:p>
            <a:pPr lvl="1"/>
            <a:r>
              <a:rPr lang="en-US" dirty="0" smtClean="0"/>
              <a:t>Marty Sullivan</a:t>
            </a:r>
          </a:p>
          <a:p>
            <a:pPr lvl="1"/>
            <a:r>
              <a:rPr lang="en-US" dirty="0" smtClean="0"/>
              <a:t>Paul Allen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Nicole </a:t>
            </a:r>
            <a:r>
              <a:rPr lang="en-US" dirty="0" err="1" smtClean="0"/>
              <a:t>Rawleigh</a:t>
            </a:r>
            <a:endParaRPr lang="en-US" dirty="0" smtClean="0"/>
          </a:p>
          <a:p>
            <a:pPr lvl="1"/>
            <a:r>
              <a:rPr lang="en-US" dirty="0" smtClean="0"/>
              <a:t>Sarah Christen (</a:t>
            </a:r>
            <a:r>
              <a:rPr lang="en-US" dirty="0" err="1" smtClean="0"/>
              <a:t>mgr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02315" y="1832283"/>
            <a:ext cx="1008609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800" dirty="0" smtClean="0">
                <a:solidFill>
                  <a:srgbClr val="FF0000"/>
                </a:solidFill>
                <a:latin typeface="Bradley Hand" charset="0"/>
                <a:ea typeface="Bradley Hand" charset="0"/>
                <a:cs typeface="Bradley Hand" charset="0"/>
              </a:rPr>
              <a:t>Safe </a:t>
            </a:r>
          </a:p>
          <a:p>
            <a:pPr algn="ctr">
              <a:lnSpc>
                <a:spcPts val="2800"/>
              </a:lnSpc>
            </a:pPr>
            <a:r>
              <a:rPr lang="en-US" sz="2800" dirty="0" smtClean="0">
                <a:solidFill>
                  <a:srgbClr val="FF0000"/>
                </a:solidFill>
                <a:latin typeface="Bradley Hand" charset="0"/>
                <a:ea typeface="Bradley Hand" charset="0"/>
                <a:cs typeface="Bradley Hand" charset="0"/>
              </a:rPr>
              <a:t>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6598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461116"/>
            <a:ext cx="7645463" cy="685800"/>
          </a:xfrm>
        </p:spPr>
        <p:txBody>
          <a:bodyPr/>
          <a:lstStyle/>
          <a:p>
            <a:r>
              <a:rPr lang="en-US" dirty="0" smtClean="0"/>
              <a:t>Shared Responsibility Model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6916"/>
            <a:ext cx="9144000" cy="55051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629400" y="1981200"/>
            <a:ext cx="2438400" cy="213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25683" y="4333735"/>
            <a:ext cx="2315180" cy="1914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6625683" y="3679902"/>
            <a:ext cx="2137317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+mj-lt"/>
              </a:rPr>
              <a:t>A</a:t>
            </a:r>
            <a:r>
              <a:rPr lang="en-US" sz="1400" dirty="0" smtClean="0">
                <a:latin typeface="+mj-lt"/>
              </a:rPr>
              <a:t>udit </a:t>
            </a:r>
            <a:r>
              <a:rPr lang="en-US" sz="1400" dirty="0">
                <a:latin typeface="+mj-lt"/>
              </a:rPr>
              <a:t>L</a:t>
            </a:r>
            <a:r>
              <a:rPr lang="en-US" sz="1400" dirty="0" smtClean="0">
                <a:latin typeface="+mj-lt"/>
              </a:rPr>
              <a:t>ogging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625682" y="3110726"/>
            <a:ext cx="2137318" cy="5064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Cornell Standard VPC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627541" y="2541550"/>
            <a:ext cx="2137318" cy="5064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</a:rPr>
              <a:t>Security Policies</a:t>
            </a:r>
          </a:p>
        </p:txBody>
      </p:sp>
    </p:spTree>
    <p:extLst>
      <p:ext uri="{BB962C8B-B14F-4D97-AF65-F5344CB8AC3E}">
        <p14:creationId xmlns:p14="http://schemas.microsoft.com/office/powerpoint/2010/main" val="65487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4419599"/>
          </a:xfrm>
        </p:spPr>
        <p:txBody>
          <a:bodyPr>
            <a:normAutofit/>
          </a:bodyPr>
          <a:lstStyle/>
          <a:p>
            <a:r>
              <a:rPr lang="en-US" dirty="0" smtClean="0"/>
              <a:t>logically isolated network in AWS cloud</a:t>
            </a:r>
          </a:p>
          <a:p>
            <a:r>
              <a:rPr lang="en-US" dirty="0" err="1" smtClean="0"/>
              <a:t>on-premise</a:t>
            </a:r>
            <a:r>
              <a:rPr lang="en-US" dirty="0" smtClean="0"/>
              <a:t> connectivity options</a:t>
            </a:r>
          </a:p>
          <a:p>
            <a:pPr lvl="1"/>
            <a:r>
              <a:rPr lang="en-US" dirty="0" smtClean="0"/>
              <a:t>none</a:t>
            </a:r>
          </a:p>
          <a:p>
            <a:pPr lvl="1"/>
            <a:r>
              <a:rPr lang="en-US" dirty="0" smtClean="0"/>
              <a:t>VPN</a:t>
            </a:r>
          </a:p>
          <a:p>
            <a:pPr lvl="1"/>
            <a:r>
              <a:rPr lang="en-US" dirty="0" err="1" smtClean="0"/>
              <a:t>DirectConnect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Private Cloud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3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numCol="2"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required:</a:t>
            </a:r>
          </a:p>
          <a:p>
            <a:r>
              <a:rPr lang="en-US" dirty="0" smtClean="0"/>
              <a:t>subnets</a:t>
            </a:r>
          </a:p>
          <a:p>
            <a:r>
              <a:rPr lang="en-US" dirty="0" smtClean="0"/>
              <a:t>route tables</a:t>
            </a:r>
          </a:p>
          <a:p>
            <a:r>
              <a:rPr lang="en-US" dirty="0" smtClean="0"/>
              <a:t>network ACL</a:t>
            </a:r>
          </a:p>
          <a:p>
            <a:r>
              <a:rPr lang="en-US" dirty="0" smtClean="0"/>
              <a:t>security groups</a:t>
            </a: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optional:</a:t>
            </a:r>
          </a:p>
          <a:p>
            <a:r>
              <a:rPr lang="en-US" dirty="0" smtClean="0"/>
              <a:t>internet </a:t>
            </a:r>
            <a:r>
              <a:rPr lang="en-US" dirty="0"/>
              <a:t>gateway</a:t>
            </a:r>
          </a:p>
          <a:p>
            <a:r>
              <a:rPr lang="en-US" dirty="0"/>
              <a:t>NAT gateway</a:t>
            </a:r>
          </a:p>
          <a:p>
            <a:r>
              <a:rPr lang="en-US" dirty="0"/>
              <a:t>hardware VPN</a:t>
            </a:r>
          </a:p>
          <a:p>
            <a:r>
              <a:rPr lang="en-US" dirty="0" smtClean="0"/>
              <a:t>virtual </a:t>
            </a:r>
            <a:r>
              <a:rPr lang="en-US" dirty="0"/>
              <a:t>private gateway</a:t>
            </a:r>
          </a:p>
          <a:p>
            <a:r>
              <a:rPr lang="en-US" dirty="0"/>
              <a:t>customer </a:t>
            </a:r>
            <a:r>
              <a:rPr lang="en-US" dirty="0" smtClean="0"/>
              <a:t>gateway</a:t>
            </a:r>
            <a:endParaRPr lang="en-US" dirty="0"/>
          </a:p>
          <a:p>
            <a:r>
              <a:rPr lang="en-US" dirty="0" smtClean="0"/>
              <a:t>peering connection</a:t>
            </a:r>
          </a:p>
          <a:p>
            <a:r>
              <a:rPr lang="en-US" dirty="0" smtClean="0"/>
              <a:t>flow logs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VPC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connectivity options</a:t>
            </a:r>
            <a:endParaRPr lang="en-US" dirty="0" smtClean="0"/>
          </a:p>
          <a:p>
            <a:r>
              <a:rPr lang="en-US" dirty="0" smtClean="0"/>
              <a:t>custom subnets, routing</a:t>
            </a:r>
          </a:p>
          <a:p>
            <a:r>
              <a:rPr lang="en-US" dirty="0" smtClean="0"/>
              <a:t>layered security</a:t>
            </a:r>
          </a:p>
          <a:p>
            <a:pPr lvl="1"/>
            <a:r>
              <a:rPr lang="en-US" dirty="0" smtClean="0"/>
              <a:t>security groups</a:t>
            </a:r>
          </a:p>
          <a:p>
            <a:pPr lvl="1"/>
            <a:r>
              <a:rPr lang="en-US" dirty="0" smtClean="0"/>
              <a:t>network ACL</a:t>
            </a:r>
          </a:p>
          <a:p>
            <a:r>
              <a:rPr lang="en-US" dirty="0" smtClean="0"/>
              <a:t>continuity with </a:t>
            </a:r>
            <a:r>
              <a:rPr lang="en-US" dirty="0" err="1" smtClean="0"/>
              <a:t>on-premise</a:t>
            </a:r>
            <a:r>
              <a:rPr lang="en-US" dirty="0" smtClean="0"/>
              <a:t> networks</a:t>
            </a:r>
          </a:p>
          <a:p>
            <a:r>
              <a:rPr lang="en-US" dirty="0" smtClean="0"/>
              <a:t>single-tenancy, if desired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VPC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9" y="0"/>
            <a:ext cx="87291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9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9" y="0"/>
            <a:ext cx="872910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67399" y="2743200"/>
            <a:ext cx="3276601" cy="41148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49" y="0"/>
            <a:ext cx="8729103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3400" y="3733800"/>
            <a:ext cx="4495800" cy="24384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2429" y="990600"/>
            <a:ext cx="4495800" cy="24384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7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template" id="{ED9D2C4A-F833-654B-96BE-F42471217E84}" vid="{183946C8-2CC9-9F40-8843-8B34788863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Cornell-brand-teamplate</Template>
  <TotalTime>1989</TotalTime>
  <Words>811</Words>
  <Application>Microsoft Macintosh PowerPoint</Application>
  <PresentationFormat>On-screen Show (4:3)</PresentationFormat>
  <Paragraphs>184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Bradley Hand</vt:lpstr>
      <vt:lpstr>Calibri</vt:lpstr>
      <vt:lpstr>Helvetica</vt:lpstr>
      <vt:lpstr>Times</vt:lpstr>
      <vt:lpstr>Arial</vt:lpstr>
      <vt:lpstr>Office Theme</vt:lpstr>
      <vt:lpstr>Security Features of AWS VPC</vt:lpstr>
      <vt:lpstr>Cloudification Services Team</vt:lpstr>
      <vt:lpstr>Shared Responsibility Model</vt:lpstr>
      <vt:lpstr>Virtual Private Cloud</vt:lpstr>
      <vt:lpstr>VPC Components</vt:lpstr>
      <vt:lpstr>Benefits of VPC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Security Groups and Network ACLs</vt:lpstr>
      <vt:lpstr>Baseline Cornell Network ACL</vt:lpstr>
      <vt:lpstr>Example Security Group</vt:lpstr>
      <vt:lpstr>PowerPoint Presentation</vt:lpstr>
      <vt:lpstr>PowerPoint Presentation</vt:lpstr>
      <vt:lpstr>VPC Peering</vt:lpstr>
      <vt:lpstr>VPC-related Pricing</vt:lpstr>
      <vt:lpstr>Questions?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Edward Allen</dc:creator>
  <cp:lastModifiedBy>Paul Edward Allen</cp:lastModifiedBy>
  <cp:revision>52</cp:revision>
  <cp:lastPrinted>2016-06-08T12:52:07Z</cp:lastPrinted>
  <dcterms:created xsi:type="dcterms:W3CDTF">2016-04-28T12:56:04Z</dcterms:created>
  <dcterms:modified xsi:type="dcterms:W3CDTF">2016-06-08T16:17:46Z</dcterms:modified>
</cp:coreProperties>
</file>