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embeddedFontLst>
    <p:embeddedFont>
      <p:font typeface="Galdeano"/>
      <p:regular r:id="rId16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font" Target="fonts/Galdean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jpg"/><Relationship Id="rId3" Type="http://schemas.openxmlformats.org/officeDocument/2006/relationships/image" Target="../media/image01.jpg"/><Relationship Id="rId4" Type="http://schemas.openxmlformats.org/officeDocument/2006/relationships/image" Target="../media/image00.jpg"/><Relationship Id="rId5" Type="http://schemas.openxmlformats.org/officeDocument/2006/relationships/image" Target="../media/image04.jpg"/><Relationship Id="rId6" Type="http://schemas.openxmlformats.org/officeDocument/2006/relationships/image" Target="../media/image0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 b="0" baseline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 b="1" baseline="0" i="0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0" name="Shape 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4" name="Shape 14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cmpd="tri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6.png"/><Relationship Id="rId4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Relationship Id="rId4" Type="http://schemas.openxmlformats.org/officeDocument/2006/relationships/image" Target="../media/image0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jpg"/><Relationship Id="rId4" Type="http://schemas.openxmlformats.org/officeDocument/2006/relationships/image" Target="../media/image0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Spectrophotometer: October 2015 Symposium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New Approach 2</a:t>
            </a:r>
          </a:p>
        </p:txBody>
      </p:sp>
      <p:pic>
        <p:nvPicPr>
          <p:cNvPr id="137" name="Shape 137"/>
          <p:cNvPicPr preferRelativeResize="0"/>
          <p:nvPr/>
        </p:nvPicPr>
        <p:blipFill rotWithShape="1">
          <a:blip r:embed="rId3">
            <a:alphaModFix/>
          </a:blip>
          <a:srcRect b="44045" l="25773" r="50654" t="17500"/>
          <a:stretch/>
        </p:blipFill>
        <p:spPr>
          <a:xfrm>
            <a:off x="247475" y="1830550"/>
            <a:ext cx="4501823" cy="382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 rotWithShape="1">
          <a:blip r:embed="rId4">
            <a:alphaModFix/>
          </a:blip>
          <a:srcRect b="2143" l="6859" r="6207" t="0"/>
          <a:stretch/>
        </p:blipFill>
        <p:spPr>
          <a:xfrm>
            <a:off x="4805875" y="1965800"/>
            <a:ext cx="3856450" cy="434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What is Spectrophotometry?</a:t>
            </a:r>
          </a:p>
        </p:txBody>
      </p:sp>
      <p:pic>
        <p:nvPicPr>
          <p:cNvPr id="78" name="Shape 78"/>
          <p:cNvPicPr preferRelativeResize="0"/>
          <p:nvPr/>
        </p:nvPicPr>
        <p:blipFill rotWithShape="1">
          <a:blip r:embed="rId3">
            <a:alphaModFix/>
          </a:blip>
          <a:srcRect b="49254" l="2408" r="4585" t="13917"/>
          <a:stretch/>
        </p:blipFill>
        <p:spPr>
          <a:xfrm>
            <a:off x="501925" y="2102162"/>
            <a:ext cx="8140150" cy="265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Traditional Spectrophotmetry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187" y="1447449"/>
            <a:ext cx="8150675" cy="283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4925" y="3789925"/>
            <a:ext cx="3611923" cy="26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>
            <p:ph idx="2" type="title"/>
          </p:nvPr>
        </p:nvSpPr>
        <p:spPr>
          <a:xfrm>
            <a:off x="739650" y="4180450"/>
            <a:ext cx="3848099" cy="2012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Expensive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Goals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600200"/>
            <a:ext cx="8309999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Build an inexpensive spectrophotometer device to measure concentration.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Start with Red Dye 40, as this is a substance that can be used in the lab to test our AguaClara water treatment apparatuses.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Previous Work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1600200"/>
            <a:ext cx="8224499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Arduino-based device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“Color Sensor” integrated circuit used as main detector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Inaccurate, imprecise.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-US"/>
              <a:t>For the same sample, widely varying values obtained.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-US"/>
              <a:t>For vastly different samples, the same values were sometimes obtained.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Initial Tests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125" y="1590100"/>
            <a:ext cx="4091950" cy="350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5650" y="3145125"/>
            <a:ext cx="4618899" cy="350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Initial Tests</a:t>
            </a: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3">
            <a:alphaModFix/>
          </a:blip>
          <a:srcRect b="20086" l="0" r="0" t="2776"/>
          <a:stretch/>
        </p:blipFill>
        <p:spPr>
          <a:xfrm>
            <a:off x="0" y="2433650"/>
            <a:ext cx="4296024" cy="3754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4">
            <a:alphaModFix/>
          </a:blip>
          <a:srcRect b="0" l="0" r="0" t="20729"/>
          <a:stretch/>
        </p:blipFill>
        <p:spPr>
          <a:xfrm>
            <a:off x="4562500" y="2433650"/>
            <a:ext cx="4581500" cy="3754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New Approach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512" y="1620575"/>
            <a:ext cx="8430975" cy="4753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Kit Experiments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25" y="2328500"/>
            <a:ext cx="8525275" cy="2459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