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embeddedFontLst>
    <p:embeddedFont>
      <p:font typeface="Galdeano"/>
      <p:regular r:id="rId24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79DFD20E-8E13-4ED6-ACA4-1FAA6593AE78}">
  <a:tblStyle styleId="{79DFD20E-8E13-4ED6-ACA4-1FAA6593AE78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font" Target="fonts/Galdeano-regular.fntdata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7" name="Shape 19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5.jpg"/><Relationship Id="rId3" Type="http://schemas.openxmlformats.org/officeDocument/2006/relationships/image" Target="../media/image02.jpg"/><Relationship Id="rId4" Type="http://schemas.openxmlformats.org/officeDocument/2006/relationships/image" Target="../media/image01.jpg"/><Relationship Id="rId5" Type="http://schemas.openxmlformats.org/officeDocument/2006/relationships/image" Target="../media/image03.jpg"/><Relationship Id="rId6" Type="http://schemas.openxmlformats.org/officeDocument/2006/relationships/image" Target="../media/image0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0" y="0"/>
            <a:ext cx="9143999" cy="6858000"/>
            <a:chOff x="0" y="0"/>
            <a:chExt cx="5759" cy="4320"/>
          </a:xfrm>
        </p:grpSpPr>
        <p:pic>
          <p:nvPicPr>
            <p:cNvPr id="18" name="Shape 1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5759" cy="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031" y="3215"/>
              <a:ext cx="191" cy="4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791" y="3552"/>
              <a:ext cx="288" cy="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Shape 21"/>
          <p:cNvSpPr txBox="1"/>
          <p:nvPr>
            <p:ph idx="1" type="subTitle"/>
          </p:nvPr>
        </p:nvSpPr>
        <p:spPr>
          <a:xfrm>
            <a:off x="3352800" y="5029200"/>
            <a:ext cx="3962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6781800" y="6248400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type="ctrTitle"/>
          </p:nvPr>
        </p:nvSpPr>
        <p:spPr>
          <a:xfrm>
            <a:off x="1371600" y="112077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spcAft>
                <a:spcPts val="0"/>
              </a:spcAft>
              <a:defRPr b="1" baseline="0" i="0" sz="5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pic>
        <p:nvPicPr>
          <p:cNvPr id="25" name="Shape 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588" y="5876925"/>
            <a:ext cx="9145588" cy="981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87487" y="0"/>
            <a:ext cx="3856511" cy="1147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1_Custom Layou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457200" y="1524000"/>
            <a:ext cx="8153399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0" name="Shape 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26670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ustom Layou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4572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9144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13716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1828800" rtl="0" algn="ctr">
              <a:spcBef>
                <a:spcPts val="0"/>
              </a:spcBef>
              <a:spcAft>
                <a:spcPts val="0"/>
              </a:spcAft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2819400" y="274637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rtl="0">
              <a:spcBef>
                <a:spcPts val="0"/>
              </a:spcBef>
              <a:defRPr b="1" sz="44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55" name="Shape 55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56" name="Shape 56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 b="1" sz="2400"/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57" name="Shape 57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indent="0" marL="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indent="0" marL="4572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indent="0" marL="9144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indent="0" marL="13716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indent="0" marL="1828800" marR="0" rtl="0" algn="ctr">
              <a:spcBef>
                <a:spcPts val="0"/>
              </a:spcBef>
              <a:spcAft>
                <a:spcPts val="0"/>
              </a:spcAft>
              <a:defRPr b="1" baseline="0" i="0" sz="4400" u="none" cap="none" strike="noStrik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ymbol"/>
              <a:buChar char="➢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0"/>
              </a:spcBef>
              <a:defRPr b="0" baseline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4" name="Shape 14"/>
          <p:cNvCxnSpPr/>
          <p:nvPr/>
        </p:nvCxnSpPr>
        <p:spPr>
          <a:xfrm>
            <a:off x="0" y="1447800"/>
            <a:ext cx="9144000" cy="0"/>
          </a:xfrm>
          <a:prstGeom prst="straightConnector1">
            <a:avLst/>
          </a:prstGeom>
          <a:noFill/>
          <a:ln cap="flat" cmpd="tri" w="762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" name="Shape 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304389"/>
            <a:ext cx="2819400" cy="8386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7.pn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6.png"/><Relationship Id="rId4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g"/><Relationship Id="rId4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685800" y="1434450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800"/>
              <a:t>Spectrophotometer: December 2015 Final Presentation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New Approach 2</a:t>
            </a:r>
          </a:p>
        </p:txBody>
      </p:sp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b="44045" l="25773" r="50654" t="17500"/>
          <a:stretch/>
        </p:blipFill>
        <p:spPr>
          <a:xfrm>
            <a:off x="247475" y="1830550"/>
            <a:ext cx="4501823" cy="382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 rotWithShape="1">
          <a:blip r:embed="rId4">
            <a:alphaModFix/>
          </a:blip>
          <a:srcRect b="2143" l="6859" r="6207" t="0"/>
          <a:stretch/>
        </p:blipFill>
        <p:spPr>
          <a:xfrm>
            <a:off x="4805875" y="1965800"/>
            <a:ext cx="3856450" cy="434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Ambient Light Photosensor</a:t>
            </a:r>
          </a:p>
        </p:txBody>
      </p:sp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6100" y="1963425"/>
            <a:ext cx="6096000" cy="4472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Calibration Data</a:t>
            </a:r>
          </a:p>
        </p:txBody>
      </p:sp>
      <p:graphicFrame>
        <p:nvGraphicFramePr>
          <p:cNvPr id="152" name="Shape 152"/>
          <p:cNvGraphicFramePr/>
          <p:nvPr/>
        </p:nvGraphicFramePr>
        <p:xfrm>
          <a:off x="1779150" y="2286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{79DFD20E-8E13-4ED6-ACA4-1FAA6593AE78}</a:tableStyleId>
              </a:tblPr>
              <a:tblGrid>
                <a:gridCol w="1871175"/>
                <a:gridCol w="1871175"/>
                <a:gridCol w="1871175"/>
              </a:tblGrid>
              <a:tr h="9500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Concentration (mg/L)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Measured Concentration</a:t>
                      </a:r>
                    </a:p>
                  </a:txBody>
                  <a:tcPr marT="91425" marB="91425" marR="91425" marL="91425"/>
                </a:tc>
              </a:tr>
              <a:tr h="61935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4.48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</a:tr>
              <a:tr h="61935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2.405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 marT="91425" marB="91425" marR="91425" marL="91425"/>
                </a:tc>
              </a:tr>
              <a:tr h="61935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0.247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23.24</a:t>
                      </a:r>
                    </a:p>
                  </a:txBody>
                  <a:tcPr marT="91425" marB="91425" marR="91425" marL="91425"/>
                </a:tc>
              </a:tr>
              <a:tr h="61935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50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0.122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24.13</a:t>
                      </a:r>
                    </a:p>
                  </a:txBody>
                  <a:tcPr marT="91425" marB="91425" marR="91425" marL="91425"/>
                </a:tc>
              </a:tr>
              <a:tr h="61935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0.104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24.26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3" name="Shape 153"/>
          <p:cNvSpPr txBox="1"/>
          <p:nvPr/>
        </p:nvSpPr>
        <p:spPr>
          <a:xfrm>
            <a:off x="1867750" y="1593587"/>
            <a:ext cx="51756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Table 1: Calibrated Data for Sample Concentrations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Calibration Data</a:t>
            </a:r>
          </a:p>
        </p:txBody>
      </p:sp>
      <p:graphicFrame>
        <p:nvGraphicFramePr>
          <p:cNvPr id="160" name="Shape 160"/>
          <p:cNvGraphicFramePr/>
          <p:nvPr/>
        </p:nvGraphicFramePr>
        <p:xfrm>
          <a:off x="1736700" y="2214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{79DFD20E-8E13-4ED6-ACA4-1FAA6593AE78}</a:tableStyleId>
              </a:tblPr>
              <a:tblGrid>
                <a:gridCol w="1890200"/>
                <a:gridCol w="1890200"/>
                <a:gridCol w="1890200"/>
              </a:tblGrid>
              <a:tr h="753400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Concentration (mg/L)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Measured Concentration</a:t>
                      </a:r>
                    </a:p>
                  </a:txBody>
                  <a:tcPr marT="91425" marB="91425" marR="91425" marL="91425"/>
                </a:tc>
              </a:tr>
              <a:tr h="6933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4.48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</a:tr>
              <a:tr h="6933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3.62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3.9</a:t>
                      </a:r>
                    </a:p>
                  </a:txBody>
                  <a:tcPr marT="91425" marB="91425" marR="91425" marL="91425"/>
                </a:tc>
              </a:tr>
              <a:tr h="6933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1.24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16.7</a:t>
                      </a:r>
                    </a:p>
                  </a:txBody>
                  <a:tcPr marT="91425" marB="91425" marR="91425" marL="91425"/>
                </a:tc>
              </a:tr>
              <a:tr h="6933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0.673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20.3</a:t>
                      </a:r>
                    </a:p>
                  </a:txBody>
                  <a:tcPr marT="91425" marB="91425" marR="91425" marL="91425"/>
                </a:tc>
              </a:tr>
              <a:tr h="693375"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0.241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23.3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61" name="Shape 161"/>
          <p:cNvSpPr txBox="1"/>
          <p:nvPr/>
        </p:nvSpPr>
        <p:spPr>
          <a:xfrm>
            <a:off x="1278450" y="1629250"/>
            <a:ext cx="6587099" cy="527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Table 2: Calibrated Data for Sample Concentrations up to 25 mg/L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Graphed Results</a:t>
            </a:r>
          </a:p>
        </p:txBody>
      </p:sp>
      <p:sp>
        <p:nvSpPr>
          <p:cNvPr id="168" name="Shape 168"/>
          <p:cNvSpPr txBox="1"/>
          <p:nvPr/>
        </p:nvSpPr>
        <p:spPr>
          <a:xfrm>
            <a:off x="1093362" y="1611125"/>
            <a:ext cx="6786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Figure 1: Real Concentration vs. Measured Concentration</a:t>
            </a: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3675" y="2295500"/>
            <a:ext cx="6966574" cy="384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Graphed Results</a:t>
            </a:r>
          </a:p>
        </p:txBody>
      </p:sp>
      <p:sp>
        <p:nvSpPr>
          <p:cNvPr id="176" name="Shape 176"/>
          <p:cNvSpPr txBox="1"/>
          <p:nvPr/>
        </p:nvSpPr>
        <p:spPr>
          <a:xfrm>
            <a:off x="1012300" y="1653875"/>
            <a:ext cx="7114799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Figure 2: Real Concentration vs. Measured Concentration up to 25 mg/L</a:t>
            </a:r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025" y="2309800"/>
            <a:ext cx="6624623" cy="402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2723275" y="228600"/>
            <a:ext cx="6191999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Latest Data</a:t>
            </a:r>
          </a:p>
        </p:txBody>
      </p:sp>
      <p:graphicFrame>
        <p:nvGraphicFramePr>
          <p:cNvPr id="184" name="Shape 184"/>
          <p:cNvGraphicFramePr/>
          <p:nvPr/>
        </p:nvGraphicFramePr>
        <p:xfrm>
          <a:off x="567500" y="2149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{79DFD20E-8E13-4ED6-ACA4-1FAA6593AE78}</a:tableStyleId>
              </a:tblPr>
              <a:tblGrid>
                <a:gridCol w="1350275"/>
                <a:gridCol w="1350275"/>
                <a:gridCol w="1350275"/>
                <a:gridCol w="1350275"/>
                <a:gridCol w="1350275"/>
                <a:gridCol w="1350275"/>
              </a:tblGrid>
              <a:tr h="8391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Expected Concentration (mg/L)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Voltage-Offset (Offset=0.09V)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Vsamp/Vclear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LOG10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Calculated Concentration</a:t>
                      </a:r>
                    </a:p>
                  </a:txBody>
                  <a:tcPr marT="91425" marB="91425" marR="91425" marL="91425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3.42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3.33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1.69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2.081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0.318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5.05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0.871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0.781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4.264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0.630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10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0.503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0.413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8.063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0.906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19.463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0.288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0.198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16.818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1.226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14.394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0.182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0.092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36.196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1.559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24.749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0.124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0.034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97.941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1.991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31.613</a:t>
                      </a:r>
                    </a:p>
                  </a:txBody>
                  <a:tcPr marT="63500" marB="63500" marR="63500" marL="63500"/>
                </a:tc>
              </a:tr>
              <a:tr h="43735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0.102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0.012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277.500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2.443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38.795</a:t>
                      </a: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85" name="Shape 185"/>
          <p:cNvSpPr txBox="1"/>
          <p:nvPr/>
        </p:nvSpPr>
        <p:spPr>
          <a:xfrm>
            <a:off x="755675" y="1525575"/>
            <a:ext cx="7642199" cy="456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Table 3: Data for Latest Measured Concentrations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Photosensor Parts</a:t>
            </a:r>
          </a:p>
        </p:txBody>
      </p:sp>
      <p:graphicFrame>
        <p:nvGraphicFramePr>
          <p:cNvPr id="192" name="Shape 192"/>
          <p:cNvGraphicFramePr/>
          <p:nvPr/>
        </p:nvGraphicFramePr>
        <p:xfrm>
          <a:off x="713175" y="2366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{79DFD20E-8E13-4ED6-ACA4-1FAA6593AE78}</a:tableStyleId>
              </a:tblPr>
              <a:tblGrid>
                <a:gridCol w="2572550"/>
                <a:gridCol w="2572550"/>
                <a:gridCol w="2572550"/>
              </a:tblGrid>
              <a:tr h="62815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Part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Estimated Cost ($)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Use</a:t>
                      </a:r>
                    </a:p>
                  </a:txBody>
                  <a:tcPr marT="91425" marB="91425" marR="91425" marL="91425"/>
                </a:tc>
              </a:tr>
              <a:tr h="628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/>
                        <a:t>254nm Fluorescent Light (Generic Brand)</a:t>
                      </a:r>
                    </a:p>
                  </a:txBody>
                  <a:tcPr marT="25400" marB="25400" marR="25400" marL="25400" anchor="b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$25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Light Source</a:t>
                      </a:r>
                    </a:p>
                  </a:txBody>
                  <a:tcPr marT="91425" marB="91425" marR="91425" marL="91425"/>
                </a:tc>
              </a:tr>
              <a:tr h="62815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254nm LED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Around $236-274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Light Source</a:t>
                      </a:r>
                    </a:p>
                  </a:txBody>
                  <a:tcPr marT="91425" marB="91425" marR="91425" marL="91425"/>
                </a:tc>
              </a:tr>
              <a:tr h="62815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OSI Optoelectronics UV Photodiode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-US" sz="1000"/>
                        <a:t>Unsure, found one model for sale in the UK for 90 GBP (~$135)</a:t>
                      </a:r>
                    </a:p>
                  </a:txBody>
                  <a:tcPr marT="25400" marB="25400" marR="25400" marL="25400" anchor="b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Main Sensor Device</a:t>
                      </a:r>
                    </a:p>
                  </a:txBody>
                  <a:tcPr marT="91425" marB="91425" marR="91425" marL="91425"/>
                </a:tc>
              </a:tr>
              <a:tr h="62815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HF Scientific UV Flowcell (Quartz) Part # 24232S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List price is $318.00-Cornell receives 50% off, cost is $159.00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Flowcell</a:t>
                      </a:r>
                    </a:p>
                  </a:txBody>
                  <a:tcPr marT="91425" marB="91425" marR="91425" marL="91425"/>
                </a:tc>
              </a:tr>
              <a:tr h="628150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Quartz Tube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Found one for $25; unsure if adequate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Flowcell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93" name="Shape 193"/>
          <p:cNvSpPr txBox="1"/>
          <p:nvPr/>
        </p:nvSpPr>
        <p:spPr>
          <a:xfrm>
            <a:off x="822150" y="1653900"/>
            <a:ext cx="7499700" cy="712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1700"/>
              <a:t>Table 4: 254 nm Photo sensor Parts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2895600" y="228600"/>
            <a:ext cx="60197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/>
              <a:t>What is Spectrophotometry?</a:t>
            </a:r>
          </a:p>
        </p:txBody>
      </p:sp>
      <p:pic>
        <p:nvPicPr>
          <p:cNvPr id="78" name="Shape 78"/>
          <p:cNvPicPr preferRelativeResize="0"/>
          <p:nvPr/>
        </p:nvPicPr>
        <p:blipFill rotWithShape="1">
          <a:blip r:embed="rId3">
            <a:alphaModFix/>
          </a:blip>
          <a:srcRect b="49254" l="2408" r="4585" t="13917"/>
          <a:stretch/>
        </p:blipFill>
        <p:spPr>
          <a:xfrm>
            <a:off x="501925" y="2102162"/>
            <a:ext cx="8140150" cy="265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Traditional Spectrophotmetry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187" y="1447449"/>
            <a:ext cx="8150675" cy="283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4925" y="3789925"/>
            <a:ext cx="3611923" cy="26444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>
            <p:ph idx="2" type="title"/>
          </p:nvPr>
        </p:nvSpPr>
        <p:spPr>
          <a:xfrm>
            <a:off x="739650" y="4180450"/>
            <a:ext cx="3848099" cy="2012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Expensive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Goals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600200"/>
            <a:ext cx="83099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Build an inexpensive spectrophotometer device to measure concentration.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Start with Red Dye 40, as this is a substance that can be used in the lab to test our AguaClara water treatment apparatuses.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Previous Work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1600200"/>
            <a:ext cx="8224499" cy="452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Arduino-based device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“Color Sensor” integrated circuit used as main detector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Inaccurate, imprecise.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For the same sample, widely varying values obtained.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-US"/>
              <a:t>For vastly different samples, the same values were sometimes obtained.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Initial Tests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125" y="1590100"/>
            <a:ext cx="4091950" cy="350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650" y="3145125"/>
            <a:ext cx="4618899" cy="350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Initial Tests</a:t>
            </a: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3">
            <a:alphaModFix/>
          </a:blip>
          <a:srcRect b="20086" l="0" r="0" t="2776"/>
          <a:stretch/>
        </p:blipFill>
        <p:spPr>
          <a:xfrm>
            <a:off x="0" y="2433650"/>
            <a:ext cx="4296024" cy="3754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4">
            <a:alphaModFix/>
          </a:blip>
          <a:srcRect b="0" l="0" r="0" t="20729"/>
          <a:stretch/>
        </p:blipFill>
        <p:spPr>
          <a:xfrm>
            <a:off x="4562500" y="2433650"/>
            <a:ext cx="4581500" cy="375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New Approach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512" y="1620575"/>
            <a:ext cx="8430975" cy="475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2819400" y="228600"/>
            <a:ext cx="6096000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Kit Experiments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925" y="2328500"/>
            <a:ext cx="8525275" cy="2459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