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8" r:id="rId3"/>
    <p:sldId id="261" r:id="rId4"/>
    <p:sldId id="262" r:id="rId5"/>
    <p:sldId id="259" r:id="rId6"/>
    <p:sldId id="260" r:id="rId7"/>
    <p:sldId id="263" r:id="rId8"/>
    <p:sldId id="271" r:id="rId9"/>
    <p:sldId id="273" r:id="rId10"/>
    <p:sldId id="264" r:id="rId11"/>
    <p:sldId id="265" r:id="rId12"/>
    <p:sldId id="274" r:id="rId13"/>
    <p:sldId id="266" r:id="rId14"/>
    <p:sldId id="278" r:id="rId15"/>
    <p:sldId id="277" r:id="rId16"/>
    <p:sldId id="267" r:id="rId17"/>
    <p:sldId id="279" r:id="rId18"/>
    <p:sldId id="282" r:id="rId19"/>
    <p:sldId id="280" r:id="rId20"/>
    <p:sldId id="268" r:id="rId21"/>
    <p:sldId id="269" r:id="rId22"/>
    <p:sldId id="275" r:id="rId23"/>
    <p:sldId id="276" r:id="rId24"/>
    <p:sldId id="272"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81" d="100"/>
          <a:sy n="81" d="100"/>
        </p:scale>
        <p:origin x="-1872"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3DB929-F38F-F34C-A628-2B85BB9CDEBB}" type="datetimeFigureOut">
              <a:rPr lang="en-US" smtClean="0"/>
              <a:t>2015-09-23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032F09-3304-3243-A2E2-6A60FC2DB07D}" type="slidenum">
              <a:rPr lang="en-US" smtClean="0"/>
              <a:t>‹#›</a:t>
            </a:fld>
            <a:endParaRPr lang="en-US"/>
          </a:p>
        </p:txBody>
      </p:sp>
    </p:spTree>
    <p:extLst>
      <p:ext uri="{BB962C8B-B14F-4D97-AF65-F5344CB8AC3E}">
        <p14:creationId xmlns:p14="http://schemas.microsoft.com/office/powerpoint/2010/main" val="27383109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1. </a:t>
            </a:r>
            <a:r>
              <a:rPr lang="en-US" dirty="0" smtClean="0"/>
              <a:t>Accurately assess the volume status of the patient and replace the eventual deficit</a:t>
            </a:r>
          </a:p>
          <a:p>
            <a:endParaRPr lang="en-US" dirty="0"/>
          </a:p>
        </p:txBody>
      </p:sp>
      <p:sp>
        <p:nvSpPr>
          <p:cNvPr id="4" name="Slide Number Placeholder 3"/>
          <p:cNvSpPr>
            <a:spLocks noGrp="1"/>
          </p:cNvSpPr>
          <p:nvPr>
            <p:ph type="sldNum" sz="quarter" idx="10"/>
          </p:nvPr>
        </p:nvSpPr>
        <p:spPr/>
        <p:txBody>
          <a:bodyPr/>
          <a:lstStyle/>
          <a:p>
            <a:fld id="{64032F09-3304-3243-A2E2-6A60FC2DB07D}" type="slidenum">
              <a:rPr lang="en-US" smtClean="0"/>
              <a:t>3</a:t>
            </a:fld>
            <a:endParaRPr lang="en-US"/>
          </a:p>
        </p:txBody>
      </p:sp>
    </p:spTree>
    <p:extLst>
      <p:ext uri="{BB962C8B-B14F-4D97-AF65-F5344CB8AC3E}">
        <p14:creationId xmlns:p14="http://schemas.microsoft.com/office/powerpoint/2010/main" val="41558683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https://</a:t>
            </a:r>
            <a:r>
              <a:rPr lang="en-US" sz="1200" b="0" i="0" u="none" strike="noStrike" kern="1200" baseline="0" dirty="0" err="1" smtClean="0">
                <a:solidFill>
                  <a:schemeClr val="tx1"/>
                </a:solidFill>
                <a:latin typeface="+mn-lt"/>
                <a:ea typeface="+mn-ea"/>
                <a:cs typeface="+mn-cs"/>
              </a:rPr>
              <a:t>upload.wikimedia.org</a:t>
            </a:r>
            <a:r>
              <a:rPr lang="en-US" sz="1200" b="0" i="0" u="none" strike="noStrike" kern="1200" baseline="0" dirty="0" smtClean="0">
                <a:solidFill>
                  <a:schemeClr val="tx1"/>
                </a:solidFill>
                <a:latin typeface="+mn-lt"/>
                <a:ea typeface="+mn-ea"/>
                <a:cs typeface="+mn-cs"/>
              </a:rPr>
              <a:t>/math/4/9/4/494c7eb1e060432276df0dc1d0fb524c.png</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There are some drawbacks for the Fick’s method: Mixed blood sampling requires placement</a:t>
            </a:r>
          </a:p>
          <a:p>
            <a:r>
              <a:rPr lang="en-US" sz="1200" b="0" i="0" u="none" strike="noStrike" kern="1200" baseline="0" dirty="0" smtClean="0">
                <a:solidFill>
                  <a:schemeClr val="tx1"/>
                </a:solidFill>
                <a:latin typeface="+mn-lt"/>
                <a:ea typeface="+mn-ea"/>
                <a:cs typeface="+mn-cs"/>
              </a:rPr>
              <a:t>of a pulmonary arterial catheter (with all the complication stated above). Blood sample from</a:t>
            </a:r>
          </a:p>
          <a:p>
            <a:r>
              <a:rPr lang="en-US" sz="1200" b="0" i="0" u="none" strike="noStrike" kern="1200" baseline="0" dirty="0" smtClean="0">
                <a:solidFill>
                  <a:schemeClr val="tx1"/>
                </a:solidFill>
                <a:latin typeface="+mn-lt"/>
                <a:ea typeface="+mn-ea"/>
                <a:cs typeface="+mn-cs"/>
              </a:rPr>
              <a:t>right atrium and jugular vein are poor substitute to mixed venous sampling. Furthermore,</a:t>
            </a:r>
          </a:p>
          <a:p>
            <a:r>
              <a:rPr lang="en-US" sz="1200" b="0" i="0" u="none" strike="noStrike" kern="1200" baseline="0" dirty="0" smtClean="0">
                <a:solidFill>
                  <a:schemeClr val="tx1"/>
                </a:solidFill>
                <a:latin typeface="+mn-lt"/>
                <a:ea typeface="+mn-ea"/>
                <a:cs typeface="+mn-cs"/>
              </a:rPr>
              <a:t>oxygen uptake is calculated as VO2 = VE (FIO2-FEO2) where VO2 = oxygen uptake, VE =</a:t>
            </a:r>
          </a:p>
          <a:p>
            <a:r>
              <a:rPr lang="en-US" sz="1200" b="0" i="0" u="none" strike="noStrike" kern="1200" baseline="0" dirty="0" smtClean="0">
                <a:solidFill>
                  <a:schemeClr val="tx1"/>
                </a:solidFill>
                <a:latin typeface="+mn-lt"/>
                <a:ea typeface="+mn-ea"/>
                <a:cs typeface="+mn-cs"/>
              </a:rPr>
              <a:t>expired minute ventilation volume, FIO2 = fractional concentration of oxygen in inspired gas</a:t>
            </a:r>
          </a:p>
          <a:p>
            <a:r>
              <a:rPr lang="en-US" sz="1200" b="0" i="0" u="none" strike="noStrike" kern="1200" baseline="0" dirty="0" smtClean="0">
                <a:solidFill>
                  <a:schemeClr val="tx1"/>
                </a:solidFill>
                <a:latin typeface="+mn-lt"/>
                <a:ea typeface="+mn-ea"/>
                <a:cs typeface="+mn-cs"/>
              </a:rPr>
              <a:t>and FEO2 = fractional concentration of oxygen in expired gas. Accurate determination of</a:t>
            </a:r>
          </a:p>
          <a:p>
            <a:r>
              <a:rPr lang="en-US" sz="1200" b="0" i="0" u="none" strike="noStrike" kern="1200" baseline="0" dirty="0" smtClean="0">
                <a:solidFill>
                  <a:schemeClr val="tx1"/>
                </a:solidFill>
                <a:latin typeface="+mn-lt"/>
                <a:ea typeface="+mn-ea"/>
                <a:cs typeface="+mn-cs"/>
              </a:rPr>
              <a:t>expired minute ventilation volume is difficult to measure in conscious animals. Furthermore,</a:t>
            </a:r>
          </a:p>
          <a:p>
            <a:r>
              <a:rPr lang="en-US" sz="1200" b="0" i="0" u="none" strike="noStrike" kern="1200" baseline="0" dirty="0" smtClean="0">
                <a:solidFill>
                  <a:schemeClr val="tx1"/>
                </a:solidFill>
                <a:latin typeface="+mn-lt"/>
                <a:ea typeface="+mn-ea"/>
                <a:cs typeface="+mn-cs"/>
              </a:rPr>
              <a:t>the </a:t>
            </a:r>
            <a:r>
              <a:rPr lang="en-US" sz="1200" b="0" i="0" u="none" strike="noStrike" kern="1200" baseline="0" dirty="0" err="1" smtClean="0">
                <a:solidFill>
                  <a:schemeClr val="tx1"/>
                </a:solidFill>
                <a:latin typeface="+mn-lt"/>
                <a:ea typeface="+mn-ea"/>
                <a:cs typeface="+mn-cs"/>
              </a:rPr>
              <a:t>Ficks</a:t>
            </a:r>
            <a:r>
              <a:rPr lang="en-US" sz="1200" b="0" i="0" u="none" strike="noStrike" kern="1200" baseline="0" dirty="0" smtClean="0">
                <a:solidFill>
                  <a:schemeClr val="tx1"/>
                </a:solidFill>
                <a:latin typeface="+mn-lt"/>
                <a:ea typeface="+mn-ea"/>
                <a:cs typeface="+mn-cs"/>
              </a:rPr>
              <a:t> method relies on the patient maintaining a table metabolic state throughout the</a:t>
            </a:r>
          </a:p>
          <a:p>
            <a:r>
              <a:rPr lang="en-US" sz="1200" b="0" i="0" u="none" strike="noStrike" kern="1200" baseline="0" dirty="0" smtClean="0">
                <a:solidFill>
                  <a:schemeClr val="tx1"/>
                </a:solidFill>
                <a:latin typeface="+mn-lt"/>
                <a:ea typeface="+mn-ea"/>
                <a:cs typeface="+mn-cs"/>
              </a:rPr>
              <a:t>period of gas collection; </a:t>
            </a:r>
            <a:r>
              <a:rPr lang="en-US" sz="1200" b="0" i="0" u="none" strike="noStrike" kern="1200" baseline="0" dirty="0" err="1" smtClean="0">
                <a:solidFill>
                  <a:schemeClr val="tx1"/>
                </a:solidFill>
                <a:latin typeface="+mn-lt"/>
                <a:ea typeface="+mn-ea"/>
                <a:cs typeface="+mn-cs"/>
              </a:rPr>
              <a:t>tjus</a:t>
            </a:r>
            <a:r>
              <a:rPr lang="en-US" sz="1200" b="0" i="0" u="none" strike="noStrike" kern="1200" baseline="0" dirty="0" smtClean="0">
                <a:solidFill>
                  <a:schemeClr val="tx1"/>
                </a:solidFill>
                <a:latin typeface="+mn-lt"/>
                <a:ea typeface="+mn-ea"/>
                <a:cs typeface="+mn-cs"/>
              </a:rPr>
              <a:t> the less stable the patient the les reliable this method becomes. 5</a:t>
            </a:r>
          </a:p>
          <a:p>
            <a:r>
              <a:rPr lang="en-US" sz="1200" b="0" i="0" u="none" strike="noStrike" kern="1200" baseline="0" dirty="0" smtClean="0">
                <a:solidFill>
                  <a:schemeClr val="tx1"/>
                </a:solidFill>
                <a:latin typeface="+mn-lt"/>
                <a:ea typeface="+mn-ea"/>
                <a:cs typeface="+mn-cs"/>
              </a:rPr>
              <a:t>In order to avoid some of these drawbacks, carbon dioxide (CO2) production, instead of</a:t>
            </a:r>
          </a:p>
          <a:p>
            <a:r>
              <a:rPr lang="en-US" sz="1200" b="0" i="0" u="none" strike="noStrike" kern="1200" baseline="0" dirty="0" smtClean="0">
                <a:solidFill>
                  <a:schemeClr val="tx1"/>
                </a:solidFill>
                <a:latin typeface="+mn-lt"/>
                <a:ea typeface="+mn-ea"/>
                <a:cs typeface="+mn-cs"/>
              </a:rPr>
              <a:t>oxygen consumption can be used in a modified Fick’s Equation. The rate of CO2 elimination</a:t>
            </a:r>
          </a:p>
          <a:p>
            <a:r>
              <a:rPr lang="en-US" sz="1200" b="0" i="0" u="none" strike="noStrike" kern="1200" baseline="0" dirty="0" smtClean="0">
                <a:solidFill>
                  <a:schemeClr val="tx1"/>
                </a:solidFill>
                <a:latin typeface="+mn-lt"/>
                <a:ea typeface="+mn-ea"/>
                <a:cs typeface="+mn-cs"/>
              </a:rPr>
              <a:t>by lungs (VCO2) is the product of CO and the difference in CO2 content between pulmonary</a:t>
            </a:r>
          </a:p>
          <a:p>
            <a:r>
              <a:rPr lang="en-US" sz="1200" b="0" i="0" u="none" strike="noStrike" kern="1200" baseline="0" dirty="0" smtClean="0">
                <a:solidFill>
                  <a:schemeClr val="tx1"/>
                </a:solidFill>
                <a:latin typeface="+mn-lt"/>
                <a:ea typeface="+mn-ea"/>
                <a:cs typeface="+mn-cs"/>
              </a:rPr>
              <a:t>venous and pulmonary arterial blood. Mixed blood gas is substituted by having the animal</a:t>
            </a:r>
          </a:p>
          <a:p>
            <a:r>
              <a:rPr lang="en-US" sz="1200" b="0" i="0" u="none" strike="noStrike" kern="1200" baseline="0" dirty="0" err="1" smtClean="0">
                <a:solidFill>
                  <a:schemeClr val="tx1"/>
                </a:solidFill>
                <a:latin typeface="+mn-lt"/>
                <a:ea typeface="+mn-ea"/>
                <a:cs typeface="+mn-cs"/>
              </a:rPr>
              <a:t>rebreath</a:t>
            </a:r>
            <a:r>
              <a:rPr lang="en-US" sz="1200" b="0" i="0" u="none" strike="noStrike" kern="1200" baseline="0" dirty="0" smtClean="0">
                <a:solidFill>
                  <a:schemeClr val="tx1"/>
                </a:solidFill>
                <a:latin typeface="+mn-lt"/>
                <a:ea typeface="+mn-ea"/>
                <a:cs typeface="+mn-cs"/>
              </a:rPr>
              <a:t> exhaled air until CO2 tension in the breathing circuit plateaus (NICCO). This CO2</a:t>
            </a:r>
          </a:p>
          <a:p>
            <a:r>
              <a:rPr lang="en-US" sz="1200" b="0" i="0" u="none" strike="noStrike" kern="1200" baseline="0" dirty="0" smtClean="0">
                <a:solidFill>
                  <a:schemeClr val="tx1"/>
                </a:solidFill>
                <a:latin typeface="+mn-lt"/>
                <a:ea typeface="+mn-ea"/>
                <a:cs typeface="+mn-cs"/>
              </a:rPr>
              <a:t>tension is theoretically that of the mixed venous blood (eliminating the need for pulmonary</a:t>
            </a:r>
          </a:p>
          <a:p>
            <a:r>
              <a:rPr lang="en-US" sz="1200" b="0" i="0" u="none" strike="noStrike" kern="1200" baseline="0" dirty="0" smtClean="0">
                <a:solidFill>
                  <a:schemeClr val="tx1"/>
                </a:solidFill>
                <a:latin typeface="+mn-lt"/>
                <a:ea typeface="+mn-ea"/>
                <a:cs typeface="+mn-cs"/>
              </a:rPr>
              <a:t>arterial catheter). 20The </a:t>
            </a:r>
            <a:r>
              <a:rPr lang="en-US" sz="1200" b="0" i="0" u="none" strike="noStrike" kern="1200" baseline="0" dirty="0" err="1" smtClean="0">
                <a:solidFill>
                  <a:schemeClr val="tx1"/>
                </a:solidFill>
                <a:latin typeface="+mn-lt"/>
                <a:ea typeface="+mn-ea"/>
                <a:cs typeface="+mn-cs"/>
              </a:rPr>
              <a:t>rebreating</a:t>
            </a:r>
            <a:r>
              <a:rPr lang="en-US" sz="1200" b="0" i="0" u="none" strike="noStrike" kern="1200" baseline="0" dirty="0" smtClean="0">
                <a:solidFill>
                  <a:schemeClr val="tx1"/>
                </a:solidFill>
                <a:latin typeface="+mn-lt"/>
                <a:ea typeface="+mn-ea"/>
                <a:cs typeface="+mn-cs"/>
              </a:rPr>
              <a:t> technique (NICCO) has been validated in anesthetized</a:t>
            </a:r>
          </a:p>
          <a:p>
            <a:r>
              <a:rPr lang="en-US" sz="1200" b="0" i="0" u="none" strike="noStrike" kern="1200" baseline="0" dirty="0" smtClean="0">
                <a:solidFill>
                  <a:schemeClr val="tx1"/>
                </a:solidFill>
                <a:latin typeface="+mn-lt"/>
                <a:ea typeface="+mn-ea"/>
                <a:cs typeface="+mn-cs"/>
              </a:rPr>
              <a:t>foals and demonstrated good correlation when compared to Lithium dilution technique 1 20</a:t>
            </a:r>
          </a:p>
          <a:p>
            <a:r>
              <a:rPr lang="en-US" sz="1200" b="0" i="0" u="none" strike="noStrike" kern="1200" baseline="0" dirty="0" smtClean="0">
                <a:solidFill>
                  <a:schemeClr val="tx1"/>
                </a:solidFill>
                <a:latin typeface="+mn-lt"/>
                <a:ea typeface="+mn-ea"/>
                <a:cs typeface="+mn-cs"/>
              </a:rPr>
              <a:t>Unfortunately the commercially available rebreathing circuits can’t be adapted for adult</a:t>
            </a:r>
          </a:p>
          <a:p>
            <a:r>
              <a:rPr lang="en-US" sz="1200" b="0" i="0" u="none" strike="noStrike" kern="1200" baseline="0" dirty="0" smtClean="0">
                <a:solidFill>
                  <a:schemeClr val="tx1"/>
                </a:solidFill>
                <a:latin typeface="+mn-lt"/>
                <a:ea typeface="+mn-ea"/>
                <a:cs typeface="+mn-cs"/>
              </a:rPr>
              <a:t>horses, making it less then ideal technique.</a:t>
            </a:r>
            <a:endParaRPr lang="en-US" dirty="0"/>
          </a:p>
        </p:txBody>
      </p:sp>
      <p:sp>
        <p:nvSpPr>
          <p:cNvPr id="4" name="Slide Number Placeholder 3"/>
          <p:cNvSpPr>
            <a:spLocks noGrp="1"/>
          </p:cNvSpPr>
          <p:nvPr>
            <p:ph type="sldNum" sz="quarter" idx="10"/>
          </p:nvPr>
        </p:nvSpPr>
        <p:spPr/>
        <p:txBody>
          <a:bodyPr/>
          <a:lstStyle/>
          <a:p>
            <a:fld id="{64032F09-3304-3243-A2E2-6A60FC2DB07D}" type="slidenum">
              <a:rPr lang="en-US" smtClean="0"/>
              <a:t>22</a:t>
            </a:fld>
            <a:endParaRPr lang="en-US"/>
          </a:p>
        </p:txBody>
      </p:sp>
    </p:spTree>
    <p:extLst>
      <p:ext uri="{BB962C8B-B14F-4D97-AF65-F5344CB8AC3E}">
        <p14:creationId xmlns:p14="http://schemas.microsoft.com/office/powerpoint/2010/main" val="27313430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Swan-</a:t>
            </a:r>
            <a:r>
              <a:rPr lang="en-US" sz="1200" kern="1200" dirty="0" err="1" smtClean="0">
                <a:solidFill>
                  <a:schemeClr val="tx1"/>
                </a:solidFill>
                <a:latin typeface="+mn-lt"/>
                <a:ea typeface="+mn-ea"/>
                <a:cs typeface="+mn-cs"/>
              </a:rPr>
              <a:t>Ganz</a:t>
            </a:r>
            <a:r>
              <a:rPr lang="en-US" sz="1200" kern="1200" dirty="0" smtClean="0">
                <a:solidFill>
                  <a:schemeClr val="tx1"/>
                </a:solidFill>
                <a:latin typeface="+mn-lt"/>
                <a:ea typeface="+mn-ea"/>
                <a:cs typeface="+mn-cs"/>
              </a:rPr>
              <a:t> catheterization is the passing of a thin tube (catheter) into the right side of the heart and the arteries leading to the lungs. It is done to monitor the heart's function and blood flow.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NORMAL human results</a:t>
            </a:r>
          </a:p>
          <a:p>
            <a:r>
              <a:rPr lang="en-US" sz="1200" kern="1200" dirty="0" smtClean="0">
                <a:solidFill>
                  <a:schemeClr val="tx1"/>
                </a:solidFill>
                <a:latin typeface="+mn-lt"/>
                <a:ea typeface="+mn-ea"/>
                <a:cs typeface="+mn-cs"/>
              </a:rPr>
              <a:t>Cardiac index is 2.8 to 4.2 liters per minute per square meter (of body surface area)</a:t>
            </a:r>
          </a:p>
          <a:p>
            <a:r>
              <a:rPr lang="en-US" sz="1200" kern="1200" dirty="0" smtClean="0">
                <a:solidFill>
                  <a:schemeClr val="tx1"/>
                </a:solidFill>
                <a:latin typeface="+mn-lt"/>
                <a:ea typeface="+mn-ea"/>
                <a:cs typeface="+mn-cs"/>
              </a:rPr>
              <a:t>Pulmonary artery systolic pressure is 17 to 32 millimeters of mercury (mmHg)</a:t>
            </a:r>
          </a:p>
          <a:p>
            <a:r>
              <a:rPr lang="en-US" sz="1200" kern="1200" dirty="0" smtClean="0">
                <a:solidFill>
                  <a:schemeClr val="tx1"/>
                </a:solidFill>
                <a:latin typeface="+mn-lt"/>
                <a:ea typeface="+mn-ea"/>
                <a:cs typeface="+mn-cs"/>
              </a:rPr>
              <a:t>Pulmonary artery mean pressure is 9 to 19 mmHg</a:t>
            </a:r>
          </a:p>
          <a:p>
            <a:r>
              <a:rPr lang="en-US" sz="1200" kern="1200" dirty="0" smtClean="0">
                <a:solidFill>
                  <a:schemeClr val="tx1"/>
                </a:solidFill>
                <a:latin typeface="+mn-lt"/>
                <a:ea typeface="+mn-ea"/>
                <a:cs typeface="+mn-cs"/>
              </a:rPr>
              <a:t>Pulmonary diastolic pressure is 4 to 13 mmHg</a:t>
            </a:r>
          </a:p>
          <a:p>
            <a:r>
              <a:rPr lang="en-US" sz="1200" kern="1200" dirty="0" smtClean="0">
                <a:solidFill>
                  <a:schemeClr val="tx1"/>
                </a:solidFill>
                <a:latin typeface="+mn-lt"/>
                <a:ea typeface="+mn-ea"/>
                <a:cs typeface="+mn-cs"/>
              </a:rPr>
              <a:t>Pulmonary capillary wedge pressure is 4 to 12 mmHg</a:t>
            </a:r>
          </a:p>
          <a:p>
            <a:r>
              <a:rPr lang="en-US" sz="1200" kern="1200" dirty="0" smtClean="0">
                <a:solidFill>
                  <a:schemeClr val="tx1"/>
                </a:solidFill>
                <a:latin typeface="+mn-lt"/>
                <a:ea typeface="+mn-ea"/>
                <a:cs typeface="+mn-cs"/>
              </a:rPr>
              <a:t>Right atrial pressure is 0 to 7 mmHg</a:t>
            </a:r>
            <a:endParaRPr lang="en-US" dirty="0"/>
          </a:p>
        </p:txBody>
      </p:sp>
      <p:sp>
        <p:nvSpPr>
          <p:cNvPr id="4" name="Slide Number Placeholder 3"/>
          <p:cNvSpPr>
            <a:spLocks noGrp="1"/>
          </p:cNvSpPr>
          <p:nvPr>
            <p:ph type="sldNum" sz="quarter" idx="10"/>
          </p:nvPr>
        </p:nvSpPr>
        <p:spPr/>
        <p:txBody>
          <a:bodyPr/>
          <a:lstStyle/>
          <a:p>
            <a:fld id="{64032F09-3304-3243-A2E2-6A60FC2DB07D}" type="slidenum">
              <a:rPr lang="en-US" smtClean="0"/>
              <a:t>7</a:t>
            </a:fld>
            <a:endParaRPr lang="en-US"/>
          </a:p>
        </p:txBody>
      </p:sp>
    </p:spTree>
    <p:extLst>
      <p:ext uri="{BB962C8B-B14F-4D97-AF65-F5344CB8AC3E}">
        <p14:creationId xmlns:p14="http://schemas.microsoft.com/office/powerpoint/2010/main" val="1095773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Hemoglobin concentration and serum sodium concentration required for CO measurement</a:t>
            </a:r>
          </a:p>
          <a:p>
            <a:endParaRPr lang="en-US" dirty="0"/>
          </a:p>
        </p:txBody>
      </p:sp>
      <p:sp>
        <p:nvSpPr>
          <p:cNvPr id="4" name="Slide Number Placeholder 3"/>
          <p:cNvSpPr>
            <a:spLocks noGrp="1"/>
          </p:cNvSpPr>
          <p:nvPr>
            <p:ph type="sldNum" sz="quarter" idx="10"/>
          </p:nvPr>
        </p:nvSpPr>
        <p:spPr/>
        <p:txBody>
          <a:bodyPr/>
          <a:lstStyle/>
          <a:p>
            <a:fld id="{64032F09-3304-3243-A2E2-6A60FC2DB07D}" type="slidenum">
              <a:rPr lang="en-US" smtClean="0"/>
              <a:t>11</a:t>
            </a:fld>
            <a:endParaRPr lang="en-US"/>
          </a:p>
        </p:txBody>
      </p:sp>
    </p:spTree>
    <p:extLst>
      <p:ext uri="{BB962C8B-B14F-4D97-AF65-F5344CB8AC3E}">
        <p14:creationId xmlns:p14="http://schemas.microsoft.com/office/powerpoint/2010/main" val="4074892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Intensive care:</a:t>
            </a:r>
            <a:r>
              <a:rPr lang="en-US" sz="1200" b="0" kern="1200" dirty="0" smtClean="0">
                <a:solidFill>
                  <a:schemeClr val="tx1"/>
                </a:solidFill>
                <a:latin typeface="+mn-lt"/>
                <a:ea typeface="+mn-ea"/>
                <a:cs typeface="+mn-cs"/>
              </a:rPr>
              <a:t> </a:t>
            </a:r>
            <a:r>
              <a:rPr lang="en-US" sz="1200" b="0" kern="1200" dirty="0" err="1" smtClean="0">
                <a:solidFill>
                  <a:schemeClr val="tx1"/>
                </a:solidFill>
                <a:latin typeface="+mn-lt"/>
                <a:ea typeface="+mn-ea"/>
                <a:cs typeface="+mn-cs"/>
              </a:rPr>
              <a:t>Cecconi</a:t>
            </a:r>
            <a:r>
              <a:rPr lang="en-US" sz="1200" b="0" kern="1200" dirty="0" smtClean="0">
                <a:solidFill>
                  <a:schemeClr val="tx1"/>
                </a:solidFill>
                <a:latin typeface="+mn-lt"/>
                <a:ea typeface="+mn-ea"/>
                <a:cs typeface="+mn-cs"/>
              </a:rPr>
              <a:t> et al., (2009) assessed the </a:t>
            </a:r>
            <a:r>
              <a:rPr lang="en-US" sz="1200" b="0" kern="1200" dirty="0" err="1" smtClean="0">
                <a:solidFill>
                  <a:schemeClr val="tx1"/>
                </a:solidFill>
                <a:latin typeface="+mn-lt"/>
                <a:ea typeface="+mn-ea"/>
                <a:cs typeface="+mn-cs"/>
              </a:rPr>
              <a:t>LiDCO</a:t>
            </a:r>
            <a:r>
              <a:rPr lang="en-US" sz="1200" b="0" kern="1200" dirty="0" smtClean="0">
                <a:solidFill>
                  <a:schemeClr val="tx1"/>
                </a:solidFill>
                <a:latin typeface="+mn-lt"/>
                <a:ea typeface="+mn-ea"/>
                <a:cs typeface="+mn-cs"/>
              </a:rPr>
              <a:t>/</a:t>
            </a:r>
            <a:r>
              <a:rPr lang="en-US" sz="1200" b="0" kern="1200" dirty="0" err="1" smtClean="0">
                <a:solidFill>
                  <a:schemeClr val="tx1"/>
                </a:solidFill>
                <a:latin typeface="+mn-lt"/>
                <a:ea typeface="+mn-ea"/>
                <a:cs typeface="+mn-cs"/>
              </a:rPr>
              <a:t>PulseCO</a:t>
            </a:r>
            <a:r>
              <a:rPr lang="en-US" sz="1200" b="0" kern="1200" dirty="0" smtClean="0">
                <a:solidFill>
                  <a:schemeClr val="tx1"/>
                </a:solidFill>
                <a:latin typeface="+mn-lt"/>
                <a:ea typeface="+mn-ea"/>
                <a:cs typeface="+mn-cs"/>
              </a:rPr>
              <a:t> preload responsiveness parameters in post-operative intensive care patients on IPPV with 8ml/kg tidal volumes and PEEP of 5cm H20. </a:t>
            </a:r>
            <a:r>
              <a:rPr lang="en-US" sz="1200" b="1" kern="1200" dirty="0" smtClean="0">
                <a:solidFill>
                  <a:schemeClr val="tx1"/>
                </a:solidFill>
                <a:latin typeface="+mn-lt"/>
                <a:ea typeface="+mn-ea"/>
                <a:cs typeface="+mn-cs"/>
              </a:rPr>
              <a:t>Only PPV% and SVV% were able to give cutoff values with sensitivity and specificity &gt;50%. ROC curve analysis gave predicted cut-off limits of 11% for SVV% (</a:t>
            </a:r>
            <a:r>
              <a:rPr lang="en-US" sz="1200" b="1" kern="1200" dirty="0" err="1" smtClean="0">
                <a:solidFill>
                  <a:schemeClr val="tx1"/>
                </a:solidFill>
                <a:latin typeface="+mn-lt"/>
                <a:ea typeface="+mn-ea"/>
                <a:cs typeface="+mn-cs"/>
              </a:rPr>
              <a:t>Sens</a:t>
            </a:r>
            <a:r>
              <a:rPr lang="en-US" sz="1200" b="1" kern="1200" dirty="0" smtClean="0">
                <a:solidFill>
                  <a:schemeClr val="tx1"/>
                </a:solidFill>
                <a:latin typeface="+mn-lt"/>
                <a:ea typeface="+mn-ea"/>
                <a:cs typeface="+mn-cs"/>
              </a:rPr>
              <a:t>: 72%, Spec: 79%) and for PPV% &gt;12% (</a:t>
            </a:r>
            <a:r>
              <a:rPr lang="en-US" sz="1200" b="1" kern="1200" dirty="0" err="1" smtClean="0">
                <a:solidFill>
                  <a:schemeClr val="tx1"/>
                </a:solidFill>
                <a:latin typeface="+mn-lt"/>
                <a:ea typeface="+mn-ea"/>
                <a:cs typeface="+mn-cs"/>
              </a:rPr>
              <a:t>Sens</a:t>
            </a:r>
            <a:r>
              <a:rPr lang="en-US" sz="1200" b="1" kern="1200" dirty="0" smtClean="0">
                <a:solidFill>
                  <a:schemeClr val="tx1"/>
                </a:solidFill>
                <a:latin typeface="+mn-lt"/>
                <a:ea typeface="+mn-ea"/>
                <a:cs typeface="+mn-cs"/>
              </a:rPr>
              <a:t>: 86%, Spec: 70%). Their conclusion was: “SVV, PPV and SPV of </a:t>
            </a:r>
            <a:r>
              <a:rPr lang="en-US" sz="1200" b="1" kern="1200" dirty="0" err="1" smtClean="0">
                <a:solidFill>
                  <a:schemeClr val="tx1"/>
                </a:solidFill>
                <a:latin typeface="+mn-lt"/>
                <a:ea typeface="+mn-ea"/>
                <a:cs typeface="+mn-cs"/>
              </a:rPr>
              <a:t>PulseCO</a:t>
            </a:r>
            <a:r>
              <a:rPr lang="en-US" sz="1200" b="1" kern="1200" dirty="0" smtClean="0">
                <a:solidFill>
                  <a:schemeClr val="tx1"/>
                </a:solidFill>
                <a:latin typeface="+mn-lt"/>
                <a:ea typeface="+mn-ea"/>
                <a:cs typeface="+mn-cs"/>
              </a:rPr>
              <a:t> are good predictors of Fluid Responsiveness in fully sedated and mechanically ventilated patients in the intensive care.</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Effects of vasoactive drugs on PPV%/ SVV%.</a:t>
            </a:r>
            <a:r>
              <a:rPr lang="en-US" sz="1200" b="0" kern="1200" dirty="0" smtClean="0">
                <a:solidFill>
                  <a:schemeClr val="tx1"/>
                </a:solidFill>
                <a:latin typeface="+mn-lt"/>
                <a:ea typeface="+mn-ea"/>
                <a:cs typeface="+mn-cs"/>
              </a:rPr>
              <a:t> A key question for pressure waveform analysis methods has been their robustness in the presence of vasoactive administration - </a:t>
            </a:r>
            <a:r>
              <a:rPr lang="en-US" sz="1200" b="0" kern="1200" dirty="0" err="1" smtClean="0">
                <a:solidFill>
                  <a:schemeClr val="tx1"/>
                </a:solidFill>
                <a:latin typeface="+mn-lt"/>
                <a:ea typeface="+mn-ea"/>
                <a:cs typeface="+mn-cs"/>
              </a:rPr>
              <a:t>Hadian</a:t>
            </a:r>
            <a:r>
              <a:rPr lang="en-US" sz="1200" b="0" kern="1200" dirty="0" smtClean="0">
                <a:solidFill>
                  <a:schemeClr val="tx1"/>
                </a:solidFill>
                <a:latin typeface="+mn-lt"/>
                <a:ea typeface="+mn-ea"/>
                <a:cs typeface="+mn-cs"/>
              </a:rPr>
              <a:t> et al (2010) investigated the effects of vasoactive therapy on LIDCO’s PPV% and SVV%. Seventy-one paired events were studied - 38 vasodilators, 10 vasoconstrictor &amp; 14 inotrope administrations. As expected, vasodilator therapy increased PPV% and SVV% from 13% to 17% and 9 to 15% respectively (p &lt; 0.001). Whereas, increasing inotropes or vasoconstriction did not alter PPV% and SVV%. The authors’ conclusion was “ Thus, SVV% and PPV% can be used to drive fluid resuscitation algorithms in the setting of changing vasoactive drug therapy”.</a:t>
            </a:r>
          </a:p>
          <a:p>
            <a:endParaRPr lang="en-US" sz="1200" b="1"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High-risk general surgery:</a:t>
            </a:r>
            <a:r>
              <a:rPr lang="en-US" sz="1200" b="0" kern="1200" dirty="0" smtClean="0">
                <a:solidFill>
                  <a:schemeClr val="tx1"/>
                </a:solidFill>
                <a:latin typeface="+mn-lt"/>
                <a:ea typeface="+mn-ea"/>
                <a:cs typeface="+mn-cs"/>
              </a:rPr>
              <a:t> Richard et al (2010) compared measurements of arterial pulse pressure variation (PPV) from the </a:t>
            </a:r>
            <a:r>
              <a:rPr lang="en-US" sz="1200" b="0" kern="1200" dirty="0" err="1" smtClean="0">
                <a:solidFill>
                  <a:schemeClr val="tx1"/>
                </a:solidFill>
                <a:latin typeface="+mn-lt"/>
                <a:ea typeface="+mn-ea"/>
                <a:cs typeface="+mn-cs"/>
              </a:rPr>
              <a:t>LiDCO</a:t>
            </a:r>
            <a:r>
              <a:rPr lang="en-US" sz="1200" b="0" i="1" kern="1200" dirty="0" err="1" smtClean="0">
                <a:solidFill>
                  <a:schemeClr val="tx1"/>
                </a:solidFill>
                <a:latin typeface="+mn-lt"/>
                <a:ea typeface="+mn-ea"/>
                <a:cs typeface="+mn-cs"/>
              </a:rPr>
              <a:t>rapid</a:t>
            </a:r>
            <a:r>
              <a:rPr lang="en-US" sz="1200" b="0" i="0" kern="1200" dirty="0" smtClean="0">
                <a:solidFill>
                  <a:schemeClr val="tx1"/>
                </a:solidFill>
                <a:latin typeface="+mn-lt"/>
                <a:ea typeface="+mn-ea"/>
                <a:cs typeface="+mn-cs"/>
              </a:rPr>
              <a:t> to the same parameter displayed by the Philips </a:t>
            </a:r>
            <a:r>
              <a:rPr lang="en-US" sz="1200" b="0" i="0" kern="1200" dirty="0" err="1" smtClean="0">
                <a:solidFill>
                  <a:schemeClr val="tx1"/>
                </a:solidFill>
                <a:latin typeface="+mn-lt"/>
                <a:ea typeface="+mn-ea"/>
                <a:cs typeface="+mn-cs"/>
              </a:rPr>
              <a:t>Intellivue</a:t>
            </a:r>
            <a:r>
              <a:rPr lang="en-US" sz="1200" b="0" i="0" kern="1200" dirty="0" smtClean="0">
                <a:solidFill>
                  <a:schemeClr val="tx1"/>
                </a:solidFill>
                <a:latin typeface="+mn-lt"/>
                <a:ea typeface="+mn-ea"/>
                <a:cs typeface="+mn-cs"/>
              </a:rPr>
              <a:t> MP50 monitors on patients during high-risk abdominal surgery. Their conclusions were that the: “</a:t>
            </a:r>
            <a:r>
              <a:rPr lang="en-US" sz="1200" b="0" i="0" kern="1200" dirty="0" err="1" smtClean="0">
                <a:solidFill>
                  <a:schemeClr val="tx1"/>
                </a:solidFill>
                <a:latin typeface="+mn-lt"/>
                <a:ea typeface="+mn-ea"/>
                <a:cs typeface="+mn-cs"/>
              </a:rPr>
              <a:t>LiDCO</a:t>
            </a:r>
            <a:r>
              <a:rPr lang="en-US" sz="1200" b="0" i="1" kern="1200" dirty="0" err="1" smtClean="0">
                <a:solidFill>
                  <a:schemeClr val="tx1"/>
                </a:solidFill>
                <a:latin typeface="+mn-lt"/>
                <a:ea typeface="+mn-ea"/>
                <a:cs typeface="+mn-cs"/>
              </a:rPr>
              <a:t>rapid</a:t>
            </a:r>
            <a:r>
              <a:rPr lang="en-US" sz="1200" b="0" i="0" kern="1200" dirty="0" smtClean="0">
                <a:solidFill>
                  <a:schemeClr val="tx1"/>
                </a:solidFill>
                <a:latin typeface="+mn-lt"/>
                <a:ea typeface="+mn-ea"/>
                <a:cs typeface="+mn-cs"/>
              </a:rPr>
              <a:t> PPV measurement demonstrated a high degree of correlation with the Philips </a:t>
            </a:r>
            <a:r>
              <a:rPr lang="en-US" sz="1200" b="0" i="0" kern="1200" dirty="0" err="1" smtClean="0">
                <a:solidFill>
                  <a:schemeClr val="tx1"/>
                </a:solidFill>
                <a:latin typeface="+mn-lt"/>
                <a:ea typeface="+mn-ea"/>
                <a:cs typeface="+mn-cs"/>
              </a:rPr>
              <a:t>Intellivue</a:t>
            </a:r>
            <a:r>
              <a:rPr lang="en-US" sz="1200" b="0" i="0" kern="1200" dirty="0" smtClean="0">
                <a:solidFill>
                  <a:schemeClr val="tx1"/>
                </a:solidFill>
                <a:latin typeface="+mn-lt"/>
                <a:ea typeface="+mn-ea"/>
                <a:cs typeface="+mn-cs"/>
              </a:rPr>
              <a:t> MP50 PPV values. Use of either monitor should generate accurate measurements of continuous PPV to guide fluid resuscitation.”</a:t>
            </a:r>
            <a:endParaRPr lang="en-US" dirty="0"/>
          </a:p>
        </p:txBody>
      </p:sp>
      <p:sp>
        <p:nvSpPr>
          <p:cNvPr id="4" name="Slide Number Placeholder 3"/>
          <p:cNvSpPr>
            <a:spLocks noGrp="1"/>
          </p:cNvSpPr>
          <p:nvPr>
            <p:ph type="sldNum" sz="quarter" idx="10"/>
          </p:nvPr>
        </p:nvSpPr>
        <p:spPr/>
        <p:txBody>
          <a:bodyPr/>
          <a:lstStyle/>
          <a:p>
            <a:fld id="{64032F09-3304-3243-A2E2-6A60FC2DB07D}" type="slidenum">
              <a:rPr lang="en-US" smtClean="0"/>
              <a:t>13</a:t>
            </a:fld>
            <a:endParaRPr lang="en-US"/>
          </a:p>
        </p:txBody>
      </p:sp>
    </p:spTree>
    <p:extLst>
      <p:ext uri="{BB962C8B-B14F-4D97-AF65-F5344CB8AC3E}">
        <p14:creationId xmlns:p14="http://schemas.microsoft.com/office/powerpoint/2010/main" val="17461445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latin typeface="+mn-lt"/>
                <a:ea typeface="+mn-ea"/>
                <a:cs typeface="+mn-cs"/>
              </a:rPr>
              <a:t>ROC curve analysis gave predicted cut-off limits of 11% for SVV% (</a:t>
            </a:r>
            <a:r>
              <a:rPr lang="en-US" sz="1200" b="1" kern="1200" dirty="0" err="1" smtClean="0">
                <a:solidFill>
                  <a:schemeClr val="tx1"/>
                </a:solidFill>
                <a:latin typeface="+mn-lt"/>
                <a:ea typeface="+mn-ea"/>
                <a:cs typeface="+mn-cs"/>
              </a:rPr>
              <a:t>Sens</a:t>
            </a:r>
            <a:r>
              <a:rPr lang="en-US" sz="1200" b="1" kern="1200" dirty="0" smtClean="0">
                <a:solidFill>
                  <a:schemeClr val="tx1"/>
                </a:solidFill>
                <a:latin typeface="+mn-lt"/>
                <a:ea typeface="+mn-ea"/>
                <a:cs typeface="+mn-cs"/>
              </a:rPr>
              <a:t>: 72%, Spec: 79%) and for PPV% &gt;12% (</a:t>
            </a:r>
            <a:r>
              <a:rPr lang="en-US" sz="1200" b="1" kern="1200" dirty="0" err="1" smtClean="0">
                <a:solidFill>
                  <a:schemeClr val="tx1"/>
                </a:solidFill>
                <a:latin typeface="+mn-lt"/>
                <a:ea typeface="+mn-ea"/>
                <a:cs typeface="+mn-cs"/>
              </a:rPr>
              <a:t>Sens</a:t>
            </a:r>
            <a:r>
              <a:rPr lang="en-US" sz="1200" b="1" kern="1200" dirty="0" smtClean="0">
                <a:solidFill>
                  <a:schemeClr val="tx1"/>
                </a:solidFill>
                <a:latin typeface="+mn-lt"/>
                <a:ea typeface="+mn-ea"/>
                <a:cs typeface="+mn-cs"/>
              </a:rPr>
              <a:t>: 86%, Spec: 70%).</a:t>
            </a:r>
          </a:p>
          <a:p>
            <a:r>
              <a:rPr lang="en-US" sz="1200" b="1" kern="1200" dirty="0" smtClean="0">
                <a:solidFill>
                  <a:schemeClr val="tx1"/>
                </a:solidFill>
                <a:latin typeface="+mn-lt"/>
                <a:ea typeface="+mn-ea"/>
                <a:cs typeface="+mn-cs"/>
              </a:rPr>
              <a:t>SHIH SAID &gt;20% MEANS NEEDS MORE FLUIDS</a:t>
            </a:r>
            <a:endParaRPr lang="en-US" dirty="0"/>
          </a:p>
        </p:txBody>
      </p:sp>
      <p:sp>
        <p:nvSpPr>
          <p:cNvPr id="4" name="Slide Number Placeholder 3"/>
          <p:cNvSpPr>
            <a:spLocks noGrp="1"/>
          </p:cNvSpPr>
          <p:nvPr>
            <p:ph type="sldNum" sz="quarter" idx="10"/>
          </p:nvPr>
        </p:nvSpPr>
        <p:spPr/>
        <p:txBody>
          <a:bodyPr/>
          <a:lstStyle/>
          <a:p>
            <a:fld id="{64032F09-3304-3243-A2E2-6A60FC2DB07D}" type="slidenum">
              <a:rPr lang="en-US" smtClean="0"/>
              <a:t>15</a:t>
            </a:fld>
            <a:endParaRPr lang="en-US"/>
          </a:p>
        </p:txBody>
      </p:sp>
    </p:spTree>
    <p:extLst>
      <p:ext uri="{BB962C8B-B14F-4D97-AF65-F5344CB8AC3E}">
        <p14:creationId xmlns:p14="http://schemas.microsoft.com/office/powerpoint/2010/main" val="77059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manufacturer recommends that the PICCO arterial catheter be placed in the femoral artery with the catheter tip located in the aorta (central catheterization) to detect central aortic blood pressure. Arterial central catheterization is not commonly performed in veterinary medicine, and the fact that the PICCO method requires femoral catheterization makes it less clinically applicable</a:t>
            </a:r>
          </a:p>
          <a:p>
            <a:endParaRPr lang="en-US" dirty="0"/>
          </a:p>
        </p:txBody>
      </p:sp>
      <p:sp>
        <p:nvSpPr>
          <p:cNvPr id="4" name="Slide Number Placeholder 3"/>
          <p:cNvSpPr>
            <a:spLocks noGrp="1"/>
          </p:cNvSpPr>
          <p:nvPr>
            <p:ph type="sldNum" sz="quarter" idx="10"/>
          </p:nvPr>
        </p:nvSpPr>
        <p:spPr/>
        <p:txBody>
          <a:bodyPr/>
          <a:lstStyle/>
          <a:p>
            <a:fld id="{64032F09-3304-3243-A2E2-6A60FC2DB07D}" type="slidenum">
              <a:rPr lang="en-US" smtClean="0"/>
              <a:t>16</a:t>
            </a:fld>
            <a:endParaRPr lang="en-US"/>
          </a:p>
        </p:txBody>
      </p:sp>
    </p:spTree>
    <p:extLst>
      <p:ext uri="{BB962C8B-B14F-4D97-AF65-F5344CB8AC3E}">
        <p14:creationId xmlns:p14="http://schemas.microsoft.com/office/powerpoint/2010/main" val="14823899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r>
              <a:rPr lang="en-US" dirty="0" smtClean="0"/>
              <a:t>Ultrasound velocity in the blood is 1,560-1,590 m/sec</a:t>
            </a:r>
          </a:p>
          <a:p>
            <a:pPr lvl="2"/>
            <a:r>
              <a:rPr lang="en-US" dirty="0" smtClean="0"/>
              <a:t>Mainly </a:t>
            </a:r>
            <a:r>
              <a:rPr lang="en-US" dirty="0" err="1" smtClean="0"/>
              <a:t>dependant</a:t>
            </a:r>
            <a:r>
              <a:rPr lang="en-US" dirty="0" smtClean="0"/>
              <a:t> on </a:t>
            </a:r>
            <a:r>
              <a:rPr lang="en-US" dirty="0" err="1" smtClean="0"/>
              <a:t>rbc</a:t>
            </a:r>
            <a:r>
              <a:rPr lang="en-US" dirty="0" smtClean="0"/>
              <a:t> and protein</a:t>
            </a:r>
          </a:p>
          <a:p>
            <a:pPr lvl="1"/>
            <a:r>
              <a:rPr lang="en-US" dirty="0" smtClean="0"/>
              <a:t>The ultrasound velocity in isotonic saline is lower than in blood (1,533m/sec)</a:t>
            </a:r>
          </a:p>
          <a:p>
            <a:pPr lvl="1"/>
            <a:r>
              <a:rPr lang="en-US" dirty="0" smtClean="0"/>
              <a:t>The injection of a saline bolus into the venous system will generate an ultrasound velocity dilution curve due to a transient dilution of blood proteins and consequently decease the ultrasound velocity in the arterial sample</a:t>
            </a:r>
          </a:p>
          <a:p>
            <a:endParaRPr lang="en-US" dirty="0"/>
          </a:p>
        </p:txBody>
      </p:sp>
      <p:sp>
        <p:nvSpPr>
          <p:cNvPr id="4" name="Slide Number Placeholder 3"/>
          <p:cNvSpPr>
            <a:spLocks noGrp="1"/>
          </p:cNvSpPr>
          <p:nvPr>
            <p:ph type="sldNum" sz="quarter" idx="10"/>
          </p:nvPr>
        </p:nvSpPr>
        <p:spPr/>
        <p:txBody>
          <a:bodyPr/>
          <a:lstStyle/>
          <a:p>
            <a:fld id="{64032F09-3304-3243-A2E2-6A60FC2DB07D}" type="slidenum">
              <a:rPr lang="en-US" smtClean="0"/>
              <a:t>19</a:t>
            </a:fld>
            <a:endParaRPr lang="en-US"/>
          </a:p>
        </p:txBody>
      </p:sp>
    </p:spTree>
    <p:extLst>
      <p:ext uri="{BB962C8B-B14F-4D97-AF65-F5344CB8AC3E}">
        <p14:creationId xmlns:p14="http://schemas.microsoft.com/office/powerpoint/2010/main" val="28359579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Indicator method and pulse contour CO are all less invasive then PAD but still require placement of both venous and arterial catheter. </a:t>
            </a:r>
            <a:endParaRPr lang="en-US" dirty="0"/>
          </a:p>
        </p:txBody>
      </p:sp>
      <p:sp>
        <p:nvSpPr>
          <p:cNvPr id="4" name="Slide Number Placeholder 3"/>
          <p:cNvSpPr>
            <a:spLocks noGrp="1"/>
          </p:cNvSpPr>
          <p:nvPr>
            <p:ph type="sldNum" sz="quarter" idx="10"/>
          </p:nvPr>
        </p:nvSpPr>
        <p:spPr/>
        <p:txBody>
          <a:bodyPr/>
          <a:lstStyle/>
          <a:p>
            <a:fld id="{64032F09-3304-3243-A2E2-6A60FC2DB07D}" type="slidenum">
              <a:rPr lang="en-US" smtClean="0"/>
              <a:t>20</a:t>
            </a:fld>
            <a:endParaRPr lang="en-US"/>
          </a:p>
        </p:txBody>
      </p:sp>
    </p:spTree>
    <p:extLst>
      <p:ext uri="{BB962C8B-B14F-4D97-AF65-F5344CB8AC3E}">
        <p14:creationId xmlns:p14="http://schemas.microsoft.com/office/powerpoint/2010/main" val="8410281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Thoracic </a:t>
            </a:r>
            <a:r>
              <a:rPr lang="en-US" dirty="0" err="1" smtClean="0"/>
              <a:t>electral</a:t>
            </a:r>
            <a:r>
              <a:rPr lang="en-US" dirty="0" smtClean="0"/>
              <a:t> bio-impedance is a noninvasive method of evaluating changes in the conductivity of the thorax resulting from the pulsatile flow of blood within the thoracic cavity</a:t>
            </a:r>
          </a:p>
          <a:p>
            <a:endParaRPr lang="en-US" dirty="0"/>
          </a:p>
        </p:txBody>
      </p:sp>
      <p:sp>
        <p:nvSpPr>
          <p:cNvPr id="4" name="Slide Number Placeholder 3"/>
          <p:cNvSpPr>
            <a:spLocks noGrp="1"/>
          </p:cNvSpPr>
          <p:nvPr>
            <p:ph type="sldNum" sz="quarter" idx="10"/>
          </p:nvPr>
        </p:nvSpPr>
        <p:spPr/>
        <p:txBody>
          <a:bodyPr/>
          <a:lstStyle/>
          <a:p>
            <a:fld id="{64032F09-3304-3243-A2E2-6A60FC2DB07D}" type="slidenum">
              <a:rPr lang="en-US" smtClean="0"/>
              <a:t>21</a:t>
            </a:fld>
            <a:endParaRPr lang="en-US"/>
          </a:p>
        </p:txBody>
      </p:sp>
    </p:spTree>
    <p:extLst>
      <p:ext uri="{BB962C8B-B14F-4D97-AF65-F5344CB8AC3E}">
        <p14:creationId xmlns:p14="http://schemas.microsoft.com/office/powerpoint/2010/main" val="14449044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2015-09-23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2015-09-23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2015-09-23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2015-09-23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2015-09-23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2015-09-23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2015-09-23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2015-09-23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2015-09-23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2015-09-23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2015-09-23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2015-09-23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4" Type="http://schemas.microsoft.com/office/2007/relationships/hdphoto" Target="../media/hdphoto2.wdp"/><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4.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396463" y="4211151"/>
            <a:ext cx="4639248" cy="2537089"/>
          </a:xfrm>
          <a:prstGeom prst="rect">
            <a:avLst/>
          </a:prstGeom>
        </p:spPr>
      </p:pic>
      <p:sp>
        <p:nvSpPr>
          <p:cNvPr id="2" name="Title 1"/>
          <p:cNvSpPr>
            <a:spLocks noGrp="1"/>
          </p:cNvSpPr>
          <p:nvPr>
            <p:ph type="ctrTitle"/>
          </p:nvPr>
        </p:nvSpPr>
        <p:spPr>
          <a:xfrm>
            <a:off x="685800" y="2161785"/>
            <a:ext cx="7772400" cy="1470025"/>
          </a:xfrm>
        </p:spPr>
        <p:txBody>
          <a:bodyPr/>
          <a:lstStyle/>
          <a:p>
            <a:r>
              <a:rPr lang="en-US" dirty="0" smtClean="0"/>
              <a:t>Cardiac Output (CO) Monitoring</a:t>
            </a:r>
            <a:br>
              <a:rPr lang="en-US" dirty="0" smtClean="0"/>
            </a:br>
            <a:r>
              <a:rPr lang="en-US" dirty="0" smtClean="0"/>
              <a:t>IVECCS 2015</a:t>
            </a:r>
            <a:endParaRPr lang="en-US" dirty="0"/>
          </a:p>
        </p:txBody>
      </p:sp>
      <p:sp>
        <p:nvSpPr>
          <p:cNvPr id="3" name="Subtitle 2"/>
          <p:cNvSpPr>
            <a:spLocks noGrp="1"/>
          </p:cNvSpPr>
          <p:nvPr>
            <p:ph type="subTitle" idx="1"/>
          </p:nvPr>
        </p:nvSpPr>
        <p:spPr>
          <a:xfrm>
            <a:off x="1371600" y="3600450"/>
            <a:ext cx="6400800" cy="1693390"/>
          </a:xfrm>
        </p:spPr>
        <p:txBody>
          <a:bodyPr/>
          <a:lstStyle/>
          <a:p>
            <a:r>
              <a:rPr lang="en-US" dirty="0" smtClean="0"/>
              <a:t>Francesca Di Mauro</a:t>
            </a:r>
            <a:endParaRPr lang="en-US" dirty="0"/>
          </a:p>
        </p:txBody>
      </p:sp>
      <p:pic>
        <p:nvPicPr>
          <p:cNvPr id="7" name="Picture 6"/>
          <p:cNvPicPr>
            <a:picLocks noChangeAspect="1"/>
          </p:cNvPicPr>
          <p:nvPr/>
        </p:nvPicPr>
        <p:blipFill rotWithShape="1">
          <a:blip r:embed="rId3"/>
          <a:srcRect t="12761" b="17571"/>
          <a:stretch/>
        </p:blipFill>
        <p:spPr>
          <a:xfrm>
            <a:off x="0" y="0"/>
            <a:ext cx="9144000" cy="2255865"/>
          </a:xfrm>
          <a:prstGeom prst="rect">
            <a:avLst/>
          </a:prstGeom>
        </p:spPr>
      </p:pic>
    </p:spTree>
    <p:extLst>
      <p:ext uri="{BB962C8B-B14F-4D97-AF65-F5344CB8AC3E}">
        <p14:creationId xmlns:p14="http://schemas.microsoft.com/office/powerpoint/2010/main" val="30849844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Complications Associated with Pulmonary </a:t>
            </a:r>
            <a:r>
              <a:rPr lang="en-US" dirty="0" err="1" smtClean="0"/>
              <a:t>Thermodilution</a:t>
            </a:r>
            <a:endParaRPr lang="en-US" dirty="0"/>
          </a:p>
        </p:txBody>
      </p:sp>
      <p:sp>
        <p:nvSpPr>
          <p:cNvPr id="3" name="Content Placeholder 2"/>
          <p:cNvSpPr>
            <a:spLocks noGrp="1"/>
          </p:cNvSpPr>
          <p:nvPr>
            <p:ph idx="1"/>
          </p:nvPr>
        </p:nvSpPr>
        <p:spPr/>
        <p:txBody>
          <a:bodyPr/>
          <a:lstStyle/>
          <a:p>
            <a:r>
              <a:rPr lang="pl-PL" dirty="0" err="1" smtClean="0"/>
              <a:t>Arrhythmias</a:t>
            </a:r>
            <a:endParaRPr lang="pl-PL" dirty="0"/>
          </a:p>
          <a:p>
            <a:r>
              <a:rPr lang="pl-PL" dirty="0" err="1" smtClean="0"/>
              <a:t>Damage</a:t>
            </a:r>
            <a:r>
              <a:rPr lang="pl-PL" dirty="0" smtClean="0"/>
              <a:t> </a:t>
            </a:r>
            <a:r>
              <a:rPr lang="pl-PL" dirty="0"/>
              <a:t>to </a:t>
            </a:r>
            <a:r>
              <a:rPr lang="pl-PL" dirty="0" err="1" smtClean="0"/>
              <a:t>cardiac</a:t>
            </a:r>
            <a:r>
              <a:rPr lang="pl-PL" dirty="0"/>
              <a:t> </a:t>
            </a:r>
            <a:r>
              <a:rPr lang="en-US" dirty="0" smtClean="0"/>
              <a:t>endothelium</a:t>
            </a:r>
          </a:p>
          <a:p>
            <a:r>
              <a:rPr lang="en-US" dirty="0" smtClean="0"/>
              <a:t>Infection</a:t>
            </a:r>
          </a:p>
          <a:p>
            <a:r>
              <a:rPr lang="en-US" dirty="0"/>
              <a:t>P</a:t>
            </a:r>
            <a:r>
              <a:rPr lang="en-US" dirty="0" smtClean="0"/>
              <a:t>ulmonary thromboembolism</a:t>
            </a:r>
          </a:p>
          <a:p>
            <a:endParaRPr lang="en-US" dirty="0" smtClean="0"/>
          </a:p>
          <a:p>
            <a:r>
              <a:rPr lang="en-US" dirty="0"/>
              <a:t>N</a:t>
            </a:r>
            <a:r>
              <a:rPr lang="en-US" dirty="0" smtClean="0"/>
              <a:t>ot </a:t>
            </a:r>
            <a:r>
              <a:rPr lang="en-US" dirty="0"/>
              <a:t>routinely used in veterinary </a:t>
            </a:r>
            <a:endParaRPr lang="en-US" dirty="0" smtClean="0"/>
          </a:p>
          <a:p>
            <a:pPr marL="0" indent="0">
              <a:buNone/>
            </a:pPr>
            <a:r>
              <a:rPr lang="en-US" dirty="0"/>
              <a:t> </a:t>
            </a:r>
            <a:r>
              <a:rPr lang="en-US" dirty="0" smtClean="0"/>
              <a:t>   medicine</a:t>
            </a:r>
            <a:endParaRPr lang="en-US" dirty="0"/>
          </a:p>
        </p:txBody>
      </p:sp>
      <p:pic>
        <p:nvPicPr>
          <p:cNvPr id="4" name="Picture 3"/>
          <p:cNvPicPr>
            <a:picLocks noChangeAspect="1"/>
          </p:cNvPicPr>
          <p:nvPr/>
        </p:nvPicPr>
        <p:blipFill>
          <a:blip r:embed="rId2"/>
          <a:stretch>
            <a:fillRect/>
          </a:stretch>
        </p:blipFill>
        <p:spPr>
          <a:xfrm>
            <a:off x="6302423" y="2603271"/>
            <a:ext cx="2669123" cy="4066570"/>
          </a:xfrm>
          <a:prstGeom prst="rect">
            <a:avLst/>
          </a:prstGeom>
        </p:spPr>
      </p:pic>
    </p:spTree>
    <p:extLst>
      <p:ext uri="{BB962C8B-B14F-4D97-AF65-F5344CB8AC3E}">
        <p14:creationId xmlns:p14="http://schemas.microsoft.com/office/powerpoint/2010/main" val="15167749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Indicator Methods: </a:t>
            </a:r>
            <a:r>
              <a:rPr lang="en-US" dirty="0" smtClean="0"/>
              <a:t/>
            </a:r>
            <a:br>
              <a:rPr lang="en-US" dirty="0" smtClean="0"/>
            </a:br>
            <a:r>
              <a:rPr lang="en-US" dirty="0" smtClean="0"/>
              <a:t>Lithium Dilution</a:t>
            </a:r>
            <a:endParaRPr lang="en-US" dirty="0"/>
          </a:p>
        </p:txBody>
      </p:sp>
      <p:sp>
        <p:nvSpPr>
          <p:cNvPr id="3" name="Content Placeholder 2"/>
          <p:cNvSpPr>
            <a:spLocks noGrp="1"/>
          </p:cNvSpPr>
          <p:nvPr>
            <p:ph idx="1"/>
          </p:nvPr>
        </p:nvSpPr>
        <p:spPr/>
        <p:txBody>
          <a:bodyPr>
            <a:normAutofit/>
          </a:bodyPr>
          <a:lstStyle/>
          <a:p>
            <a:r>
              <a:rPr lang="en-US" dirty="0"/>
              <a:t>Hemoglobin </a:t>
            </a:r>
            <a:r>
              <a:rPr lang="en-US" dirty="0" smtClean="0"/>
              <a:t>and serum sodium concentration </a:t>
            </a:r>
            <a:r>
              <a:rPr lang="en-US" dirty="0"/>
              <a:t>required </a:t>
            </a:r>
            <a:endParaRPr lang="en-US" dirty="0" smtClean="0"/>
          </a:p>
          <a:p>
            <a:r>
              <a:rPr lang="en-US" dirty="0" smtClean="0"/>
              <a:t>Determined </a:t>
            </a:r>
            <a:r>
              <a:rPr lang="en-US" dirty="0"/>
              <a:t>using a blood gas </a:t>
            </a:r>
            <a:r>
              <a:rPr lang="en-US" dirty="0" smtClean="0"/>
              <a:t>analyzer</a:t>
            </a:r>
          </a:p>
          <a:p>
            <a:r>
              <a:rPr lang="en-US" dirty="0"/>
              <a:t>Lithium chloride (0.003 mmol/kg) injected via a central vein, arterial blood withdrawn through a lithium sensor placed between the side port of 3-way port and the metatarsal arterial catheter</a:t>
            </a:r>
          </a:p>
          <a:p>
            <a:endParaRPr lang="en-US" dirty="0" smtClean="0"/>
          </a:p>
        </p:txBody>
      </p:sp>
      <p:pic>
        <p:nvPicPr>
          <p:cNvPr id="4" name="Picture 3"/>
          <p:cNvPicPr>
            <a:picLocks noChangeAspect="1"/>
          </p:cNvPicPr>
          <p:nvPr/>
        </p:nvPicPr>
        <p:blipFill>
          <a:blip r:embed="rId3"/>
          <a:stretch>
            <a:fillRect/>
          </a:stretch>
        </p:blipFill>
        <p:spPr>
          <a:xfrm>
            <a:off x="0" y="0"/>
            <a:ext cx="2256378" cy="925115"/>
          </a:xfrm>
          <a:prstGeom prst="rect">
            <a:avLst/>
          </a:prstGeom>
        </p:spPr>
      </p:pic>
      <p:pic>
        <p:nvPicPr>
          <p:cNvPr id="5" name="Picture 4"/>
          <p:cNvPicPr>
            <a:picLocks noChangeAspect="1"/>
          </p:cNvPicPr>
          <p:nvPr/>
        </p:nvPicPr>
        <p:blipFill>
          <a:blip r:embed="rId4">
            <a:extLst>
              <a:ext uri="{BEBA8EAE-BF5A-486C-A8C5-ECC9F3942E4B}">
                <a14:imgProps xmlns:a14="http://schemas.microsoft.com/office/drawing/2010/main">
                  <a14:imgLayer r:embed="rId5">
                    <a14:imgEffect>
                      <a14:backgroundRemoval t="1695" b="100000" l="0" r="98913">
                        <a14:foregroundMark x1="8043" y1="23305" x2="24348" y2="33898"/>
                      </a14:backgroundRemoval>
                    </a14:imgEffect>
                  </a14:imgLayer>
                </a14:imgProps>
              </a:ext>
            </a:extLst>
          </a:blip>
          <a:stretch>
            <a:fillRect/>
          </a:stretch>
        </p:blipFill>
        <p:spPr>
          <a:xfrm>
            <a:off x="3798841" y="5226445"/>
            <a:ext cx="3036623" cy="1557920"/>
          </a:xfrm>
          <a:prstGeom prst="rect">
            <a:avLst/>
          </a:prstGeom>
        </p:spPr>
      </p:pic>
    </p:spTree>
    <p:extLst>
      <p:ext uri="{BB962C8B-B14F-4D97-AF65-F5344CB8AC3E}">
        <p14:creationId xmlns:p14="http://schemas.microsoft.com/office/powerpoint/2010/main" val="23135878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Indicator Methods: </a:t>
            </a:r>
            <a:br>
              <a:rPr lang="en-US" dirty="0"/>
            </a:br>
            <a:r>
              <a:rPr lang="en-US" dirty="0"/>
              <a:t>Lithium Dilution</a:t>
            </a:r>
          </a:p>
        </p:txBody>
      </p:sp>
      <p:sp>
        <p:nvSpPr>
          <p:cNvPr id="3" name="Content Placeholder 2"/>
          <p:cNvSpPr>
            <a:spLocks noGrp="1"/>
          </p:cNvSpPr>
          <p:nvPr>
            <p:ph idx="1"/>
          </p:nvPr>
        </p:nvSpPr>
        <p:spPr>
          <a:xfrm>
            <a:off x="457200" y="1600201"/>
            <a:ext cx="8229600" cy="2821534"/>
          </a:xfrm>
        </p:spPr>
        <p:txBody>
          <a:bodyPr>
            <a:normAutofit fontScale="92500"/>
          </a:bodyPr>
          <a:lstStyle/>
          <a:p>
            <a:r>
              <a:rPr lang="en-US" dirty="0" smtClean="0"/>
              <a:t>Blood </a:t>
            </a:r>
            <a:r>
              <a:rPr lang="en-US" dirty="0"/>
              <a:t>was collected through a peristaltic pump at a flow rate of 4 ml/min across the sensor</a:t>
            </a:r>
          </a:p>
          <a:p>
            <a:r>
              <a:rPr lang="en-US" dirty="0"/>
              <a:t>Cardiac output </a:t>
            </a:r>
            <a:r>
              <a:rPr lang="en-US" dirty="0" smtClean="0"/>
              <a:t>automatically derived </a:t>
            </a:r>
            <a:r>
              <a:rPr lang="en-US" dirty="0"/>
              <a:t>from the concentration versus time curve </a:t>
            </a:r>
            <a:r>
              <a:rPr lang="en-US" dirty="0" smtClean="0"/>
              <a:t>using system </a:t>
            </a:r>
            <a:r>
              <a:rPr lang="de-DE" dirty="0" err="1"/>
              <a:t>software</a:t>
            </a:r>
            <a:endParaRPr lang="en-US" dirty="0"/>
          </a:p>
          <a:p>
            <a:endParaRPr lang="en-US" dirty="0"/>
          </a:p>
        </p:txBody>
      </p:sp>
      <p:pic>
        <p:nvPicPr>
          <p:cNvPr id="4" name="Picture 3"/>
          <p:cNvPicPr>
            <a:picLocks noChangeAspect="1"/>
          </p:cNvPicPr>
          <p:nvPr/>
        </p:nvPicPr>
        <p:blipFill>
          <a:blip r:embed="rId2"/>
          <a:stretch>
            <a:fillRect/>
          </a:stretch>
        </p:blipFill>
        <p:spPr>
          <a:xfrm>
            <a:off x="2436618" y="3669099"/>
            <a:ext cx="4251867" cy="3188901"/>
          </a:xfrm>
          <a:prstGeom prst="rect">
            <a:avLst/>
          </a:prstGeom>
        </p:spPr>
      </p:pic>
      <p:pic>
        <p:nvPicPr>
          <p:cNvPr id="5" name="Picture 4"/>
          <p:cNvPicPr>
            <a:picLocks noChangeAspect="1"/>
          </p:cNvPicPr>
          <p:nvPr/>
        </p:nvPicPr>
        <p:blipFill rotWithShape="1">
          <a:blip r:embed="rId3">
            <a:extLst>
              <a:ext uri="{BEBA8EAE-BF5A-486C-A8C5-ECC9F3942E4B}">
                <a14:imgProps xmlns:a14="http://schemas.microsoft.com/office/drawing/2010/main">
                  <a14:imgLayer r:embed="rId4">
                    <a14:imgEffect>
                      <a14:backgroundRemoval t="2920" b="98723" l="0" r="97524">
                        <a14:foregroundMark x1="27810" y1="10766" x2="21714" y2="5292"/>
                        <a14:foregroundMark x1="48762" y1="49270" x2="48000" y2="58029"/>
                        <a14:foregroundMark x1="7429" y1="24818" x2="0" y2="12226"/>
                        <a14:foregroundMark x1="7429" y1="9672" x2="7048" y2="6022"/>
                        <a14:backgroundMark x1="5905" y1="24818" x2="7048" y2="4197"/>
                        <a14:backgroundMark x1="7429" y1="25182" x2="0" y2="14781"/>
                      </a14:backgroundRemoval>
                    </a14:imgEffect>
                  </a14:imgLayer>
                </a14:imgProps>
              </a:ext>
            </a:extLst>
          </a:blip>
          <a:srcRect l="18867" t="6197"/>
          <a:stretch/>
        </p:blipFill>
        <p:spPr>
          <a:xfrm>
            <a:off x="7007918" y="4217895"/>
            <a:ext cx="2304617" cy="2781223"/>
          </a:xfrm>
          <a:prstGeom prst="rect">
            <a:avLst/>
          </a:prstGeom>
        </p:spPr>
      </p:pic>
    </p:spTree>
    <p:extLst>
      <p:ext uri="{BB962C8B-B14F-4D97-AF65-F5344CB8AC3E}">
        <p14:creationId xmlns:p14="http://schemas.microsoft.com/office/powerpoint/2010/main" val="21279666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Arterial Pulse Wave Analysis</a:t>
            </a:r>
            <a:endParaRPr lang="en-US" dirty="0"/>
          </a:p>
        </p:txBody>
      </p:sp>
      <p:sp>
        <p:nvSpPr>
          <p:cNvPr id="3" name="Content Placeholder 2"/>
          <p:cNvSpPr>
            <a:spLocks noGrp="1"/>
          </p:cNvSpPr>
          <p:nvPr>
            <p:ph idx="1"/>
          </p:nvPr>
        </p:nvSpPr>
        <p:spPr>
          <a:xfrm>
            <a:off x="457200" y="1600200"/>
            <a:ext cx="8229600" cy="5048081"/>
          </a:xfrm>
        </p:spPr>
        <p:txBody>
          <a:bodyPr>
            <a:normAutofit fontScale="92500" lnSpcReduction="10000"/>
          </a:bodyPr>
          <a:lstStyle/>
          <a:p>
            <a:pPr marL="0" indent="0">
              <a:buNone/>
            </a:pPr>
            <a:r>
              <a:rPr lang="en-US" u="sng" dirty="0" smtClean="0"/>
              <a:t>2 </a:t>
            </a:r>
            <a:r>
              <a:rPr lang="en-US" u="sng" dirty="0"/>
              <a:t>pulse contour CO monitors </a:t>
            </a:r>
            <a:r>
              <a:rPr lang="en-US" u="sng" dirty="0" smtClean="0"/>
              <a:t>evaluated in vet med</a:t>
            </a:r>
          </a:p>
          <a:p>
            <a:pPr marL="514350" indent="-514350">
              <a:buFont typeface="+mj-lt"/>
              <a:buAutoNum type="arabicPeriod"/>
            </a:pPr>
            <a:r>
              <a:rPr lang="en-US" dirty="0" err="1"/>
              <a:t>T</a:t>
            </a:r>
            <a:r>
              <a:rPr lang="en-US" dirty="0" err="1" smtClean="0"/>
              <a:t>ranspulmonary</a:t>
            </a:r>
            <a:r>
              <a:rPr lang="en-US" dirty="0" smtClean="0"/>
              <a:t> </a:t>
            </a:r>
            <a:r>
              <a:rPr lang="en-US" dirty="0"/>
              <a:t>pulse contour analysis monitor (</a:t>
            </a:r>
            <a:r>
              <a:rPr lang="en-US" dirty="0" err="1"/>
              <a:t>PiCCO</a:t>
            </a:r>
            <a:r>
              <a:rPr lang="en-US" dirty="0"/>
              <a:t>) </a:t>
            </a:r>
            <a:endParaRPr lang="en-US" dirty="0" smtClean="0"/>
          </a:p>
          <a:p>
            <a:pPr lvl="1"/>
            <a:r>
              <a:rPr lang="en-US" dirty="0" smtClean="0"/>
              <a:t>Uses </a:t>
            </a:r>
            <a:r>
              <a:rPr lang="en-US" dirty="0"/>
              <a:t>cold </a:t>
            </a:r>
            <a:r>
              <a:rPr lang="en-US" dirty="0">
                <a:solidFill>
                  <a:srgbClr val="FF0000"/>
                </a:solidFill>
              </a:rPr>
              <a:t>saline</a:t>
            </a:r>
            <a:r>
              <a:rPr lang="en-US" dirty="0"/>
              <a:t> </a:t>
            </a:r>
            <a:r>
              <a:rPr lang="en-US" dirty="0" err="1"/>
              <a:t>transpulmonary</a:t>
            </a:r>
            <a:r>
              <a:rPr lang="en-US" dirty="0"/>
              <a:t> </a:t>
            </a:r>
            <a:r>
              <a:rPr lang="en-US" dirty="0" err="1"/>
              <a:t>thermodilution</a:t>
            </a:r>
            <a:r>
              <a:rPr lang="en-US" dirty="0"/>
              <a:t> for calibration </a:t>
            </a:r>
            <a:endParaRPr lang="en-US" dirty="0" smtClean="0"/>
          </a:p>
          <a:p>
            <a:pPr lvl="1"/>
            <a:r>
              <a:rPr lang="en-US" dirty="0" smtClean="0"/>
              <a:t>LESS EXPENSIVE</a:t>
            </a:r>
            <a:endParaRPr lang="en-US" dirty="0"/>
          </a:p>
          <a:p>
            <a:pPr lvl="1"/>
            <a:endParaRPr lang="en-US" dirty="0"/>
          </a:p>
          <a:p>
            <a:pPr marL="514350" indent="-514350">
              <a:buFont typeface="+mj-lt"/>
              <a:buAutoNum type="arabicPeriod"/>
            </a:pPr>
            <a:r>
              <a:rPr lang="en-US" dirty="0" smtClean="0"/>
              <a:t>Lithium </a:t>
            </a:r>
            <a:r>
              <a:rPr lang="en-US" dirty="0"/>
              <a:t>dilution arterial waveform analysis monitor (</a:t>
            </a:r>
            <a:r>
              <a:rPr lang="en-US" dirty="0" err="1"/>
              <a:t>PulseCO</a:t>
            </a:r>
            <a:r>
              <a:rPr lang="en-US" dirty="0" smtClean="0"/>
              <a:t>)</a:t>
            </a:r>
            <a:endParaRPr lang="en-US" dirty="0"/>
          </a:p>
          <a:p>
            <a:pPr lvl="1"/>
            <a:r>
              <a:rPr lang="en-US" dirty="0"/>
              <a:t>U</a:t>
            </a:r>
            <a:r>
              <a:rPr lang="en-US" dirty="0" smtClean="0"/>
              <a:t>ses </a:t>
            </a:r>
            <a:r>
              <a:rPr lang="en-US" dirty="0" smtClean="0">
                <a:solidFill>
                  <a:srgbClr val="FF0000"/>
                </a:solidFill>
              </a:rPr>
              <a:t>lithium chloride </a:t>
            </a:r>
            <a:r>
              <a:rPr lang="en-US" dirty="0"/>
              <a:t>dilution technique as the calibration factor </a:t>
            </a:r>
            <a:endParaRPr lang="en-US" dirty="0"/>
          </a:p>
        </p:txBody>
      </p:sp>
    </p:spTree>
    <p:extLst>
      <p:ext uri="{BB962C8B-B14F-4D97-AF65-F5344CB8AC3E}">
        <p14:creationId xmlns:p14="http://schemas.microsoft.com/office/powerpoint/2010/main" val="28267596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Transpulmonary</a:t>
            </a:r>
            <a:r>
              <a:rPr lang="en-US" dirty="0"/>
              <a:t> pulse contour analysis monitor (</a:t>
            </a:r>
            <a:r>
              <a:rPr lang="en-US" dirty="0" err="1"/>
              <a:t>PiCCO</a:t>
            </a:r>
            <a:r>
              <a:rPr lang="en-US" dirty="0"/>
              <a:t>) </a:t>
            </a:r>
          </a:p>
        </p:txBody>
      </p:sp>
      <p:pic>
        <p:nvPicPr>
          <p:cNvPr id="5" name="Picture 4"/>
          <p:cNvPicPr>
            <a:picLocks noChangeAspect="1"/>
          </p:cNvPicPr>
          <p:nvPr/>
        </p:nvPicPr>
        <p:blipFill>
          <a:blip r:embed="rId2"/>
          <a:stretch>
            <a:fillRect/>
          </a:stretch>
        </p:blipFill>
        <p:spPr>
          <a:xfrm>
            <a:off x="1371600" y="1814257"/>
            <a:ext cx="6400800" cy="4533900"/>
          </a:xfrm>
          <a:prstGeom prst="rect">
            <a:avLst/>
          </a:prstGeom>
        </p:spPr>
      </p:pic>
    </p:spTree>
    <p:extLst>
      <p:ext uri="{BB962C8B-B14F-4D97-AF65-F5344CB8AC3E}">
        <p14:creationId xmlns:p14="http://schemas.microsoft.com/office/powerpoint/2010/main" val="3049432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The </a:t>
            </a:r>
            <a:r>
              <a:rPr lang="en-US" dirty="0" err="1"/>
              <a:t>LiDCO</a:t>
            </a:r>
            <a:r>
              <a:rPr lang="en-US" i="1" dirty="0" err="1"/>
              <a:t>rapid</a:t>
            </a:r>
            <a:r>
              <a:rPr lang="en-US" dirty="0"/>
              <a:t> monitor </a:t>
            </a:r>
          </a:p>
        </p:txBody>
      </p:sp>
      <p:sp>
        <p:nvSpPr>
          <p:cNvPr id="3" name="Content Placeholder 2"/>
          <p:cNvSpPr>
            <a:spLocks noGrp="1"/>
          </p:cNvSpPr>
          <p:nvPr>
            <p:ph idx="1"/>
          </p:nvPr>
        </p:nvSpPr>
        <p:spPr>
          <a:xfrm>
            <a:off x="457200" y="1600200"/>
            <a:ext cx="8229600" cy="1381223"/>
          </a:xfrm>
        </p:spPr>
        <p:txBody>
          <a:bodyPr>
            <a:normAutofit fontScale="92500" lnSpcReduction="10000"/>
          </a:bodyPr>
          <a:lstStyle/>
          <a:p>
            <a:r>
              <a:rPr lang="en-US" dirty="0"/>
              <a:t>S</a:t>
            </a:r>
            <a:r>
              <a:rPr lang="en-US" dirty="0" smtClean="0"/>
              <a:t>hows </a:t>
            </a:r>
            <a:r>
              <a:rPr lang="en-US" dirty="0"/>
              <a:t>both trended changes in SVV% or PPV% and ∆SV in response to fluid challenges to increase stroke volume</a:t>
            </a:r>
            <a:endParaRPr lang="en-US" dirty="0"/>
          </a:p>
        </p:txBody>
      </p:sp>
      <p:pic>
        <p:nvPicPr>
          <p:cNvPr id="4" name="Picture 3"/>
          <p:cNvPicPr>
            <a:picLocks noChangeAspect="1"/>
          </p:cNvPicPr>
          <p:nvPr/>
        </p:nvPicPr>
        <p:blipFill>
          <a:blip r:embed="rId3"/>
          <a:stretch>
            <a:fillRect/>
          </a:stretch>
        </p:blipFill>
        <p:spPr>
          <a:xfrm>
            <a:off x="1696323" y="2981423"/>
            <a:ext cx="5813281" cy="3717225"/>
          </a:xfrm>
          <a:prstGeom prst="rect">
            <a:avLst/>
          </a:prstGeom>
        </p:spPr>
      </p:pic>
    </p:spTree>
    <p:extLst>
      <p:ext uri="{BB962C8B-B14F-4D97-AF65-F5344CB8AC3E}">
        <p14:creationId xmlns:p14="http://schemas.microsoft.com/office/powerpoint/2010/main" val="10070654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Arterial Pulse Wave Analysis: Considerations</a:t>
            </a:r>
            <a:endParaRPr lang="en-US" dirty="0"/>
          </a:p>
        </p:txBody>
      </p:sp>
      <p:sp>
        <p:nvSpPr>
          <p:cNvPr id="3" name="Content Placeholder 2"/>
          <p:cNvSpPr>
            <a:spLocks noGrp="1"/>
          </p:cNvSpPr>
          <p:nvPr>
            <p:ph idx="1"/>
          </p:nvPr>
        </p:nvSpPr>
        <p:spPr>
          <a:xfrm>
            <a:off x="457200" y="1600200"/>
            <a:ext cx="8686800" cy="5257800"/>
          </a:xfrm>
        </p:spPr>
        <p:txBody>
          <a:bodyPr>
            <a:normAutofit/>
          </a:bodyPr>
          <a:lstStyle/>
          <a:p>
            <a:r>
              <a:rPr lang="en-US" dirty="0"/>
              <a:t>M</a:t>
            </a:r>
            <a:r>
              <a:rPr lang="en-US" dirty="0" smtClean="0"/>
              <a:t>inimally invasive</a:t>
            </a:r>
            <a:endParaRPr lang="en-US" dirty="0"/>
          </a:p>
          <a:p>
            <a:r>
              <a:rPr lang="en-US" dirty="0" smtClean="0"/>
              <a:t>Continuous CO determination</a:t>
            </a:r>
          </a:p>
          <a:p>
            <a:r>
              <a:rPr lang="en-US" dirty="0" smtClean="0"/>
              <a:t>Both techniques </a:t>
            </a:r>
            <a:r>
              <a:rPr lang="en-US" dirty="0"/>
              <a:t>limited by </a:t>
            </a:r>
            <a:r>
              <a:rPr lang="en-US" dirty="0" smtClean="0"/>
              <a:t>severe arrhythmias</a:t>
            </a:r>
            <a:r>
              <a:rPr lang="en-US" dirty="0"/>
              <a:t>, severe vasoconstriction</a:t>
            </a:r>
            <a:r>
              <a:rPr lang="en-US" dirty="0" smtClean="0"/>
              <a:t>, </a:t>
            </a:r>
            <a:r>
              <a:rPr lang="en-US" dirty="0"/>
              <a:t>aortic valve </a:t>
            </a:r>
            <a:r>
              <a:rPr lang="en-US" dirty="0" smtClean="0"/>
              <a:t>regurgitation</a:t>
            </a:r>
          </a:p>
          <a:p>
            <a:r>
              <a:rPr lang="en-US" dirty="0" err="1" smtClean="0"/>
              <a:t>PiCCO</a:t>
            </a:r>
            <a:r>
              <a:rPr lang="en-US" dirty="0" smtClean="0"/>
              <a:t> requires </a:t>
            </a:r>
            <a:r>
              <a:rPr lang="en-US" dirty="0"/>
              <a:t>femoral catheterization </a:t>
            </a:r>
            <a:endParaRPr lang="en-US" dirty="0" smtClean="0"/>
          </a:p>
          <a:p>
            <a:pPr lvl="1"/>
            <a:r>
              <a:rPr lang="en-US" dirty="0" smtClean="0"/>
              <a:t>Cannot use on cats</a:t>
            </a:r>
          </a:p>
          <a:p>
            <a:pPr lvl="1"/>
            <a:r>
              <a:rPr lang="en-US" i="1" dirty="0" smtClean="0"/>
              <a:t>Less </a:t>
            </a:r>
            <a:r>
              <a:rPr lang="en-US" i="1" dirty="0"/>
              <a:t>clinically applicable</a:t>
            </a:r>
            <a:endParaRPr lang="en-US" dirty="0"/>
          </a:p>
          <a:p>
            <a:endParaRPr lang="en-US" dirty="0" smtClean="0"/>
          </a:p>
        </p:txBody>
      </p:sp>
    </p:spTree>
    <p:extLst>
      <p:ext uri="{BB962C8B-B14F-4D97-AF65-F5344CB8AC3E}">
        <p14:creationId xmlns:p14="http://schemas.microsoft.com/office/powerpoint/2010/main" val="40057825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Ultra sound velocity dilution (UDCO)</a:t>
            </a:r>
            <a:endParaRPr lang="en-US" dirty="0"/>
          </a:p>
        </p:txBody>
      </p:sp>
      <p:sp>
        <p:nvSpPr>
          <p:cNvPr id="3" name="Content Placeholder 2"/>
          <p:cNvSpPr>
            <a:spLocks noGrp="1"/>
          </p:cNvSpPr>
          <p:nvPr>
            <p:ph idx="1"/>
          </p:nvPr>
        </p:nvSpPr>
        <p:spPr>
          <a:xfrm>
            <a:off x="457200" y="1600200"/>
            <a:ext cx="8229600" cy="5032401"/>
          </a:xfrm>
        </p:spPr>
        <p:txBody>
          <a:bodyPr>
            <a:normAutofit fontScale="92500" lnSpcReduction="10000"/>
          </a:bodyPr>
          <a:lstStyle/>
          <a:p>
            <a:r>
              <a:rPr lang="en-US" dirty="0"/>
              <a:t>An </a:t>
            </a:r>
            <a:r>
              <a:rPr lang="en-US" dirty="0" err="1"/>
              <a:t>arterio</a:t>
            </a:r>
            <a:r>
              <a:rPr lang="en-US" dirty="0"/>
              <a:t>-venous loop </a:t>
            </a:r>
            <a:r>
              <a:rPr lang="en-US" dirty="0" smtClean="0"/>
              <a:t>made </a:t>
            </a:r>
            <a:r>
              <a:rPr lang="en-US" dirty="0"/>
              <a:t>by attaching tubing between the metatarsal arterial </a:t>
            </a:r>
            <a:r>
              <a:rPr lang="en-US" dirty="0" smtClean="0"/>
              <a:t>and central </a:t>
            </a:r>
            <a:r>
              <a:rPr lang="en-US" dirty="0"/>
              <a:t>venous </a:t>
            </a:r>
            <a:r>
              <a:rPr lang="en-US" dirty="0" smtClean="0"/>
              <a:t>catheters</a:t>
            </a:r>
          </a:p>
          <a:p>
            <a:pPr lvl="1"/>
            <a:r>
              <a:rPr lang="en-US" dirty="0"/>
              <a:t>C</a:t>
            </a:r>
            <a:r>
              <a:rPr lang="en-US" dirty="0" smtClean="0"/>
              <a:t>onnects </a:t>
            </a:r>
            <a:r>
              <a:rPr lang="en-US" dirty="0"/>
              <a:t>central venous and peripheral arterial </a:t>
            </a:r>
            <a:r>
              <a:rPr lang="en-US" dirty="0" smtClean="0"/>
              <a:t>catheters and </a:t>
            </a:r>
            <a:r>
              <a:rPr lang="en-US" dirty="0"/>
              <a:t>created an extracorporeal </a:t>
            </a:r>
            <a:r>
              <a:rPr lang="en-US" dirty="0" smtClean="0"/>
              <a:t>circuit </a:t>
            </a:r>
          </a:p>
          <a:p>
            <a:r>
              <a:rPr lang="en-US" dirty="0" smtClean="0"/>
              <a:t>Two </a:t>
            </a:r>
            <a:r>
              <a:rPr lang="en-US" dirty="0"/>
              <a:t>ultrasound velocity sensors are attached to </a:t>
            </a:r>
            <a:r>
              <a:rPr lang="en-US" dirty="0" smtClean="0"/>
              <a:t>this circuit</a:t>
            </a:r>
          </a:p>
          <a:p>
            <a:pPr lvl="1"/>
            <a:r>
              <a:rPr lang="en-US" dirty="0"/>
              <a:t>V</a:t>
            </a:r>
            <a:r>
              <a:rPr lang="en-US" dirty="0" smtClean="0"/>
              <a:t>enous </a:t>
            </a:r>
            <a:r>
              <a:rPr lang="en-US" dirty="0"/>
              <a:t>flow sensor is placed upstream from the venous catheter </a:t>
            </a:r>
            <a:endParaRPr lang="en-US" dirty="0"/>
          </a:p>
          <a:p>
            <a:pPr lvl="1"/>
            <a:r>
              <a:rPr lang="en-US" dirty="0"/>
              <a:t>A</a:t>
            </a:r>
            <a:r>
              <a:rPr lang="en-US" dirty="0" smtClean="0"/>
              <a:t>rterial flow sensor </a:t>
            </a:r>
            <a:r>
              <a:rPr lang="en-US" dirty="0"/>
              <a:t>is placed downstream from the arterial </a:t>
            </a:r>
            <a:r>
              <a:rPr lang="en-US" dirty="0" smtClean="0"/>
              <a:t>catheter</a:t>
            </a:r>
          </a:p>
        </p:txBody>
      </p:sp>
    </p:spTree>
    <p:extLst>
      <p:ext uri="{BB962C8B-B14F-4D97-AF65-F5344CB8AC3E}">
        <p14:creationId xmlns:p14="http://schemas.microsoft.com/office/powerpoint/2010/main" val="37636609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549400" y="0"/>
            <a:ext cx="6036534" cy="6858000"/>
          </a:xfrm>
          <a:prstGeom prst="rect">
            <a:avLst/>
          </a:prstGeom>
        </p:spPr>
      </p:pic>
    </p:spTree>
    <p:extLst>
      <p:ext uri="{BB962C8B-B14F-4D97-AF65-F5344CB8AC3E}">
        <p14:creationId xmlns:p14="http://schemas.microsoft.com/office/powerpoint/2010/main" val="7865271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Ultra sound velocity dilution (UDCO)</a:t>
            </a:r>
          </a:p>
        </p:txBody>
      </p:sp>
      <p:sp>
        <p:nvSpPr>
          <p:cNvPr id="3" name="Content Placeholder 2"/>
          <p:cNvSpPr>
            <a:spLocks noGrp="1"/>
          </p:cNvSpPr>
          <p:nvPr>
            <p:ph idx="1"/>
          </p:nvPr>
        </p:nvSpPr>
        <p:spPr/>
        <p:txBody>
          <a:bodyPr>
            <a:normAutofit/>
          </a:bodyPr>
          <a:lstStyle/>
          <a:p>
            <a:r>
              <a:rPr lang="en-US" dirty="0"/>
              <a:t>A small bolus of isotonic saline (0.5 to 1 ml/kg) is injected into the venous circulation, creating a transient </a:t>
            </a:r>
            <a:r>
              <a:rPr lang="en-US" dirty="0" err="1"/>
              <a:t>hemodilution</a:t>
            </a:r>
            <a:r>
              <a:rPr lang="en-US" dirty="0"/>
              <a:t> and change in the ultrasound velocity</a:t>
            </a:r>
          </a:p>
          <a:p>
            <a:endParaRPr lang="en-US" dirty="0" smtClean="0"/>
          </a:p>
          <a:p>
            <a:r>
              <a:rPr lang="en-US" dirty="0" smtClean="0"/>
              <a:t>CO </a:t>
            </a:r>
            <a:r>
              <a:rPr lang="en-US" dirty="0"/>
              <a:t>is the product of volume of isotonic saline and the decrease in blood velocity as </a:t>
            </a:r>
            <a:r>
              <a:rPr lang="en-US" dirty="0" smtClean="0"/>
              <a:t>saline passes </a:t>
            </a:r>
            <a:r>
              <a:rPr lang="en-US" dirty="0"/>
              <a:t>through an ultrasonic </a:t>
            </a:r>
            <a:r>
              <a:rPr lang="en-US" dirty="0" smtClean="0"/>
              <a:t>sensor</a:t>
            </a:r>
          </a:p>
        </p:txBody>
      </p:sp>
    </p:spTree>
    <p:extLst>
      <p:ext uri="{BB962C8B-B14F-4D97-AF65-F5344CB8AC3E}">
        <p14:creationId xmlns:p14="http://schemas.microsoft.com/office/powerpoint/2010/main" val="403724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is Measuring CO Important?</a:t>
            </a:r>
            <a:endParaRPr lang="en-US" dirty="0"/>
          </a:p>
        </p:txBody>
      </p:sp>
      <p:sp>
        <p:nvSpPr>
          <p:cNvPr id="3" name="Content Placeholder 2"/>
          <p:cNvSpPr>
            <a:spLocks noGrp="1"/>
          </p:cNvSpPr>
          <p:nvPr>
            <p:ph idx="1"/>
          </p:nvPr>
        </p:nvSpPr>
        <p:spPr/>
        <p:txBody>
          <a:bodyPr>
            <a:normAutofit/>
          </a:bodyPr>
          <a:lstStyle/>
          <a:p>
            <a:r>
              <a:rPr lang="en-US" dirty="0"/>
              <a:t>Measurement of </a:t>
            </a:r>
            <a:r>
              <a:rPr lang="en-US" dirty="0" smtClean="0"/>
              <a:t>CO benefits </a:t>
            </a:r>
            <a:r>
              <a:rPr lang="en-US" dirty="0"/>
              <a:t>the care of critically ill </a:t>
            </a:r>
            <a:r>
              <a:rPr lang="en-US" dirty="0" smtClean="0"/>
              <a:t>patients</a:t>
            </a:r>
          </a:p>
          <a:p>
            <a:endParaRPr lang="en-US" dirty="0" smtClean="0"/>
          </a:p>
          <a:p>
            <a:r>
              <a:rPr lang="en-US" dirty="0"/>
              <a:t>M</a:t>
            </a:r>
            <a:r>
              <a:rPr lang="en-US" dirty="0" smtClean="0"/>
              <a:t>aintenance </a:t>
            </a:r>
            <a:r>
              <a:rPr lang="en-US" dirty="0"/>
              <a:t>of appropriate CO and oxygen delivery </a:t>
            </a:r>
            <a:endParaRPr lang="en-US" dirty="0" smtClean="0"/>
          </a:p>
          <a:p>
            <a:pPr lvl="1"/>
            <a:r>
              <a:rPr lang="en-US" dirty="0" smtClean="0"/>
              <a:t>Prevents multiple organ ischemic injury</a:t>
            </a:r>
          </a:p>
          <a:p>
            <a:pPr lvl="1"/>
            <a:r>
              <a:rPr lang="en-US" dirty="0"/>
              <a:t>D</a:t>
            </a:r>
            <a:r>
              <a:rPr lang="en-US" dirty="0" smtClean="0"/>
              <a:t>ecreases </a:t>
            </a:r>
            <a:r>
              <a:rPr lang="en-US" dirty="0"/>
              <a:t>morbidity and </a:t>
            </a:r>
            <a:r>
              <a:rPr lang="en-US" dirty="0" smtClean="0"/>
              <a:t>mortality</a:t>
            </a:r>
          </a:p>
        </p:txBody>
      </p:sp>
      <p:sp>
        <p:nvSpPr>
          <p:cNvPr id="4" name="Heart 3"/>
          <p:cNvSpPr/>
          <p:nvPr/>
        </p:nvSpPr>
        <p:spPr>
          <a:xfrm>
            <a:off x="7462570" y="5440928"/>
            <a:ext cx="1442346" cy="1254393"/>
          </a:xfrm>
          <a:prstGeom prst="hear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160274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Imaging Techniques: Echocardiogram</a:t>
            </a:r>
            <a:endParaRPr lang="en-US" dirty="0"/>
          </a:p>
        </p:txBody>
      </p:sp>
      <p:sp>
        <p:nvSpPr>
          <p:cNvPr id="3" name="Content Placeholder 2"/>
          <p:cNvSpPr>
            <a:spLocks noGrp="1"/>
          </p:cNvSpPr>
          <p:nvPr>
            <p:ph idx="1"/>
          </p:nvPr>
        </p:nvSpPr>
        <p:spPr/>
        <p:txBody>
          <a:bodyPr>
            <a:normAutofit/>
          </a:bodyPr>
          <a:lstStyle/>
          <a:p>
            <a:r>
              <a:rPr lang="en-US" dirty="0" smtClean="0"/>
              <a:t>True non invasive </a:t>
            </a:r>
            <a:r>
              <a:rPr lang="en-US" dirty="0"/>
              <a:t>techniques </a:t>
            </a:r>
            <a:endParaRPr lang="en-US" dirty="0" smtClean="0"/>
          </a:p>
          <a:p>
            <a:endParaRPr lang="en-US" dirty="0"/>
          </a:p>
          <a:p>
            <a:r>
              <a:rPr lang="en-US" dirty="0" smtClean="0"/>
              <a:t>Measurement </a:t>
            </a:r>
            <a:r>
              <a:rPr lang="en-US" dirty="0"/>
              <a:t>of </a:t>
            </a:r>
            <a:r>
              <a:rPr lang="en-US" dirty="0">
                <a:solidFill>
                  <a:srgbClr val="FF0000"/>
                </a:solidFill>
              </a:rPr>
              <a:t>blood </a:t>
            </a:r>
            <a:r>
              <a:rPr lang="en-US" dirty="0" smtClean="0">
                <a:solidFill>
                  <a:srgbClr val="FF0000"/>
                </a:solidFill>
              </a:rPr>
              <a:t>velocity </a:t>
            </a:r>
            <a:r>
              <a:rPr lang="en-US" dirty="0" smtClean="0"/>
              <a:t>(</a:t>
            </a:r>
            <a:r>
              <a:rPr lang="en-US" dirty="0"/>
              <a:t>using Doppler) and </a:t>
            </a:r>
            <a:r>
              <a:rPr lang="en-US" dirty="0">
                <a:solidFill>
                  <a:srgbClr val="FF0000"/>
                </a:solidFill>
              </a:rPr>
              <a:t>aortic diameter </a:t>
            </a:r>
            <a:r>
              <a:rPr lang="en-US" dirty="0"/>
              <a:t>allow estimates of stroke </a:t>
            </a:r>
            <a:r>
              <a:rPr lang="en-US" dirty="0" smtClean="0"/>
              <a:t>volume</a:t>
            </a:r>
          </a:p>
          <a:p>
            <a:endParaRPr lang="en-US" dirty="0" smtClean="0"/>
          </a:p>
        </p:txBody>
      </p:sp>
      <p:pic>
        <p:nvPicPr>
          <p:cNvPr id="4" name="Picture 3"/>
          <p:cNvPicPr>
            <a:picLocks noChangeAspect="1"/>
          </p:cNvPicPr>
          <p:nvPr/>
        </p:nvPicPr>
        <p:blipFill>
          <a:blip r:embed="rId3"/>
          <a:stretch>
            <a:fillRect/>
          </a:stretch>
        </p:blipFill>
        <p:spPr>
          <a:xfrm>
            <a:off x="3986048" y="3962021"/>
            <a:ext cx="4985498" cy="2739180"/>
          </a:xfrm>
          <a:prstGeom prst="rect">
            <a:avLst/>
          </a:prstGeom>
        </p:spPr>
      </p:pic>
    </p:spTree>
    <p:extLst>
      <p:ext uri="{BB962C8B-B14F-4D97-AF65-F5344CB8AC3E}">
        <p14:creationId xmlns:p14="http://schemas.microsoft.com/office/powerpoint/2010/main" val="8212284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Imaging Techniques: </a:t>
            </a:r>
            <a:r>
              <a:rPr lang="en-US" dirty="0" err="1" smtClean="0"/>
              <a:t>Bioimpedance</a:t>
            </a:r>
            <a:endParaRPr lang="en-US" dirty="0"/>
          </a:p>
        </p:txBody>
      </p:sp>
      <p:sp>
        <p:nvSpPr>
          <p:cNvPr id="3" name="Content Placeholder 2"/>
          <p:cNvSpPr>
            <a:spLocks noGrp="1"/>
          </p:cNvSpPr>
          <p:nvPr>
            <p:ph idx="1"/>
          </p:nvPr>
        </p:nvSpPr>
        <p:spPr>
          <a:xfrm>
            <a:off x="457200" y="1600200"/>
            <a:ext cx="8071452" cy="5257800"/>
          </a:xfrm>
        </p:spPr>
        <p:txBody>
          <a:bodyPr>
            <a:normAutofit fontScale="92500" lnSpcReduction="10000"/>
          </a:bodyPr>
          <a:lstStyle/>
          <a:p>
            <a:r>
              <a:rPr lang="en-US" dirty="0"/>
              <a:t>N</a:t>
            </a:r>
            <a:r>
              <a:rPr lang="en-US" dirty="0" smtClean="0"/>
              <a:t>oninvasive </a:t>
            </a:r>
          </a:p>
          <a:p>
            <a:r>
              <a:rPr lang="en-US" dirty="0" smtClean="0"/>
              <a:t>Evaluates </a:t>
            </a:r>
            <a:r>
              <a:rPr lang="en-US" dirty="0"/>
              <a:t>changes in </a:t>
            </a:r>
            <a:r>
              <a:rPr lang="en-US" dirty="0" smtClean="0"/>
              <a:t>the conductivity </a:t>
            </a:r>
            <a:r>
              <a:rPr lang="en-US" dirty="0"/>
              <a:t>of the thorax resulting from the </a:t>
            </a:r>
            <a:r>
              <a:rPr lang="en-US" dirty="0">
                <a:solidFill>
                  <a:srgbClr val="FF0000"/>
                </a:solidFill>
              </a:rPr>
              <a:t>pulsatile flow of blood within the thoracic </a:t>
            </a:r>
            <a:r>
              <a:rPr lang="en-US" dirty="0" smtClean="0">
                <a:solidFill>
                  <a:srgbClr val="FF0000"/>
                </a:solidFill>
              </a:rPr>
              <a:t>cavity</a:t>
            </a:r>
            <a:endParaRPr lang="en-US" dirty="0">
              <a:solidFill>
                <a:srgbClr val="FF0000"/>
              </a:solidFill>
            </a:endParaRPr>
          </a:p>
          <a:p>
            <a:r>
              <a:rPr lang="en-US" dirty="0"/>
              <a:t>Sets of electrodes are placed around the patient chest. </a:t>
            </a:r>
            <a:endParaRPr lang="en-US" dirty="0" smtClean="0"/>
          </a:p>
          <a:p>
            <a:pPr lvl="1"/>
            <a:r>
              <a:rPr lang="en-US" dirty="0" smtClean="0"/>
              <a:t>Apply a </a:t>
            </a:r>
            <a:r>
              <a:rPr lang="en-US" dirty="0"/>
              <a:t>small known voltage </a:t>
            </a:r>
            <a:r>
              <a:rPr lang="en-US" dirty="0" smtClean="0"/>
              <a:t>to the </a:t>
            </a:r>
            <a:r>
              <a:rPr lang="en-US" dirty="0"/>
              <a:t>patient and </a:t>
            </a:r>
            <a:r>
              <a:rPr lang="en-US" dirty="0" smtClean="0"/>
              <a:t>measure </a:t>
            </a:r>
            <a:r>
              <a:rPr lang="en-US" dirty="0"/>
              <a:t>what portion of initial voltage reaches distal electrodes </a:t>
            </a:r>
            <a:r>
              <a:rPr lang="en-US" dirty="0" smtClean="0"/>
              <a:t>the conductivity </a:t>
            </a:r>
            <a:r>
              <a:rPr lang="en-US" dirty="0"/>
              <a:t>(and impedance) can be </a:t>
            </a:r>
            <a:r>
              <a:rPr lang="en-US" dirty="0" smtClean="0"/>
              <a:t>calculated</a:t>
            </a:r>
          </a:p>
          <a:p>
            <a:pPr lvl="1"/>
            <a:r>
              <a:rPr lang="en-US" dirty="0" smtClean="0"/>
              <a:t>Changes </a:t>
            </a:r>
            <a:r>
              <a:rPr lang="en-US" dirty="0"/>
              <a:t>in thoracic blood volume over </a:t>
            </a:r>
            <a:r>
              <a:rPr lang="en-US" dirty="0" smtClean="0"/>
              <a:t>time </a:t>
            </a:r>
            <a:r>
              <a:rPr lang="en-US" dirty="0"/>
              <a:t>would lead to change in bio-impedance</a:t>
            </a:r>
            <a:endParaRPr lang="en-US" dirty="0"/>
          </a:p>
        </p:txBody>
      </p:sp>
    </p:spTree>
    <p:extLst>
      <p:ext uri="{BB962C8B-B14F-4D97-AF65-F5344CB8AC3E}">
        <p14:creationId xmlns:p14="http://schemas.microsoft.com/office/powerpoint/2010/main" val="30254742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Fick’s Method</a:t>
            </a:r>
            <a:endParaRPr lang="en-US" dirty="0"/>
          </a:p>
        </p:txBody>
      </p:sp>
      <p:sp>
        <p:nvSpPr>
          <p:cNvPr id="3" name="Content Placeholder 2"/>
          <p:cNvSpPr>
            <a:spLocks noGrp="1"/>
          </p:cNvSpPr>
          <p:nvPr>
            <p:ph idx="1"/>
          </p:nvPr>
        </p:nvSpPr>
        <p:spPr>
          <a:xfrm>
            <a:off x="457200" y="1600200"/>
            <a:ext cx="8229600" cy="5257800"/>
          </a:xfrm>
        </p:spPr>
        <p:txBody>
          <a:bodyPr>
            <a:normAutofit lnSpcReduction="10000"/>
          </a:bodyPr>
          <a:lstStyle/>
          <a:p>
            <a:r>
              <a:rPr lang="en-US" dirty="0" smtClean="0"/>
              <a:t>Fick’s Principle: As </a:t>
            </a:r>
            <a:r>
              <a:rPr lang="en-US" dirty="0"/>
              <a:t>long as there is </a:t>
            </a:r>
            <a:r>
              <a:rPr lang="en-US" dirty="0" smtClean="0"/>
              <a:t>no pulmonary </a:t>
            </a:r>
            <a:r>
              <a:rPr lang="en-US" dirty="0"/>
              <a:t>and cardiac </a:t>
            </a:r>
            <a:r>
              <a:rPr lang="en-US" dirty="0" smtClean="0"/>
              <a:t>shunting </a:t>
            </a:r>
            <a:r>
              <a:rPr lang="en-US" dirty="0"/>
              <a:t>the </a:t>
            </a:r>
            <a:r>
              <a:rPr lang="en-US" dirty="0">
                <a:solidFill>
                  <a:srgbClr val="FF0000"/>
                </a:solidFill>
              </a:rPr>
              <a:t>oxygen uptake by the blood (VO2) is the product of </a:t>
            </a:r>
            <a:r>
              <a:rPr lang="en-US" dirty="0" smtClean="0">
                <a:solidFill>
                  <a:srgbClr val="FF0000"/>
                </a:solidFill>
              </a:rPr>
              <a:t>rate of </a:t>
            </a:r>
            <a:r>
              <a:rPr lang="en-US" dirty="0">
                <a:solidFill>
                  <a:srgbClr val="FF0000"/>
                </a:solidFill>
              </a:rPr>
              <a:t>blood flow through the lungs (CO) and the difference in oxygen content between </a:t>
            </a:r>
            <a:r>
              <a:rPr lang="en-US" dirty="0" smtClean="0">
                <a:solidFill>
                  <a:srgbClr val="FF0000"/>
                </a:solidFill>
              </a:rPr>
              <a:t>pulmonary venous </a:t>
            </a:r>
            <a:r>
              <a:rPr lang="en-US" dirty="0">
                <a:solidFill>
                  <a:srgbClr val="FF0000"/>
                </a:solidFill>
              </a:rPr>
              <a:t>and pulmonary arterial </a:t>
            </a:r>
            <a:r>
              <a:rPr lang="en-US" dirty="0" smtClean="0">
                <a:solidFill>
                  <a:srgbClr val="FF0000"/>
                </a:solidFill>
              </a:rPr>
              <a:t>blood</a:t>
            </a:r>
          </a:p>
          <a:p>
            <a:endParaRPr lang="en-US" dirty="0"/>
          </a:p>
          <a:p>
            <a:r>
              <a:rPr lang="en-US" dirty="0" smtClean="0"/>
              <a:t>VO2</a:t>
            </a:r>
            <a:r>
              <a:rPr lang="en-US" dirty="0"/>
              <a:t>=CO x (CaO2-CvO2</a:t>
            </a:r>
            <a:r>
              <a:rPr lang="en-US" dirty="0" smtClean="0"/>
              <a:t>)</a:t>
            </a:r>
            <a:endParaRPr lang="en-US" dirty="0"/>
          </a:p>
          <a:p>
            <a:r>
              <a:rPr lang="en-US" dirty="0" smtClean="0"/>
              <a:t>Rearranged as</a:t>
            </a:r>
            <a:r>
              <a:rPr lang="en-US" dirty="0"/>
              <a:t>: CO= VO2/(CaO2-CvO2</a:t>
            </a:r>
            <a:r>
              <a:rPr lang="en-US" dirty="0" smtClean="0"/>
              <a:t>)</a:t>
            </a:r>
          </a:p>
        </p:txBody>
      </p:sp>
    </p:spTree>
    <p:extLst>
      <p:ext uri="{BB962C8B-B14F-4D97-AF65-F5344CB8AC3E}">
        <p14:creationId xmlns:p14="http://schemas.microsoft.com/office/powerpoint/2010/main" val="31854725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Fick’s Method</a:t>
            </a:r>
          </a:p>
        </p:txBody>
      </p:sp>
      <p:sp>
        <p:nvSpPr>
          <p:cNvPr id="3" name="Content Placeholder 2"/>
          <p:cNvSpPr>
            <a:spLocks noGrp="1"/>
          </p:cNvSpPr>
          <p:nvPr>
            <p:ph idx="1"/>
          </p:nvPr>
        </p:nvSpPr>
        <p:spPr/>
        <p:txBody>
          <a:bodyPr/>
          <a:lstStyle/>
          <a:p>
            <a:r>
              <a:rPr lang="en-US" dirty="0" smtClean="0"/>
              <a:t>Although </a:t>
            </a:r>
            <a:r>
              <a:rPr lang="en-US" dirty="0"/>
              <a:t>oxygen content analyzers are available, it is more typical for the clinician to measure the oxygen partial pressure (PO2), hemoglobin saturation (Sat) and hemoglobin concentration (</a:t>
            </a:r>
            <a:r>
              <a:rPr lang="en-US" dirty="0" err="1"/>
              <a:t>Hb</a:t>
            </a:r>
            <a:r>
              <a:rPr lang="en-US" dirty="0"/>
              <a:t>) with a gas analyzer </a:t>
            </a:r>
            <a:endParaRPr lang="en-US" dirty="0" smtClean="0"/>
          </a:p>
          <a:p>
            <a:endParaRPr lang="en-US" dirty="0"/>
          </a:p>
          <a:p>
            <a:r>
              <a:rPr lang="en-US" dirty="0"/>
              <a:t>M</a:t>
            </a:r>
            <a:r>
              <a:rPr lang="en-US" dirty="0" smtClean="0"/>
              <a:t>anually </a:t>
            </a:r>
            <a:r>
              <a:rPr lang="en-US" dirty="0"/>
              <a:t>calculate oxygen content using the formula: CO2= (1.34 </a:t>
            </a:r>
            <a:r>
              <a:rPr lang="en-US" dirty="0" err="1"/>
              <a:t>Hb</a:t>
            </a:r>
            <a:r>
              <a:rPr lang="en-US" dirty="0"/>
              <a:t> x Sat) + (0.003 PO2)</a:t>
            </a:r>
          </a:p>
          <a:p>
            <a:endParaRPr lang="en-US" dirty="0"/>
          </a:p>
        </p:txBody>
      </p:sp>
    </p:spTree>
    <p:extLst>
      <p:ext uri="{BB962C8B-B14F-4D97-AF65-F5344CB8AC3E}">
        <p14:creationId xmlns:p14="http://schemas.microsoft.com/office/powerpoint/2010/main" val="11259459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CO Methods</a:t>
            </a:r>
            <a:endParaRPr lang="en-US" dirty="0"/>
          </a:p>
        </p:txBody>
      </p:sp>
      <p:sp>
        <p:nvSpPr>
          <p:cNvPr id="3" name="Content Placeholder 2"/>
          <p:cNvSpPr>
            <a:spLocks noGrp="1"/>
          </p:cNvSpPr>
          <p:nvPr>
            <p:ph idx="1"/>
          </p:nvPr>
        </p:nvSpPr>
        <p:spPr>
          <a:xfrm>
            <a:off x="457200" y="1600200"/>
            <a:ext cx="8229600" cy="5257800"/>
          </a:xfrm>
        </p:spPr>
        <p:txBody>
          <a:bodyPr>
            <a:normAutofit lnSpcReduction="10000"/>
          </a:bodyPr>
          <a:lstStyle/>
          <a:p>
            <a:r>
              <a:rPr lang="en-US" dirty="0"/>
              <a:t>Passive Leg </a:t>
            </a:r>
            <a:r>
              <a:rPr lang="en-US" dirty="0" smtClean="0"/>
              <a:t>Raising (human)</a:t>
            </a:r>
          </a:p>
          <a:p>
            <a:pPr lvl="1"/>
            <a:r>
              <a:rPr lang="en-US" dirty="0"/>
              <a:t>E</a:t>
            </a:r>
            <a:r>
              <a:rPr lang="en-US" dirty="0" smtClean="0"/>
              <a:t>valuate responsiveness to fluids</a:t>
            </a:r>
          </a:p>
          <a:p>
            <a:pPr lvl="1"/>
            <a:endParaRPr lang="en-US" dirty="0"/>
          </a:p>
          <a:p>
            <a:pPr lvl="1"/>
            <a:endParaRPr lang="en-US" dirty="0"/>
          </a:p>
          <a:p>
            <a:endParaRPr lang="en-US" dirty="0" smtClean="0"/>
          </a:p>
          <a:p>
            <a:endParaRPr lang="en-US" dirty="0"/>
          </a:p>
          <a:p>
            <a:endParaRPr lang="en-US" dirty="0" smtClean="0"/>
          </a:p>
          <a:p>
            <a:r>
              <a:rPr lang="en-US" dirty="0"/>
              <a:t>R</a:t>
            </a:r>
            <a:r>
              <a:rPr lang="en-US" dirty="0" smtClean="0"/>
              <a:t>aising dogs at 5 degree angle (Andre Shih)</a:t>
            </a:r>
          </a:p>
          <a:p>
            <a:pPr lvl="1"/>
            <a:r>
              <a:rPr lang="en-US" dirty="0" smtClean="0"/>
              <a:t>Echo Left atrium after dog is raised </a:t>
            </a:r>
          </a:p>
          <a:p>
            <a:pPr lvl="2"/>
            <a:r>
              <a:rPr lang="en-US" dirty="0" smtClean="0"/>
              <a:t>Does LA appear larger?</a:t>
            </a:r>
            <a:endParaRPr lang="en-US" dirty="0"/>
          </a:p>
        </p:txBody>
      </p:sp>
      <p:pic>
        <p:nvPicPr>
          <p:cNvPr id="4" name="Picture 3"/>
          <p:cNvPicPr>
            <a:picLocks noChangeAspect="1"/>
          </p:cNvPicPr>
          <p:nvPr/>
        </p:nvPicPr>
        <p:blipFill>
          <a:blip r:embed="rId2"/>
          <a:stretch>
            <a:fillRect/>
          </a:stretch>
        </p:blipFill>
        <p:spPr>
          <a:xfrm>
            <a:off x="0" y="2640910"/>
            <a:ext cx="9144000" cy="2517117"/>
          </a:xfrm>
          <a:prstGeom prst="rect">
            <a:avLst/>
          </a:prstGeom>
        </p:spPr>
      </p:pic>
    </p:spTree>
    <p:extLst>
      <p:ext uri="{BB962C8B-B14F-4D97-AF65-F5344CB8AC3E}">
        <p14:creationId xmlns:p14="http://schemas.microsoft.com/office/powerpoint/2010/main" val="1639963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rt 3"/>
          <p:cNvSpPr/>
          <p:nvPr/>
        </p:nvSpPr>
        <p:spPr>
          <a:xfrm>
            <a:off x="7462570" y="5440928"/>
            <a:ext cx="1442346" cy="1254393"/>
          </a:xfrm>
          <a:prstGeom prst="hear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a:t>Why is Measuring CO Important?</a:t>
            </a:r>
          </a:p>
        </p:txBody>
      </p:sp>
      <p:sp>
        <p:nvSpPr>
          <p:cNvPr id="3" name="Content Placeholder 2"/>
          <p:cNvSpPr>
            <a:spLocks noGrp="1"/>
          </p:cNvSpPr>
          <p:nvPr>
            <p:ph idx="1"/>
          </p:nvPr>
        </p:nvSpPr>
        <p:spPr>
          <a:xfrm>
            <a:off x="457200" y="1600200"/>
            <a:ext cx="8229600" cy="4985362"/>
          </a:xfrm>
        </p:spPr>
        <p:txBody>
          <a:bodyPr>
            <a:normAutofit/>
          </a:bodyPr>
          <a:lstStyle/>
          <a:p>
            <a:pPr marL="514350" indent="-514350">
              <a:buFont typeface="+mj-lt"/>
              <a:buAutoNum type="arabicPeriod"/>
            </a:pPr>
            <a:r>
              <a:rPr lang="en-US" dirty="0" smtClean="0"/>
              <a:t>Preload indicator</a:t>
            </a:r>
          </a:p>
          <a:p>
            <a:pPr marL="914400" lvl="1" indent="-514350"/>
            <a:r>
              <a:rPr lang="en-US" dirty="0"/>
              <a:t>Accurately assess </a:t>
            </a:r>
            <a:r>
              <a:rPr lang="en-US" dirty="0" smtClean="0"/>
              <a:t>volume </a:t>
            </a:r>
            <a:r>
              <a:rPr lang="en-US" dirty="0"/>
              <a:t>status </a:t>
            </a:r>
            <a:endParaRPr lang="en-US" dirty="0" smtClean="0"/>
          </a:p>
          <a:p>
            <a:pPr marL="914400" lvl="1" indent="-514350"/>
            <a:r>
              <a:rPr lang="en-US" dirty="0"/>
              <a:t>R</a:t>
            </a:r>
            <a:r>
              <a:rPr lang="en-US" dirty="0" smtClean="0"/>
              <a:t>eplace </a:t>
            </a:r>
            <a:r>
              <a:rPr lang="en-US" dirty="0"/>
              <a:t>the </a:t>
            </a:r>
            <a:r>
              <a:rPr lang="en-US" dirty="0" smtClean="0"/>
              <a:t>deficit</a:t>
            </a:r>
            <a:endParaRPr lang="en-US" dirty="0"/>
          </a:p>
          <a:p>
            <a:pPr marL="914400" lvl="1" indent="-514350">
              <a:buFont typeface="+mj-lt"/>
              <a:buAutoNum type="arabicPeriod"/>
            </a:pPr>
            <a:endParaRPr lang="en-US" dirty="0" smtClean="0"/>
          </a:p>
          <a:p>
            <a:pPr marL="514350" indent="-514350">
              <a:buFont typeface="+mj-lt"/>
              <a:buAutoNum type="arabicPeriod"/>
            </a:pPr>
            <a:r>
              <a:rPr lang="en-US" dirty="0" smtClean="0"/>
              <a:t>Early indicator </a:t>
            </a:r>
            <a:r>
              <a:rPr lang="en-US" dirty="0"/>
              <a:t>of deteriorating cardiovascular </a:t>
            </a:r>
            <a:r>
              <a:rPr lang="en-US" dirty="0" smtClean="0"/>
              <a:t>status</a:t>
            </a:r>
          </a:p>
          <a:p>
            <a:pPr lvl="1"/>
            <a:r>
              <a:rPr lang="en-US" dirty="0"/>
              <a:t>Anesthetic/ sedatives </a:t>
            </a:r>
            <a:r>
              <a:rPr lang="en-US" dirty="0" smtClean="0"/>
              <a:t>cause vasoconstriction </a:t>
            </a:r>
            <a:r>
              <a:rPr lang="en-US" dirty="0"/>
              <a:t>/</a:t>
            </a:r>
            <a:r>
              <a:rPr lang="en-US" dirty="0" smtClean="0"/>
              <a:t>vasodilatation</a:t>
            </a:r>
            <a:r>
              <a:rPr lang="en-US" dirty="0"/>
              <a:t> </a:t>
            </a:r>
            <a:r>
              <a:rPr lang="en-US" dirty="0" smtClean="0">
                <a:sym typeface="Wingdings"/>
              </a:rPr>
              <a:t> </a:t>
            </a:r>
            <a:r>
              <a:rPr lang="en-US" dirty="0" smtClean="0"/>
              <a:t>blood pressure </a:t>
            </a:r>
            <a:r>
              <a:rPr lang="en-US" dirty="0"/>
              <a:t>an unreliable indicator of worsening cardiac </a:t>
            </a:r>
            <a:r>
              <a:rPr lang="en-US" dirty="0" smtClean="0"/>
              <a:t>performance</a:t>
            </a:r>
            <a:endParaRPr lang="en-US" dirty="0"/>
          </a:p>
          <a:p>
            <a:endParaRPr lang="en-US" dirty="0"/>
          </a:p>
          <a:p>
            <a:endParaRPr lang="en-US" dirty="0"/>
          </a:p>
        </p:txBody>
      </p:sp>
    </p:spTree>
    <p:extLst>
      <p:ext uri="{BB962C8B-B14F-4D97-AF65-F5344CB8AC3E}">
        <p14:creationId xmlns:p14="http://schemas.microsoft.com/office/powerpoint/2010/main" val="3008073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Why is Measuring CO Important?</a:t>
            </a:r>
          </a:p>
        </p:txBody>
      </p:sp>
      <p:sp>
        <p:nvSpPr>
          <p:cNvPr id="3" name="Content Placeholder 2"/>
          <p:cNvSpPr>
            <a:spLocks noGrp="1"/>
          </p:cNvSpPr>
          <p:nvPr>
            <p:ph idx="1"/>
          </p:nvPr>
        </p:nvSpPr>
        <p:spPr/>
        <p:txBody>
          <a:bodyPr/>
          <a:lstStyle/>
          <a:p>
            <a:pPr marL="514350" indent="-514350">
              <a:buFont typeface="+mj-lt"/>
              <a:buAutoNum type="arabicPeriod" startAt="3"/>
            </a:pPr>
            <a:r>
              <a:rPr lang="en-US" dirty="0" smtClean="0"/>
              <a:t>Important </a:t>
            </a:r>
            <a:r>
              <a:rPr lang="en-US" dirty="0"/>
              <a:t>indicator of the global macro </a:t>
            </a:r>
            <a:r>
              <a:rPr lang="en-US" dirty="0" smtClean="0"/>
              <a:t>circulation</a:t>
            </a:r>
            <a:endParaRPr lang="en-US" dirty="0"/>
          </a:p>
          <a:p>
            <a:pPr lvl="1"/>
            <a:r>
              <a:rPr lang="en-US" dirty="0"/>
              <a:t>Adequacy of blood delivered to the body as a whole</a:t>
            </a:r>
          </a:p>
          <a:p>
            <a:pPr lvl="1"/>
            <a:r>
              <a:rPr lang="en-US" dirty="0"/>
              <a:t>Does NOT have a relationship with micro-circulation adequacy</a:t>
            </a:r>
          </a:p>
          <a:p>
            <a:pPr lvl="1"/>
            <a:r>
              <a:rPr lang="en-US" dirty="0"/>
              <a:t>CO does not indicate good tissue perfusion</a:t>
            </a:r>
          </a:p>
          <a:p>
            <a:endParaRPr lang="en-US" dirty="0"/>
          </a:p>
        </p:txBody>
      </p:sp>
      <p:sp>
        <p:nvSpPr>
          <p:cNvPr id="5" name="Heart 4"/>
          <p:cNvSpPr/>
          <p:nvPr/>
        </p:nvSpPr>
        <p:spPr>
          <a:xfrm>
            <a:off x="7462570" y="5440928"/>
            <a:ext cx="1442346" cy="1254393"/>
          </a:xfrm>
          <a:prstGeom prst="hear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91434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 as a </a:t>
            </a:r>
            <a:r>
              <a:rPr lang="en-US" dirty="0"/>
              <a:t>P</a:t>
            </a:r>
            <a:r>
              <a:rPr lang="en-US" dirty="0" smtClean="0"/>
              <a:t>reload Indicator</a:t>
            </a:r>
            <a:endParaRPr lang="en-US" dirty="0"/>
          </a:p>
        </p:txBody>
      </p:sp>
      <p:sp>
        <p:nvSpPr>
          <p:cNvPr id="3" name="Content Placeholder 2"/>
          <p:cNvSpPr>
            <a:spLocks noGrp="1"/>
          </p:cNvSpPr>
          <p:nvPr>
            <p:ph idx="1"/>
          </p:nvPr>
        </p:nvSpPr>
        <p:spPr>
          <a:xfrm>
            <a:off x="457200" y="1600200"/>
            <a:ext cx="8229600" cy="5095121"/>
          </a:xfrm>
        </p:spPr>
        <p:txBody>
          <a:bodyPr>
            <a:normAutofit/>
          </a:bodyPr>
          <a:lstStyle/>
          <a:p>
            <a:r>
              <a:rPr lang="en-US" dirty="0" smtClean="0"/>
              <a:t>To guide fluid resuscitation</a:t>
            </a:r>
          </a:p>
          <a:p>
            <a:endParaRPr lang="en-US" dirty="0" smtClean="0"/>
          </a:p>
          <a:p>
            <a:r>
              <a:rPr lang="en-US" dirty="0"/>
              <a:t>T</a:t>
            </a:r>
            <a:r>
              <a:rPr lang="en-US" dirty="0" smtClean="0"/>
              <a:t>raditionally indicators </a:t>
            </a:r>
            <a:r>
              <a:rPr lang="en-US" dirty="0"/>
              <a:t>of preload </a:t>
            </a:r>
            <a:r>
              <a:rPr lang="en-US" dirty="0" smtClean="0"/>
              <a:t>include</a:t>
            </a:r>
          </a:p>
          <a:p>
            <a:pPr lvl="1"/>
            <a:r>
              <a:rPr lang="en-US" dirty="0"/>
              <a:t>C</a:t>
            </a:r>
            <a:r>
              <a:rPr lang="en-US" dirty="0" smtClean="0"/>
              <a:t>entral </a:t>
            </a:r>
            <a:r>
              <a:rPr lang="en-US" dirty="0"/>
              <a:t>venous pressure (CVP</a:t>
            </a:r>
            <a:r>
              <a:rPr lang="en-US" dirty="0" smtClean="0"/>
              <a:t>)</a:t>
            </a:r>
          </a:p>
          <a:p>
            <a:pPr lvl="1"/>
            <a:r>
              <a:rPr lang="en-US" dirty="0"/>
              <a:t>M</a:t>
            </a:r>
            <a:r>
              <a:rPr lang="en-US" dirty="0" smtClean="0"/>
              <a:t>ean </a:t>
            </a:r>
            <a:r>
              <a:rPr lang="en-US" dirty="0"/>
              <a:t>arterial blood pressure (MAP</a:t>
            </a:r>
            <a:r>
              <a:rPr lang="en-US" dirty="0" smtClean="0"/>
              <a:t>)</a:t>
            </a:r>
            <a:endParaRPr lang="en-US" dirty="0"/>
          </a:p>
          <a:p>
            <a:pPr lvl="1"/>
            <a:r>
              <a:rPr lang="en-US" dirty="0"/>
              <a:t>P</a:t>
            </a:r>
            <a:r>
              <a:rPr lang="en-US" dirty="0" smtClean="0"/>
              <a:t>ulmonary capillary wedge </a:t>
            </a:r>
            <a:r>
              <a:rPr lang="en-US" dirty="0"/>
              <a:t>pressure (PCWP</a:t>
            </a:r>
            <a:r>
              <a:rPr lang="en-US" dirty="0" smtClean="0"/>
              <a:t>)</a:t>
            </a:r>
            <a:endParaRPr lang="en-US" dirty="0"/>
          </a:p>
          <a:p>
            <a:pPr lvl="1"/>
            <a:r>
              <a:rPr lang="en-US" dirty="0"/>
              <a:t>B</a:t>
            </a:r>
            <a:r>
              <a:rPr lang="en-US" dirty="0" smtClean="0"/>
              <a:t>lood </a:t>
            </a:r>
            <a:r>
              <a:rPr lang="en-US" dirty="0"/>
              <a:t>lactate concentration </a:t>
            </a:r>
            <a:endParaRPr lang="en-US" dirty="0"/>
          </a:p>
          <a:p>
            <a:pPr lvl="1"/>
            <a:r>
              <a:rPr lang="en-US" dirty="0" smtClean="0"/>
              <a:t>Urine </a:t>
            </a:r>
            <a:r>
              <a:rPr lang="en-US" dirty="0"/>
              <a:t>output </a:t>
            </a:r>
            <a:endParaRPr lang="en-US" dirty="0" smtClean="0"/>
          </a:p>
          <a:p>
            <a:r>
              <a:rPr lang="en-US" dirty="0"/>
              <a:t>U</a:t>
            </a:r>
            <a:r>
              <a:rPr lang="en-US" dirty="0" smtClean="0"/>
              <a:t>nreliable </a:t>
            </a:r>
            <a:r>
              <a:rPr lang="en-US" dirty="0"/>
              <a:t>indicators of fluid </a:t>
            </a:r>
            <a:r>
              <a:rPr lang="en-US" dirty="0" smtClean="0"/>
              <a:t>status</a:t>
            </a:r>
            <a:endParaRPr lang="en-US" dirty="0"/>
          </a:p>
        </p:txBody>
      </p:sp>
      <p:sp>
        <p:nvSpPr>
          <p:cNvPr id="5" name="Heart 4"/>
          <p:cNvSpPr/>
          <p:nvPr/>
        </p:nvSpPr>
        <p:spPr>
          <a:xfrm>
            <a:off x="7462570" y="5440928"/>
            <a:ext cx="1442346" cy="1254393"/>
          </a:xfrm>
          <a:prstGeom prst="hear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445897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
                                            <p:txEl>
                                              <p:pRg st="8" end="8"/>
                                            </p:txEl>
                                          </p:spTgt>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Techniques to Measure CO</a:t>
            </a:r>
            <a:endParaRPr lang="en-US" dirty="0"/>
          </a:p>
        </p:txBody>
      </p:sp>
      <p:sp>
        <p:nvSpPr>
          <p:cNvPr id="3" name="Content Placeholder 2"/>
          <p:cNvSpPr>
            <a:spLocks noGrp="1"/>
          </p:cNvSpPr>
          <p:nvPr>
            <p:ph idx="1"/>
          </p:nvPr>
        </p:nvSpPr>
        <p:spPr>
          <a:xfrm>
            <a:off x="457200" y="1600200"/>
            <a:ext cx="8229600" cy="5095121"/>
          </a:xfrm>
        </p:spPr>
        <p:txBody>
          <a:bodyPr>
            <a:normAutofit fontScale="92500" lnSpcReduction="20000"/>
          </a:bodyPr>
          <a:lstStyle/>
          <a:p>
            <a:pPr marL="514350" indent="-514350">
              <a:buFont typeface="+mj-lt"/>
              <a:buAutoNum type="arabicPeriod"/>
            </a:pPr>
            <a:r>
              <a:rPr lang="en-US" dirty="0"/>
              <a:t>I</a:t>
            </a:r>
            <a:r>
              <a:rPr lang="en-US" dirty="0" smtClean="0"/>
              <a:t>ndicator </a:t>
            </a:r>
            <a:r>
              <a:rPr lang="en-US" dirty="0"/>
              <a:t>methods </a:t>
            </a:r>
            <a:endParaRPr lang="en-US" dirty="0" smtClean="0"/>
          </a:p>
          <a:p>
            <a:pPr marL="914400" lvl="1" indent="-514350"/>
            <a:r>
              <a:rPr lang="en-US" dirty="0" smtClean="0"/>
              <a:t>Pulmonary </a:t>
            </a:r>
            <a:r>
              <a:rPr lang="en-US" dirty="0" err="1"/>
              <a:t>thermodilution</a:t>
            </a:r>
            <a:r>
              <a:rPr lang="en-US" dirty="0"/>
              <a:t> </a:t>
            </a:r>
            <a:endParaRPr lang="en-US" dirty="0"/>
          </a:p>
          <a:p>
            <a:pPr marL="914400" lvl="1" indent="-514350"/>
            <a:r>
              <a:rPr lang="en-US" dirty="0" smtClean="0"/>
              <a:t>Lithium dilution </a:t>
            </a:r>
          </a:p>
          <a:p>
            <a:pPr marL="914400" lvl="1" indent="-514350"/>
            <a:endParaRPr lang="en-US" dirty="0" smtClean="0"/>
          </a:p>
          <a:p>
            <a:pPr marL="514350" indent="-514350">
              <a:buFont typeface="+mj-lt"/>
              <a:buAutoNum type="arabicPeriod"/>
            </a:pPr>
            <a:r>
              <a:rPr lang="en-US" dirty="0"/>
              <a:t>D</a:t>
            </a:r>
            <a:r>
              <a:rPr lang="en-US" dirty="0" smtClean="0"/>
              <a:t>erivation </a:t>
            </a:r>
            <a:r>
              <a:rPr lang="en-US" dirty="0"/>
              <a:t>of Fick’s </a:t>
            </a:r>
            <a:r>
              <a:rPr lang="en-US" dirty="0" smtClean="0"/>
              <a:t>principle</a:t>
            </a:r>
          </a:p>
          <a:p>
            <a:pPr marL="514350" indent="-514350">
              <a:buFont typeface="+mj-lt"/>
              <a:buAutoNum type="arabicPeriod"/>
            </a:pPr>
            <a:endParaRPr lang="en-US" dirty="0" smtClean="0"/>
          </a:p>
          <a:p>
            <a:pPr marL="514350" indent="-514350">
              <a:buFont typeface="+mj-lt"/>
              <a:buAutoNum type="arabicPeriod"/>
            </a:pPr>
            <a:r>
              <a:rPr lang="en-US" dirty="0" smtClean="0"/>
              <a:t>Arterial pulse wave analysis </a:t>
            </a:r>
          </a:p>
          <a:p>
            <a:pPr marL="400050" lvl="1" indent="0">
              <a:buNone/>
            </a:pPr>
            <a:endParaRPr lang="en-US" dirty="0" smtClean="0"/>
          </a:p>
          <a:p>
            <a:pPr marL="514350" indent="-514350">
              <a:buFont typeface="+mj-lt"/>
              <a:buAutoNum type="arabicPeriod"/>
            </a:pPr>
            <a:r>
              <a:rPr lang="en-US" dirty="0" smtClean="0"/>
              <a:t>Imaging diagnostic technique</a:t>
            </a:r>
          </a:p>
          <a:p>
            <a:pPr lvl="1"/>
            <a:r>
              <a:rPr lang="en-US" dirty="0" smtClean="0"/>
              <a:t>Trans-thoracic echocardiogram</a:t>
            </a:r>
          </a:p>
          <a:p>
            <a:pPr lvl="1"/>
            <a:r>
              <a:rPr lang="en-US" dirty="0" smtClean="0"/>
              <a:t>Thoracic bio-impedance</a:t>
            </a:r>
            <a:endParaRPr lang="en-US" dirty="0"/>
          </a:p>
        </p:txBody>
      </p:sp>
      <p:sp>
        <p:nvSpPr>
          <p:cNvPr id="5" name="Heart 4"/>
          <p:cNvSpPr/>
          <p:nvPr/>
        </p:nvSpPr>
        <p:spPr>
          <a:xfrm>
            <a:off x="7462570" y="5440928"/>
            <a:ext cx="1442346" cy="1254393"/>
          </a:xfrm>
          <a:prstGeom prst="hear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1592342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Indicator Methods: </a:t>
            </a:r>
            <a:br>
              <a:rPr lang="en-US" dirty="0" smtClean="0"/>
            </a:br>
            <a:r>
              <a:rPr lang="en-US" dirty="0" smtClean="0"/>
              <a:t>Pulmonary </a:t>
            </a:r>
            <a:r>
              <a:rPr lang="en-US" dirty="0" err="1" smtClean="0"/>
              <a:t>Thermodilution</a:t>
            </a:r>
            <a:endParaRPr lang="en-US" dirty="0"/>
          </a:p>
        </p:txBody>
      </p:sp>
      <p:sp>
        <p:nvSpPr>
          <p:cNvPr id="3" name="Content Placeholder 2"/>
          <p:cNvSpPr>
            <a:spLocks noGrp="1"/>
          </p:cNvSpPr>
          <p:nvPr>
            <p:ph idx="1"/>
          </p:nvPr>
        </p:nvSpPr>
        <p:spPr/>
        <p:txBody>
          <a:bodyPr>
            <a:normAutofit/>
          </a:bodyPr>
          <a:lstStyle/>
          <a:p>
            <a:r>
              <a:rPr lang="en-US" dirty="0" smtClean="0"/>
              <a:t>Gold standard</a:t>
            </a:r>
          </a:p>
          <a:p>
            <a:r>
              <a:rPr lang="en-US" dirty="0"/>
              <a:t>U</a:t>
            </a:r>
            <a:r>
              <a:rPr lang="en-US" dirty="0" smtClean="0"/>
              <a:t>se </a:t>
            </a:r>
            <a:r>
              <a:rPr lang="en-US" dirty="0"/>
              <a:t>of a pulmonary arterial </a:t>
            </a:r>
            <a:r>
              <a:rPr lang="en-US" dirty="0" smtClean="0"/>
              <a:t>(PA) catheter</a:t>
            </a:r>
          </a:p>
          <a:p>
            <a:r>
              <a:rPr lang="en-US" dirty="0" smtClean="0"/>
              <a:t>Swan </a:t>
            </a:r>
            <a:r>
              <a:rPr lang="en-US" dirty="0" err="1"/>
              <a:t>Ganz</a:t>
            </a:r>
            <a:r>
              <a:rPr lang="en-US" dirty="0"/>
              <a:t> </a:t>
            </a:r>
            <a:r>
              <a:rPr lang="en-US" dirty="0" smtClean="0"/>
              <a:t>technique</a:t>
            </a:r>
            <a:endParaRPr lang="en-US" dirty="0"/>
          </a:p>
        </p:txBody>
      </p:sp>
      <p:pic>
        <p:nvPicPr>
          <p:cNvPr id="5" name="Picture 4"/>
          <p:cNvPicPr>
            <a:picLocks noChangeAspect="1"/>
          </p:cNvPicPr>
          <p:nvPr/>
        </p:nvPicPr>
        <p:blipFill rotWithShape="1">
          <a:blip r:embed="rId3"/>
          <a:srcRect l="35920" t="8452"/>
          <a:stretch/>
        </p:blipFill>
        <p:spPr>
          <a:xfrm>
            <a:off x="5669219" y="2949310"/>
            <a:ext cx="3255294" cy="3720530"/>
          </a:xfrm>
          <a:prstGeom prst="rect">
            <a:avLst/>
          </a:prstGeom>
        </p:spPr>
      </p:pic>
      <p:pic>
        <p:nvPicPr>
          <p:cNvPr id="7" name="Picture 6"/>
          <p:cNvPicPr>
            <a:picLocks noChangeAspect="1"/>
          </p:cNvPicPr>
          <p:nvPr/>
        </p:nvPicPr>
        <p:blipFill rotWithShape="1">
          <a:blip r:embed="rId4"/>
          <a:srcRect t="7361"/>
          <a:stretch/>
        </p:blipFill>
        <p:spPr>
          <a:xfrm>
            <a:off x="623195" y="3512300"/>
            <a:ext cx="4539817" cy="3157540"/>
          </a:xfrm>
          <a:prstGeom prst="rect">
            <a:avLst/>
          </a:prstGeom>
        </p:spPr>
      </p:pic>
    </p:spTree>
    <p:extLst>
      <p:ext uri="{BB962C8B-B14F-4D97-AF65-F5344CB8AC3E}">
        <p14:creationId xmlns:p14="http://schemas.microsoft.com/office/powerpoint/2010/main" val="42469640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Indicator Methods: </a:t>
            </a:r>
            <a:r>
              <a:rPr lang="en-US" dirty="0" smtClean="0"/>
              <a:t/>
            </a:r>
            <a:br>
              <a:rPr lang="en-US" dirty="0" smtClean="0"/>
            </a:br>
            <a:r>
              <a:rPr lang="en-US" dirty="0" smtClean="0"/>
              <a:t>Pulmonary </a:t>
            </a:r>
            <a:r>
              <a:rPr lang="en-US" dirty="0" err="1"/>
              <a:t>Thermodilution</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r>
              <a:rPr lang="en-US" dirty="0" smtClean="0"/>
              <a:t>Involves </a:t>
            </a:r>
            <a:r>
              <a:rPr lang="en-US" dirty="0"/>
              <a:t>using thermal energy </a:t>
            </a:r>
            <a:r>
              <a:rPr lang="en-US" dirty="0" smtClean="0"/>
              <a:t>as </a:t>
            </a:r>
            <a:r>
              <a:rPr lang="en-US" dirty="0"/>
              <a:t>the </a:t>
            </a:r>
            <a:r>
              <a:rPr lang="en-US" dirty="0" smtClean="0"/>
              <a:t>indicator</a:t>
            </a:r>
          </a:p>
          <a:p>
            <a:r>
              <a:rPr lang="en-US" dirty="0" smtClean="0"/>
              <a:t>A bolus </a:t>
            </a:r>
            <a:r>
              <a:rPr lang="en-US" dirty="0"/>
              <a:t>of cold, isotonic </a:t>
            </a:r>
            <a:r>
              <a:rPr lang="en-US" dirty="0" smtClean="0"/>
              <a:t>solution is </a:t>
            </a:r>
            <a:r>
              <a:rPr lang="en-US" dirty="0"/>
              <a:t>injected </a:t>
            </a:r>
            <a:r>
              <a:rPr lang="en-US" dirty="0" smtClean="0"/>
              <a:t>proximal </a:t>
            </a:r>
            <a:r>
              <a:rPr lang="en-US" dirty="0"/>
              <a:t>to the right ventricle </a:t>
            </a:r>
            <a:endParaRPr lang="en-US" dirty="0" smtClean="0"/>
          </a:p>
          <a:p>
            <a:pPr lvl="1"/>
            <a:r>
              <a:rPr lang="en-US" dirty="0"/>
              <a:t>D</a:t>
            </a:r>
            <a:r>
              <a:rPr lang="en-US" dirty="0" smtClean="0"/>
              <a:t>ilution </a:t>
            </a:r>
            <a:r>
              <a:rPr lang="en-US" dirty="0"/>
              <a:t>of the indicator is followed continuously somewhere distal to the ventricle (pulmonary artery)</a:t>
            </a:r>
          </a:p>
          <a:p>
            <a:r>
              <a:rPr lang="en-US" dirty="0"/>
              <a:t>CO is determined by the Stewart-Hamilton principle </a:t>
            </a:r>
            <a:endParaRPr lang="en-US" dirty="0" smtClean="0"/>
          </a:p>
          <a:p>
            <a:pPr lvl="1"/>
            <a:r>
              <a:rPr lang="en-US" dirty="0"/>
              <a:t>I</a:t>
            </a:r>
            <a:r>
              <a:rPr lang="en-US" dirty="0" smtClean="0"/>
              <a:t>nversely proportional </a:t>
            </a:r>
            <a:r>
              <a:rPr lang="en-US" dirty="0"/>
              <a:t>to the AUC of the </a:t>
            </a:r>
            <a:r>
              <a:rPr lang="en-US" i="1" dirty="0"/>
              <a:t>concentration </a:t>
            </a:r>
            <a:r>
              <a:rPr lang="en-US" i="1" dirty="0" err="1" smtClean="0"/>
              <a:t>vs</a:t>
            </a:r>
            <a:r>
              <a:rPr lang="en-US" i="1" dirty="0" smtClean="0"/>
              <a:t> </a:t>
            </a:r>
            <a:r>
              <a:rPr lang="en-US" i="1" dirty="0"/>
              <a:t>time </a:t>
            </a:r>
            <a:r>
              <a:rPr lang="en-US" dirty="0"/>
              <a:t>curve</a:t>
            </a:r>
          </a:p>
          <a:p>
            <a:endParaRPr lang="en-US" dirty="0"/>
          </a:p>
        </p:txBody>
      </p:sp>
    </p:spTree>
    <p:extLst>
      <p:ext uri="{BB962C8B-B14F-4D97-AF65-F5344CB8AC3E}">
        <p14:creationId xmlns:p14="http://schemas.microsoft.com/office/powerpoint/2010/main" val="277664730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28794" y="376317"/>
            <a:ext cx="8834223" cy="5958365"/>
          </a:xfrm>
          <a:prstGeom prst="rect">
            <a:avLst/>
          </a:prstGeom>
        </p:spPr>
      </p:pic>
    </p:spTree>
    <p:extLst>
      <p:ext uri="{BB962C8B-B14F-4D97-AF65-F5344CB8AC3E}">
        <p14:creationId xmlns:p14="http://schemas.microsoft.com/office/powerpoint/2010/main" val="3405733356"/>
      </p:ext>
    </p:extLst>
  </p:cSld>
  <p:clrMapOvr>
    <a:masterClrMapping/>
  </p:clrMapOvr>
</p:sld>
</file>

<file path=ppt/theme/theme1.xml><?xml version="1.0" encoding="utf-8"?>
<a:theme xmlns:a="http://schemas.openxmlformats.org/drawingml/2006/main" name=" Black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997</TotalTime>
  <Words>1932</Words>
  <Application>Microsoft Macintosh PowerPoint</Application>
  <PresentationFormat>On-screen Show (4:3)</PresentationFormat>
  <Paragraphs>181</Paragraphs>
  <Slides>24</Slides>
  <Notes>10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 Black </vt:lpstr>
      <vt:lpstr>Cardiac Output (CO) Monitoring IVECCS 2015</vt:lpstr>
      <vt:lpstr>Why is Measuring CO Important?</vt:lpstr>
      <vt:lpstr>Why is Measuring CO Important?</vt:lpstr>
      <vt:lpstr>Why is Measuring CO Important?</vt:lpstr>
      <vt:lpstr>CO as a Preload Indicator</vt:lpstr>
      <vt:lpstr>Techniques to Measure CO</vt:lpstr>
      <vt:lpstr>Indicator Methods:  Pulmonary Thermodilution</vt:lpstr>
      <vt:lpstr>Indicator Methods:  Pulmonary Thermodilution</vt:lpstr>
      <vt:lpstr>PowerPoint Presentation</vt:lpstr>
      <vt:lpstr>Complications Associated with Pulmonary Thermodilution</vt:lpstr>
      <vt:lpstr>Indicator Methods:  Lithium Dilution</vt:lpstr>
      <vt:lpstr>Indicator Methods:  Lithium Dilution</vt:lpstr>
      <vt:lpstr>Arterial Pulse Wave Analysis</vt:lpstr>
      <vt:lpstr>Transpulmonary pulse contour analysis monitor (PiCCO) </vt:lpstr>
      <vt:lpstr>The LiDCOrapid monitor </vt:lpstr>
      <vt:lpstr>Arterial Pulse Wave Analysis: Considerations</vt:lpstr>
      <vt:lpstr>Ultra sound velocity dilution (UDCO)</vt:lpstr>
      <vt:lpstr>PowerPoint Presentation</vt:lpstr>
      <vt:lpstr>Ultra sound velocity dilution (UDCO)</vt:lpstr>
      <vt:lpstr>Imaging Techniques: Echocardiogram</vt:lpstr>
      <vt:lpstr>Imaging Techniques: Bioimpedance</vt:lpstr>
      <vt:lpstr>Fick’s Method</vt:lpstr>
      <vt:lpstr>Fick’s Method</vt:lpstr>
      <vt:lpstr>New CO Methods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IVECCS 2015</dc:title>
  <dc:creator>F Di M</dc:creator>
  <cp:lastModifiedBy>F Di M</cp:lastModifiedBy>
  <cp:revision>21</cp:revision>
  <dcterms:created xsi:type="dcterms:W3CDTF">2015-09-24T03:24:19Z</dcterms:created>
  <dcterms:modified xsi:type="dcterms:W3CDTF">2015-09-24T20:01:36Z</dcterms:modified>
</cp:coreProperties>
</file>