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2" r:id="rId3"/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8" name="Shape 218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the new outlet system (one-winged)</a:t>
            </a:r>
          </a:p>
          <a:p>
            <a:pPr indent="-304800" lvl="1" marL="9144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Determine flow rate </a:t>
            </a:r>
          </a:p>
          <a:p>
            <a:pPr indent="-304800" lvl="1" marL="9144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out failure modes 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design modifications </a:t>
            </a:r>
          </a:p>
          <a:p>
            <a:pPr indent="-304800" lvl="1" marL="914400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Fix failure modes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Potentially design new outlet system</a:t>
            </a:r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cap to outlet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valve to bottom inlet (to prevent sand from clogging pump)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80x20 support (to hold up outlet pipe system)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Adjusted pump height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sand to filter </a:t>
            </a:r>
          </a:p>
          <a:p>
            <a:pPr indent="-304800" lvl="0" marL="457200" rtl="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●"/>
            </a:pP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 filter with sand and water</a:t>
            </a:r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380999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jpg"/><Relationship Id="rId3" Type="http://schemas.openxmlformats.org/officeDocument/2006/relationships/image" Target="../media/image02.jpg"/><Relationship Id="rId4" Type="http://schemas.openxmlformats.org/officeDocument/2006/relationships/image" Target="../media/image03.jpg"/><Relationship Id="rId5" Type="http://schemas.openxmlformats.org/officeDocument/2006/relationships/image" Target="../media/image00.jpg"/><Relationship Id="rId6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8.jpg"/><Relationship Id="rId3" Type="http://schemas.openxmlformats.org/officeDocument/2006/relationships/image" Target="../media/image06.jpg"/><Relationship Id="rId4" Type="http://schemas.openxmlformats.org/officeDocument/2006/relationships/image" Target="../media/image09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hape 13"/>
          <p:cNvGrpSpPr/>
          <p:nvPr/>
        </p:nvGrpSpPr>
        <p:grpSpPr>
          <a:xfrm>
            <a:off x="0" y="0"/>
            <a:ext cx="9048750" cy="5000624"/>
            <a:chOff x="0" y="0"/>
            <a:chExt cx="5700" cy="4199"/>
          </a:xfrm>
        </p:grpSpPr>
        <p:pic>
          <p:nvPicPr>
            <p:cNvPr id="14" name="Shape 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00" cy="4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Shape 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299" cy="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Shape 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99" cy="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Shape 17"/>
          <p:cNvSpPr txBox="1"/>
          <p:nvPr>
            <p:ph idx="1" type="subTitle"/>
          </p:nvPr>
        </p:nvSpPr>
        <p:spPr>
          <a:xfrm>
            <a:off x="3352800" y="3771900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6781800" y="4686300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type="ctrTitle"/>
          </p:nvPr>
        </p:nvSpPr>
        <p:spPr>
          <a:xfrm>
            <a:off x="1371600" y="840581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1" name="Shape 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4407693"/>
            <a:ext cx="9145500" cy="73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00" cy="86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101" name="Shape 10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2667000" y="171450"/>
            <a:ext cx="62483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10" name="Shape 110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819400" y="205978"/>
            <a:ext cx="5867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151334"/>
            <a:ext cx="4040099" cy="479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2" type="body"/>
          </p:nvPr>
        </p:nvSpPr>
        <p:spPr>
          <a:xfrm>
            <a:off x="457200" y="1631156"/>
            <a:ext cx="4040099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7" name="Shape 117"/>
          <p:cNvSpPr txBox="1"/>
          <p:nvPr>
            <p:ph idx="3" type="body"/>
          </p:nvPr>
        </p:nvSpPr>
        <p:spPr>
          <a:xfrm>
            <a:off x="4645025" y="1151334"/>
            <a:ext cx="4041900" cy="479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118" name="Shape 118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9" name="Shape 119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0" name="Shape 120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122" name="Shape 1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57200" y="1143000"/>
            <a:ext cx="8153399" cy="35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2667000" y="171450"/>
            <a:ext cx="62483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2819400" y="205978"/>
            <a:ext cx="5867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457200" y="1151334"/>
            <a:ext cx="4040099" cy="479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x="457200" y="1631156"/>
            <a:ext cx="4040099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3" type="body"/>
          </p:nvPr>
        </p:nvSpPr>
        <p:spPr>
          <a:xfrm>
            <a:off x="4645025" y="1151334"/>
            <a:ext cx="4041900" cy="479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Shape 78"/>
          <p:cNvGrpSpPr/>
          <p:nvPr/>
        </p:nvGrpSpPr>
        <p:grpSpPr>
          <a:xfrm>
            <a:off x="0" y="0"/>
            <a:ext cx="9048750" cy="5000624"/>
            <a:chOff x="0" y="0"/>
            <a:chExt cx="5700" cy="4199"/>
          </a:xfrm>
        </p:grpSpPr>
        <p:pic>
          <p:nvPicPr>
            <p:cNvPr id="79" name="Shape 7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00" cy="4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Shape 8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299" cy="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Shape 8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99" cy="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2" name="Shape 82"/>
          <p:cNvSpPr txBox="1"/>
          <p:nvPr>
            <p:ph idx="1" type="subTitle"/>
          </p:nvPr>
        </p:nvSpPr>
        <p:spPr>
          <a:xfrm>
            <a:off x="3352800" y="3771900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6781800" y="4686300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type="ctrTitle"/>
          </p:nvPr>
        </p:nvSpPr>
        <p:spPr>
          <a:xfrm>
            <a:off x="1371600" y="840581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86" name="Shape 8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4407693"/>
            <a:ext cx="9145500" cy="73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00" cy="86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143000"/>
            <a:ext cx="8153399" cy="35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5.png"/><Relationship Id="rId2" Type="http://schemas.openxmlformats.org/officeDocument/2006/relationships/image" Target="../media/image04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7.png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 amt="28000"/>
          </a:blip>
          <a:stretch>
            <a:fillRect b="-4998" l="0" r="0" t="-4999"/>
          </a:stretch>
        </a:blip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0" name="Shape 10"/>
          <p:cNvCxnSpPr/>
          <p:nvPr/>
        </p:nvCxnSpPr>
        <p:spPr>
          <a:xfrm>
            <a:off x="0" y="1085850"/>
            <a:ext cx="9144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" name="Shape 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75" name="Shape 75"/>
          <p:cNvCxnSpPr/>
          <p:nvPr/>
        </p:nvCxnSpPr>
        <p:spPr>
          <a:xfrm>
            <a:off x="0" y="1085850"/>
            <a:ext cx="9144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6" name="Shape 7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17.png"/><Relationship Id="rId6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rive.google.com/a/cornell.edu/file/d/0BwW0-ETy63v2TXNrYnNaYmlvRGc/view" TargetMode="External"/><Relationship Id="rId4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1371600" y="847081"/>
            <a:ext cx="7772400" cy="1102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5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StaRS FInE Team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6684425" y="2387000"/>
            <a:ext cx="2277899" cy="1498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rtl="0" algn="r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Michelle Bowen</a:t>
            </a:r>
          </a:p>
          <a:p>
            <a:pPr rtl="0" algn="r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Mengqi Jiang</a:t>
            </a:r>
          </a:p>
          <a:p>
            <a:pPr rtl="0" algn="r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Subhani Katugampala</a:t>
            </a:r>
          </a:p>
          <a:p>
            <a:pPr lvl="0" rtl="0" algn="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7500"/>
              <a:buFont typeface="Arial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Sand Leaking into Outlet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270925" y="1143000"/>
            <a:ext cx="5620800" cy="354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Gravity exclusion zone may not be forming</a:t>
            </a:r>
          </a:p>
          <a:p>
            <a:pPr indent="-228600" lvl="1" marL="9144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visible with current system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Calculated flow rate may be too high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design may not be capable of performing as expected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3">
            <a:alphaModFix/>
          </a:blip>
          <a:srcRect b="4286" l="0" r="0" t="15146"/>
          <a:stretch/>
        </p:blipFill>
        <p:spPr>
          <a:xfrm>
            <a:off x="6448750" y="1143000"/>
            <a:ext cx="2466650" cy="337174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/>
        </p:nvSpPr>
        <p:spPr>
          <a:xfrm>
            <a:off x="6105425" y="4686300"/>
            <a:ext cx="31533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7: Gravity Exclusion Zone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(Double winged outlet pipe Spring 2015)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Correct Pump Flow Rate</a:t>
            </a:r>
          </a:p>
        </p:txBody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267450" y="1143000"/>
            <a:ext cx="5868299" cy="354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Gate valve controls pump flow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Previous team marked valve positions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Appropriate flow rates calculated using Mathcad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Measured flow rate through filter and compared values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3">
            <a:alphaModFix/>
          </a:blip>
          <a:srcRect b="0" l="0" r="8542" t="12449"/>
          <a:stretch/>
        </p:blipFill>
        <p:spPr>
          <a:xfrm>
            <a:off x="6087321" y="1143000"/>
            <a:ext cx="2828077" cy="360924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 txBox="1"/>
          <p:nvPr/>
        </p:nvSpPr>
        <p:spPr>
          <a:xfrm>
            <a:off x="6135750" y="4752250"/>
            <a:ext cx="2556899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8: Pump and pipe system</a:t>
            </a:r>
          </a:p>
        </p:txBody>
      </p:sp>
      <p:sp>
        <p:nvSpPr>
          <p:cNvPr id="206" name="Shape 206"/>
          <p:cNvSpPr/>
          <p:nvPr/>
        </p:nvSpPr>
        <p:spPr>
          <a:xfrm>
            <a:off x="6633750" y="3529025"/>
            <a:ext cx="931499" cy="248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Filtration Water Level</a:t>
            </a:r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376925" y="1143000"/>
            <a:ext cx="5703000" cy="354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level should not reach backwash pipe during filtration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Height of outlet controls water level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level varies with flow rate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design may have increased head loss</a:t>
            </a:r>
          </a:p>
        </p:txBody>
      </p:sp>
      <p:pic>
        <p:nvPicPr>
          <p:cNvPr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7933" y="1143000"/>
            <a:ext cx="2657468" cy="354330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 txBox="1"/>
          <p:nvPr/>
        </p:nvSpPr>
        <p:spPr>
          <a:xfrm>
            <a:off x="6308212" y="4686300"/>
            <a:ext cx="2556899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9: Pipe system side view</a:t>
            </a:r>
          </a:p>
        </p:txBody>
      </p:sp>
      <p:sp>
        <p:nvSpPr>
          <p:cNvPr id="215" name="Shape 215"/>
          <p:cNvSpPr/>
          <p:nvPr/>
        </p:nvSpPr>
        <p:spPr>
          <a:xfrm>
            <a:off x="8514525" y="2060075"/>
            <a:ext cx="147300" cy="1016699"/>
          </a:xfrm>
          <a:prstGeom prst="up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9050">
            <a:solidFill>
              <a:srgbClr val="F3F3F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2895600" y="1714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391000" y="1469000"/>
            <a:ext cx="8428800" cy="2753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1000" lvl="0" marL="457200" marR="0" rtl="0" algn="l">
              <a:lnSpc>
                <a:spcPct val="2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Extend wings over cap of outlet pipe</a:t>
            </a:r>
          </a:p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Better way to clean the sand in pipe and alternatives for ziptie</a:t>
            </a:r>
          </a:p>
          <a:p>
            <a:pPr indent="-381000" lvl="0" marL="457200" marR="0" rtl="0" algn="l">
              <a:lnSpc>
                <a:spcPct val="2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Run filter in forward and backwash without problems</a:t>
            </a:r>
          </a:p>
          <a:p>
            <a:pPr indent="-381000" lvl="0" marL="457200" marR="0" rtl="0" algn="l">
              <a:lnSpc>
                <a:spcPct val="2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manual for FInE Operation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Questions/Suggestions</a:t>
            </a: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932200" y="2087250"/>
            <a:ext cx="6773099" cy="96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ctr">
              <a:spcBef>
                <a:spcPts val="0"/>
              </a:spcBef>
              <a:buNone/>
            </a:pPr>
            <a:r>
              <a:rPr lang="en" sz="4800">
                <a:latin typeface="Calibri"/>
                <a:ea typeface="Calibri"/>
                <a:cs typeface="Calibri"/>
                <a:sym typeface="Calibri"/>
              </a:rPr>
              <a:t>Thank You!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2895600" y="1714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StaRS FInE System</a:t>
            </a:r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314325" y="1404925"/>
            <a:ext cx="4787700" cy="3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StaRS = Stacked Rapid Sand Filter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FInE = Flow Injection and Extraction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Alternative to Slotted Pipes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Gravity Exclusion Zones</a:t>
            </a: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 b="0" l="34334" r="4221" t="0"/>
          <a:stretch/>
        </p:blipFill>
        <p:spPr>
          <a:xfrm>
            <a:off x="6116937" y="1142100"/>
            <a:ext cx="1807276" cy="3529277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/>
        </p:nvSpPr>
        <p:spPr>
          <a:xfrm>
            <a:off x="5552987" y="4671375"/>
            <a:ext cx="2935199" cy="320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1: Side View of 10x86cm Filter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59725"/>
            <a:ext cx="2725125" cy="213184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>
            <p:ph type="title"/>
          </p:nvPr>
        </p:nvSpPr>
        <p:spPr>
          <a:xfrm>
            <a:off x="2895600" y="952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StaRS FInE System: Pipe Designs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8900" y="2047400"/>
            <a:ext cx="2937500" cy="297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5">
            <a:alphaModFix/>
          </a:blip>
          <a:srcRect b="0" l="3449" r="-3450" t="0"/>
          <a:stretch/>
        </p:blipFill>
        <p:spPr>
          <a:xfrm>
            <a:off x="2166375" y="1215687"/>
            <a:ext cx="22098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6">
            <a:alphaModFix/>
          </a:blip>
          <a:srcRect b="23280" l="0" r="0" t="18271"/>
          <a:stretch/>
        </p:blipFill>
        <p:spPr>
          <a:xfrm>
            <a:off x="5891100" y="1215700"/>
            <a:ext cx="2776475" cy="198119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1897950" y="4848600"/>
            <a:ext cx="5348099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2: AutoCAD and actual images of injection and extraction units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2895600" y="952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StaRS FInE System: Gravity Exclusion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1897950" y="4772400"/>
            <a:ext cx="5348099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Video 1: Capped Backwash at 11.6 mm/s using old setup (10cmx10cm filter)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https://drive.google.com/a/cornell.edu/file/d/0BwW0-ETy63v2TXNrYnNaYmlvRGc/view</a:t>
            </a:r>
            <a:r>
              <a:rPr lang="en" sz="1200">
                <a:solidFill>
                  <a:schemeClr val="dk1"/>
                </a:solidFill>
              </a:rPr>
              <a:t> 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 b="4286" l="0" r="0" t="15146"/>
          <a:stretch/>
        </p:blipFill>
        <p:spPr>
          <a:xfrm>
            <a:off x="2063025" y="1252225"/>
            <a:ext cx="4747675" cy="266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/>
        </p:nvSpPr>
        <p:spPr>
          <a:xfrm>
            <a:off x="2860212" y="3978950"/>
            <a:ext cx="31533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3: Gravity Exclusion Zone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(Double winged outlet pipe Spring 2015)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2711200" y="171450"/>
            <a:ext cx="63693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Experimental Setup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5725" y="1156600"/>
            <a:ext cx="5272550" cy="3746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/>
        </p:nvSpPr>
        <p:spPr>
          <a:xfrm>
            <a:off x="1897950" y="4848600"/>
            <a:ext cx="5348099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4: Schematic of Lab Setup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2895600" y="1714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314325" y="1404925"/>
            <a:ext cx="8417700" cy="3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FInE System without sand leaking into extraction piping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with a single set of wings 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Prevent sand from entering the injection system during the transition from backwash to filtration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requirements and fabrication methods for a flow extraction system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Calculate Head loss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2895600" y="1714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Outline of Semester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220175" y="1322075"/>
            <a:ext cx="7900799" cy="2747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457200" marR="0" rtl="0" algn="l">
              <a:lnSpc>
                <a:spcPct val="22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the new outlet system (one-winged)</a:t>
            </a:r>
          </a:p>
          <a:p>
            <a:pPr indent="-228600" lvl="0" marL="457200" rtl="0">
              <a:lnSpc>
                <a:spcPct val="220000"/>
              </a:lnSpc>
              <a:spcBef>
                <a:spcPts val="0"/>
              </a:spcBef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design modifications </a:t>
            </a:r>
          </a:p>
          <a:p>
            <a:pPr indent="-228600" lvl="0" marL="457200" marR="0" rtl="0" algn="l">
              <a:lnSpc>
                <a:spcPct val="22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Potentially design new outlet system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5877600" y="4848600"/>
            <a:ext cx="2556899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2895600" y="171450"/>
            <a:ext cx="60197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Accomplished Tasks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299275" y="1212650"/>
            <a:ext cx="4733700" cy="3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cap to outlet</a:t>
            </a:r>
          </a:p>
          <a:p>
            <a:pPr indent="-2286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valve to bottom inlet</a:t>
            </a:r>
          </a:p>
          <a:p>
            <a:pPr indent="-2286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80x20 support</a:t>
            </a:r>
          </a:p>
          <a:p>
            <a:pPr indent="-2286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Adjusted pump height</a:t>
            </a:r>
          </a:p>
          <a:p>
            <a:pPr indent="-2286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Added sand to filter </a:t>
            </a:r>
          </a:p>
          <a:p>
            <a:pPr indent="-2286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 filter with sand and water</a:t>
            </a:r>
          </a:p>
          <a:p>
            <a:pPr indent="0" lvl="0" marL="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5050" y="1143000"/>
            <a:ext cx="3970349" cy="2790607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/>
          <p:nvPr/>
        </p:nvSpPr>
        <p:spPr>
          <a:xfrm>
            <a:off x="5638275" y="3933600"/>
            <a:ext cx="2583899" cy="487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/>
              <a:t>Figure 5: 10x86cm Filter in Lab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Problems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134200" y="1143000"/>
            <a:ext cx="5783100" cy="2603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 leaking into outlet pipe</a:t>
            </a:r>
          </a:p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Correct the pump flow rate</a:t>
            </a:r>
          </a:p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level for filtration mode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8" name="Shape 188"/>
          <p:cNvPicPr preferRelativeResize="0"/>
          <p:nvPr/>
        </p:nvPicPr>
        <p:blipFill rotWithShape="1">
          <a:blip r:embed="rId3">
            <a:alphaModFix/>
          </a:blip>
          <a:srcRect b="6378" l="0" r="0" t="17691"/>
          <a:stretch/>
        </p:blipFill>
        <p:spPr>
          <a:xfrm>
            <a:off x="6106625" y="1143000"/>
            <a:ext cx="2893199" cy="324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 txBox="1"/>
          <p:nvPr/>
        </p:nvSpPr>
        <p:spPr>
          <a:xfrm>
            <a:off x="5999825" y="4383775"/>
            <a:ext cx="3000000" cy="532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Figure 6: Filter in the Lab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