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4"/>
  </p:notesMasterIdLst>
  <p:sldIdLst>
    <p:sldId id="256" r:id="rId2"/>
    <p:sldId id="257" r:id="rId3"/>
    <p:sldId id="258" r:id="rId4"/>
    <p:sldId id="276" r:id="rId5"/>
    <p:sldId id="277" r:id="rId6"/>
    <p:sldId id="279" r:id="rId7"/>
    <p:sldId id="278" r:id="rId8"/>
    <p:sldId id="259" r:id="rId9"/>
    <p:sldId id="260" r:id="rId10"/>
    <p:sldId id="261" r:id="rId11"/>
    <p:sldId id="262" r:id="rId12"/>
    <p:sldId id="274" r:id="rId13"/>
    <p:sldId id="263" r:id="rId14"/>
    <p:sldId id="264" r:id="rId15"/>
    <p:sldId id="268" r:id="rId16"/>
    <p:sldId id="265" r:id="rId17"/>
    <p:sldId id="269" r:id="rId18"/>
    <p:sldId id="266" r:id="rId19"/>
    <p:sldId id="267" r:id="rId20"/>
    <p:sldId id="270" r:id="rId21"/>
    <p:sldId id="272" r:id="rId22"/>
    <p:sldId id="27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Style foncé 2 - Accentuation 3/Accentuation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385" autoAdjust="0"/>
  </p:normalViewPr>
  <p:slideViewPr>
    <p:cSldViewPr snapToGrid="0" snapToObjects="1">
      <p:cViewPr>
        <p:scale>
          <a:sx n="85" d="100"/>
          <a:sy n="85" d="100"/>
        </p:scale>
        <p:origin x="-1776" y="80"/>
      </p:cViewPr>
      <p:guideLst>
        <p:guide orient="horz" pos="2160"/>
        <p:guide pos="2880"/>
      </p:guideLst>
    </p:cSldViewPr>
  </p:slideViewPr>
  <p:notesTextViewPr>
    <p:cViewPr>
      <p:scale>
        <a:sx n="100" d="100"/>
        <a:sy n="100" d="100"/>
      </p:scale>
      <p:origin x="8"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C036CC-A400-4944-9FCF-C58BA43ED3B5}" type="datetimeFigureOut">
              <a:rPr lang="fr-FR" smtClean="0"/>
              <a:t>10/12/2014</a:t>
            </a:fld>
            <a:endParaRPr lang="en-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958CA5-5FB9-6A4C-8373-90D16713EB30}" type="slidenum">
              <a:rPr lang="en-CA" smtClean="0"/>
              <a:t>‹#›</a:t>
            </a:fld>
            <a:endParaRPr lang="en-CA"/>
          </a:p>
        </p:txBody>
      </p:sp>
    </p:spTree>
    <p:extLst>
      <p:ext uri="{BB962C8B-B14F-4D97-AF65-F5344CB8AC3E}">
        <p14:creationId xmlns:p14="http://schemas.microsoft.com/office/powerpoint/2010/main" val="42855826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1" Type="http://schemas.openxmlformats.org/officeDocument/2006/relationships/hyperlink" Target="http://en.wikipedia.org/wiki/Null_hypothesis" TargetMode="External"/><Relationship Id="rId12" Type="http://schemas.openxmlformats.org/officeDocument/2006/relationships/hyperlink" Target="http://en.wikipedia.org/wiki/P-value" TargetMode="External"/><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en.wikipedia.org/wiki/Fisher's_exact_test%23cite_note-1" TargetMode="External"/><Relationship Id="rId4" Type="http://schemas.openxmlformats.org/officeDocument/2006/relationships/hyperlink" Target="http://en.wikipedia.org/wiki/Fisher's_exact_test%23cite_note-2" TargetMode="External"/><Relationship Id="rId5" Type="http://schemas.openxmlformats.org/officeDocument/2006/relationships/hyperlink" Target="http://en.wikipedia.org/wiki/Fisher's_exact_test%23cite_note-3" TargetMode="External"/><Relationship Id="rId6" Type="http://schemas.openxmlformats.org/officeDocument/2006/relationships/hyperlink" Target="http://en.wikipedia.org/wiki/Statistical_significance" TargetMode="External"/><Relationship Id="rId7" Type="http://schemas.openxmlformats.org/officeDocument/2006/relationships/hyperlink" Target="http://en.wikipedia.org/wiki/Contingency_table" TargetMode="External"/><Relationship Id="rId8" Type="http://schemas.openxmlformats.org/officeDocument/2006/relationships/hyperlink" Target="http://en.wikipedia.org/wiki/Sample_(statistics)" TargetMode="External"/><Relationship Id="rId9" Type="http://schemas.openxmlformats.org/officeDocument/2006/relationships/hyperlink" Target="http://en.wikipedia.org/wiki/Ronald_Fisher" TargetMode="External"/><Relationship Id="rId10" Type="http://schemas.openxmlformats.org/officeDocument/2006/relationships/hyperlink" Target="http://en.wikipedia.org/wiki/Exact_test"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onlinestatbook.com/2/glossary/independent_variable.html"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a:t>
            </a:fld>
            <a:endParaRPr lang="en-CA"/>
          </a:p>
        </p:txBody>
      </p:sp>
    </p:spTree>
    <p:extLst>
      <p:ext uri="{BB962C8B-B14F-4D97-AF65-F5344CB8AC3E}">
        <p14:creationId xmlns:p14="http://schemas.microsoft.com/office/powerpoint/2010/main" val="4019880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F</a:t>
            </a:r>
            <a:r>
              <a:rPr lang="en-CA" b="1" dirty="0" smtClean="0"/>
              <a:t>isher's exact test</a:t>
            </a:r>
            <a:r>
              <a:rPr lang="en-CA" baseline="30000" dirty="0" smtClean="0">
                <a:hlinkClick r:id="rId3"/>
              </a:rPr>
              <a:t>[1]</a:t>
            </a:r>
            <a:r>
              <a:rPr lang="en-CA" baseline="30000" dirty="0" smtClean="0">
                <a:hlinkClick r:id="rId4"/>
              </a:rPr>
              <a:t>[2]</a:t>
            </a:r>
            <a:r>
              <a:rPr lang="en-CA" baseline="30000" dirty="0" smtClean="0">
                <a:hlinkClick r:id="rId5"/>
              </a:rPr>
              <a:t>[3]</a:t>
            </a:r>
            <a:r>
              <a:rPr lang="en-CA" dirty="0" smtClean="0"/>
              <a:t> is a </a:t>
            </a:r>
            <a:r>
              <a:rPr lang="en-CA" dirty="0" smtClean="0">
                <a:hlinkClick r:id="rId6" tooltip="Statistical significance"/>
              </a:rPr>
              <a:t>statistical significance</a:t>
            </a:r>
            <a:r>
              <a:rPr lang="en-CA" dirty="0" smtClean="0"/>
              <a:t> test used in the analysis of </a:t>
            </a:r>
            <a:r>
              <a:rPr lang="en-CA" dirty="0" smtClean="0">
                <a:hlinkClick r:id="rId7" tooltip="Contingency table"/>
              </a:rPr>
              <a:t>contingency tables</a:t>
            </a:r>
            <a:r>
              <a:rPr lang="en-CA" dirty="0" smtClean="0"/>
              <a:t>. Although in practice it is employed when </a:t>
            </a:r>
            <a:r>
              <a:rPr lang="en-CA" dirty="0" smtClean="0">
                <a:hlinkClick r:id="rId8" tooltip="Sample (statistics)"/>
              </a:rPr>
              <a:t>sample</a:t>
            </a:r>
            <a:r>
              <a:rPr lang="en-CA" dirty="0" smtClean="0"/>
              <a:t> sizes are small, it is valid for all sample sizes. It is named after its inventor, </a:t>
            </a:r>
            <a:r>
              <a:rPr lang="en-CA" dirty="0" smtClean="0">
                <a:hlinkClick r:id="rId9" tooltip="Ronald Fisher"/>
              </a:rPr>
              <a:t>Sir R. A. Fisher</a:t>
            </a:r>
            <a:r>
              <a:rPr lang="en-CA" dirty="0" smtClean="0"/>
              <a:t>, and is one of a class of </a:t>
            </a:r>
            <a:r>
              <a:rPr lang="en-CA" dirty="0" smtClean="0">
                <a:hlinkClick r:id="rId10" tooltip="Exact test"/>
              </a:rPr>
              <a:t>exact tests</a:t>
            </a:r>
            <a:r>
              <a:rPr lang="en-CA" dirty="0" smtClean="0"/>
              <a:t>, so called because the significance of the deviation from a </a:t>
            </a:r>
            <a:r>
              <a:rPr lang="en-CA" dirty="0" smtClean="0">
                <a:hlinkClick r:id="rId11" tooltip="Null hypothesis"/>
              </a:rPr>
              <a:t>null hypothesis</a:t>
            </a:r>
            <a:r>
              <a:rPr lang="en-CA" dirty="0" smtClean="0"/>
              <a:t> (e.g., </a:t>
            </a:r>
            <a:r>
              <a:rPr lang="en-CA" dirty="0" smtClean="0">
                <a:hlinkClick r:id="rId12" tooltip="P-value"/>
              </a:rPr>
              <a:t>P-value</a:t>
            </a:r>
            <a:r>
              <a:rPr lang="en-CA" dirty="0" smtClean="0"/>
              <a:t>) can be calculated exactly, rather than relying on an approximation that becomes exact in the limit as the sample size grows to infinity, as with many statistical tests. </a:t>
            </a:r>
          </a:p>
          <a:p>
            <a:endParaRPr lang="en-CA" dirty="0" smtClean="0"/>
          </a:p>
          <a:p>
            <a:endParaRPr lang="en-CA" dirty="0" smtClean="0"/>
          </a:p>
          <a:p>
            <a:endParaRPr lang="en-CA" b="1" dirty="0" smtClean="0"/>
          </a:p>
          <a:p>
            <a:r>
              <a:rPr lang="en-CA" dirty="0" smtClean="0"/>
              <a:t>The Mann-Whitney test is a nonparametric test that allows two groups or conditions or treatments to be compared without making the assumption that values are normally distributed. So, for example, one might compare the speed at which two different groups of people can run 100 metres, where one group has trained for six weeks and the other has not.</a:t>
            </a:r>
          </a:p>
          <a:p>
            <a:r>
              <a:rPr lang="en-CA" i="1" dirty="0" smtClean="0"/>
              <a:t>Requirements</a:t>
            </a:r>
            <a:endParaRPr lang="en-CA" dirty="0" smtClean="0"/>
          </a:p>
          <a:p>
            <a:r>
              <a:rPr lang="en-CA" dirty="0" smtClean="0"/>
              <a:t>Two random, independent samples</a:t>
            </a:r>
          </a:p>
          <a:p>
            <a:r>
              <a:rPr lang="en-CA" dirty="0" smtClean="0"/>
              <a:t>The data is continuous - in other words, it must, in principle, be possible to distinguish between values at the nth decimal place</a:t>
            </a:r>
          </a:p>
          <a:p>
            <a:r>
              <a:rPr lang="en-CA" dirty="0" smtClean="0"/>
              <a:t>Scale of measurement should be ordinal, interval or ratio</a:t>
            </a:r>
          </a:p>
          <a:p>
            <a:r>
              <a:rPr lang="en-CA" dirty="0" smtClean="0"/>
              <a:t>For maximum accuracy, there should be no ties, though this test - like others - has a way to handle ties</a:t>
            </a:r>
          </a:p>
          <a:p>
            <a:r>
              <a:rPr lang="en-CA" i="1" dirty="0" smtClean="0"/>
              <a:t>Null Hypothesis</a:t>
            </a:r>
            <a:endParaRPr lang="en-CA" dirty="0" smtClean="0"/>
          </a:p>
          <a:p>
            <a:r>
              <a:rPr lang="en-CA" dirty="0" smtClean="0"/>
              <a:t>The null hypothesis asserts that the </a:t>
            </a:r>
            <a:r>
              <a:rPr lang="en-CA" i="1" dirty="0" smtClean="0"/>
              <a:t>medians</a:t>
            </a:r>
            <a:r>
              <a:rPr lang="en-CA" dirty="0" smtClean="0"/>
              <a:t> of the two samples are identical.</a:t>
            </a:r>
          </a:p>
          <a:p>
            <a:endParaRPr lang="en-CA" dirty="0" smtClean="0"/>
          </a:p>
          <a:p>
            <a:endParaRPr lang="en-CA" dirty="0" smtClean="0"/>
          </a:p>
          <a:p>
            <a:r>
              <a:rPr lang="en-CA" dirty="0" smtClean="0"/>
              <a:t>LOGISTIC</a:t>
            </a:r>
            <a:r>
              <a:rPr lang="en-CA" baseline="0" dirty="0" smtClean="0"/>
              <a:t> REGRESSION: </a:t>
            </a:r>
            <a:r>
              <a:rPr lang="en-CA" sz="1200" b="0" i="0" u="none" strike="noStrike" kern="1200" baseline="0" dirty="0" smtClean="0">
                <a:solidFill>
                  <a:schemeClr val="tx1"/>
                </a:solidFill>
                <a:latin typeface="+mn-lt"/>
                <a:ea typeface="+mn-ea"/>
                <a:cs typeface="+mn-cs"/>
              </a:rPr>
              <a:t>Logistic regression analyzes the relationship between multiple independent variables  and a</a:t>
            </a:r>
          </a:p>
          <a:p>
            <a:r>
              <a:rPr lang="en-CA" sz="1200" b="0" i="0" u="none" strike="noStrike" kern="1200" baseline="0" dirty="0" smtClean="0">
                <a:solidFill>
                  <a:schemeClr val="tx1"/>
                </a:solidFill>
                <a:latin typeface="+mn-lt"/>
                <a:ea typeface="+mn-ea"/>
                <a:cs typeface="+mn-cs"/>
              </a:rPr>
              <a:t>categorical dependent variable ( 30 day survival: yes or no)</a:t>
            </a:r>
          </a:p>
          <a:p>
            <a:r>
              <a:rPr lang="en-CA" sz="1200" b="0" i="0" u="none" strike="noStrike" kern="1200" baseline="0" dirty="0" smtClean="0">
                <a:solidFill>
                  <a:schemeClr val="tx1"/>
                </a:solidFill>
                <a:latin typeface="+mn-lt"/>
                <a:ea typeface="+mn-ea"/>
                <a:cs typeface="+mn-cs"/>
              </a:rPr>
              <a:t>Independent variables: duration of storage of </a:t>
            </a:r>
            <a:r>
              <a:rPr lang="en-CA" sz="1200" b="0" i="0" u="none" strike="noStrike" kern="1200" baseline="0" dirty="0" err="1" smtClean="0">
                <a:solidFill>
                  <a:schemeClr val="tx1"/>
                </a:solidFill>
                <a:latin typeface="+mn-lt"/>
                <a:ea typeface="+mn-ea"/>
                <a:cs typeface="+mn-cs"/>
              </a:rPr>
              <a:t>pRBCS</a:t>
            </a:r>
            <a:r>
              <a:rPr lang="en-CA" sz="1200" b="0" i="0" u="none" strike="noStrike" kern="1200" baseline="0" dirty="0" smtClean="0">
                <a:solidFill>
                  <a:schemeClr val="tx1"/>
                </a:solidFill>
                <a:latin typeface="+mn-lt"/>
                <a:ea typeface="+mn-ea"/>
                <a:cs typeface="+mn-cs"/>
              </a:rPr>
              <a:t> ; and controlling for potential CONFOUNDING variables: signalment, body weight, history of previous RBC transfusion, major cause of anemia (</a:t>
            </a:r>
            <a:r>
              <a:rPr lang="en-CA" sz="1200" b="0" i="0" u="none" strike="noStrike" kern="1200" baseline="0" dirty="0" err="1" smtClean="0">
                <a:solidFill>
                  <a:schemeClr val="tx1"/>
                </a:solidFill>
                <a:latin typeface="+mn-lt"/>
                <a:ea typeface="+mn-ea"/>
                <a:cs typeface="+mn-cs"/>
              </a:rPr>
              <a:t>eg</a:t>
            </a:r>
            <a:r>
              <a:rPr lang="en-CA" sz="1200" b="0" i="0" u="none" strike="noStrike" kern="1200" baseline="0" dirty="0" smtClean="0">
                <a:solidFill>
                  <a:schemeClr val="tx1"/>
                </a:solidFill>
                <a:latin typeface="+mn-lt"/>
                <a:ea typeface="+mn-ea"/>
                <a:cs typeface="+mn-cs"/>
              </a:rPr>
              <a:t>, </a:t>
            </a:r>
            <a:r>
              <a:rPr lang="en-CA" sz="1200" b="0" i="0" u="none" strike="noStrike" kern="1200" baseline="0" dirty="0" err="1" smtClean="0">
                <a:solidFill>
                  <a:schemeClr val="tx1"/>
                </a:solidFill>
                <a:latin typeface="+mn-lt"/>
                <a:ea typeface="+mn-ea"/>
                <a:cs typeface="+mn-cs"/>
              </a:rPr>
              <a:t>hemorrhage</a:t>
            </a:r>
            <a:r>
              <a:rPr lang="en-CA" sz="1200" b="0" i="0" u="none" strike="noStrike" kern="1200" baseline="0" dirty="0" smtClean="0">
                <a:solidFill>
                  <a:schemeClr val="tx1"/>
                </a:solidFill>
                <a:latin typeface="+mn-lt"/>
                <a:ea typeface="+mn-ea"/>
                <a:cs typeface="+mn-cs"/>
              </a:rPr>
              <a:t>, hemolysis, or ineffective erythropoiesis [IE]), major underlying disease process, and concurrent medical conditions. Also evaluate the effects of packed cell volume (PCV); total plasma protein concentration (TP); absolute reticulocyte count; platelet count; total white blood cell count; neutrophil count; serum creatinine, bilirubin, albumin, and glucose concentrations; blood lactate concentration; venous pH; body temperature; and, presence or absence of a blood </a:t>
            </a:r>
            <a:r>
              <a:rPr lang="en-CA" sz="1200" b="0" i="0" u="none" strike="noStrike" kern="1200" baseline="0" dirty="0" err="1" smtClean="0">
                <a:solidFill>
                  <a:schemeClr val="tx1"/>
                </a:solidFill>
                <a:latin typeface="+mn-lt"/>
                <a:ea typeface="+mn-ea"/>
                <a:cs typeface="+mn-cs"/>
              </a:rPr>
              <a:t>crossmatch</a:t>
            </a:r>
            <a:r>
              <a:rPr lang="en-CA" sz="1200" b="0" i="0" u="none" strike="noStrike" kern="1200" baseline="0" dirty="0" smtClean="0">
                <a:solidFill>
                  <a:schemeClr val="tx1"/>
                </a:solidFill>
                <a:latin typeface="+mn-lt"/>
                <a:ea typeface="+mn-ea"/>
                <a:cs typeface="+mn-cs"/>
              </a:rPr>
              <a:t>.</a:t>
            </a:r>
            <a:endParaRPr lang="en-CA" dirty="0" smtClean="0"/>
          </a:p>
          <a:p>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12</a:t>
            </a:fld>
            <a:endParaRPr lang="en-CA"/>
          </a:p>
        </p:txBody>
      </p:sp>
    </p:spTree>
    <p:extLst>
      <p:ext uri="{BB962C8B-B14F-4D97-AF65-F5344CB8AC3E}">
        <p14:creationId xmlns:p14="http://schemas.microsoft.com/office/powerpoint/2010/main" val="509401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baseline="0" dirty="0" smtClean="0"/>
          </a:p>
          <a:p>
            <a:r>
              <a:rPr lang="en-CA" baseline="0" dirty="0" smtClean="0"/>
              <a:t>80% of the dogs received </a:t>
            </a:r>
            <a:r>
              <a:rPr lang="en-CA" baseline="0" dirty="0" err="1" smtClean="0"/>
              <a:t>pRBCS</a:t>
            </a:r>
            <a:r>
              <a:rPr lang="en-CA" baseline="0" dirty="0" smtClean="0"/>
              <a:t> older than 14 days and 20% received </a:t>
            </a:r>
            <a:r>
              <a:rPr lang="en-CA" baseline="0" dirty="0" err="1" smtClean="0"/>
              <a:t>prBCS</a:t>
            </a:r>
            <a:r>
              <a:rPr lang="en-CA" baseline="0" dirty="0" smtClean="0"/>
              <a:t> younger than 14 days</a:t>
            </a:r>
          </a:p>
          <a:p>
            <a:r>
              <a:rPr lang="en-CA" dirty="0" smtClean="0"/>
              <a:t>There was a wide</a:t>
            </a:r>
            <a:r>
              <a:rPr lang="en-CA" baseline="0" dirty="0" smtClean="0"/>
              <a:t> distribution of </a:t>
            </a:r>
            <a:r>
              <a:rPr lang="en-CA" baseline="0" dirty="0" err="1" smtClean="0"/>
              <a:t>pRBCS</a:t>
            </a:r>
            <a:r>
              <a:rPr lang="en-CA" baseline="0" dirty="0" smtClean="0"/>
              <a:t> unit storage duration – from 0 to 40 days.</a:t>
            </a:r>
          </a:p>
          <a:p>
            <a:r>
              <a:rPr lang="en-CA" baseline="0" dirty="0" smtClean="0"/>
              <a:t>Median storage duration was 23 days.</a:t>
            </a:r>
          </a:p>
          <a:p>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13</a:t>
            </a:fld>
            <a:endParaRPr lang="en-CA"/>
          </a:p>
        </p:txBody>
      </p:sp>
    </p:spTree>
    <p:extLst>
      <p:ext uri="{BB962C8B-B14F-4D97-AF65-F5344CB8AC3E}">
        <p14:creationId xmlns:p14="http://schemas.microsoft.com/office/powerpoint/2010/main" val="2280753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Only</a:t>
            </a:r>
            <a:r>
              <a:rPr lang="en-CA" baseline="0" dirty="0" smtClean="0"/>
              <a:t> 675/3095 dogs received </a:t>
            </a:r>
            <a:r>
              <a:rPr lang="en-CA" baseline="0" dirty="0" err="1" smtClean="0"/>
              <a:t>pRBCS</a:t>
            </a:r>
            <a:r>
              <a:rPr lang="en-CA" baseline="0" dirty="0" smtClean="0"/>
              <a:t> younger than 14 days</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14</a:t>
            </a:fld>
            <a:endParaRPr lang="en-CA"/>
          </a:p>
        </p:txBody>
      </p:sp>
    </p:spTree>
    <p:extLst>
      <p:ext uri="{BB962C8B-B14F-4D97-AF65-F5344CB8AC3E}">
        <p14:creationId xmlns:p14="http://schemas.microsoft.com/office/powerpoint/2010/main" val="20626446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there was a statistically significant </a:t>
            </a:r>
            <a:r>
              <a:rPr lang="en-CA" dirty="0" err="1" smtClean="0"/>
              <a:t>associa-tion</a:t>
            </a:r>
            <a:r>
              <a:rPr lang="en-CA" dirty="0" smtClean="0"/>
              <a:t> between longer PRBC storage and development of a FNHTR, the clinical relevance of this observation is questionable given that the median durations of PRBC storage were 23.5 and 22 days</a:t>
            </a:r>
          </a:p>
          <a:p>
            <a:endParaRPr lang="en-CA" dirty="0" smtClean="0"/>
          </a:p>
          <a:p>
            <a:r>
              <a:rPr lang="en-CA" dirty="0" smtClean="0"/>
              <a:t>34 mL/kg (range,10.7–128.7), more than twice the median volume for all dogs with </a:t>
            </a:r>
            <a:r>
              <a:rPr lang="en-CA" dirty="0" err="1" smtClean="0"/>
              <a:t>hemorrhage</a:t>
            </a:r>
            <a:endParaRPr lang="en-CA" dirty="0" smtClean="0"/>
          </a:p>
          <a:p>
            <a:endParaRPr lang="en-CA" dirty="0" smtClean="0"/>
          </a:p>
          <a:p>
            <a:endParaRPr lang="en-CA" dirty="0" smtClean="0"/>
          </a:p>
          <a:p>
            <a:r>
              <a:rPr lang="en-CA" dirty="0" smtClean="0"/>
              <a:t>All the dogs who</a:t>
            </a:r>
            <a:r>
              <a:rPr lang="en-CA" baseline="0" dirty="0" smtClean="0"/>
              <a:t> experienced AHTR were dogs treated for transfusions because of </a:t>
            </a:r>
            <a:r>
              <a:rPr lang="en-CA" baseline="0" dirty="0" err="1" smtClean="0"/>
              <a:t>hemorrhage</a:t>
            </a:r>
            <a:r>
              <a:rPr lang="en-CA" baseline="0" dirty="0" smtClean="0"/>
              <a:t>. </a:t>
            </a:r>
          </a:p>
          <a:p>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15</a:t>
            </a:fld>
            <a:endParaRPr lang="en-CA"/>
          </a:p>
        </p:txBody>
      </p:sp>
    </p:spTree>
    <p:extLst>
      <p:ext uri="{BB962C8B-B14F-4D97-AF65-F5344CB8AC3E}">
        <p14:creationId xmlns:p14="http://schemas.microsoft.com/office/powerpoint/2010/main" val="26019804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a larger total volume of PRBCs administered was strongly associated with development of new or progressive MODS, individual organ failures, sepsis, DIC, and TED</a:t>
            </a:r>
          </a:p>
          <a:p>
            <a:r>
              <a:rPr lang="en-CA" dirty="0" smtClean="0"/>
              <a:t>But</a:t>
            </a:r>
            <a:r>
              <a:rPr lang="en-CA" baseline="0" dirty="0" smtClean="0"/>
              <a:t> </a:t>
            </a:r>
            <a:r>
              <a:rPr lang="en-CA" dirty="0" smtClean="0"/>
              <a:t>there was no association with 30-day survival </a:t>
            </a:r>
          </a:p>
          <a:p>
            <a:endParaRPr lang="en-CA" dirty="0" smtClean="0"/>
          </a:p>
          <a:p>
            <a:r>
              <a:rPr lang="en-CA" dirty="0" smtClean="0"/>
              <a:t>There was an association between duration of </a:t>
            </a:r>
            <a:r>
              <a:rPr lang="en-CA" dirty="0" err="1" smtClean="0"/>
              <a:t>pRBC</a:t>
            </a:r>
            <a:r>
              <a:rPr lang="en-CA" dirty="0" smtClean="0"/>
              <a:t> storage</a:t>
            </a:r>
            <a:r>
              <a:rPr lang="en-CA" baseline="0" dirty="0" smtClean="0"/>
              <a:t> and development of coagulation failure or TED. </a:t>
            </a:r>
            <a:endParaRPr lang="en-CA" dirty="0" smtClean="0"/>
          </a:p>
          <a:p>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16</a:t>
            </a:fld>
            <a:endParaRPr lang="en-CA"/>
          </a:p>
        </p:txBody>
      </p:sp>
    </p:spTree>
    <p:extLst>
      <p:ext uri="{BB962C8B-B14F-4D97-AF65-F5344CB8AC3E}">
        <p14:creationId xmlns:p14="http://schemas.microsoft.com/office/powerpoint/2010/main" val="38182633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Although a larger total volume of PRBCs administered was associated with post-transfusion complications as noted above (Table 2), there was no association with 30-day survival overall or for each subset (</a:t>
            </a:r>
            <a:r>
              <a:rPr lang="en-CA" dirty="0" err="1" smtClean="0"/>
              <a:t>hemorrhage</a:t>
            </a:r>
            <a:r>
              <a:rPr lang="en-CA" dirty="0" smtClean="0"/>
              <a:t>, hemolysis, or IE).</a:t>
            </a:r>
          </a:p>
          <a:p>
            <a:endParaRPr lang="en-CA" dirty="0" smtClean="0"/>
          </a:p>
          <a:p>
            <a:endParaRPr lang="en-CA" dirty="0" smtClean="0"/>
          </a:p>
          <a:p>
            <a:r>
              <a:rPr lang="en-CA" dirty="0" smtClean="0"/>
              <a:t>There was a statistically but not clinically relevant difference in the total volume of PRBCs administered to all dogs being discharged (median,</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17</a:t>
            </a:fld>
            <a:endParaRPr lang="en-CA"/>
          </a:p>
        </p:txBody>
      </p:sp>
    </p:spTree>
    <p:extLst>
      <p:ext uri="{BB962C8B-B14F-4D97-AF65-F5344CB8AC3E}">
        <p14:creationId xmlns:p14="http://schemas.microsoft.com/office/powerpoint/2010/main" val="1119702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The percentage of dogs discharged from the hospital was significantly higher when the major cause of anemia was hemolysis rather than </a:t>
            </a:r>
            <a:r>
              <a:rPr lang="en-CA" dirty="0" err="1" smtClean="0"/>
              <a:t>hemorrhage</a:t>
            </a:r>
            <a:endParaRPr lang="en-CA" dirty="0" smtClean="0"/>
          </a:p>
          <a:p>
            <a:r>
              <a:rPr lang="en-CA" dirty="0" smtClean="0"/>
              <a:t>Survival at 30 days after the first PRBC trans-fusion was longest for dogs with hemolysis</a:t>
            </a:r>
          </a:p>
          <a:p>
            <a:endParaRPr lang="en-CA" dirty="0" smtClean="0"/>
          </a:p>
          <a:p>
            <a:r>
              <a:rPr lang="en-CA" dirty="0" smtClean="0"/>
              <a:t>longer duration of PRBC storage was a negative risk factor for survival in dogs with hemolysis, but not for dogs with </a:t>
            </a:r>
            <a:r>
              <a:rPr lang="en-CA" dirty="0" err="1" smtClean="0"/>
              <a:t>hemorrhage</a:t>
            </a:r>
            <a:r>
              <a:rPr lang="en-CA" dirty="0" smtClean="0"/>
              <a:t> or IE.</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18</a:t>
            </a:fld>
            <a:endParaRPr lang="en-CA"/>
          </a:p>
        </p:txBody>
      </p:sp>
    </p:spTree>
    <p:extLst>
      <p:ext uri="{BB962C8B-B14F-4D97-AF65-F5344CB8AC3E}">
        <p14:creationId xmlns:p14="http://schemas.microsoft.com/office/powerpoint/2010/main" val="1023847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For every 7 day increase in storage, there was a 0.79 lesser odds of 30-day survival in dogs with hemolysis</a:t>
            </a:r>
          </a:p>
          <a:p>
            <a:endParaRPr lang="en-CA" dirty="0" smtClean="0"/>
          </a:p>
          <a:p>
            <a:r>
              <a:rPr lang="en-CA" dirty="0" smtClean="0"/>
              <a:t>Increasing patient age and </a:t>
            </a:r>
            <a:r>
              <a:rPr lang="en-CA" dirty="0" err="1" smtClean="0"/>
              <a:t>pretransfusion</a:t>
            </a:r>
            <a:r>
              <a:rPr lang="en-CA" dirty="0" smtClean="0"/>
              <a:t> plasma lactate concentration also were found to be negative risk factors for survival of dogs with hemolysis. </a:t>
            </a:r>
          </a:p>
          <a:p>
            <a:endParaRPr lang="en-CA" dirty="0" smtClean="0"/>
          </a:p>
          <a:p>
            <a:endParaRPr lang="en-CA" dirty="0" smtClean="0"/>
          </a:p>
          <a:p>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19</a:t>
            </a:fld>
            <a:endParaRPr lang="en-CA"/>
          </a:p>
        </p:txBody>
      </p:sp>
    </p:spTree>
    <p:extLst>
      <p:ext uri="{BB962C8B-B14F-4D97-AF65-F5344CB8AC3E}">
        <p14:creationId xmlns:p14="http://schemas.microsoft.com/office/powerpoint/2010/main" val="562792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However, when considering all dogs, regardless of cause of anemia, there was no association between the PRBC storage time and survival.</a:t>
            </a:r>
          </a:p>
          <a:p>
            <a:r>
              <a:rPr lang="en-CA" dirty="0" smtClean="0"/>
              <a:t>A synergistic effect of older PRBC transfusion-associated inflammation with the inflammatory response in dogs with IMHA may contribute to mortality</a:t>
            </a:r>
          </a:p>
          <a:p>
            <a:endParaRPr lang="en-CA" dirty="0" smtClean="0"/>
          </a:p>
          <a:p>
            <a:r>
              <a:rPr lang="en-CA" baseline="0" dirty="0" smtClean="0"/>
              <a:t>.</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20</a:t>
            </a:fld>
            <a:endParaRPr lang="en-CA"/>
          </a:p>
        </p:txBody>
      </p:sp>
    </p:spTree>
    <p:extLst>
      <p:ext uri="{BB962C8B-B14F-4D97-AF65-F5344CB8AC3E}">
        <p14:creationId xmlns:p14="http://schemas.microsoft.com/office/powerpoint/2010/main" val="16247285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r>
              <a:rPr lang="en-CA" dirty="0" smtClean="0"/>
              <a:t>Effect of their strict</a:t>
            </a:r>
            <a:r>
              <a:rPr lang="en-CA" baseline="0" dirty="0" smtClean="0"/>
              <a:t> definition for coagulation failure, TED</a:t>
            </a:r>
          </a:p>
          <a:p>
            <a:r>
              <a:rPr lang="en-CA" baseline="0" dirty="0" smtClean="0"/>
              <a:t>Statistical association – but cause and effect?</a:t>
            </a:r>
          </a:p>
          <a:p>
            <a:r>
              <a:rPr lang="en-CA" baseline="0" dirty="0" smtClean="0"/>
              <a:t>Retrospective nature</a:t>
            </a:r>
          </a:p>
          <a:p>
            <a:r>
              <a:rPr lang="en-CA" baseline="0" dirty="0" smtClean="0"/>
              <a:t>Only 20% received </a:t>
            </a:r>
            <a:r>
              <a:rPr lang="en-CA" baseline="0" dirty="0" err="1" smtClean="0"/>
              <a:t>pRBCS</a:t>
            </a:r>
            <a:r>
              <a:rPr lang="en-CA" baseline="0" dirty="0" smtClean="0"/>
              <a:t> younger than 14 days. </a:t>
            </a:r>
          </a:p>
          <a:p>
            <a:r>
              <a:rPr lang="en-CA" baseline="0" dirty="0" smtClean="0"/>
              <a:t>Other factors that may have influence morbidity/mortality in this population of sick patients other than </a:t>
            </a:r>
            <a:r>
              <a:rPr lang="en-CA" baseline="0" dirty="0" err="1" smtClean="0"/>
              <a:t>pRBCs</a:t>
            </a:r>
            <a:r>
              <a:rPr lang="en-CA" baseline="0" dirty="0" smtClean="0"/>
              <a:t> itself.</a:t>
            </a:r>
          </a:p>
          <a:p>
            <a:r>
              <a:rPr lang="en-CA" baseline="0" dirty="0" smtClean="0"/>
              <a:t>Large number of dogs + but very </a:t>
            </a:r>
            <a:r>
              <a:rPr lang="en-CA" baseline="0" dirty="0" err="1" smtClean="0"/>
              <a:t>heterogenous</a:t>
            </a:r>
            <a:r>
              <a:rPr lang="en-CA" baseline="0" dirty="0" smtClean="0"/>
              <a:t> group</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21</a:t>
            </a:fld>
            <a:endParaRPr lang="en-CA"/>
          </a:p>
        </p:txBody>
      </p:sp>
    </p:spTree>
    <p:extLst>
      <p:ext uri="{BB962C8B-B14F-4D97-AF65-F5344CB8AC3E}">
        <p14:creationId xmlns:p14="http://schemas.microsoft.com/office/powerpoint/2010/main" val="2029654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Callan</a:t>
            </a:r>
            <a:r>
              <a:rPr lang="fr-FR" dirty="0" smtClean="0"/>
              <a:t>:</a:t>
            </a:r>
            <a:r>
              <a:rPr lang="fr-FR" baseline="0" dirty="0" smtClean="0"/>
              <a:t> </a:t>
            </a:r>
            <a:r>
              <a:rPr lang="fr-FR" dirty="0" err="1" smtClean="0"/>
              <a:t>clinical</a:t>
            </a:r>
            <a:r>
              <a:rPr lang="fr-FR" dirty="0" smtClean="0"/>
              <a:t> and </a:t>
            </a:r>
            <a:r>
              <a:rPr lang="fr-FR" dirty="0" err="1" smtClean="0"/>
              <a:t>research</a:t>
            </a:r>
            <a:r>
              <a:rPr lang="fr-FR" dirty="0" smtClean="0"/>
              <a:t> </a:t>
            </a:r>
            <a:r>
              <a:rPr lang="fr-FR" dirty="0" err="1" smtClean="0"/>
              <a:t>interests</a:t>
            </a:r>
            <a:r>
              <a:rPr lang="fr-FR" dirty="0" smtClean="0"/>
              <a:t> in </a:t>
            </a:r>
            <a:r>
              <a:rPr lang="fr-FR" dirty="0" err="1" smtClean="0"/>
              <a:t>hematology</a:t>
            </a:r>
            <a:r>
              <a:rPr lang="fr-FR" dirty="0" smtClean="0"/>
              <a:t> and transfusion </a:t>
            </a:r>
            <a:r>
              <a:rPr lang="fr-FR" dirty="0" err="1" smtClean="0"/>
              <a:t>medicine</a:t>
            </a:r>
            <a:r>
              <a:rPr lang="fr-FR" dirty="0" smtClean="0"/>
              <a:t>, </a:t>
            </a:r>
            <a:r>
              <a:rPr lang="fr-FR" dirty="0" err="1" smtClean="0"/>
              <a:t>several</a:t>
            </a:r>
            <a:r>
              <a:rPr lang="fr-FR" dirty="0" smtClean="0"/>
              <a:t> publications</a:t>
            </a:r>
            <a:r>
              <a:rPr lang="fr-FR" baseline="0" dirty="0" smtClean="0"/>
              <a:t> in </a:t>
            </a:r>
            <a:r>
              <a:rPr lang="fr-FR" baseline="0" dirty="0" err="1" smtClean="0"/>
              <a:t>that</a:t>
            </a:r>
            <a:r>
              <a:rPr lang="fr-FR" baseline="0" dirty="0" smtClean="0"/>
              <a:t> regard</a:t>
            </a:r>
          </a:p>
          <a:p>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2</a:t>
            </a:fld>
            <a:endParaRPr lang="en-CA"/>
          </a:p>
        </p:txBody>
      </p:sp>
    </p:spTree>
    <p:extLst>
      <p:ext uri="{BB962C8B-B14F-4D97-AF65-F5344CB8AC3E}">
        <p14:creationId xmlns:p14="http://schemas.microsoft.com/office/powerpoint/2010/main" val="194026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But When comparing dogs that received only </a:t>
            </a:r>
            <a:r>
              <a:rPr lang="en-CA" dirty="0" err="1" smtClean="0"/>
              <a:t>PRBCunits</a:t>
            </a:r>
            <a:r>
              <a:rPr lang="en-CA" dirty="0" smtClean="0"/>
              <a:t> stored ≤14 days (n = 675) to those that </a:t>
            </a:r>
            <a:r>
              <a:rPr lang="en-CA" dirty="0" err="1" smtClean="0"/>
              <a:t>receivedPRBC</a:t>
            </a:r>
            <a:r>
              <a:rPr lang="en-CA" dirty="0" smtClean="0"/>
              <a:t> units stored for &gt;14 days (n = 2,586), there was no difference in outcome (discharged, died, or </a:t>
            </a:r>
            <a:r>
              <a:rPr lang="en-CA" dirty="0" err="1" smtClean="0"/>
              <a:t>eutha-nized</a:t>
            </a:r>
            <a:r>
              <a:rPr lang="en-CA" dirty="0" smtClean="0"/>
              <a:t>) or 30-day survival for all dogs overall or </a:t>
            </a:r>
            <a:r>
              <a:rPr lang="en-CA" dirty="0" err="1" smtClean="0"/>
              <a:t>fo</a:t>
            </a:r>
            <a:r>
              <a:rPr lang="en-CA" dirty="0" smtClean="0"/>
              <a:t> </a:t>
            </a:r>
            <a:r>
              <a:rPr lang="en-CA" dirty="0" err="1" smtClean="0"/>
              <a:t>rany</a:t>
            </a:r>
            <a:r>
              <a:rPr lang="en-CA" dirty="0" smtClean="0"/>
              <a:t> subset (</a:t>
            </a:r>
            <a:r>
              <a:rPr lang="en-CA" dirty="0" err="1" smtClean="0"/>
              <a:t>hemorrhage</a:t>
            </a:r>
            <a:r>
              <a:rPr lang="en-CA" dirty="0" smtClean="0"/>
              <a:t>, hemolysis, or IE).</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22</a:t>
            </a:fld>
            <a:endParaRPr lang="en-CA"/>
          </a:p>
        </p:txBody>
      </p:sp>
    </p:spTree>
    <p:extLst>
      <p:ext uri="{BB962C8B-B14F-4D97-AF65-F5344CB8AC3E}">
        <p14:creationId xmlns:p14="http://schemas.microsoft.com/office/powerpoint/2010/main" val="2061356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However, large observational studies of human patients, especially those with trauma,3 after cardiac surgery,4 or in a </a:t>
            </a:r>
            <a:r>
              <a:rPr lang="en-CA" dirty="0" err="1" smtClean="0"/>
              <a:t>pediatric</a:t>
            </a:r>
            <a:r>
              <a:rPr lang="en-CA" dirty="0" smtClean="0"/>
              <a:t> intensive care unit,5human patients, especially those with trauma,3 after cardiac surgery,4 or in a </a:t>
            </a:r>
            <a:r>
              <a:rPr lang="en-CA" dirty="0" err="1" smtClean="0"/>
              <a:t>pediatric</a:t>
            </a:r>
            <a:r>
              <a:rPr lang="en-CA" dirty="0" smtClean="0"/>
              <a:t> intensive care unit,5found associations between transfusions of </a:t>
            </a:r>
            <a:r>
              <a:rPr lang="en-CA" dirty="0" err="1" smtClean="0"/>
              <a:t>olderPRBCs</a:t>
            </a:r>
            <a:r>
              <a:rPr lang="en-CA" dirty="0" smtClean="0"/>
              <a:t> (generally defined as &gt;14 days of storage) </a:t>
            </a:r>
            <a:r>
              <a:rPr lang="en-CA" dirty="0" err="1" smtClean="0"/>
              <a:t>andincreased</a:t>
            </a:r>
            <a:r>
              <a:rPr lang="en-CA" dirty="0" smtClean="0"/>
              <a:t> sepsis, multiple organ dysfunction syndrome(MODS), mortality or some combination of these.</a:t>
            </a:r>
          </a:p>
          <a:p>
            <a:endParaRPr lang="en-CA" dirty="0" smtClean="0"/>
          </a:p>
          <a:p>
            <a:endParaRPr lang="en-CA" dirty="0" smtClean="0"/>
          </a:p>
          <a:p>
            <a:endParaRPr lang="en-CA" dirty="0" smtClean="0"/>
          </a:p>
          <a:p>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3</a:t>
            </a:fld>
            <a:endParaRPr lang="en-CA"/>
          </a:p>
        </p:txBody>
      </p:sp>
    </p:spTree>
    <p:extLst>
      <p:ext uri="{BB962C8B-B14F-4D97-AF65-F5344CB8AC3E}">
        <p14:creationId xmlns:p14="http://schemas.microsoft.com/office/powerpoint/2010/main" val="2241597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monocyte </a:t>
            </a:r>
            <a:r>
              <a:rPr lang="fr-FR" dirty="0" err="1" smtClean="0"/>
              <a:t>chemoattractant</a:t>
            </a:r>
            <a:r>
              <a:rPr lang="fr-FR" dirty="0" smtClean="0"/>
              <a:t> </a:t>
            </a:r>
            <a:r>
              <a:rPr lang="fr-FR" dirty="0" err="1" smtClean="0"/>
              <a:t>protein</a:t>
            </a:r>
            <a:r>
              <a:rPr lang="fr-FR" dirty="0" smtClean="0"/>
              <a:t> (MCP)-1</a:t>
            </a:r>
          </a:p>
          <a:p>
            <a:endParaRPr lang="fr-FR" dirty="0" smtClean="0"/>
          </a:p>
          <a:p>
            <a:r>
              <a:rPr lang="fr-FR" dirty="0" err="1" smtClean="0"/>
              <a:t>measures</a:t>
            </a:r>
            <a:r>
              <a:rPr lang="fr-FR" dirty="0" smtClean="0"/>
              <a:t> of the </a:t>
            </a:r>
            <a:r>
              <a:rPr lang="fr-FR" dirty="0" err="1" smtClean="0"/>
              <a:t>severity</a:t>
            </a:r>
            <a:r>
              <a:rPr lang="fr-FR" dirty="0" smtClean="0"/>
              <a:t> of multiple </a:t>
            </a:r>
            <a:r>
              <a:rPr lang="fr-FR" dirty="0" err="1" smtClean="0"/>
              <a:t>organ</a:t>
            </a:r>
            <a:r>
              <a:rPr lang="fr-FR" dirty="0" smtClean="0"/>
              <a:t> </a:t>
            </a:r>
            <a:r>
              <a:rPr lang="fr-FR" dirty="0" err="1" smtClean="0"/>
              <a:t>dysfunction</a:t>
            </a:r>
            <a:r>
              <a:rPr lang="fr-FR" dirty="0" smtClean="0"/>
              <a:t> syndrome in </a:t>
            </a:r>
            <a:r>
              <a:rPr lang="fr-FR" dirty="0" err="1" smtClean="0"/>
              <a:t>paediatric</a:t>
            </a:r>
            <a:r>
              <a:rPr lang="fr-FR" dirty="0" smtClean="0"/>
              <a:t> intensive care </a:t>
            </a:r>
            <a:r>
              <a:rPr lang="fr-FR" dirty="0" err="1" smtClean="0"/>
              <a:t>units</a:t>
            </a:r>
            <a:r>
              <a:rPr lang="fr-FR" dirty="0" smtClean="0"/>
              <a:t>;</a:t>
            </a:r>
            <a:endParaRPr lang="en-CA" dirty="0" smtClean="0"/>
          </a:p>
          <a:p>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5</a:t>
            </a:fld>
            <a:endParaRPr lang="en-CA"/>
          </a:p>
        </p:txBody>
      </p:sp>
    </p:spTree>
    <p:extLst>
      <p:ext uri="{BB962C8B-B14F-4D97-AF65-F5344CB8AC3E}">
        <p14:creationId xmlns:p14="http://schemas.microsoft.com/office/powerpoint/2010/main" val="3075802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6"/>
          <p:cNvSpPr>
            <a:spLocks noGrp="1" noChangeArrowheads="1"/>
          </p:cNvSpPr>
          <p:nvPr>
            <p:ph type="sldNum" sz="quarter"/>
          </p:nvPr>
        </p:nvSpPr>
        <p:spPr>
          <a:noFill/>
        </p:spPr>
        <p:txBody>
          <a:bodyPr/>
          <a:lstStyle/>
          <a:p>
            <a:fld id="{0E78A471-D789-41F3-8A64-F8CE717DD838}" type="slidenum">
              <a:rPr lang="en-GB"/>
              <a:t>6</a:t>
            </a:fld>
            <a:endParaRPr lang="en-GB"/>
          </a:p>
        </p:txBody>
      </p:sp>
      <p:sp>
        <p:nvSpPr>
          <p:cNvPr id="4099" name="Rectangle 1"/>
          <p:cNvSpPr txBox="1">
            <a:spLocks noGrp="1" noRot="1" noChangeAspect="1" noChangeArrowheads="1" noTextEdit="1"/>
          </p:cNvSpPr>
          <p:nvPr>
            <p:ph type="sldImg"/>
          </p:nvPr>
        </p:nvSpPr>
        <p:spPr>
          <a:xfrm>
            <a:off x="1003786" y="695134"/>
            <a:ext cx="4848989" cy="3428152"/>
          </a:xfrm>
          <a:solidFill>
            <a:srgbClr val="FFFFFF"/>
          </a:solidFill>
          <a:ln>
            <a:solidFill>
              <a:srgbClr val="000000"/>
            </a:solidFill>
            <a:miter lim="800000"/>
          </a:ln>
        </p:spPr>
      </p:sp>
      <p:sp>
        <p:nvSpPr>
          <p:cNvPr id="4100" name="Text Box 2"/>
          <p:cNvSpPr txBox="1">
            <a:spLocks noGrp="1" noChangeArrowheads="1"/>
          </p:cNvSpPr>
          <p:nvPr>
            <p:ph type="body" idx="1"/>
          </p:nvPr>
        </p:nvSpPr>
        <p:spPr>
          <a:xfrm>
            <a:off x="685512" y="4343230"/>
            <a:ext cx="5486976" cy="4115139"/>
          </a:xfrm>
          <a:noFill/>
          <a:ln/>
        </p:spPr>
        <p:txBody>
          <a:bodyPr tIns="9279"/>
          <a:lstStyle/>
          <a:p>
            <a:pPr algn="just">
              <a:lnSpc>
                <a:spcPct val="93000"/>
              </a:lnSpc>
              <a:spcBef>
                <a:spcPct val="0"/>
              </a:spcBef>
              <a:tabLst>
                <a:tab pos="634643" algn="l"/>
                <a:tab pos="1269286" algn="l"/>
                <a:tab pos="1903929" algn="l"/>
                <a:tab pos="2538573" algn="l"/>
                <a:tab pos="3173216" algn="l"/>
                <a:tab pos="3807859" algn="l"/>
                <a:tab pos="4442502" algn="l"/>
                <a:tab pos="5077145" algn="l"/>
              </a:tabLst>
            </a:pPr>
            <a:r>
              <a:rPr lang="fr-FR" dirty="0" smtClean="0"/>
              <a:t>The original </a:t>
            </a:r>
            <a:r>
              <a:rPr lang="fr-FR" dirty="0" err="1" smtClean="0"/>
              <a:t>concern</a:t>
            </a:r>
            <a:r>
              <a:rPr lang="fr-FR" dirty="0" smtClean="0"/>
              <a:t> </a:t>
            </a:r>
            <a:r>
              <a:rPr lang="fr-FR" dirty="0" err="1" smtClean="0"/>
              <a:t>regarding</a:t>
            </a:r>
            <a:r>
              <a:rPr lang="fr-FR" dirty="0" smtClean="0"/>
              <a:t> RBC </a:t>
            </a:r>
            <a:r>
              <a:rPr lang="fr-FR" dirty="0" err="1" smtClean="0"/>
              <a:t>storage</a:t>
            </a:r>
            <a:r>
              <a:rPr lang="fr-FR" dirty="0" smtClean="0"/>
              <a:t> time and maximal acceptable </a:t>
            </a:r>
            <a:r>
              <a:rPr lang="fr-FR" dirty="0" err="1" smtClean="0"/>
              <a:t>shelf</a:t>
            </a:r>
            <a:r>
              <a:rPr lang="fr-FR" dirty="0" smtClean="0"/>
              <a:t> life for patient care </a:t>
            </a:r>
            <a:r>
              <a:rPr lang="fr-FR" dirty="0" err="1" smtClean="0"/>
              <a:t>evolved</a:t>
            </a:r>
            <a:r>
              <a:rPr lang="fr-FR" dirty="0" smtClean="0"/>
              <a:t> </a:t>
            </a:r>
            <a:r>
              <a:rPr lang="fr-FR" dirty="0" err="1" smtClean="0"/>
              <a:t>from</a:t>
            </a:r>
            <a:r>
              <a:rPr lang="fr-FR" dirty="0" smtClean="0"/>
              <a:t> observations of the RBC </a:t>
            </a:r>
            <a:r>
              <a:rPr lang="fr-FR" dirty="0" err="1" smtClean="0"/>
              <a:t>storage</a:t>
            </a:r>
            <a:r>
              <a:rPr lang="fr-FR" dirty="0" smtClean="0"/>
              <a:t> </a:t>
            </a:r>
            <a:r>
              <a:rPr lang="fr-FR" dirty="0" err="1" smtClean="0"/>
              <a:t>lesion</a:t>
            </a:r>
            <a:r>
              <a:rPr lang="fr-FR" dirty="0" smtClean="0"/>
              <a:t>(s) </a:t>
            </a:r>
            <a:r>
              <a:rPr lang="fr-FR" dirty="0" err="1" smtClean="0"/>
              <a:t>During</a:t>
            </a:r>
            <a:r>
              <a:rPr lang="fr-FR" dirty="0" smtClean="0"/>
              <a:t> the duration of </a:t>
            </a:r>
            <a:r>
              <a:rPr lang="fr-FR" dirty="0" err="1" smtClean="0"/>
              <a:t>their</a:t>
            </a:r>
            <a:r>
              <a:rPr lang="fr-FR" dirty="0" smtClean="0"/>
              <a:t> </a:t>
            </a:r>
            <a:r>
              <a:rPr lang="fr-FR" dirty="0" err="1" smtClean="0"/>
              <a:t>shelf</a:t>
            </a:r>
            <a:r>
              <a:rPr lang="fr-FR" dirty="0" smtClean="0"/>
              <a:t> life, </a:t>
            </a:r>
            <a:r>
              <a:rPr lang="fr-FR" dirty="0" err="1" smtClean="0"/>
              <a:t>RBCs</a:t>
            </a:r>
            <a:r>
              <a:rPr lang="fr-FR" dirty="0" smtClean="0"/>
              <a:t> are </a:t>
            </a:r>
            <a:r>
              <a:rPr lang="fr-FR" dirty="0" err="1" smtClean="0"/>
              <a:t>exposed</a:t>
            </a:r>
            <a:r>
              <a:rPr lang="fr-FR" dirty="0" smtClean="0"/>
              <a:t> to </a:t>
            </a:r>
            <a:r>
              <a:rPr lang="fr-FR" dirty="0" err="1" smtClean="0"/>
              <a:t>oxidative</a:t>
            </a:r>
            <a:r>
              <a:rPr lang="fr-FR" dirty="0" smtClean="0"/>
              <a:t> stress and </a:t>
            </a:r>
            <a:r>
              <a:rPr lang="fr-FR" dirty="0" err="1" smtClean="0"/>
              <a:t>undergo</a:t>
            </a:r>
            <a:r>
              <a:rPr lang="fr-FR" dirty="0" smtClean="0"/>
              <a:t> </a:t>
            </a:r>
            <a:r>
              <a:rPr lang="fr-FR" dirty="0" err="1" smtClean="0"/>
              <a:t>metabolic</a:t>
            </a:r>
            <a:r>
              <a:rPr lang="fr-FR" dirty="0" smtClean="0"/>
              <a:t> changes. The </a:t>
            </a:r>
            <a:r>
              <a:rPr lang="fr-FR" dirty="0" err="1" smtClean="0"/>
              <a:t>accumulating</a:t>
            </a:r>
            <a:r>
              <a:rPr lang="fr-FR" dirty="0" smtClean="0"/>
              <a:t> </a:t>
            </a:r>
            <a:r>
              <a:rPr lang="fr-FR" dirty="0" err="1" smtClean="0"/>
              <a:t>metabolites</a:t>
            </a:r>
            <a:r>
              <a:rPr lang="fr-FR" dirty="0" smtClean="0"/>
              <a:t>, </a:t>
            </a:r>
            <a:r>
              <a:rPr lang="fr-FR" dirty="0" err="1" smtClean="0"/>
              <a:t>altered</a:t>
            </a:r>
            <a:r>
              <a:rPr lang="fr-FR" dirty="0" smtClean="0"/>
              <a:t> </a:t>
            </a:r>
            <a:r>
              <a:rPr lang="fr-FR" dirty="0" err="1" smtClean="0"/>
              <a:t>proteins</a:t>
            </a:r>
            <a:r>
              <a:rPr lang="fr-FR" dirty="0" smtClean="0"/>
              <a:t> and </a:t>
            </a:r>
            <a:r>
              <a:rPr lang="fr-FR" dirty="0" err="1" smtClean="0"/>
              <a:t>particles</a:t>
            </a:r>
            <a:r>
              <a:rPr lang="fr-FR" dirty="0" smtClean="0"/>
              <a:t>, </a:t>
            </a:r>
            <a:r>
              <a:rPr lang="fr-FR" dirty="0" err="1" smtClean="0"/>
              <a:t>such</a:t>
            </a:r>
            <a:r>
              <a:rPr lang="fr-FR" dirty="0" smtClean="0"/>
              <a:t> as </a:t>
            </a:r>
            <a:r>
              <a:rPr lang="fr-FR" dirty="0" err="1" smtClean="0"/>
              <a:t>microvesicles</a:t>
            </a:r>
            <a:r>
              <a:rPr lang="fr-FR" dirty="0" smtClean="0"/>
              <a:t>, </a:t>
            </a:r>
            <a:r>
              <a:rPr lang="fr-FR" dirty="0" err="1" smtClean="0"/>
              <a:t>may</a:t>
            </a:r>
            <a:r>
              <a:rPr lang="fr-FR" dirty="0" smtClean="0"/>
              <a:t> </a:t>
            </a:r>
            <a:r>
              <a:rPr lang="fr-FR" dirty="0" err="1" smtClean="0"/>
              <a:t>be</a:t>
            </a:r>
            <a:r>
              <a:rPr lang="fr-FR" dirty="0" smtClean="0"/>
              <a:t> </a:t>
            </a:r>
            <a:r>
              <a:rPr lang="fr-FR" dirty="0" err="1" smtClean="0"/>
              <a:t>released</a:t>
            </a:r>
            <a:r>
              <a:rPr lang="fr-FR" baseline="0" smtClean="0"/>
              <a:t> and </a:t>
            </a:r>
            <a:r>
              <a:rPr lang="fr-FR" smtClean="0"/>
              <a:t>The </a:t>
            </a:r>
            <a:r>
              <a:rPr lang="fr-FR" dirty="0" smtClean="0"/>
              <a:t>damage </a:t>
            </a:r>
            <a:r>
              <a:rPr lang="fr-FR" dirty="0" err="1" smtClean="0"/>
              <a:t>affecting</a:t>
            </a:r>
            <a:r>
              <a:rPr lang="fr-FR" dirty="0" smtClean="0"/>
              <a:t> the membrane and </a:t>
            </a:r>
            <a:r>
              <a:rPr lang="fr-FR" dirty="0" err="1" smtClean="0"/>
              <a:t>cytoskeleton</a:t>
            </a:r>
            <a:r>
              <a:rPr lang="fr-FR" dirty="0" smtClean="0"/>
              <a:t> </a:t>
            </a:r>
            <a:r>
              <a:rPr lang="fr-FR" dirty="0" err="1" smtClean="0"/>
              <a:t>results</a:t>
            </a:r>
            <a:r>
              <a:rPr lang="fr-FR" dirty="0" smtClean="0"/>
              <a:t> in </a:t>
            </a:r>
            <a:r>
              <a:rPr lang="fr-FR" dirty="0" err="1" smtClean="0"/>
              <a:t>altered</a:t>
            </a:r>
            <a:r>
              <a:rPr lang="fr-FR" dirty="0" smtClean="0"/>
              <a:t> </a:t>
            </a:r>
            <a:r>
              <a:rPr lang="fr-FR" dirty="0" err="1" smtClean="0"/>
              <a:t>deformability</a:t>
            </a:r>
            <a:r>
              <a:rPr lang="fr-FR" dirty="0" smtClean="0"/>
              <a:t> and </a:t>
            </a:r>
            <a:r>
              <a:rPr lang="fr-FR" dirty="0" err="1" smtClean="0"/>
              <a:t>shape</a:t>
            </a:r>
            <a:r>
              <a:rPr lang="fr-FR" dirty="0" smtClean="0"/>
              <a:t> and compromises RBC </a:t>
            </a:r>
            <a:r>
              <a:rPr lang="fr-FR" dirty="0" err="1" smtClean="0"/>
              <a:t>integrity</a:t>
            </a:r>
            <a:endParaRPr lang="fr-CA" dirty="0" smtClean="0"/>
          </a:p>
          <a:p>
            <a:pPr algn="just">
              <a:lnSpc>
                <a:spcPct val="93000"/>
              </a:lnSpc>
              <a:spcBef>
                <a:spcPct val="0"/>
              </a:spcBef>
              <a:tabLst>
                <a:tab pos="634643" algn="l"/>
                <a:tab pos="1269286" algn="l"/>
                <a:tab pos="1903929" algn="l"/>
                <a:tab pos="2538573" algn="l"/>
                <a:tab pos="3173216" algn="l"/>
                <a:tab pos="3807859" algn="l"/>
                <a:tab pos="4442502" algn="l"/>
                <a:tab pos="5077145" algn="l"/>
              </a:tabLst>
            </a:pPr>
            <a:endParaRPr lang="fr-CA" dirty="0" smtClean="0"/>
          </a:p>
          <a:p>
            <a:pPr algn="just">
              <a:lnSpc>
                <a:spcPct val="93000"/>
              </a:lnSpc>
              <a:spcBef>
                <a:spcPct val="0"/>
              </a:spcBef>
              <a:tabLst>
                <a:tab pos="634643" algn="l"/>
                <a:tab pos="1269286" algn="l"/>
                <a:tab pos="1903929" algn="l"/>
                <a:tab pos="2538573" algn="l"/>
                <a:tab pos="3173216" algn="l"/>
                <a:tab pos="3807859" algn="l"/>
                <a:tab pos="4442502" algn="l"/>
                <a:tab pos="5077145" algn="l"/>
              </a:tabLst>
            </a:pPr>
            <a:endParaRPr lang="fr-CA" dirty="0" smtClean="0"/>
          </a:p>
          <a:p>
            <a:pPr algn="just">
              <a:lnSpc>
                <a:spcPct val="93000"/>
              </a:lnSpc>
              <a:spcBef>
                <a:spcPct val="0"/>
              </a:spcBef>
              <a:tabLst>
                <a:tab pos="634643" algn="l"/>
                <a:tab pos="1269286" algn="l"/>
                <a:tab pos="1903929" algn="l"/>
                <a:tab pos="2538573" algn="l"/>
                <a:tab pos="3173216" algn="l"/>
                <a:tab pos="3807859" algn="l"/>
                <a:tab pos="4442502" algn="l"/>
                <a:tab pos="5077145" algn="l"/>
              </a:tabLst>
            </a:pPr>
            <a:r>
              <a:rPr dirty="0" smtClean="0"/>
              <a:t>The </a:t>
            </a:r>
            <a:r>
              <a:rPr dirty="0"/>
              <a:t>RBC storage lesion. The changes affect the RBC cytoplasm and more so the membrane, parts of which are shed into the supernatant as microvesicles. RBC, red blood cell; 2,3‐DPG, 2,3‐diphosphoglycerate; ATP, adenosine triphosphate; ADP, adenosine diphosphate; AMP, adenosine monophosphate; IL, interleukin; TNF, tumour necrosis factor.</a:t>
            </a:r>
          </a:p>
          <a:p>
            <a:endParaRPr dirty="0"/>
          </a:p>
          <a:p>
            <a:r>
              <a:rPr lang="en-GB" dirty="0"/>
              <a:t>© 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 LINK ACCOMPANYING THIS ARTICLE. WILEY OR AUTHOR OWNED IMAGES MAY BE USED FOR NON-COMMERCIAL PURPOSES, SUBJECT TO PROPER CITATION OF THE ARTICLE, AUTHOR, AND PUBLISHER.</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The blood</a:t>
            </a:r>
            <a:r>
              <a:rPr lang="en-CA" baseline="0" dirty="0" smtClean="0"/>
              <a:t> bank logbooks of the hospital were reviewed to identify dogs that received </a:t>
            </a:r>
            <a:r>
              <a:rPr lang="en-CA" baseline="0" dirty="0" err="1" smtClean="0"/>
              <a:t>pRBCS</a:t>
            </a:r>
            <a:r>
              <a:rPr lang="en-CA" baseline="0" dirty="0" smtClean="0"/>
              <a:t> transfusions between </a:t>
            </a:r>
            <a:r>
              <a:rPr lang="en-CA" baseline="0" dirty="0" err="1" smtClean="0"/>
              <a:t>january</a:t>
            </a:r>
            <a:r>
              <a:rPr lang="en-CA" baseline="0" dirty="0" smtClean="0"/>
              <a:t> 2001 and </a:t>
            </a:r>
            <a:r>
              <a:rPr lang="en-CA" baseline="0" dirty="0" err="1" smtClean="0"/>
              <a:t>december</a:t>
            </a:r>
            <a:r>
              <a:rPr lang="en-CA" baseline="0" dirty="0" smtClean="0"/>
              <a:t> 2010</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8</a:t>
            </a:fld>
            <a:endParaRPr lang="en-CA"/>
          </a:p>
        </p:txBody>
      </p:sp>
    </p:spTree>
    <p:extLst>
      <p:ext uri="{BB962C8B-B14F-4D97-AF65-F5344CB8AC3E}">
        <p14:creationId xmlns:p14="http://schemas.microsoft.com/office/powerpoint/2010/main" val="2010482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PCV and TP (measured within 4 </a:t>
            </a:r>
            <a:r>
              <a:rPr lang="en-CA" dirty="0" err="1" smtClean="0"/>
              <a:t>hoursafter</a:t>
            </a:r>
            <a:r>
              <a:rPr lang="en-CA" dirty="0" smtClean="0"/>
              <a:t> the first PRBC transfusion), body temperature, evidence </a:t>
            </a:r>
            <a:r>
              <a:rPr lang="en-CA" dirty="0" err="1" smtClean="0"/>
              <a:t>ofa</a:t>
            </a:r>
            <a:r>
              <a:rPr lang="en-CA" dirty="0" smtClean="0"/>
              <a:t> febrile </a:t>
            </a:r>
            <a:r>
              <a:rPr lang="en-CA" dirty="0" err="1" smtClean="0"/>
              <a:t>nonhemolytic</a:t>
            </a:r>
            <a:r>
              <a:rPr lang="en-CA" dirty="0" smtClean="0"/>
              <a:t> transfusion reaction (FNHTR; increase </a:t>
            </a:r>
            <a:r>
              <a:rPr lang="en-CA" dirty="0" err="1" smtClean="0"/>
              <a:t>inbody</a:t>
            </a:r>
            <a:r>
              <a:rPr lang="en-CA" dirty="0" smtClean="0"/>
              <a:t> temperature by ≥2°F during or within 4 hours after </a:t>
            </a:r>
            <a:r>
              <a:rPr lang="en-CA" dirty="0" err="1" smtClean="0"/>
              <a:t>transfu-sion</a:t>
            </a:r>
            <a:r>
              <a:rPr lang="en-CA" dirty="0" smtClean="0"/>
              <a:t> without evidence of hemolysis) or acute </a:t>
            </a:r>
            <a:r>
              <a:rPr lang="en-CA" dirty="0" err="1" smtClean="0"/>
              <a:t>hemolytic</a:t>
            </a:r>
            <a:r>
              <a:rPr lang="en-CA" dirty="0" smtClean="0"/>
              <a:t> </a:t>
            </a:r>
            <a:r>
              <a:rPr lang="en-CA" dirty="0" err="1" smtClean="0"/>
              <a:t>transfu-sion</a:t>
            </a:r>
            <a:r>
              <a:rPr lang="en-CA" dirty="0" smtClean="0"/>
              <a:t> reaction (AHTR; presence of fever, </a:t>
            </a:r>
            <a:r>
              <a:rPr lang="en-CA" dirty="0" err="1" smtClean="0"/>
              <a:t>hemoglobinemia,hemoglobinuria</a:t>
            </a:r>
            <a:r>
              <a:rPr lang="en-CA" dirty="0" smtClean="0"/>
              <a:t>, and lack of increase in PCV), and </a:t>
            </a:r>
            <a:r>
              <a:rPr lang="en-CA" dirty="0" err="1" smtClean="0"/>
              <a:t>developmentof</a:t>
            </a:r>
            <a:r>
              <a:rPr lang="en-CA" dirty="0" smtClean="0"/>
              <a:t> new or progressive organ failure, SIRS, TED, DIC, or </a:t>
            </a:r>
            <a:r>
              <a:rPr lang="en-CA" dirty="0" err="1" smtClean="0"/>
              <a:t>nosoco-mial</a:t>
            </a:r>
            <a:r>
              <a:rPr lang="en-CA" dirty="0" smtClean="0"/>
              <a:t> infection.</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9</a:t>
            </a:fld>
            <a:endParaRPr lang="en-CA"/>
          </a:p>
        </p:txBody>
      </p:sp>
    </p:spTree>
    <p:extLst>
      <p:ext uri="{BB962C8B-B14F-4D97-AF65-F5344CB8AC3E}">
        <p14:creationId xmlns:p14="http://schemas.microsoft.com/office/powerpoint/2010/main" val="3435089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 </a:t>
            </a:r>
            <a:r>
              <a:rPr lang="fr-FR" dirty="0" err="1" smtClean="0"/>
              <a:t>predictor</a:t>
            </a:r>
            <a:r>
              <a:rPr lang="fr-FR" dirty="0" smtClean="0"/>
              <a:t> variable </a:t>
            </a:r>
            <a:r>
              <a:rPr lang="fr-FR" dirty="0" err="1" smtClean="0"/>
              <a:t>is</a:t>
            </a:r>
            <a:r>
              <a:rPr lang="fr-FR" dirty="0" smtClean="0"/>
              <a:t> a variable </a:t>
            </a:r>
            <a:r>
              <a:rPr lang="fr-FR" dirty="0" err="1" smtClean="0"/>
              <a:t>used</a:t>
            </a:r>
            <a:r>
              <a:rPr lang="fr-FR" dirty="0" smtClean="0"/>
              <a:t> in </a:t>
            </a:r>
            <a:r>
              <a:rPr lang="fr-FR" dirty="0" err="1" smtClean="0"/>
              <a:t>regression</a:t>
            </a:r>
            <a:r>
              <a:rPr lang="fr-FR" dirty="0" smtClean="0"/>
              <a:t> to </a:t>
            </a:r>
            <a:r>
              <a:rPr lang="fr-FR" dirty="0" err="1" smtClean="0"/>
              <a:t>predict</a:t>
            </a:r>
            <a:r>
              <a:rPr lang="fr-FR" dirty="0" smtClean="0"/>
              <a:t> </a:t>
            </a:r>
            <a:r>
              <a:rPr lang="fr-FR" dirty="0" err="1" smtClean="0"/>
              <a:t>another</a:t>
            </a:r>
            <a:r>
              <a:rPr lang="fr-FR" dirty="0" smtClean="0"/>
              <a:t> variable. It </a:t>
            </a:r>
            <a:r>
              <a:rPr lang="fr-FR" dirty="0" err="1" smtClean="0"/>
              <a:t>is</a:t>
            </a:r>
            <a:r>
              <a:rPr lang="fr-FR" dirty="0" smtClean="0"/>
              <a:t> </a:t>
            </a:r>
            <a:r>
              <a:rPr lang="fr-FR" dirty="0" err="1" smtClean="0"/>
              <a:t>sometimes</a:t>
            </a:r>
            <a:r>
              <a:rPr lang="fr-FR" dirty="0" smtClean="0"/>
              <a:t> </a:t>
            </a:r>
            <a:r>
              <a:rPr lang="fr-FR" dirty="0" err="1" smtClean="0"/>
              <a:t>referred</a:t>
            </a:r>
            <a:r>
              <a:rPr lang="fr-FR" dirty="0" smtClean="0"/>
              <a:t> to as an </a:t>
            </a:r>
            <a:r>
              <a:rPr lang="fr-FR" dirty="0" smtClean="0">
                <a:hlinkClick r:id="rId3"/>
              </a:rPr>
              <a:t>independent variable</a:t>
            </a:r>
            <a:r>
              <a:rPr lang="fr-FR" dirty="0" smtClean="0"/>
              <a:t> if </a:t>
            </a:r>
            <a:r>
              <a:rPr lang="fr-FR" dirty="0" err="1" smtClean="0"/>
              <a:t>it</a:t>
            </a:r>
            <a:r>
              <a:rPr lang="fr-FR" dirty="0" smtClean="0"/>
              <a:t> </a:t>
            </a:r>
            <a:r>
              <a:rPr lang="fr-FR" dirty="0" err="1" smtClean="0"/>
              <a:t>is</a:t>
            </a:r>
            <a:r>
              <a:rPr lang="fr-FR" dirty="0" smtClean="0"/>
              <a:t> </a:t>
            </a:r>
            <a:r>
              <a:rPr lang="fr-FR" dirty="0" err="1" smtClean="0"/>
              <a:t>manipulated</a:t>
            </a:r>
            <a:r>
              <a:rPr lang="fr-FR" dirty="0" smtClean="0"/>
              <a:t> </a:t>
            </a:r>
            <a:r>
              <a:rPr lang="fr-FR" dirty="0" err="1" smtClean="0"/>
              <a:t>rather</a:t>
            </a:r>
            <a:r>
              <a:rPr lang="fr-FR" dirty="0" smtClean="0"/>
              <a:t> </a:t>
            </a:r>
            <a:r>
              <a:rPr lang="fr-FR" dirty="0" err="1" smtClean="0"/>
              <a:t>than</a:t>
            </a:r>
            <a:r>
              <a:rPr lang="fr-FR" dirty="0" smtClean="0"/>
              <a:t> </a:t>
            </a:r>
            <a:r>
              <a:rPr lang="fr-FR" dirty="0" err="1" smtClean="0"/>
              <a:t>just</a:t>
            </a:r>
            <a:r>
              <a:rPr lang="fr-FR" dirty="0" smtClean="0"/>
              <a:t> </a:t>
            </a:r>
            <a:r>
              <a:rPr lang="fr-FR" dirty="0" err="1" smtClean="0"/>
              <a:t>measured</a:t>
            </a:r>
            <a:r>
              <a:rPr lang="fr-FR" dirty="0" smtClean="0"/>
              <a:t>. </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10</a:t>
            </a:fld>
            <a:endParaRPr lang="en-CA"/>
          </a:p>
        </p:txBody>
      </p:sp>
    </p:spTree>
    <p:extLst>
      <p:ext uri="{BB962C8B-B14F-4D97-AF65-F5344CB8AC3E}">
        <p14:creationId xmlns:p14="http://schemas.microsoft.com/office/powerpoint/2010/main" val="1202053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hemodynamic failure [systolic blood pressure &lt;90 mmHg, mean blood pressure &lt;60 mmHg, or vasopressors required], respiratory failure [oxygen supplementation or </a:t>
            </a:r>
            <a:r>
              <a:rPr lang="en-CA" dirty="0" err="1" smtClean="0"/>
              <a:t>mechan</a:t>
            </a:r>
            <a:r>
              <a:rPr lang="en-CA" dirty="0" smtClean="0"/>
              <a:t>- </a:t>
            </a:r>
            <a:r>
              <a:rPr lang="en-CA" dirty="0" err="1" smtClean="0"/>
              <a:t>ical</a:t>
            </a:r>
            <a:r>
              <a:rPr lang="en-CA" dirty="0" smtClean="0"/>
              <a:t> ventilation required], renal failure [serum creatinine </a:t>
            </a:r>
            <a:r>
              <a:rPr lang="en-CA" dirty="0" err="1" smtClean="0"/>
              <a:t>concen</a:t>
            </a:r>
            <a:r>
              <a:rPr lang="en-CA" dirty="0" smtClean="0"/>
              <a:t>- </a:t>
            </a:r>
            <a:r>
              <a:rPr lang="en-CA" dirty="0" err="1" smtClean="0"/>
              <a:t>tration</a:t>
            </a:r>
            <a:r>
              <a:rPr lang="en-CA" dirty="0" smtClean="0"/>
              <a:t> &gt;3.4 mg/</a:t>
            </a:r>
            <a:r>
              <a:rPr lang="en-CA" dirty="0" err="1" smtClean="0"/>
              <a:t>dL</a:t>
            </a:r>
            <a:r>
              <a:rPr lang="en-CA" dirty="0" smtClean="0"/>
              <a:t> or urine output &lt;0.25 mL/kg/h after fluid resuscitation], neurologic failure [abnormal mentation not </a:t>
            </a:r>
            <a:r>
              <a:rPr lang="en-CA" dirty="0" err="1" smtClean="0"/>
              <a:t>attrib</a:t>
            </a:r>
            <a:r>
              <a:rPr lang="en-CA" dirty="0" smtClean="0"/>
              <a:t>- </a:t>
            </a:r>
            <a:r>
              <a:rPr lang="en-CA" dirty="0" err="1" smtClean="0"/>
              <a:t>utable</a:t>
            </a:r>
            <a:r>
              <a:rPr lang="en-CA" dirty="0" smtClean="0"/>
              <a:t> to drug treatment, seizures, or other objective evidence of central nervous system dysfunction], hepatic failure [serum total bilirubin &gt;5.0 mg/</a:t>
            </a:r>
            <a:r>
              <a:rPr lang="en-CA" dirty="0" err="1" smtClean="0"/>
              <a:t>dL</a:t>
            </a:r>
            <a:r>
              <a:rPr lang="en-CA" dirty="0" smtClean="0"/>
              <a:t> without anemia, </a:t>
            </a:r>
            <a:r>
              <a:rPr lang="en-CA" dirty="0" err="1" smtClean="0"/>
              <a:t>posthepatic</a:t>
            </a:r>
            <a:r>
              <a:rPr lang="en-CA" dirty="0" smtClean="0"/>
              <a:t> obstruction, or pancreatitis; increased blood ammonia concentration], </a:t>
            </a:r>
            <a:r>
              <a:rPr lang="en-CA" dirty="0" err="1" smtClean="0"/>
              <a:t>pancreaticfailure</a:t>
            </a:r>
            <a:endParaRPr lang="en-CA" dirty="0"/>
          </a:p>
        </p:txBody>
      </p:sp>
      <p:sp>
        <p:nvSpPr>
          <p:cNvPr id="4" name="Espace réservé du numéro de diapositive 3"/>
          <p:cNvSpPr>
            <a:spLocks noGrp="1"/>
          </p:cNvSpPr>
          <p:nvPr>
            <p:ph type="sldNum" sz="quarter" idx="10"/>
          </p:nvPr>
        </p:nvSpPr>
        <p:spPr/>
        <p:txBody>
          <a:bodyPr/>
          <a:lstStyle/>
          <a:p>
            <a:fld id="{47958CA5-5FB9-6A4C-8373-90D16713EB30}" type="slidenum">
              <a:rPr lang="en-CA" smtClean="0"/>
              <a:t>11</a:t>
            </a:fld>
            <a:endParaRPr lang="en-CA"/>
          </a:p>
        </p:txBody>
      </p:sp>
    </p:spTree>
    <p:extLst>
      <p:ext uri="{BB962C8B-B14F-4D97-AF65-F5344CB8AC3E}">
        <p14:creationId xmlns:p14="http://schemas.microsoft.com/office/powerpoint/2010/main" val="2496888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fr-CA" smtClean="0"/>
              <a:t>Cliquez et modifiez le titre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C8A432C8-69A7-458B-9684-2BFA64B31948}" type="datetime2">
              <a:rPr lang="en-US" smtClean="0"/>
              <a:t>mercredi 10 décembre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Cliquez et modifiez le titre</a:t>
            </a:r>
            <a:endParaRPr lang="en-US"/>
          </a:p>
        </p:txBody>
      </p:sp>
      <p:sp>
        <p:nvSpPr>
          <p:cNvPr id="3" name="Vertical Text Placeholder 2"/>
          <p:cNvSpPr>
            <a:spLocks noGrp="1"/>
          </p:cNvSpPr>
          <p:nvPr>
            <p:ph type="body" orient="vert" idx="1"/>
          </p:nvPr>
        </p:nvSpPr>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a:p>
        </p:txBody>
      </p:sp>
      <p:sp>
        <p:nvSpPr>
          <p:cNvPr id="4" name="Date Placeholder 3"/>
          <p:cNvSpPr>
            <a:spLocks noGrp="1"/>
          </p:cNvSpPr>
          <p:nvPr>
            <p:ph type="dt" sz="half" idx="10"/>
          </p:nvPr>
        </p:nvSpPr>
        <p:spPr/>
        <p:txBody>
          <a:bodyPr/>
          <a:lstStyle/>
          <a:p>
            <a:fld id="{8CC057FC-95B6-4D89-AFDA-ABA33EE921E5}" type="datetime2">
              <a:rPr lang="en-US" smtClean="0"/>
              <a:t>mercredi 10 décembre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fr-CA" smtClean="0"/>
              <a:t>Cliquez et modifiez le titre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4" name="Date Placeholder 3"/>
          <p:cNvSpPr>
            <a:spLocks noGrp="1"/>
          </p:cNvSpPr>
          <p:nvPr>
            <p:ph type="dt" sz="half" idx="10"/>
          </p:nvPr>
        </p:nvSpPr>
        <p:spPr/>
        <p:txBody>
          <a:bodyPr/>
          <a:lstStyle/>
          <a:p>
            <a:fld id="{EC4549AC-EB31-477F-92A9-B1988E232878}" type="datetime2">
              <a:rPr lang="en-US" smtClean="0"/>
              <a:t>mercredi 10 décembre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6481" y="1604329"/>
            <a:ext cx="8226720" cy="21933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6481" y="3935934"/>
            <a:ext cx="8226720" cy="2193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idx="10"/>
          </p:nvPr>
        </p:nvSpPr>
        <p:spPr>
          <a:ln/>
        </p:spPr>
        <p:txBody>
          <a:bodyPr/>
          <a:lstStyle>
            <a:lvl1pPr>
              <a:defRPr/>
            </a:lvl1pPr>
          </a:lstStyle>
          <a:p>
            <a:endParaRPr lang="en-US"/>
          </a:p>
        </p:txBody>
      </p:sp>
      <p:sp>
        <p:nvSpPr>
          <p:cNvPr id="6" name="Rectangle 4"/>
          <p:cNvSpPr>
            <a:spLocks noGrp="1" noChangeArrowheads="1"/>
          </p:cNvSpPr>
          <p:nvPr>
            <p:ph type="ftr" idx="11"/>
          </p:nvPr>
        </p:nvSpPr>
        <p:spPr>
          <a:ln/>
        </p:spPr>
        <p:txBody>
          <a:bodyPr/>
          <a:lstStyle>
            <a:lvl1pPr>
              <a:defRPr/>
            </a:lvl1pPr>
          </a:lstStyle>
          <a:p>
            <a:endParaRPr lang="en-US"/>
          </a:p>
        </p:txBody>
      </p:sp>
      <p:sp>
        <p:nvSpPr>
          <p:cNvPr id="7" name="Rectangle 5"/>
          <p:cNvSpPr>
            <a:spLocks noGrp="1" noChangeArrowheads="1"/>
          </p:cNvSpPr>
          <p:nvPr>
            <p:ph type="sldNum" idx="12"/>
          </p:nvPr>
        </p:nvSpPr>
        <p:spPr>
          <a:ln/>
        </p:spPr>
        <p:txBody>
          <a:bodyPr/>
          <a:lstStyle>
            <a:lvl1pPr>
              <a:defRPr/>
            </a:lvl1pPr>
          </a:lstStyle>
          <a:p>
            <a:fld id="{D165E9B0-7DA8-466E-963D-86F25D5E43BA}" type="slidenum">
              <a:rPr lang="en-GB"/>
              <a:pPr/>
              <a:t>‹#›</a:t>
            </a:fld>
            <a:endParaRPr lang="en-GB"/>
          </a:p>
        </p:txBody>
      </p:sp>
    </p:spTree>
    <p:extLst>
      <p:ext uri="{BB962C8B-B14F-4D97-AF65-F5344CB8AC3E}">
        <p14:creationId xmlns:p14="http://schemas.microsoft.com/office/powerpoint/2010/main" val="2919379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Cliquez et modifiez le titre</a:t>
            </a:r>
            <a:endParaRPr lang="en-US"/>
          </a:p>
        </p:txBody>
      </p:sp>
      <p:sp>
        <p:nvSpPr>
          <p:cNvPr id="3" name="Content Placeholder 2"/>
          <p:cNvSpPr>
            <a:spLocks noGrp="1"/>
          </p:cNvSpPr>
          <p:nvPr>
            <p:ph idx="1"/>
          </p:nvPr>
        </p:nvSpPr>
        <p:spPr/>
        <p:txBody>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a:p>
        </p:txBody>
      </p:sp>
      <p:sp>
        <p:nvSpPr>
          <p:cNvPr id="4" name="Date Placeholder 3"/>
          <p:cNvSpPr>
            <a:spLocks noGrp="1"/>
          </p:cNvSpPr>
          <p:nvPr>
            <p:ph type="dt" sz="half" idx="10"/>
          </p:nvPr>
        </p:nvSpPr>
        <p:spPr/>
        <p:txBody>
          <a:bodyPr/>
          <a:lstStyle/>
          <a:p>
            <a:fld id="{6396A3A3-94A6-4E5B-AF39-173ACA3E61CC}" type="datetime2">
              <a:rPr lang="en-US" smtClean="0"/>
              <a:t>mercredi 10 décembre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fr-CA" smtClean="0"/>
              <a:t>Cliquez et modifiez le titre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smtClean="0"/>
              <a:t>Cliquez pour modifier les styles du texte du masque</a:t>
            </a:r>
          </a:p>
        </p:txBody>
      </p:sp>
      <p:sp>
        <p:nvSpPr>
          <p:cNvPr id="4" name="Date Placeholder 3"/>
          <p:cNvSpPr>
            <a:spLocks noGrp="1"/>
          </p:cNvSpPr>
          <p:nvPr>
            <p:ph type="dt" sz="half" idx="10"/>
          </p:nvPr>
        </p:nvSpPr>
        <p:spPr/>
        <p:txBody>
          <a:bodyPr/>
          <a:lstStyle/>
          <a:p>
            <a:fld id="{9933D019-A32C-4EAD-B8E6-DBDA699692FD}" type="datetime2">
              <a:rPr lang="en-US" smtClean="0"/>
              <a:t>mercredi 10 décembre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Cliquez et modifiez le titre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5" name="Date Placeholder 4"/>
          <p:cNvSpPr>
            <a:spLocks noGrp="1"/>
          </p:cNvSpPr>
          <p:nvPr>
            <p:ph type="dt" sz="half" idx="10"/>
          </p:nvPr>
        </p:nvSpPr>
        <p:spPr/>
        <p:txBody>
          <a:bodyPr/>
          <a:lstStyle/>
          <a:p>
            <a:fld id="{CCEBA98F-560C-4997-81C4-81D4D9187EAB}" type="datetime2">
              <a:rPr lang="en-US" smtClean="0"/>
              <a:t>mercredi 10 décembre 14</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A" smtClean="0"/>
              <a:t>Cliquez et modifiez le titre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7" name="Date Placeholder 6"/>
          <p:cNvSpPr>
            <a:spLocks noGrp="1"/>
          </p:cNvSpPr>
          <p:nvPr>
            <p:ph type="dt" sz="half" idx="10"/>
          </p:nvPr>
        </p:nvSpPr>
        <p:spPr/>
        <p:txBody>
          <a:bodyPr/>
          <a:lstStyle/>
          <a:p>
            <a:fld id="{150972B2-CA5C-437D-87D0-8081271A9E4B}" type="datetime2">
              <a:rPr lang="en-US" smtClean="0"/>
              <a:t>mercredi 10 décembre 14</a:t>
            </a:fld>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Cliquez et modifiez le titre</a:t>
            </a:r>
            <a:endParaRPr lang="en-US"/>
          </a:p>
        </p:txBody>
      </p:sp>
      <p:sp>
        <p:nvSpPr>
          <p:cNvPr id="3" name="Date Placeholder 2"/>
          <p:cNvSpPr>
            <a:spLocks noGrp="1"/>
          </p:cNvSpPr>
          <p:nvPr>
            <p:ph type="dt" sz="half" idx="10"/>
          </p:nvPr>
        </p:nvSpPr>
        <p:spPr/>
        <p:txBody>
          <a:bodyPr/>
          <a:lstStyle/>
          <a:p>
            <a:fld id="{79CD4847-11EF-4466-A8AD-85CDB7B49118}" type="datetime2">
              <a:rPr lang="en-US" smtClean="0"/>
              <a:t>mercredi 10 décembre 14</a:t>
            </a:fld>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8457A-3AB9-4880-8A0C-9F8524491207}" type="datetime2">
              <a:rPr lang="en-US" smtClean="0"/>
              <a:t>mercredi 10 décembre 14</a:t>
            </a:fld>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fr-CA" smtClean="0"/>
              <a:t>Cliquez et modifiez le titre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3FE976D3-5B7F-4300-ABED-C91F1B2AE209}" type="datetime2">
              <a:rPr lang="en-US" smtClean="0"/>
              <a:t>mercredi 10 décembre 14</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fr-CA" smtClean="0"/>
              <a:t>Cliquez et modifiez le titre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A"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EBDC1E59-17DD-41CE-97CA-624A472382D4}" type="datetime2">
              <a:rPr lang="en-US" smtClean="0"/>
              <a:t>mercredi 10 décembre 14</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fr-CA" smtClean="0"/>
              <a:t>Cliquez et modifiez le titre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80CB818-7379-467D-8E76-EF9D9074A26C}" type="datetime2">
              <a:rPr lang="en-US" smtClean="0"/>
              <a:t>mercredi 10 décembre 14</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lgn="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Lst>
  <p:hf sldNum="0"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hyperlink" Target="http://onlinelibrary.wiley.com/doi/10.1111/bjh.2014.165.issue-1/issuetoc" TargetMode="External"/><Relationship Id="rId6" Type="http://schemas.openxmlformats.org/officeDocument/2006/relationships/hyperlink" Target="http://onlinelibrary.wiley.com/doi/10.1111/bjh.12747/full%23bjh12747-fig-0003" TargetMode="External"/><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CA" sz="2000" dirty="0"/>
              <a:t>Effect of Duration of Packed Red Blood Cell Storage on Morbidity and Mortality in Dogs After Transfusion: 3,095 cases (2001–2010)</a:t>
            </a:r>
          </a:p>
        </p:txBody>
      </p:sp>
      <p:sp>
        <p:nvSpPr>
          <p:cNvPr id="3" name="Sous-titre 2"/>
          <p:cNvSpPr>
            <a:spLocks noGrp="1"/>
          </p:cNvSpPr>
          <p:nvPr>
            <p:ph type="subTitle" idx="1"/>
          </p:nvPr>
        </p:nvSpPr>
        <p:spPr/>
        <p:txBody>
          <a:bodyPr/>
          <a:lstStyle/>
          <a:p>
            <a:r>
              <a:rPr lang="en-CA" dirty="0" smtClean="0"/>
              <a:t>Jo-Annie Letendre, DVM</a:t>
            </a:r>
          </a:p>
          <a:p>
            <a:r>
              <a:rPr lang="en-CA" dirty="0" smtClean="0"/>
              <a:t>Journal Club December 2014</a:t>
            </a:r>
            <a:endParaRPr lang="en-CA" dirty="0"/>
          </a:p>
        </p:txBody>
      </p:sp>
    </p:spTree>
    <p:extLst>
      <p:ext uri="{BB962C8B-B14F-4D97-AF65-F5344CB8AC3E}">
        <p14:creationId xmlns:p14="http://schemas.microsoft.com/office/powerpoint/2010/main" val="387325431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Predictor variable</a:t>
            </a:r>
            <a:endParaRPr lang="en-CA" dirty="0"/>
          </a:p>
        </p:txBody>
      </p:sp>
      <p:sp>
        <p:nvSpPr>
          <p:cNvPr id="3" name="Espace réservé du contenu 2"/>
          <p:cNvSpPr>
            <a:spLocks noGrp="1"/>
          </p:cNvSpPr>
          <p:nvPr>
            <p:ph idx="1"/>
          </p:nvPr>
        </p:nvSpPr>
        <p:spPr/>
        <p:txBody>
          <a:bodyPr/>
          <a:lstStyle/>
          <a:p>
            <a:r>
              <a:rPr lang="en-CA" dirty="0" smtClean="0"/>
              <a:t>Duration of </a:t>
            </a:r>
            <a:r>
              <a:rPr lang="en-CA" dirty="0" err="1" smtClean="0"/>
              <a:t>pRBCs</a:t>
            </a:r>
            <a:r>
              <a:rPr lang="en-CA" dirty="0" smtClean="0"/>
              <a:t> storage</a:t>
            </a:r>
          </a:p>
          <a:p>
            <a:pPr lvl="1"/>
            <a:r>
              <a:rPr lang="en-CA" dirty="0" smtClean="0"/>
              <a:t>Review of the blood bank logbooks and medical records</a:t>
            </a:r>
          </a:p>
          <a:p>
            <a:pPr lvl="2"/>
            <a:r>
              <a:rPr lang="en-CA" dirty="0" smtClean="0"/>
              <a:t>Date of collection of blood from the donor</a:t>
            </a:r>
          </a:p>
          <a:p>
            <a:pPr lvl="2"/>
            <a:r>
              <a:rPr lang="en-CA" dirty="0" smtClean="0"/>
              <a:t>Date of administration of </a:t>
            </a:r>
            <a:r>
              <a:rPr lang="en-CA" dirty="0" err="1" smtClean="0"/>
              <a:t>pRBCs</a:t>
            </a:r>
            <a:endParaRPr lang="en-CA" dirty="0" smtClean="0"/>
          </a:p>
          <a:p>
            <a:pPr lvl="2"/>
            <a:r>
              <a:rPr lang="en-CA" dirty="0" smtClean="0"/>
              <a:t>Number and volume of </a:t>
            </a:r>
            <a:r>
              <a:rPr lang="en-CA" dirty="0" err="1" smtClean="0"/>
              <a:t>pRBC</a:t>
            </a:r>
            <a:r>
              <a:rPr lang="en-CA" dirty="0" smtClean="0"/>
              <a:t> transfusions</a:t>
            </a:r>
          </a:p>
          <a:p>
            <a:pPr lvl="2"/>
            <a:r>
              <a:rPr lang="en-CA" dirty="0" smtClean="0"/>
              <a:t>Volume of concurrent blood products</a:t>
            </a:r>
          </a:p>
          <a:p>
            <a:pPr lvl="2"/>
            <a:endParaRPr lang="en-CA" dirty="0" smtClean="0"/>
          </a:p>
          <a:p>
            <a:pPr lvl="2"/>
            <a:endParaRPr lang="en-CA" dirty="0" smtClean="0"/>
          </a:p>
          <a:p>
            <a:pPr lvl="2"/>
            <a:endParaRPr lang="en-CA" dirty="0"/>
          </a:p>
        </p:txBody>
      </p:sp>
    </p:spTree>
    <p:extLst>
      <p:ext uri="{BB962C8B-B14F-4D97-AF65-F5344CB8AC3E}">
        <p14:creationId xmlns:p14="http://schemas.microsoft.com/office/powerpoint/2010/main" val="201954721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Outcome variables</a:t>
            </a:r>
            <a:endParaRPr lang="en-CA" dirty="0"/>
          </a:p>
        </p:txBody>
      </p:sp>
      <p:sp>
        <p:nvSpPr>
          <p:cNvPr id="3" name="Espace réservé du contenu 2"/>
          <p:cNvSpPr>
            <a:spLocks noGrp="1"/>
          </p:cNvSpPr>
          <p:nvPr>
            <p:ph idx="1"/>
          </p:nvPr>
        </p:nvSpPr>
        <p:spPr/>
        <p:txBody>
          <a:bodyPr>
            <a:normAutofit fontScale="77500" lnSpcReduction="20000"/>
          </a:bodyPr>
          <a:lstStyle/>
          <a:p>
            <a:r>
              <a:rPr lang="en-CA" dirty="0" smtClean="0"/>
              <a:t>Morbidity and mortality in dogs after </a:t>
            </a:r>
            <a:r>
              <a:rPr lang="en-CA" dirty="0" err="1" smtClean="0"/>
              <a:t>pRBCs</a:t>
            </a:r>
            <a:r>
              <a:rPr lang="en-CA" dirty="0" smtClean="0"/>
              <a:t> transfusion</a:t>
            </a:r>
          </a:p>
          <a:p>
            <a:pPr lvl="1"/>
            <a:r>
              <a:rPr lang="en-CA" dirty="0" smtClean="0"/>
              <a:t>Febrile non </a:t>
            </a:r>
            <a:r>
              <a:rPr lang="en-CA" dirty="0" err="1" smtClean="0"/>
              <a:t>hemolytic</a:t>
            </a:r>
            <a:r>
              <a:rPr lang="en-CA" dirty="0" smtClean="0"/>
              <a:t> transfusion reaction</a:t>
            </a:r>
          </a:p>
          <a:p>
            <a:pPr lvl="2"/>
            <a:r>
              <a:rPr lang="en-CA" dirty="0" smtClean="0"/>
              <a:t>Increase </a:t>
            </a:r>
            <a:r>
              <a:rPr lang="en-CA" dirty="0"/>
              <a:t>in body temperature by ≥2°F during or within 4 hours after </a:t>
            </a:r>
            <a:r>
              <a:rPr lang="en-CA" dirty="0" smtClean="0"/>
              <a:t>transfusion </a:t>
            </a:r>
            <a:r>
              <a:rPr lang="en-CA" dirty="0"/>
              <a:t>without evidence of </a:t>
            </a:r>
            <a:r>
              <a:rPr lang="en-CA" dirty="0" smtClean="0"/>
              <a:t>hemolysis</a:t>
            </a:r>
          </a:p>
          <a:p>
            <a:pPr lvl="1"/>
            <a:r>
              <a:rPr lang="en-CA" dirty="0" smtClean="0"/>
              <a:t>Acute </a:t>
            </a:r>
            <a:r>
              <a:rPr lang="en-CA" dirty="0" err="1" smtClean="0"/>
              <a:t>hemolytic</a:t>
            </a:r>
            <a:r>
              <a:rPr lang="en-CA" dirty="0" smtClean="0"/>
              <a:t> transfusion reaction</a:t>
            </a:r>
          </a:p>
          <a:p>
            <a:pPr lvl="2"/>
            <a:r>
              <a:rPr lang="en-CA" dirty="0" smtClean="0"/>
              <a:t>Presence </a:t>
            </a:r>
            <a:r>
              <a:rPr lang="en-CA" dirty="0"/>
              <a:t>of fever, </a:t>
            </a:r>
            <a:r>
              <a:rPr lang="en-CA" dirty="0" err="1"/>
              <a:t>hemoglobinemia</a:t>
            </a:r>
            <a:r>
              <a:rPr lang="en-CA" dirty="0"/>
              <a:t>, </a:t>
            </a:r>
            <a:r>
              <a:rPr lang="en-CA" dirty="0" err="1"/>
              <a:t>hemoglobinuria</a:t>
            </a:r>
            <a:r>
              <a:rPr lang="en-CA" dirty="0"/>
              <a:t>, and lack of increase in PCV</a:t>
            </a:r>
            <a:endParaRPr lang="en-CA" dirty="0" smtClean="0"/>
          </a:p>
          <a:p>
            <a:pPr lvl="1"/>
            <a:r>
              <a:rPr lang="en-CA" dirty="0" smtClean="0"/>
              <a:t>New or progressive:</a:t>
            </a:r>
          </a:p>
          <a:p>
            <a:pPr lvl="2"/>
            <a:r>
              <a:rPr lang="en-CA" dirty="0" smtClean="0"/>
              <a:t>Organ failure</a:t>
            </a:r>
          </a:p>
          <a:p>
            <a:pPr lvl="3"/>
            <a:r>
              <a:rPr lang="en-CA" dirty="0" smtClean="0"/>
              <a:t>Hemodynamic, respiratory, renal, neurologic, hepatic, pancreatic, or coagulation failure</a:t>
            </a:r>
          </a:p>
          <a:p>
            <a:pPr lvl="2"/>
            <a:r>
              <a:rPr lang="en-CA" dirty="0" smtClean="0"/>
              <a:t>Sepsis</a:t>
            </a:r>
          </a:p>
          <a:p>
            <a:pPr lvl="3"/>
            <a:r>
              <a:rPr lang="en-CA" dirty="0" smtClean="0"/>
              <a:t>SIRS </a:t>
            </a:r>
            <a:r>
              <a:rPr lang="en-CA" dirty="0"/>
              <a:t>+ histological or </a:t>
            </a:r>
            <a:r>
              <a:rPr lang="en-CA" dirty="0" smtClean="0"/>
              <a:t>microbiological </a:t>
            </a:r>
            <a:r>
              <a:rPr lang="en-CA" dirty="0"/>
              <a:t>confirmation of infection</a:t>
            </a:r>
            <a:endParaRPr lang="en-CA" dirty="0" smtClean="0"/>
          </a:p>
          <a:p>
            <a:pPr lvl="2"/>
            <a:r>
              <a:rPr lang="en-CA" dirty="0" smtClean="0"/>
              <a:t>SIRS</a:t>
            </a:r>
          </a:p>
          <a:p>
            <a:pPr lvl="3"/>
            <a:r>
              <a:rPr lang="en-CA" dirty="0"/>
              <a:t>≥3 of the following: hypo- or hyperthermia [&lt;100 or &gt;103°F]; tachycardia [&gt;</a:t>
            </a:r>
            <a:r>
              <a:rPr lang="en-CA" dirty="0" smtClean="0"/>
              <a:t>140]</a:t>
            </a:r>
            <a:r>
              <a:rPr lang="en-CA" dirty="0"/>
              <a:t>; tachypnea [&gt;</a:t>
            </a:r>
            <a:r>
              <a:rPr lang="en-CA" dirty="0" smtClean="0"/>
              <a:t>40]</a:t>
            </a:r>
            <a:r>
              <a:rPr lang="en-CA" dirty="0"/>
              <a:t>; and leukopenia [&lt;6,000/ </a:t>
            </a:r>
            <a:r>
              <a:rPr lang="en-CA" dirty="0" err="1"/>
              <a:t>lL</a:t>
            </a:r>
            <a:r>
              <a:rPr lang="en-CA" dirty="0"/>
              <a:t>], leukocytosis [&gt;16,000/</a:t>
            </a:r>
            <a:r>
              <a:rPr lang="en-CA" dirty="0" err="1"/>
              <a:t>lL</a:t>
            </a:r>
            <a:r>
              <a:rPr lang="en-CA" dirty="0"/>
              <a:t>], or &gt;3% band neutrophils</a:t>
            </a:r>
            <a:endParaRPr lang="en-CA" dirty="0" smtClean="0"/>
          </a:p>
          <a:p>
            <a:pPr lvl="2"/>
            <a:r>
              <a:rPr lang="en-CA" dirty="0" smtClean="0"/>
              <a:t>Thromboembolic disease: clot visualized with CT angiography, US, necropsy</a:t>
            </a:r>
          </a:p>
          <a:p>
            <a:pPr lvl="2"/>
            <a:r>
              <a:rPr lang="en-CA" dirty="0" smtClean="0"/>
              <a:t>DIC</a:t>
            </a:r>
          </a:p>
          <a:p>
            <a:pPr lvl="3"/>
            <a:r>
              <a:rPr lang="en-CA" dirty="0"/>
              <a:t>≥2 of the following: PT or </a:t>
            </a:r>
            <a:r>
              <a:rPr lang="en-CA" dirty="0" err="1"/>
              <a:t>aPTT</a:t>
            </a:r>
            <a:r>
              <a:rPr lang="en-CA" dirty="0"/>
              <a:t> &gt;25% above the upper reference interval, platelet count &lt;100,000</a:t>
            </a:r>
            <a:r>
              <a:rPr lang="en-CA" dirty="0" smtClean="0"/>
              <a:t>/</a:t>
            </a:r>
            <a:r>
              <a:rPr lang="en-CA" dirty="0" err="1" smtClean="0"/>
              <a:t>uL</a:t>
            </a:r>
            <a:r>
              <a:rPr lang="en-CA" dirty="0"/>
              <a:t>, and increased D-dimer concentration</a:t>
            </a:r>
            <a:endParaRPr lang="en-CA" dirty="0" smtClean="0"/>
          </a:p>
          <a:p>
            <a:pPr lvl="2"/>
            <a:r>
              <a:rPr lang="en-CA" dirty="0" smtClean="0"/>
              <a:t>Nosocomial infection: pneumonia, UTI, surgical site infection</a:t>
            </a:r>
          </a:p>
          <a:p>
            <a:pPr lvl="1"/>
            <a:r>
              <a:rPr lang="en-CA" dirty="0" smtClean="0"/>
              <a:t>Outcome</a:t>
            </a:r>
          </a:p>
          <a:p>
            <a:pPr lvl="2"/>
            <a:r>
              <a:rPr lang="en-CA" dirty="0" smtClean="0"/>
              <a:t>Discharged, euthanized, died</a:t>
            </a:r>
          </a:p>
          <a:p>
            <a:pPr lvl="2"/>
            <a:r>
              <a:rPr lang="en-CA" dirty="0" smtClean="0"/>
              <a:t>Survival at 30 days after the first and +/- oldest transfusion</a:t>
            </a:r>
          </a:p>
          <a:p>
            <a:pPr lvl="2"/>
            <a:endParaRPr lang="en-CA" dirty="0" smtClean="0"/>
          </a:p>
          <a:p>
            <a:pPr lvl="2"/>
            <a:endParaRPr lang="en-CA" dirty="0" smtClean="0"/>
          </a:p>
          <a:p>
            <a:pPr lvl="1"/>
            <a:endParaRPr lang="en-CA" dirty="0" smtClean="0"/>
          </a:p>
          <a:p>
            <a:pPr lvl="1"/>
            <a:endParaRPr lang="en-CA" dirty="0"/>
          </a:p>
        </p:txBody>
      </p:sp>
    </p:spTree>
    <p:extLst>
      <p:ext uri="{BB962C8B-B14F-4D97-AF65-F5344CB8AC3E}">
        <p14:creationId xmlns:p14="http://schemas.microsoft.com/office/powerpoint/2010/main" val="36162631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Statistics</a:t>
            </a:r>
            <a:endParaRPr lang="en-CA" dirty="0"/>
          </a:p>
        </p:txBody>
      </p:sp>
      <p:sp>
        <p:nvSpPr>
          <p:cNvPr id="3" name="Espace réservé du contenu 2"/>
          <p:cNvSpPr>
            <a:spLocks noGrp="1"/>
          </p:cNvSpPr>
          <p:nvPr>
            <p:ph idx="1"/>
          </p:nvPr>
        </p:nvSpPr>
        <p:spPr/>
        <p:txBody>
          <a:bodyPr/>
          <a:lstStyle/>
          <a:p>
            <a:r>
              <a:rPr lang="en-CA" dirty="0" smtClean="0"/>
              <a:t>Fisher’s exact test</a:t>
            </a:r>
          </a:p>
          <a:p>
            <a:pPr lvl="1"/>
            <a:r>
              <a:rPr lang="en-CA" dirty="0" smtClean="0"/>
              <a:t>Association between categorical data</a:t>
            </a:r>
          </a:p>
          <a:p>
            <a:r>
              <a:rPr lang="en-CA" dirty="0" smtClean="0"/>
              <a:t>Mann-Whitney test</a:t>
            </a:r>
          </a:p>
          <a:p>
            <a:pPr lvl="1"/>
            <a:r>
              <a:rPr lang="en-CA" dirty="0" smtClean="0"/>
              <a:t>Association between continuous variables (2 categories)</a:t>
            </a:r>
          </a:p>
          <a:p>
            <a:r>
              <a:rPr lang="en-CA" dirty="0" err="1" smtClean="0"/>
              <a:t>Kruskal</a:t>
            </a:r>
            <a:r>
              <a:rPr lang="en-CA" dirty="0" smtClean="0"/>
              <a:t>-Wallis test</a:t>
            </a:r>
          </a:p>
          <a:p>
            <a:pPr lvl="1"/>
            <a:r>
              <a:rPr lang="en-CA" dirty="0" smtClean="0"/>
              <a:t>Association between continuous variables (3 categories or more)</a:t>
            </a:r>
          </a:p>
          <a:p>
            <a:r>
              <a:rPr lang="en-CA" dirty="0" smtClean="0"/>
              <a:t>Logistic regression analysis</a:t>
            </a:r>
          </a:p>
          <a:p>
            <a:pPr lvl="1"/>
            <a:r>
              <a:rPr lang="en-CA" dirty="0" smtClean="0"/>
              <a:t>Association of duration of </a:t>
            </a:r>
            <a:r>
              <a:rPr lang="en-CA" dirty="0" err="1" smtClean="0"/>
              <a:t>pRBCs</a:t>
            </a:r>
            <a:r>
              <a:rPr lang="en-CA" dirty="0" smtClean="0"/>
              <a:t> storage with 30-day survival</a:t>
            </a:r>
          </a:p>
          <a:p>
            <a:pPr lvl="1"/>
            <a:r>
              <a:rPr lang="en-CA" dirty="0" smtClean="0"/>
              <a:t>Control for any potential confounding factors</a:t>
            </a:r>
          </a:p>
          <a:p>
            <a:pPr lvl="1"/>
            <a:endParaRPr lang="en-CA" dirty="0" smtClean="0"/>
          </a:p>
          <a:p>
            <a:pPr lvl="1"/>
            <a:endParaRPr lang="en-CA" dirty="0"/>
          </a:p>
        </p:txBody>
      </p:sp>
    </p:spTree>
    <p:extLst>
      <p:ext uri="{BB962C8B-B14F-4D97-AF65-F5344CB8AC3E}">
        <p14:creationId xmlns:p14="http://schemas.microsoft.com/office/powerpoint/2010/main" val="110412473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Image 3"/>
          <p:cNvPicPr>
            <a:picLocks noChangeAspect="1"/>
          </p:cNvPicPr>
          <p:nvPr/>
        </p:nvPicPr>
        <p:blipFill>
          <a:blip r:embed="rId3"/>
          <a:stretch>
            <a:fillRect/>
          </a:stretch>
        </p:blipFill>
        <p:spPr>
          <a:xfrm>
            <a:off x="673100" y="1498600"/>
            <a:ext cx="7797800" cy="5359400"/>
          </a:xfrm>
          <a:prstGeom prst="rect">
            <a:avLst/>
          </a:prstGeom>
        </p:spPr>
      </p:pic>
      <p:sp>
        <p:nvSpPr>
          <p:cNvPr id="6" name="Accolade ouvrante 5"/>
          <p:cNvSpPr/>
          <p:nvPr/>
        </p:nvSpPr>
        <p:spPr>
          <a:xfrm rot="16200000" flipH="1">
            <a:off x="2623315" y="2715812"/>
            <a:ext cx="401015" cy="2439516"/>
          </a:xfrm>
          <a:prstGeom prst="leftBrace">
            <a:avLst/>
          </a:prstGeom>
          <a:noFill/>
          <a:ln w="76200" cmpd="sng">
            <a:solidFill>
              <a:srgbClr val="D2533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8" name="ZoneTexte 7"/>
          <p:cNvSpPr txBox="1"/>
          <p:nvPr/>
        </p:nvSpPr>
        <p:spPr>
          <a:xfrm>
            <a:off x="1604064" y="3395928"/>
            <a:ext cx="2578575" cy="276999"/>
          </a:xfrm>
          <a:prstGeom prst="rect">
            <a:avLst/>
          </a:prstGeom>
          <a:noFill/>
        </p:spPr>
        <p:txBody>
          <a:bodyPr wrap="none" rtlCol="0">
            <a:spAutoFit/>
          </a:bodyPr>
          <a:lstStyle/>
          <a:p>
            <a:r>
              <a:rPr lang="en-CA" sz="1200" b="1" dirty="0" smtClean="0"/>
              <a:t>20%received </a:t>
            </a:r>
            <a:r>
              <a:rPr lang="en-CA" sz="1200" b="1" dirty="0"/>
              <a:t>only </a:t>
            </a:r>
            <a:r>
              <a:rPr lang="en-CA" sz="1200" b="1" dirty="0" smtClean="0"/>
              <a:t>units ≤</a:t>
            </a:r>
            <a:r>
              <a:rPr lang="en-CA" sz="1200" b="1" dirty="0"/>
              <a:t>14 days</a:t>
            </a:r>
          </a:p>
        </p:txBody>
      </p:sp>
    </p:spTree>
    <p:extLst>
      <p:ext uri="{BB962C8B-B14F-4D97-AF65-F5344CB8AC3E}">
        <p14:creationId xmlns:p14="http://schemas.microsoft.com/office/powerpoint/2010/main" val="396530911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Image 3"/>
          <p:cNvPicPr>
            <a:picLocks noChangeAspect="1"/>
          </p:cNvPicPr>
          <p:nvPr/>
        </p:nvPicPr>
        <p:blipFill>
          <a:blip r:embed="rId3"/>
          <a:stretch>
            <a:fillRect/>
          </a:stretch>
        </p:blipFill>
        <p:spPr>
          <a:xfrm>
            <a:off x="0" y="1802050"/>
            <a:ext cx="9144000" cy="2806995"/>
          </a:xfrm>
          <a:prstGeom prst="rect">
            <a:avLst/>
          </a:prstGeom>
        </p:spPr>
      </p:pic>
      <p:sp>
        <p:nvSpPr>
          <p:cNvPr id="6" name="Cadre 5"/>
          <p:cNvSpPr/>
          <p:nvPr/>
        </p:nvSpPr>
        <p:spPr>
          <a:xfrm>
            <a:off x="68385" y="4083539"/>
            <a:ext cx="4728307" cy="449384"/>
          </a:xfrm>
          <a:prstGeom prst="frame">
            <a:avLst>
              <a:gd name="adj1" fmla="val 0"/>
            </a:avLst>
          </a:prstGeom>
          <a:solidFill>
            <a:schemeClr val="tx2"/>
          </a:solidFill>
          <a:ln>
            <a:solidFill>
              <a:srgbClr val="D2533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347060477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graphicFrame>
        <p:nvGraphicFramePr>
          <p:cNvPr id="6" name="Tableau 5"/>
          <p:cNvGraphicFramePr>
            <a:graphicFrameLocks noGrp="1"/>
          </p:cNvGraphicFramePr>
          <p:nvPr>
            <p:extLst>
              <p:ext uri="{D42A27DB-BD31-4B8C-83A1-F6EECF244321}">
                <p14:modId xmlns:p14="http://schemas.microsoft.com/office/powerpoint/2010/main" val="1766480227"/>
              </p:ext>
            </p:extLst>
          </p:nvPr>
        </p:nvGraphicFramePr>
        <p:xfrm>
          <a:off x="183798" y="2205926"/>
          <a:ext cx="8722098" cy="3024787"/>
        </p:xfrm>
        <a:graphic>
          <a:graphicData uri="http://schemas.openxmlformats.org/drawingml/2006/table">
            <a:tbl>
              <a:tblPr firstRow="1" bandRow="1">
                <a:tableStyleId>{7DF18680-E054-41AD-8BC1-D1AEF772440D}</a:tableStyleId>
              </a:tblPr>
              <a:tblGrid>
                <a:gridCol w="1152922"/>
                <a:gridCol w="1436974"/>
                <a:gridCol w="2890657"/>
                <a:gridCol w="3241545"/>
              </a:tblGrid>
              <a:tr h="1349881">
                <a:tc>
                  <a:txBody>
                    <a:bodyPr/>
                    <a:lstStyle/>
                    <a:p>
                      <a:r>
                        <a:rPr lang="en-CA" dirty="0" smtClean="0"/>
                        <a:t>Adverse</a:t>
                      </a:r>
                      <a:r>
                        <a:rPr lang="en-CA" baseline="0" dirty="0" smtClean="0"/>
                        <a:t> event</a:t>
                      </a:r>
                      <a:endParaRPr lang="en-CA" dirty="0">
                        <a:solidFill>
                          <a:srgbClr val="292934"/>
                        </a:solidFill>
                      </a:endParaRPr>
                    </a:p>
                  </a:txBody>
                  <a:tcPr/>
                </a:tc>
                <a:tc>
                  <a:txBody>
                    <a:bodyPr/>
                    <a:lstStyle/>
                    <a:p>
                      <a:r>
                        <a:rPr lang="en-CA" dirty="0" smtClean="0"/>
                        <a:t>Incidence</a:t>
                      </a:r>
                      <a:endParaRPr lang="en-CA" dirty="0">
                        <a:solidFill>
                          <a:srgbClr val="292934"/>
                        </a:solidFill>
                      </a:endParaRPr>
                    </a:p>
                  </a:txBody>
                  <a:tcPr/>
                </a:tc>
                <a:tc>
                  <a:txBody>
                    <a:bodyPr/>
                    <a:lstStyle/>
                    <a:p>
                      <a:r>
                        <a:rPr lang="en-CA" dirty="0" smtClean="0"/>
                        <a:t>Duration of RBC storage</a:t>
                      </a:r>
                      <a:endParaRPr lang="en-CA" dirty="0">
                        <a:solidFill>
                          <a:srgbClr val="292934"/>
                        </a:solidFill>
                      </a:endParaRPr>
                    </a:p>
                  </a:txBody>
                  <a:tcPr/>
                </a:tc>
                <a:tc>
                  <a:txBody>
                    <a:bodyPr/>
                    <a:lstStyle/>
                    <a:p>
                      <a:r>
                        <a:rPr lang="en-CA" dirty="0" err="1" smtClean="0"/>
                        <a:t>pRBC</a:t>
                      </a:r>
                      <a:r>
                        <a:rPr lang="en-CA" baseline="0" dirty="0" smtClean="0"/>
                        <a:t> volume</a:t>
                      </a:r>
                      <a:endParaRPr lang="en-CA" dirty="0">
                        <a:solidFill>
                          <a:srgbClr val="292934"/>
                        </a:solidFill>
                      </a:endParaRPr>
                    </a:p>
                  </a:txBody>
                  <a:tcPr/>
                </a:tc>
              </a:tr>
              <a:tr h="948047">
                <a:tc>
                  <a:txBody>
                    <a:bodyPr/>
                    <a:lstStyle/>
                    <a:p>
                      <a:r>
                        <a:rPr lang="en-CA" dirty="0" smtClean="0"/>
                        <a:t>FNHTR</a:t>
                      </a:r>
                      <a:endParaRPr lang="en-CA" dirty="0"/>
                    </a:p>
                  </a:txBody>
                  <a:tcPr/>
                </a:tc>
                <a:tc>
                  <a:txBody>
                    <a:bodyPr/>
                    <a:lstStyle/>
                    <a:p>
                      <a:r>
                        <a:rPr lang="en-CA" dirty="0" smtClean="0"/>
                        <a:t>3%</a:t>
                      </a:r>
                      <a:endParaRPr lang="en-CA" dirty="0"/>
                    </a:p>
                  </a:txBody>
                  <a:tcPr/>
                </a:tc>
                <a:tc>
                  <a:txBody>
                    <a:bodyPr/>
                    <a:lstStyle/>
                    <a:p>
                      <a:r>
                        <a:rPr lang="en-CA" dirty="0" smtClean="0"/>
                        <a:t>22 days:</a:t>
                      </a:r>
                      <a:r>
                        <a:rPr lang="en-CA" baseline="0" dirty="0" smtClean="0"/>
                        <a:t> no FNHTR</a:t>
                      </a:r>
                    </a:p>
                    <a:p>
                      <a:r>
                        <a:rPr lang="en-CA" baseline="0" dirty="0" smtClean="0"/>
                        <a:t>23.5 days: FNHTR</a:t>
                      </a:r>
                    </a:p>
                    <a:p>
                      <a:r>
                        <a:rPr lang="en-CA" baseline="0" dirty="0" smtClean="0"/>
                        <a:t>p= 0.003</a:t>
                      </a:r>
                      <a:endParaRPr lang="en-CA" dirty="0"/>
                    </a:p>
                  </a:txBody>
                  <a:tcPr/>
                </a:tc>
                <a:tc>
                  <a:txBody>
                    <a:bodyPr/>
                    <a:lstStyle/>
                    <a:p>
                      <a:endParaRPr lang="en-CA"/>
                    </a:p>
                  </a:txBody>
                  <a:tcPr/>
                </a:tc>
              </a:tr>
              <a:tr h="726859">
                <a:tc>
                  <a:txBody>
                    <a:bodyPr/>
                    <a:lstStyle/>
                    <a:p>
                      <a:r>
                        <a:rPr lang="en-CA" dirty="0" smtClean="0"/>
                        <a:t>AHTR</a:t>
                      </a:r>
                      <a:endParaRPr lang="en-CA" dirty="0"/>
                    </a:p>
                  </a:txBody>
                  <a:tcPr/>
                </a:tc>
                <a:tc>
                  <a:txBody>
                    <a:bodyPr/>
                    <a:lstStyle/>
                    <a:p>
                      <a:r>
                        <a:rPr lang="en-CA" dirty="0" smtClean="0"/>
                        <a:t>0.21%</a:t>
                      </a:r>
                      <a:endParaRPr lang="en-CA" dirty="0"/>
                    </a:p>
                  </a:txBody>
                  <a:tcPr/>
                </a:tc>
                <a:tc>
                  <a:txBody>
                    <a:bodyPr/>
                    <a:lstStyle/>
                    <a:p>
                      <a:r>
                        <a:rPr lang="en-CA" dirty="0" smtClean="0"/>
                        <a:t>Not associated with development of AHTR</a:t>
                      </a:r>
                      <a:endParaRPr lang="en-CA" dirty="0"/>
                    </a:p>
                  </a:txBody>
                  <a:tcPr/>
                </a:tc>
                <a:tc>
                  <a:txBody>
                    <a:bodyPr/>
                    <a:lstStyle/>
                    <a:p>
                      <a:r>
                        <a:rPr lang="en-CA" dirty="0" smtClean="0"/>
                        <a:t>34 ml/kg (10.7 -128.7): AHTR</a:t>
                      </a:r>
                    </a:p>
                    <a:p>
                      <a:r>
                        <a:rPr lang="en-CA" dirty="0" smtClean="0"/>
                        <a:t>15.1</a:t>
                      </a:r>
                      <a:r>
                        <a:rPr lang="en-CA" baseline="0" dirty="0" smtClean="0"/>
                        <a:t> ml/kg: no AHTR</a:t>
                      </a:r>
                      <a:endParaRPr lang="en-CA" dirty="0"/>
                    </a:p>
                  </a:txBody>
                  <a:tcPr/>
                </a:tc>
              </a:tr>
            </a:tbl>
          </a:graphicData>
        </a:graphic>
      </p:graphicFrame>
    </p:spTree>
    <p:extLst>
      <p:ext uri="{BB962C8B-B14F-4D97-AF65-F5344CB8AC3E}">
        <p14:creationId xmlns:p14="http://schemas.microsoft.com/office/powerpoint/2010/main" val="405319731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Espace réservé du contenu 3"/>
          <p:cNvPicPr>
            <a:picLocks noGrp="1" noChangeAspect="1"/>
          </p:cNvPicPr>
          <p:nvPr>
            <p:ph idx="1"/>
          </p:nvPr>
        </p:nvPicPr>
        <p:blipFill>
          <a:blip r:embed="rId3"/>
          <a:srcRect l="-8059" r="-8059"/>
          <a:stretch>
            <a:fillRect/>
          </a:stretch>
        </p:blipFill>
        <p:spPr>
          <a:xfrm>
            <a:off x="306819" y="1524000"/>
            <a:ext cx="8229600" cy="4876800"/>
          </a:xfrm>
          <a:ln>
            <a:solidFill>
              <a:srgbClr val="292934"/>
            </a:solidFill>
          </a:ln>
        </p:spPr>
      </p:pic>
      <p:sp>
        <p:nvSpPr>
          <p:cNvPr id="5" name="Cadre 4"/>
          <p:cNvSpPr/>
          <p:nvPr/>
        </p:nvSpPr>
        <p:spPr>
          <a:xfrm>
            <a:off x="2100385" y="1924539"/>
            <a:ext cx="1778000" cy="4476262"/>
          </a:xfrm>
          <a:prstGeom prst="frame">
            <a:avLst>
              <a:gd name="adj1" fmla="val 318"/>
            </a:avLst>
          </a:prstGeom>
          <a:ln w="3810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6" name="Flèche vers la gauche 5"/>
          <p:cNvSpPr/>
          <p:nvPr/>
        </p:nvSpPr>
        <p:spPr>
          <a:xfrm>
            <a:off x="7793987" y="4166192"/>
            <a:ext cx="557365" cy="146182"/>
          </a:xfrm>
          <a:prstGeom prst="leftArrow">
            <a:avLst/>
          </a:prstGeom>
          <a:solidFill>
            <a:srgbClr val="008000"/>
          </a:solidFill>
          <a:ln>
            <a:solidFill>
              <a:srgbClr val="29293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7" name="Flèche vers la gauche 6"/>
          <p:cNvSpPr/>
          <p:nvPr/>
        </p:nvSpPr>
        <p:spPr>
          <a:xfrm>
            <a:off x="7793987" y="6017960"/>
            <a:ext cx="557365" cy="146182"/>
          </a:xfrm>
          <a:prstGeom prst="leftArrow">
            <a:avLst/>
          </a:prstGeom>
          <a:solidFill>
            <a:srgbClr val="008000"/>
          </a:solidFill>
          <a:ln>
            <a:solidFill>
              <a:srgbClr val="29293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Parenthèse ouvrante 8"/>
          <p:cNvSpPr/>
          <p:nvPr/>
        </p:nvSpPr>
        <p:spPr>
          <a:xfrm>
            <a:off x="877166" y="3965192"/>
            <a:ext cx="191880" cy="447683"/>
          </a:xfrm>
          <a:prstGeom prst="leftBracket">
            <a:avLst/>
          </a:prstGeom>
          <a:ln>
            <a:solidFill>
              <a:schemeClr val="tx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11" name="Parenthèse ouvrante 10"/>
          <p:cNvSpPr/>
          <p:nvPr/>
        </p:nvSpPr>
        <p:spPr>
          <a:xfrm>
            <a:off x="877166" y="5862642"/>
            <a:ext cx="191880" cy="447683"/>
          </a:xfrm>
          <a:prstGeom prst="leftBracket">
            <a:avLst/>
          </a:prstGeom>
          <a:ln>
            <a:solidFill>
              <a:srgbClr val="D2533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Tree>
    <p:extLst>
      <p:ext uri="{BB962C8B-B14F-4D97-AF65-F5344CB8AC3E}">
        <p14:creationId xmlns:p14="http://schemas.microsoft.com/office/powerpoint/2010/main" val="428783098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sp>
        <p:nvSpPr>
          <p:cNvPr id="3" name="Espace réservé du contenu 2"/>
          <p:cNvSpPr>
            <a:spLocks noGrp="1"/>
          </p:cNvSpPr>
          <p:nvPr>
            <p:ph idx="1"/>
          </p:nvPr>
        </p:nvSpPr>
        <p:spPr/>
        <p:txBody>
          <a:bodyPr/>
          <a:lstStyle/>
          <a:p>
            <a:pPr>
              <a:buFont typeface="Wingdings" charset="2"/>
              <a:buChar char="u"/>
            </a:pPr>
            <a:r>
              <a:rPr lang="en-CA" dirty="0" smtClean="0"/>
              <a:t>Larger volume of </a:t>
            </a:r>
            <a:r>
              <a:rPr lang="en-CA" dirty="0" err="1" smtClean="0"/>
              <a:t>pRBCs</a:t>
            </a:r>
            <a:r>
              <a:rPr lang="en-CA" dirty="0" smtClean="0"/>
              <a:t>: associated with post-transfusion complications </a:t>
            </a:r>
          </a:p>
          <a:p>
            <a:pPr>
              <a:buFont typeface="Wingdings" charset="2"/>
              <a:buChar char="u"/>
            </a:pPr>
            <a:r>
              <a:rPr lang="en-CA" dirty="0" smtClean="0"/>
              <a:t>Larger volume of </a:t>
            </a:r>
            <a:r>
              <a:rPr lang="en-CA" dirty="0" err="1" smtClean="0"/>
              <a:t>pRBCs</a:t>
            </a:r>
            <a:r>
              <a:rPr lang="en-CA" dirty="0" smtClean="0"/>
              <a:t>: not associated with 30-day survival overall or for each group (</a:t>
            </a:r>
            <a:r>
              <a:rPr lang="en-CA" dirty="0" err="1" smtClean="0"/>
              <a:t>hemorrhage</a:t>
            </a:r>
            <a:r>
              <a:rPr lang="en-CA" dirty="0" smtClean="0"/>
              <a:t>, hemolysis, or IE)</a:t>
            </a:r>
          </a:p>
          <a:p>
            <a:pPr lvl="1">
              <a:buFont typeface="Wingdings" charset="2"/>
              <a:buChar char="u"/>
            </a:pPr>
            <a:r>
              <a:rPr lang="en-CA" dirty="0" smtClean="0"/>
              <a:t>30-day survival </a:t>
            </a:r>
            <a:r>
              <a:rPr lang="en-CA" dirty="0" err="1" smtClean="0"/>
              <a:t>vs</a:t>
            </a:r>
            <a:r>
              <a:rPr lang="en-CA" dirty="0" smtClean="0"/>
              <a:t> volume first transfusion (all dogs)</a:t>
            </a:r>
          </a:p>
          <a:p>
            <a:pPr lvl="2">
              <a:buFont typeface="Wingdings" charset="2"/>
              <a:buChar char="u"/>
            </a:pPr>
            <a:r>
              <a:rPr lang="en-CA" dirty="0" smtClean="0"/>
              <a:t>Yes: 15.1 ml/kg (5.2 – 170)</a:t>
            </a:r>
          </a:p>
          <a:p>
            <a:pPr lvl="2">
              <a:buFont typeface="Wingdings" charset="2"/>
              <a:buChar char="u"/>
            </a:pPr>
            <a:r>
              <a:rPr lang="en-CA" dirty="0" smtClean="0"/>
              <a:t>No: 15.3 ml/kg (5 – 187.5)</a:t>
            </a:r>
          </a:p>
          <a:p>
            <a:pPr>
              <a:buFont typeface="Wingdings" charset="2"/>
              <a:buChar char="u"/>
            </a:pPr>
            <a:r>
              <a:rPr lang="en-CA" dirty="0" smtClean="0"/>
              <a:t>Transfusion of older </a:t>
            </a:r>
            <a:r>
              <a:rPr lang="en-CA" dirty="0" err="1" smtClean="0"/>
              <a:t>pRBC</a:t>
            </a:r>
            <a:r>
              <a:rPr lang="en-CA" dirty="0" smtClean="0"/>
              <a:t> units was associated with development of coagulation failure and TED.</a:t>
            </a:r>
          </a:p>
          <a:p>
            <a:pPr>
              <a:buFont typeface="Wingdings" charset="2"/>
              <a:buChar char="u"/>
            </a:pPr>
            <a:endParaRPr lang="en-CA" dirty="0" smtClean="0"/>
          </a:p>
          <a:p>
            <a:pPr>
              <a:buFont typeface="Wingdings" charset="2"/>
              <a:buChar char="u"/>
            </a:pPr>
            <a:endParaRPr lang="en-CA" dirty="0"/>
          </a:p>
          <a:p>
            <a:pPr lvl="1">
              <a:buFont typeface="Wingdings" charset="2"/>
              <a:buChar char="u"/>
            </a:pPr>
            <a:endParaRPr lang="en-CA" dirty="0" smtClean="0"/>
          </a:p>
          <a:p>
            <a:pPr lvl="1">
              <a:buFont typeface="Wingdings" charset="2"/>
              <a:buChar char="u"/>
            </a:pPr>
            <a:endParaRPr lang="en-CA" dirty="0" smtClean="0"/>
          </a:p>
          <a:p>
            <a:pPr>
              <a:buFont typeface="Wingdings" charset="2"/>
              <a:buChar char="u"/>
            </a:pPr>
            <a:endParaRPr lang="en-CA" dirty="0"/>
          </a:p>
        </p:txBody>
      </p:sp>
    </p:spTree>
    <p:extLst>
      <p:ext uri="{BB962C8B-B14F-4D97-AF65-F5344CB8AC3E}">
        <p14:creationId xmlns:p14="http://schemas.microsoft.com/office/powerpoint/2010/main" val="393295301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Espace réservé du contenu 3"/>
          <p:cNvPicPr>
            <a:picLocks noGrp="1" noChangeAspect="1"/>
          </p:cNvPicPr>
          <p:nvPr>
            <p:ph idx="1"/>
          </p:nvPr>
        </p:nvPicPr>
        <p:blipFill>
          <a:blip r:embed="rId3"/>
          <a:srcRect l="-3693" r="-3693"/>
          <a:stretch>
            <a:fillRect/>
          </a:stretch>
        </p:blipFill>
        <p:spPr/>
      </p:pic>
      <p:sp>
        <p:nvSpPr>
          <p:cNvPr id="5" name="Flèche vers la gauche 4"/>
          <p:cNvSpPr/>
          <p:nvPr/>
        </p:nvSpPr>
        <p:spPr>
          <a:xfrm>
            <a:off x="2640635" y="3526645"/>
            <a:ext cx="502543" cy="191864"/>
          </a:xfrm>
          <a:prstGeom prst="leftArrow">
            <a:avLst/>
          </a:prstGeom>
          <a:solidFill>
            <a:srgbClr val="D2533C"/>
          </a:solidFill>
          <a:ln>
            <a:solidFill>
              <a:srgbClr val="D2533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7" name="Flèche vers la droite 6"/>
          <p:cNvSpPr/>
          <p:nvPr/>
        </p:nvSpPr>
        <p:spPr>
          <a:xfrm rot="10800000">
            <a:off x="2640636" y="3188599"/>
            <a:ext cx="502543" cy="45719"/>
          </a:xfrm>
          <a:prstGeom prst="rightArrow">
            <a:avLst/>
          </a:prstGeom>
          <a:solidFill>
            <a:srgbClr val="D2533C"/>
          </a:solidFill>
          <a:ln>
            <a:solidFill>
              <a:srgbClr val="D2533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Flèche vers la droite 7"/>
          <p:cNvSpPr/>
          <p:nvPr/>
        </p:nvSpPr>
        <p:spPr>
          <a:xfrm rot="10800000">
            <a:off x="2640636" y="4108456"/>
            <a:ext cx="502543" cy="45719"/>
          </a:xfrm>
          <a:prstGeom prst="rightArrow">
            <a:avLst/>
          </a:prstGeom>
          <a:solidFill>
            <a:srgbClr val="D2533C"/>
          </a:solidFill>
          <a:ln>
            <a:solidFill>
              <a:srgbClr val="D2533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Flèche vers la gauche 8"/>
          <p:cNvSpPr/>
          <p:nvPr/>
        </p:nvSpPr>
        <p:spPr>
          <a:xfrm>
            <a:off x="2640635" y="5561140"/>
            <a:ext cx="502543" cy="191864"/>
          </a:xfrm>
          <a:prstGeom prst="leftArrow">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0" name="Flèche vers la droite 9"/>
          <p:cNvSpPr/>
          <p:nvPr/>
        </p:nvSpPr>
        <p:spPr>
          <a:xfrm rot="10800000">
            <a:off x="2640635" y="5147085"/>
            <a:ext cx="502543" cy="45719"/>
          </a:xfrm>
          <a:prstGeom prst="rightArrow">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Flèche vers la droite 10"/>
          <p:cNvSpPr/>
          <p:nvPr/>
        </p:nvSpPr>
        <p:spPr>
          <a:xfrm rot="10800000">
            <a:off x="2640634" y="6140033"/>
            <a:ext cx="502543" cy="45719"/>
          </a:xfrm>
          <a:prstGeom prst="rightArrow">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Cadre 11"/>
          <p:cNvSpPr/>
          <p:nvPr/>
        </p:nvSpPr>
        <p:spPr>
          <a:xfrm>
            <a:off x="4787865" y="2387896"/>
            <a:ext cx="749246" cy="3971582"/>
          </a:xfrm>
          <a:prstGeom prst="frame">
            <a:avLst>
              <a:gd name="adj1" fmla="val 8841"/>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5" name="Cadre 14"/>
          <p:cNvSpPr/>
          <p:nvPr/>
        </p:nvSpPr>
        <p:spPr>
          <a:xfrm>
            <a:off x="7580901" y="5464187"/>
            <a:ext cx="749246" cy="450564"/>
          </a:xfrm>
          <a:prstGeom prst="frame">
            <a:avLst>
              <a:gd name="adj1" fmla="val 8841"/>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6" name="Cadre 15"/>
          <p:cNvSpPr/>
          <p:nvPr/>
        </p:nvSpPr>
        <p:spPr>
          <a:xfrm>
            <a:off x="7580901" y="3493227"/>
            <a:ext cx="749246" cy="450564"/>
          </a:xfrm>
          <a:prstGeom prst="frame">
            <a:avLst>
              <a:gd name="adj1" fmla="val 8841"/>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277779100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Espace réservé du contenu 3"/>
          <p:cNvPicPr>
            <a:picLocks noGrp="1" noChangeAspect="1"/>
          </p:cNvPicPr>
          <p:nvPr>
            <p:ph idx="1"/>
          </p:nvPr>
        </p:nvPicPr>
        <p:blipFill>
          <a:blip r:embed="rId3"/>
          <a:srcRect t="-2033" b="-2033"/>
          <a:stretch>
            <a:fillRect/>
          </a:stretch>
        </p:blipFill>
        <p:spPr/>
      </p:pic>
    </p:spTree>
    <p:extLst>
      <p:ext uri="{BB962C8B-B14F-4D97-AF65-F5344CB8AC3E}">
        <p14:creationId xmlns:p14="http://schemas.microsoft.com/office/powerpoint/2010/main" val="3654200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884660"/>
            <a:ext cx="8229600" cy="4876800"/>
          </a:xfrm>
        </p:spPr>
        <p:txBody>
          <a:bodyPr/>
          <a:lstStyle/>
          <a:p>
            <a:r>
              <a:rPr lang="en-CA" dirty="0" smtClean="0"/>
              <a:t>JVIM</a:t>
            </a:r>
          </a:p>
          <a:p>
            <a:r>
              <a:rPr lang="en-CA" dirty="0" smtClean="0"/>
              <a:t>November 2014</a:t>
            </a:r>
          </a:p>
          <a:p>
            <a:r>
              <a:rPr lang="en-CA" dirty="0" err="1" smtClean="0"/>
              <a:t>UPenn</a:t>
            </a:r>
            <a:endParaRPr lang="en-CA" dirty="0" smtClean="0"/>
          </a:p>
          <a:p>
            <a:r>
              <a:rPr lang="en-CA" dirty="0" smtClean="0"/>
              <a:t>Authors</a:t>
            </a:r>
          </a:p>
          <a:p>
            <a:pPr lvl="1"/>
            <a:r>
              <a:rPr lang="en-CA" dirty="0" smtClean="0"/>
              <a:t>Dr. King (DACVECC) and Dr. </a:t>
            </a:r>
            <a:r>
              <a:rPr lang="en-CA" dirty="0" err="1" smtClean="0"/>
              <a:t>Callan</a:t>
            </a:r>
            <a:r>
              <a:rPr lang="en-CA" dirty="0" smtClean="0"/>
              <a:t> (DACVIM)</a:t>
            </a:r>
          </a:p>
          <a:p>
            <a:pPr lvl="1"/>
            <a:r>
              <a:rPr lang="en-CA" dirty="0" smtClean="0"/>
              <a:t>Dr. Brown and Dr. </a:t>
            </a:r>
            <a:r>
              <a:rPr lang="en-CA" dirty="0" err="1" smtClean="0"/>
              <a:t>Hann</a:t>
            </a:r>
            <a:endParaRPr lang="en-CA" dirty="0" smtClean="0"/>
          </a:p>
          <a:p>
            <a:r>
              <a:rPr lang="en-CA" dirty="0"/>
              <a:t>Presented in part as a research abstract at the 2013 </a:t>
            </a:r>
            <a:r>
              <a:rPr lang="en-CA" dirty="0" smtClean="0"/>
              <a:t>ACVIM Forum</a:t>
            </a:r>
          </a:p>
          <a:p>
            <a:r>
              <a:rPr lang="en-CA" dirty="0" smtClean="0"/>
              <a:t>Not </a:t>
            </a:r>
            <a:r>
              <a:rPr lang="en-CA" dirty="0"/>
              <a:t>supported by a grant or other funding.</a:t>
            </a:r>
            <a:endParaRPr lang="en-CA" dirty="0" smtClean="0"/>
          </a:p>
          <a:p>
            <a:endParaRPr lang="en-CA" dirty="0" smtClean="0"/>
          </a:p>
          <a:p>
            <a:endParaRPr lang="en-CA" dirty="0"/>
          </a:p>
        </p:txBody>
      </p:sp>
    </p:spTree>
    <p:extLst>
      <p:ext uri="{BB962C8B-B14F-4D97-AF65-F5344CB8AC3E}">
        <p14:creationId xmlns:p14="http://schemas.microsoft.com/office/powerpoint/2010/main" val="373851959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Conclusions</a:t>
            </a:r>
            <a:endParaRPr lang="en-CA" dirty="0"/>
          </a:p>
        </p:txBody>
      </p:sp>
      <p:sp>
        <p:nvSpPr>
          <p:cNvPr id="3" name="Espace réservé du contenu 2"/>
          <p:cNvSpPr>
            <a:spLocks noGrp="1"/>
          </p:cNvSpPr>
          <p:nvPr>
            <p:ph idx="1"/>
          </p:nvPr>
        </p:nvSpPr>
        <p:spPr/>
        <p:txBody>
          <a:bodyPr/>
          <a:lstStyle/>
          <a:p>
            <a:r>
              <a:rPr lang="en-CA" dirty="0" smtClean="0"/>
              <a:t>RBC storage may have a negative effect on the outcome in dogs with IMHA.</a:t>
            </a:r>
          </a:p>
          <a:p>
            <a:r>
              <a:rPr lang="en-CA" dirty="0" smtClean="0"/>
              <a:t>RBC storage may contribute to increased morbidity (coagulation failure, TED).</a:t>
            </a:r>
          </a:p>
          <a:p>
            <a:r>
              <a:rPr lang="en-CA" dirty="0" smtClean="0"/>
              <a:t>Storage of </a:t>
            </a:r>
            <a:r>
              <a:rPr lang="en-CA" dirty="0" err="1" smtClean="0"/>
              <a:t>pRBCs</a:t>
            </a:r>
            <a:r>
              <a:rPr lang="en-CA" dirty="0" smtClean="0"/>
              <a:t> for 5-6 weeks may not be optimal</a:t>
            </a:r>
          </a:p>
          <a:p>
            <a:r>
              <a:rPr lang="en-CA" dirty="0" smtClean="0"/>
              <a:t>Prospective studies are necessary.</a:t>
            </a:r>
          </a:p>
          <a:p>
            <a:endParaRPr lang="en-CA" dirty="0"/>
          </a:p>
        </p:txBody>
      </p:sp>
    </p:spTree>
    <p:extLst>
      <p:ext uri="{BB962C8B-B14F-4D97-AF65-F5344CB8AC3E}">
        <p14:creationId xmlns:p14="http://schemas.microsoft.com/office/powerpoint/2010/main" val="167910456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Validity of </a:t>
            </a:r>
            <a:r>
              <a:rPr lang="en-CA" smtClean="0"/>
              <a:t>the study</a:t>
            </a:r>
            <a:endParaRPr lang="en-CA"/>
          </a:p>
        </p:txBody>
      </p:sp>
      <p:sp>
        <p:nvSpPr>
          <p:cNvPr id="3" name="Espace réservé du contenu 2"/>
          <p:cNvSpPr>
            <a:spLocks noGrp="1"/>
          </p:cNvSpPr>
          <p:nvPr>
            <p:ph idx="1"/>
          </p:nvPr>
        </p:nvSpPr>
        <p:spPr/>
        <p:txBody>
          <a:bodyPr>
            <a:normAutofit fontScale="92500"/>
          </a:bodyPr>
          <a:lstStyle/>
          <a:p>
            <a:r>
              <a:rPr lang="en-CA" dirty="0" smtClean="0"/>
              <a:t>Large number of dogs</a:t>
            </a:r>
          </a:p>
          <a:p>
            <a:r>
              <a:rPr lang="en-CA" dirty="0" smtClean="0"/>
              <a:t>Progression of the disease or post-transfusion complications?</a:t>
            </a:r>
          </a:p>
          <a:p>
            <a:pPr lvl="1"/>
            <a:r>
              <a:rPr lang="en-CA" dirty="0" smtClean="0"/>
              <a:t>Other factors that may have influence morbidity/mortality</a:t>
            </a:r>
          </a:p>
          <a:p>
            <a:r>
              <a:rPr lang="en-CA" dirty="0" smtClean="0"/>
              <a:t>Retrospective nature</a:t>
            </a:r>
          </a:p>
          <a:p>
            <a:pPr lvl="1"/>
            <a:r>
              <a:rPr lang="en-CA" dirty="0" smtClean="0"/>
              <a:t>Underestimation of the incidence of adverse effects</a:t>
            </a:r>
          </a:p>
          <a:p>
            <a:pPr lvl="1"/>
            <a:r>
              <a:rPr lang="en-CA" dirty="0" smtClean="0"/>
              <a:t>Severity of the disease</a:t>
            </a:r>
          </a:p>
          <a:p>
            <a:r>
              <a:rPr lang="en-CA" dirty="0" smtClean="0"/>
              <a:t>Strict definition</a:t>
            </a:r>
          </a:p>
          <a:p>
            <a:pPr lvl="1"/>
            <a:r>
              <a:rPr lang="en-CA" dirty="0" smtClean="0"/>
              <a:t>Underestimation of the incidence of adverse effects</a:t>
            </a:r>
          </a:p>
          <a:p>
            <a:r>
              <a:rPr lang="en-CA" dirty="0" smtClean="0"/>
              <a:t>Duration of storage</a:t>
            </a:r>
          </a:p>
          <a:p>
            <a:pPr lvl="1"/>
            <a:r>
              <a:rPr lang="en-CA" dirty="0" smtClean="0"/>
              <a:t>20% received </a:t>
            </a:r>
            <a:r>
              <a:rPr lang="en-CA" dirty="0" err="1" smtClean="0"/>
              <a:t>pRBCS</a:t>
            </a:r>
            <a:r>
              <a:rPr lang="en-CA" dirty="0" smtClean="0"/>
              <a:t> younger than 14 days</a:t>
            </a:r>
          </a:p>
          <a:p>
            <a:pPr lvl="1"/>
            <a:r>
              <a:rPr lang="en-CA" dirty="0" smtClean="0"/>
              <a:t>80% received </a:t>
            </a:r>
            <a:r>
              <a:rPr lang="en-CA" dirty="0" err="1" smtClean="0"/>
              <a:t>pRBCS</a:t>
            </a:r>
            <a:r>
              <a:rPr lang="en-CA" dirty="0" smtClean="0"/>
              <a:t> older than 14 days</a:t>
            </a:r>
          </a:p>
          <a:p>
            <a:pPr lvl="2"/>
            <a:r>
              <a:rPr lang="en-CA" dirty="0" smtClean="0"/>
              <a:t>Underestimation of possible differences in morbidity/mortality when patients receive fresh </a:t>
            </a:r>
            <a:r>
              <a:rPr lang="en-CA" dirty="0" err="1" smtClean="0"/>
              <a:t>vs</a:t>
            </a:r>
            <a:r>
              <a:rPr lang="en-CA" dirty="0" smtClean="0"/>
              <a:t> old blood</a:t>
            </a:r>
          </a:p>
          <a:p>
            <a:pPr lvl="1"/>
            <a:endParaRPr lang="en-CA" dirty="0" smtClean="0"/>
          </a:p>
          <a:p>
            <a:pPr lvl="1"/>
            <a:endParaRPr lang="en-CA" dirty="0" smtClean="0"/>
          </a:p>
          <a:p>
            <a:pPr lvl="1"/>
            <a:endParaRPr lang="en-CA" dirty="0" smtClean="0"/>
          </a:p>
        </p:txBody>
      </p:sp>
    </p:spTree>
    <p:extLst>
      <p:ext uri="{BB962C8B-B14F-4D97-AF65-F5344CB8AC3E}">
        <p14:creationId xmlns:p14="http://schemas.microsoft.com/office/powerpoint/2010/main" val="137750445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Conclusion</a:t>
            </a:r>
            <a:endParaRPr lang="en-CA" dirty="0"/>
          </a:p>
        </p:txBody>
      </p:sp>
      <p:sp>
        <p:nvSpPr>
          <p:cNvPr id="3" name="Espace réservé du contenu 2"/>
          <p:cNvSpPr>
            <a:spLocks noGrp="1"/>
          </p:cNvSpPr>
          <p:nvPr>
            <p:ph idx="1"/>
          </p:nvPr>
        </p:nvSpPr>
        <p:spPr/>
        <p:txBody>
          <a:bodyPr/>
          <a:lstStyle/>
          <a:p>
            <a:r>
              <a:rPr lang="en-CA" dirty="0" smtClean="0"/>
              <a:t>Fresh </a:t>
            </a:r>
            <a:r>
              <a:rPr lang="en-CA" dirty="0" err="1" smtClean="0"/>
              <a:t>vs</a:t>
            </a:r>
            <a:r>
              <a:rPr lang="en-CA" dirty="0" smtClean="0"/>
              <a:t> old </a:t>
            </a:r>
            <a:r>
              <a:rPr lang="en-CA" dirty="0" err="1" smtClean="0"/>
              <a:t>pRBCs</a:t>
            </a:r>
            <a:endParaRPr lang="en-CA" dirty="0" smtClean="0"/>
          </a:p>
          <a:p>
            <a:pPr lvl="1"/>
            <a:r>
              <a:rPr lang="en-CA" dirty="0" smtClean="0"/>
              <a:t>Only 20% received fresh blood</a:t>
            </a:r>
          </a:p>
          <a:p>
            <a:r>
              <a:rPr lang="en-CA" dirty="0" smtClean="0"/>
              <a:t>Prospective study</a:t>
            </a:r>
          </a:p>
          <a:p>
            <a:r>
              <a:rPr lang="en-CA" dirty="0" smtClean="0"/>
              <a:t>Will you consider using the most fresh unit available for your next IMHA patient?</a:t>
            </a:r>
          </a:p>
          <a:p>
            <a:endParaRPr lang="en-CA" dirty="0" smtClean="0"/>
          </a:p>
          <a:p>
            <a:endParaRPr lang="en-CA" dirty="0" smtClean="0"/>
          </a:p>
          <a:p>
            <a:endParaRPr lang="en-CA" dirty="0" smtClean="0"/>
          </a:p>
          <a:p>
            <a:pPr lvl="1"/>
            <a:endParaRPr lang="en-CA" dirty="0"/>
          </a:p>
        </p:txBody>
      </p:sp>
    </p:spTree>
    <p:extLst>
      <p:ext uri="{BB962C8B-B14F-4D97-AF65-F5344CB8AC3E}">
        <p14:creationId xmlns:p14="http://schemas.microsoft.com/office/powerpoint/2010/main" val="40394540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CA" dirty="0" smtClean="0"/>
              <a:t>Research question</a:t>
            </a:r>
            <a:endParaRPr lang="en-CA" dirty="0"/>
          </a:p>
        </p:txBody>
      </p:sp>
      <p:sp>
        <p:nvSpPr>
          <p:cNvPr id="5" name="Espace réservé du contenu 4"/>
          <p:cNvSpPr>
            <a:spLocks noGrp="1"/>
          </p:cNvSpPr>
          <p:nvPr>
            <p:ph idx="1"/>
          </p:nvPr>
        </p:nvSpPr>
        <p:spPr/>
        <p:txBody>
          <a:bodyPr>
            <a:normAutofit/>
          </a:bodyPr>
          <a:lstStyle/>
          <a:p>
            <a:pPr marL="0" indent="0" algn="ctr">
              <a:buNone/>
            </a:pPr>
            <a:endParaRPr lang="en-CA" sz="3200" dirty="0"/>
          </a:p>
          <a:p>
            <a:pPr marL="0" indent="0" algn="ctr">
              <a:buNone/>
            </a:pPr>
            <a:r>
              <a:rPr lang="en-CA" sz="3200" dirty="0" smtClean="0"/>
              <a:t>Does the duration of storage of </a:t>
            </a:r>
            <a:r>
              <a:rPr lang="en-CA" sz="3200" dirty="0" err="1"/>
              <a:t>p</a:t>
            </a:r>
            <a:r>
              <a:rPr lang="en-CA" sz="3200" dirty="0" err="1" smtClean="0"/>
              <a:t>RBCs</a:t>
            </a:r>
            <a:r>
              <a:rPr lang="en-CA" sz="3200" dirty="0" smtClean="0"/>
              <a:t> have an effect on morbidity &amp; mortality in dogs receiving </a:t>
            </a:r>
            <a:r>
              <a:rPr lang="en-CA" sz="3200" dirty="0" err="1" smtClean="0"/>
              <a:t>pRBCs</a:t>
            </a:r>
            <a:r>
              <a:rPr lang="en-CA" sz="3200" dirty="0" smtClean="0"/>
              <a:t> transfusion?</a:t>
            </a:r>
          </a:p>
          <a:p>
            <a:pPr marL="0" indent="0" algn="ctr">
              <a:buNone/>
            </a:pPr>
            <a:endParaRPr lang="en-CA" sz="3200" dirty="0" smtClean="0"/>
          </a:p>
          <a:p>
            <a:pPr marL="0" indent="0" algn="ctr">
              <a:buNone/>
            </a:pPr>
            <a:endParaRPr lang="en-CA" sz="3200" dirty="0"/>
          </a:p>
          <a:p>
            <a:pPr marL="0" indent="0" algn="ctr">
              <a:buNone/>
            </a:pPr>
            <a:r>
              <a:rPr lang="en-CA" sz="2000" b="1" i="1" dirty="0"/>
              <a:t>Potential adverse effects associated with transfusion of older stored RBCs to critically ill dogs have not yet been reported.</a:t>
            </a:r>
          </a:p>
          <a:p>
            <a:pPr marL="0" indent="0" algn="ctr">
              <a:buNone/>
            </a:pPr>
            <a:endParaRPr lang="en-CA" sz="3200" dirty="0" smtClean="0"/>
          </a:p>
          <a:p>
            <a:pPr marL="0" indent="0">
              <a:buNone/>
            </a:pPr>
            <a:endParaRPr lang="en-CA" sz="2000" dirty="0" smtClean="0"/>
          </a:p>
          <a:p>
            <a:pPr marL="0" indent="0">
              <a:buNone/>
            </a:pPr>
            <a:endParaRPr lang="en-CA" sz="2000" dirty="0" smtClean="0"/>
          </a:p>
        </p:txBody>
      </p:sp>
    </p:spTree>
    <p:extLst>
      <p:ext uri="{BB962C8B-B14F-4D97-AF65-F5344CB8AC3E}">
        <p14:creationId xmlns:p14="http://schemas.microsoft.com/office/powerpoint/2010/main" val="20125352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Background &amp; literature review</a:t>
            </a:r>
            <a:endParaRPr lang="en-CA" dirty="0"/>
          </a:p>
        </p:txBody>
      </p:sp>
      <p:sp>
        <p:nvSpPr>
          <p:cNvPr id="3" name="Espace réservé du contenu 2"/>
          <p:cNvSpPr>
            <a:spLocks noGrp="1"/>
          </p:cNvSpPr>
          <p:nvPr>
            <p:ph idx="1"/>
          </p:nvPr>
        </p:nvSpPr>
        <p:spPr/>
        <p:txBody>
          <a:bodyPr>
            <a:normAutofit lnSpcReduction="10000"/>
          </a:bodyPr>
          <a:lstStyle/>
          <a:p>
            <a:pPr marL="0" indent="0">
              <a:buNone/>
            </a:pPr>
            <a:r>
              <a:rPr lang="en-CA" sz="1600" dirty="0"/>
              <a:t>Associations between transfusions of older </a:t>
            </a:r>
            <a:r>
              <a:rPr lang="en-CA" sz="1600" dirty="0" err="1"/>
              <a:t>pRBCS</a:t>
            </a:r>
            <a:r>
              <a:rPr lang="en-CA" sz="1600" dirty="0"/>
              <a:t> (&gt; 14 days) and sepsis, MODS, mortality – trauma, cardiac surgery, </a:t>
            </a:r>
            <a:r>
              <a:rPr lang="en-CA" sz="1600" dirty="0" smtClean="0"/>
              <a:t>PICU</a:t>
            </a:r>
          </a:p>
          <a:p>
            <a:pPr marL="0" indent="0">
              <a:buNone/>
            </a:pPr>
            <a:endParaRPr lang="en-CA" dirty="0"/>
          </a:p>
          <a:p>
            <a:pPr marL="0" indent="0">
              <a:buNone/>
            </a:pPr>
            <a:endParaRPr lang="en-CA" dirty="0" smtClean="0"/>
          </a:p>
          <a:p>
            <a:pPr marL="0" indent="0">
              <a:buNone/>
            </a:pPr>
            <a:endParaRPr lang="en-CA" sz="1600" dirty="0" smtClean="0"/>
          </a:p>
          <a:p>
            <a:pPr marL="0" indent="0">
              <a:buNone/>
            </a:pPr>
            <a:endParaRPr lang="en-CA" sz="1600" dirty="0" smtClean="0"/>
          </a:p>
          <a:p>
            <a:pPr marL="0" indent="0">
              <a:buNone/>
            </a:pPr>
            <a:r>
              <a:rPr lang="en-CA" sz="1600" dirty="0" smtClean="0"/>
              <a:t>A </a:t>
            </a:r>
            <a:r>
              <a:rPr lang="en-CA" sz="1600" dirty="0"/>
              <a:t>storage time of more than 14 days was independently associated with increased MODS (adjusted OR, 2.23; 95% CI, 1.20-4.15) and more than 21 days was associated with increased </a:t>
            </a:r>
            <a:r>
              <a:rPr lang="en-CA" sz="1600" dirty="0" err="1"/>
              <a:t>Pediatric</a:t>
            </a:r>
            <a:r>
              <a:rPr lang="en-CA" sz="1600" dirty="0"/>
              <a:t> Logistic Organ Dysfunction (PELOD) scores (adjusted mean difference, 4.26; 95% CI, 1.99-6.53) and higher mortality (9.2% vs. 3.8%)</a:t>
            </a:r>
            <a:r>
              <a:rPr lang="en-CA" sz="1600" dirty="0" smtClean="0"/>
              <a:t>.</a:t>
            </a:r>
          </a:p>
          <a:p>
            <a:pPr marL="0" indent="0">
              <a:buNone/>
            </a:pPr>
            <a:endParaRPr lang="en-CA" sz="1600" dirty="0"/>
          </a:p>
          <a:p>
            <a:pPr marL="0" indent="0">
              <a:buNone/>
            </a:pPr>
            <a:endParaRPr lang="en-CA" sz="1600" dirty="0" smtClean="0"/>
          </a:p>
          <a:p>
            <a:pPr marL="0" indent="0">
              <a:buNone/>
            </a:pPr>
            <a:endParaRPr lang="en-CA" sz="1600" dirty="0"/>
          </a:p>
          <a:p>
            <a:pPr marL="0" indent="0">
              <a:buNone/>
            </a:pPr>
            <a:endParaRPr lang="en-CA" sz="1600" dirty="0" smtClean="0"/>
          </a:p>
          <a:p>
            <a:pPr marL="0" indent="0">
              <a:buNone/>
            </a:pPr>
            <a:r>
              <a:rPr lang="en-CA" sz="1600" dirty="0"/>
              <a:t>Patients who died (n = 117) received more units of older blood than those who lived (5 units versus 3 units, p &lt; 0.001). Patients with complicated sepsis (n = 244) received a greater volume of older blood than those without complicated sepsis (6 units versus 3 units, p &lt; 0.001). </a:t>
            </a:r>
            <a:endParaRPr lang="en-CA" sz="1600" dirty="0" smtClean="0"/>
          </a:p>
          <a:p>
            <a:pPr marL="0" indent="0">
              <a:buNone/>
            </a:pPr>
            <a:endParaRPr lang="en-CA" sz="1600" dirty="0"/>
          </a:p>
          <a:p>
            <a:pPr marL="0" indent="0">
              <a:buNone/>
            </a:pPr>
            <a:endParaRPr lang="en-CA" sz="1600" dirty="0" smtClean="0"/>
          </a:p>
          <a:p>
            <a:pPr marL="0" indent="0">
              <a:buNone/>
            </a:pPr>
            <a:endParaRPr lang="en-CA" sz="1600" dirty="0"/>
          </a:p>
          <a:p>
            <a:pPr marL="0" indent="0">
              <a:buNone/>
            </a:pPr>
            <a:endParaRPr lang="en-CA" sz="1600" dirty="0" smtClean="0"/>
          </a:p>
          <a:p>
            <a:pPr marL="0" indent="0">
              <a:buNone/>
            </a:pPr>
            <a:endParaRPr lang="en-CA" sz="1600" dirty="0" smtClean="0"/>
          </a:p>
          <a:p>
            <a:pPr marL="0" indent="0">
              <a:buNone/>
            </a:pPr>
            <a:endParaRPr lang="en-CA" sz="1600" dirty="0"/>
          </a:p>
          <a:p>
            <a:pPr marL="0" indent="0">
              <a:buNone/>
            </a:pPr>
            <a:endParaRPr lang="en-CA" dirty="0" smtClean="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sym typeface="Wingdings"/>
            </a:endParaRPr>
          </a:p>
          <a:p>
            <a:endParaRPr lang="en-CA" dirty="0"/>
          </a:p>
        </p:txBody>
      </p:sp>
      <p:pic>
        <p:nvPicPr>
          <p:cNvPr id="4" name="Image 3"/>
          <p:cNvPicPr>
            <a:picLocks noChangeAspect="1"/>
          </p:cNvPicPr>
          <p:nvPr/>
        </p:nvPicPr>
        <p:blipFill>
          <a:blip r:embed="rId2"/>
          <a:stretch>
            <a:fillRect/>
          </a:stretch>
        </p:blipFill>
        <p:spPr>
          <a:xfrm>
            <a:off x="0" y="2178312"/>
            <a:ext cx="9144000" cy="1101055"/>
          </a:xfrm>
          <a:prstGeom prst="rect">
            <a:avLst/>
          </a:prstGeom>
        </p:spPr>
      </p:pic>
      <p:pic>
        <p:nvPicPr>
          <p:cNvPr id="5" name="Image 4"/>
          <p:cNvPicPr>
            <a:picLocks noChangeAspect="1"/>
          </p:cNvPicPr>
          <p:nvPr/>
        </p:nvPicPr>
        <p:blipFill>
          <a:blip r:embed="rId3"/>
          <a:stretch>
            <a:fillRect/>
          </a:stretch>
        </p:blipFill>
        <p:spPr>
          <a:xfrm>
            <a:off x="265206" y="4669553"/>
            <a:ext cx="7474324" cy="806167"/>
          </a:xfrm>
          <a:prstGeom prst="rect">
            <a:avLst/>
          </a:prstGeom>
        </p:spPr>
      </p:pic>
    </p:spTree>
    <p:extLst>
      <p:ext uri="{BB962C8B-B14F-4D97-AF65-F5344CB8AC3E}">
        <p14:creationId xmlns:p14="http://schemas.microsoft.com/office/powerpoint/2010/main" val="15790925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Background &amp; literature review</a:t>
            </a:r>
            <a:endParaRPr lang="en-CA" dirty="0"/>
          </a:p>
        </p:txBody>
      </p:sp>
      <p:sp>
        <p:nvSpPr>
          <p:cNvPr id="3" name="Espace réservé du contenu 2"/>
          <p:cNvSpPr>
            <a:spLocks noGrp="1"/>
          </p:cNvSpPr>
          <p:nvPr>
            <p:ph idx="1"/>
          </p:nvPr>
        </p:nvSpPr>
        <p:spPr/>
        <p:txBody>
          <a:bodyPr>
            <a:normAutofit/>
          </a:bodyPr>
          <a:lstStyle/>
          <a:p>
            <a:endParaRPr lang="en-CA" dirty="0" smtClean="0"/>
          </a:p>
          <a:p>
            <a:endParaRPr lang="en-CA" dirty="0"/>
          </a:p>
          <a:p>
            <a:pPr marL="0" indent="0">
              <a:buNone/>
            </a:pPr>
            <a:endParaRPr lang="en-CA" dirty="0"/>
          </a:p>
          <a:p>
            <a:pPr marL="0" indent="0">
              <a:buNone/>
            </a:pPr>
            <a:r>
              <a:rPr lang="en-CA" sz="1700" dirty="0" smtClean="0"/>
              <a:t>The </a:t>
            </a:r>
            <a:r>
              <a:rPr lang="en-CA" sz="1700" dirty="0"/>
              <a:t>animals receiving older stored blood had a higher mortality rate (42 d: 100% </a:t>
            </a:r>
            <a:r>
              <a:rPr lang="en-CA" sz="1700" dirty="0" err="1"/>
              <a:t>vs</a:t>
            </a:r>
            <a:r>
              <a:rPr lang="en-CA" sz="1700" dirty="0"/>
              <a:t>  7 d: 33%</a:t>
            </a:r>
            <a:r>
              <a:rPr lang="en-CA" sz="1700" dirty="0" smtClean="0"/>
              <a:t>)</a:t>
            </a:r>
          </a:p>
          <a:p>
            <a:pPr marL="0" indent="0">
              <a:buNone/>
            </a:pPr>
            <a:endParaRPr lang="en-CA" sz="1700" dirty="0"/>
          </a:p>
          <a:p>
            <a:pPr marL="0" indent="0">
              <a:buNone/>
            </a:pPr>
            <a:endParaRPr lang="en-CA" sz="1700" dirty="0" smtClean="0"/>
          </a:p>
          <a:p>
            <a:pPr marL="0" indent="0">
              <a:buNone/>
            </a:pPr>
            <a:endParaRPr lang="en-CA" sz="1700" dirty="0"/>
          </a:p>
          <a:p>
            <a:pPr marL="0" indent="0">
              <a:buNone/>
            </a:pPr>
            <a:endParaRPr lang="en-CA" sz="1700" dirty="0" smtClean="0"/>
          </a:p>
          <a:p>
            <a:pPr marL="0" indent="0">
              <a:buNone/>
            </a:pPr>
            <a:r>
              <a:rPr lang="en-CA" sz="1700" dirty="0" smtClean="0"/>
              <a:t>No </a:t>
            </a:r>
            <a:r>
              <a:rPr lang="en-CA" sz="1700" dirty="0"/>
              <a:t>significant differences were observed between LR and non-LR transfusions. A pro-inflammatory cytokine response  (MCP-1) was observed 6 hours after only old RBC transfusions, irrespective of infusion rate (P&lt;0.001). This response was accompanied by increased neutrophil counts (P&lt;0.001) and decreased platelet counts (P&lt;0.001).</a:t>
            </a:r>
          </a:p>
          <a:p>
            <a:endParaRPr lang="en-CA" sz="1700" dirty="0"/>
          </a:p>
          <a:p>
            <a:endParaRPr lang="en-CA" sz="1700" dirty="0"/>
          </a:p>
        </p:txBody>
      </p:sp>
      <p:pic>
        <p:nvPicPr>
          <p:cNvPr id="4" name="Image 3"/>
          <p:cNvPicPr>
            <a:picLocks noChangeAspect="1"/>
          </p:cNvPicPr>
          <p:nvPr/>
        </p:nvPicPr>
        <p:blipFill>
          <a:blip r:embed="rId3"/>
          <a:stretch>
            <a:fillRect/>
          </a:stretch>
        </p:blipFill>
        <p:spPr>
          <a:xfrm>
            <a:off x="158376" y="1828859"/>
            <a:ext cx="9144000" cy="965318"/>
          </a:xfrm>
          <a:prstGeom prst="rect">
            <a:avLst/>
          </a:prstGeom>
        </p:spPr>
      </p:pic>
      <p:pic>
        <p:nvPicPr>
          <p:cNvPr id="6" name="Image 5"/>
          <p:cNvPicPr>
            <a:picLocks noChangeAspect="1"/>
          </p:cNvPicPr>
          <p:nvPr/>
        </p:nvPicPr>
        <p:blipFill>
          <a:blip r:embed="rId4"/>
          <a:stretch>
            <a:fillRect/>
          </a:stretch>
        </p:blipFill>
        <p:spPr>
          <a:xfrm>
            <a:off x="0" y="3650877"/>
            <a:ext cx="9144000" cy="969329"/>
          </a:xfrm>
          <a:prstGeom prst="rect">
            <a:avLst/>
          </a:prstGeom>
        </p:spPr>
      </p:pic>
    </p:spTree>
    <p:extLst>
      <p:ext uri="{BB962C8B-B14F-4D97-AF65-F5344CB8AC3E}">
        <p14:creationId xmlns:p14="http://schemas.microsoft.com/office/powerpoint/2010/main" val="234155443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424801" y="419084"/>
            <a:ext cx="8228160" cy="724396"/>
          </a:xfrm>
        </p:spPr>
        <p:txBody>
          <a:bodyPr tIns="12801"/>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sz="1500" b="1"/>
              <a:t>Does prolonged storage of red blood cells cause harm?</a:t>
            </a:r>
          </a:p>
        </p:txBody>
      </p:sp>
      <p:pic>
        <p:nvPicPr>
          <p:cNvPr id="2051" name="Picture 2"/>
          <p:cNvPicPr>
            <a:picLocks noChangeAspect="1" noChangeArrowheads="1"/>
          </p:cNvPicPr>
          <p:nvPr/>
        </p:nvPicPr>
        <p:blipFill>
          <a:blip r:embed="rId3" cstate="print"/>
          <a:srcRect/>
          <a:stretch>
            <a:fillRect/>
          </a:stretch>
        </p:blipFill>
        <p:spPr bwMode="auto">
          <a:xfrm>
            <a:off x="130410" y="1273296"/>
            <a:ext cx="8841574" cy="4246083"/>
          </a:xfrm>
          <a:prstGeom prst="rect">
            <a:avLst/>
          </a:prstGeom>
          <a:noFill/>
          <a:ln w="9525">
            <a:noFill/>
            <a:round/>
            <a:headEnd/>
            <a:tailEnd/>
          </a:ln>
        </p:spPr>
      </p:pic>
      <p:pic>
        <p:nvPicPr>
          <p:cNvPr id="2052" name="Picture 3"/>
          <p:cNvPicPr>
            <a:picLocks noChangeAspect="1" noChangeArrowheads="1"/>
          </p:cNvPicPr>
          <p:nvPr/>
        </p:nvPicPr>
        <p:blipFill>
          <a:blip r:embed="rId4" cstate="print"/>
          <a:srcRect/>
          <a:stretch>
            <a:fillRect/>
          </a:stretch>
        </p:blipFill>
        <p:spPr bwMode="auto">
          <a:xfrm>
            <a:off x="0" y="0"/>
            <a:ext cx="0" cy="0"/>
          </a:xfrm>
          <a:prstGeom prst="rect">
            <a:avLst/>
          </a:prstGeom>
          <a:noFill/>
          <a:ln w="9525">
            <a:noFill/>
            <a:round/>
            <a:headEnd/>
            <a:tailEnd/>
          </a:ln>
        </p:spPr>
      </p:pic>
      <p:sp>
        <p:nvSpPr>
          <p:cNvPr id="2053" name="Text Box 4"/>
          <p:cNvSpPr txBox="1">
            <a:spLocks noChangeArrowheads="1"/>
          </p:cNvSpPr>
          <p:nvPr/>
        </p:nvSpPr>
        <p:spPr bwMode="auto">
          <a:xfrm>
            <a:off x="115200" y="6205612"/>
            <a:ext cx="6252480" cy="505493"/>
          </a:xfrm>
          <a:prstGeom prst="rect">
            <a:avLst/>
          </a:prstGeom>
          <a:noFill/>
          <a:ln w="9525">
            <a:noFill/>
            <a:round/>
            <a:headEnd/>
            <a:tailEnd/>
          </a:ln>
        </p:spPr>
        <p:txBody>
          <a:bodyPr lIns="81639" tIns="49620" rIns="81639" bIns="40820"/>
          <a:lstStyle/>
          <a:p>
            <a:pPr>
              <a:tabLst>
                <a:tab pos="656650" algn="l"/>
                <a:tab pos="1313299" algn="l"/>
                <a:tab pos="1969949" algn="l"/>
                <a:tab pos="2626599" algn="l"/>
                <a:tab pos="3283248" algn="l"/>
                <a:tab pos="3939898" algn="l"/>
                <a:tab pos="4596548" algn="l"/>
                <a:tab pos="5253198" algn="l"/>
                <a:tab pos="5909847" algn="l"/>
              </a:tabLst>
            </a:pPr>
            <a:r>
              <a:rPr lang="en-GB" sz="1000" b="1">
                <a:solidFill>
                  <a:srgbClr val="000000"/>
                </a:solidFill>
              </a:rPr>
              <a:t>British Journal of Haematology</a:t>
            </a:r>
            <a:r>
              <a:rPr lang="en-GB" sz="1000">
                <a:solidFill>
                  <a:srgbClr val="000000"/>
                </a:solidFill>
              </a:rPr>
              <a:t/>
            </a:r>
            <a:br>
              <a:rPr lang="en-GB" sz="1000">
                <a:solidFill>
                  <a:srgbClr val="000000"/>
                </a:solidFill>
              </a:rPr>
            </a:br>
            <a:r>
              <a:rPr lang="en-GB" sz="1000">
                <a:solidFill>
                  <a:srgbClr val="000000"/>
                </a:solidFill>
                <a:hlinkClick r:id="rId5"/>
              </a:rPr>
              <a:t>Volume 165, Issue 1, </a:t>
            </a:r>
            <a:r>
              <a:rPr lang="en-GB" sz="1000">
                <a:solidFill>
                  <a:srgbClr val="000000"/>
                </a:solidFill>
              </a:rPr>
              <a:t>pages 3-16, 25 JAN 2014 DOI: 10.1111/bjh.12747</a:t>
            </a:r>
            <a:br>
              <a:rPr lang="en-GB" sz="1000">
                <a:solidFill>
                  <a:srgbClr val="000000"/>
                </a:solidFill>
              </a:rPr>
            </a:br>
            <a:r>
              <a:rPr lang="en-GB" sz="1000">
                <a:solidFill>
                  <a:srgbClr val="000000"/>
                </a:solidFill>
                <a:hlinkClick r:id="rId6"/>
              </a:rPr>
              <a:t>http://onlinelibrary.wiley.com/doi/10.1111/bjh.12747/full#bjh12747-fig-0003</a:t>
            </a:r>
          </a:p>
        </p:txBody>
      </p:sp>
    </p:spTree>
    <p:extLst>
      <p:ext uri="{BB962C8B-B14F-4D97-AF65-F5344CB8AC3E}">
        <p14:creationId xmlns:p14="http://schemas.microsoft.com/office/powerpoint/2010/main" val="4154565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Background &amp; literature review</a:t>
            </a:r>
            <a:endParaRPr lang="en-CA" dirty="0"/>
          </a:p>
        </p:txBody>
      </p:sp>
      <p:sp>
        <p:nvSpPr>
          <p:cNvPr id="3" name="Espace réservé du contenu 2"/>
          <p:cNvSpPr>
            <a:spLocks noGrp="1"/>
          </p:cNvSpPr>
          <p:nvPr>
            <p:ph idx="1"/>
          </p:nvPr>
        </p:nvSpPr>
        <p:spPr/>
        <p:txBody>
          <a:bodyPr/>
          <a:lstStyle/>
          <a:p>
            <a:endParaRPr lang="en-CA"/>
          </a:p>
        </p:txBody>
      </p:sp>
    </p:spTree>
    <p:extLst>
      <p:ext uri="{BB962C8B-B14F-4D97-AF65-F5344CB8AC3E}">
        <p14:creationId xmlns:p14="http://schemas.microsoft.com/office/powerpoint/2010/main" val="2671219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Study Design</a:t>
            </a:r>
            <a:endParaRPr lang="en-CA" dirty="0"/>
          </a:p>
        </p:txBody>
      </p:sp>
      <p:sp>
        <p:nvSpPr>
          <p:cNvPr id="3" name="Espace réservé du contenu 2"/>
          <p:cNvSpPr>
            <a:spLocks noGrp="1"/>
          </p:cNvSpPr>
          <p:nvPr>
            <p:ph idx="1"/>
          </p:nvPr>
        </p:nvSpPr>
        <p:spPr/>
        <p:txBody>
          <a:bodyPr/>
          <a:lstStyle/>
          <a:p>
            <a:r>
              <a:rPr lang="en-CA" dirty="0" smtClean="0"/>
              <a:t>Retrospective</a:t>
            </a:r>
          </a:p>
          <a:p>
            <a:pPr lvl="1"/>
            <a:r>
              <a:rPr lang="en-CA" dirty="0"/>
              <a:t>Blood bank logbooks</a:t>
            </a:r>
          </a:p>
          <a:p>
            <a:pPr lvl="1"/>
            <a:r>
              <a:rPr lang="en-CA" dirty="0"/>
              <a:t>January 2001-</a:t>
            </a:r>
            <a:r>
              <a:rPr lang="en-CA" dirty="0" smtClean="0"/>
              <a:t>2010</a:t>
            </a:r>
          </a:p>
          <a:p>
            <a:r>
              <a:rPr lang="en-CA" dirty="0" smtClean="0"/>
              <a:t>Case review</a:t>
            </a:r>
          </a:p>
        </p:txBody>
      </p:sp>
    </p:spTree>
    <p:extLst>
      <p:ext uri="{BB962C8B-B14F-4D97-AF65-F5344CB8AC3E}">
        <p14:creationId xmlns:p14="http://schemas.microsoft.com/office/powerpoint/2010/main" val="332773517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Study subjects</a:t>
            </a:r>
            <a:endParaRPr lang="en-CA" dirty="0"/>
          </a:p>
        </p:txBody>
      </p:sp>
      <p:sp>
        <p:nvSpPr>
          <p:cNvPr id="3" name="Espace réservé du contenu 2"/>
          <p:cNvSpPr>
            <a:spLocks noGrp="1"/>
          </p:cNvSpPr>
          <p:nvPr>
            <p:ph idx="1"/>
          </p:nvPr>
        </p:nvSpPr>
        <p:spPr/>
        <p:txBody>
          <a:bodyPr/>
          <a:lstStyle/>
          <a:p>
            <a:r>
              <a:rPr lang="en-CA" dirty="0" smtClean="0"/>
              <a:t>Dogs that received </a:t>
            </a:r>
            <a:r>
              <a:rPr lang="en-CA" dirty="0" err="1" smtClean="0"/>
              <a:t>pRBCs</a:t>
            </a:r>
            <a:r>
              <a:rPr lang="en-CA" dirty="0" smtClean="0"/>
              <a:t> transfusions</a:t>
            </a:r>
          </a:p>
          <a:p>
            <a:pPr lvl="1"/>
            <a:r>
              <a:rPr lang="en-CA" dirty="0" smtClean="0"/>
              <a:t>Excluded </a:t>
            </a:r>
          </a:p>
          <a:p>
            <a:pPr lvl="2"/>
            <a:r>
              <a:rPr lang="en-CA" dirty="0" smtClean="0"/>
              <a:t>if incomplete medical record or not available</a:t>
            </a:r>
          </a:p>
          <a:p>
            <a:pPr lvl="2"/>
            <a:r>
              <a:rPr lang="en-CA" dirty="0" smtClean="0"/>
              <a:t>If received &lt; 5 ml/kg of </a:t>
            </a:r>
            <a:r>
              <a:rPr lang="en-CA" dirty="0" err="1" smtClean="0"/>
              <a:t>pRBCs</a:t>
            </a:r>
            <a:endParaRPr lang="en-CA" dirty="0" smtClean="0"/>
          </a:p>
          <a:p>
            <a:r>
              <a:rPr lang="en-CA" dirty="0" smtClean="0"/>
              <a:t>n = 3095 dogs (5412 </a:t>
            </a:r>
            <a:r>
              <a:rPr lang="en-CA" dirty="0" err="1" smtClean="0"/>
              <a:t>pRBC</a:t>
            </a:r>
            <a:r>
              <a:rPr lang="en-CA" dirty="0" smtClean="0"/>
              <a:t> units)</a:t>
            </a:r>
          </a:p>
          <a:p>
            <a:r>
              <a:rPr lang="en-CA" dirty="0" smtClean="0"/>
              <a:t>Categories:</a:t>
            </a:r>
          </a:p>
          <a:p>
            <a:pPr lvl="1"/>
            <a:r>
              <a:rPr lang="en-CA" dirty="0" smtClean="0"/>
              <a:t>Hemorrhage</a:t>
            </a:r>
          </a:p>
          <a:p>
            <a:pPr lvl="1"/>
            <a:r>
              <a:rPr lang="en-CA" dirty="0" smtClean="0"/>
              <a:t>Hemolysis</a:t>
            </a:r>
          </a:p>
          <a:p>
            <a:pPr lvl="1"/>
            <a:r>
              <a:rPr lang="en-CA" dirty="0" smtClean="0"/>
              <a:t>Ineffective erythropoiesis</a:t>
            </a:r>
          </a:p>
          <a:p>
            <a:pPr lvl="1"/>
            <a:endParaRPr lang="en-CA" dirty="0"/>
          </a:p>
        </p:txBody>
      </p:sp>
    </p:spTree>
    <p:extLst>
      <p:ext uri="{BB962C8B-B14F-4D97-AF65-F5344CB8AC3E}">
        <p14:creationId xmlns:p14="http://schemas.microsoft.com/office/powerpoint/2010/main" val="1507779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té">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Clarté.thmx</Template>
  <TotalTime>1244</TotalTime>
  <Words>2668</Words>
  <Application>Microsoft Macintosh PowerPoint</Application>
  <PresentationFormat>Présentation à l'écran (4:3)</PresentationFormat>
  <Paragraphs>264</Paragraphs>
  <Slides>22</Slides>
  <Notes>20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Clarté</vt:lpstr>
      <vt:lpstr>Effect of Duration of Packed Red Blood Cell Storage on Morbidity and Mortality in Dogs After Transfusion: 3,095 cases (2001–2010)</vt:lpstr>
      <vt:lpstr>Présentation PowerPoint</vt:lpstr>
      <vt:lpstr>Research question</vt:lpstr>
      <vt:lpstr>Background &amp; literature review</vt:lpstr>
      <vt:lpstr>Background &amp; literature review</vt:lpstr>
      <vt:lpstr>Does prolonged storage of red blood cells cause harm?</vt:lpstr>
      <vt:lpstr>Background &amp; literature review</vt:lpstr>
      <vt:lpstr>Study Design</vt:lpstr>
      <vt:lpstr>Study subjects</vt:lpstr>
      <vt:lpstr>Predictor variable</vt:lpstr>
      <vt:lpstr>Outcome variables</vt:lpstr>
      <vt:lpstr>Statistics</vt:lpstr>
      <vt:lpstr>Results</vt:lpstr>
      <vt:lpstr>Results</vt:lpstr>
      <vt:lpstr>Results</vt:lpstr>
      <vt:lpstr>Results</vt:lpstr>
      <vt:lpstr>Results</vt:lpstr>
      <vt:lpstr>Results</vt:lpstr>
      <vt:lpstr>Results</vt:lpstr>
      <vt:lpstr>Conclusions</vt:lpstr>
      <vt:lpstr>Validity of the study</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Duration of Packed Red Blood Cell Storage on Morbidity and Mortality in Dogs After Transfusion: 3,095 cases (2001–2010)</dc:title>
  <dc:creator>Jo-Annie Letendre</dc:creator>
  <cp:lastModifiedBy>Jo-Annie Letendre</cp:lastModifiedBy>
  <cp:revision>44</cp:revision>
  <dcterms:created xsi:type="dcterms:W3CDTF">2014-11-28T00:28:05Z</dcterms:created>
  <dcterms:modified xsi:type="dcterms:W3CDTF">2014-12-11T05:08:32Z</dcterms:modified>
</cp:coreProperties>
</file>