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6" r:id="rId2"/>
    <p:sldId id="257" r:id="rId3"/>
    <p:sldId id="258" r:id="rId4"/>
    <p:sldId id="259" r:id="rId5"/>
    <p:sldId id="269" r:id="rId6"/>
    <p:sldId id="260" r:id="rId7"/>
    <p:sldId id="261" r:id="rId8"/>
    <p:sldId id="262" r:id="rId9"/>
    <p:sldId id="263" r:id="rId10"/>
    <p:sldId id="278" r:id="rId11"/>
    <p:sldId id="279" r:id="rId12"/>
    <p:sldId id="308" r:id="rId13"/>
    <p:sldId id="309" r:id="rId14"/>
    <p:sldId id="264" r:id="rId15"/>
    <p:sldId id="317" r:id="rId16"/>
    <p:sldId id="310" r:id="rId17"/>
    <p:sldId id="274" r:id="rId18"/>
    <p:sldId id="282" r:id="rId19"/>
    <p:sldId id="275" r:id="rId20"/>
    <p:sldId id="265" r:id="rId21"/>
    <p:sldId id="266" r:id="rId22"/>
    <p:sldId id="267" r:id="rId23"/>
    <p:sldId id="268" r:id="rId24"/>
    <p:sldId id="318" r:id="rId25"/>
    <p:sldId id="270" r:id="rId26"/>
    <p:sldId id="316" r:id="rId27"/>
    <p:sldId id="284" r:id="rId28"/>
    <p:sldId id="283" r:id="rId29"/>
    <p:sldId id="276" r:id="rId30"/>
    <p:sldId id="271" r:id="rId31"/>
    <p:sldId id="277" r:id="rId32"/>
    <p:sldId id="272" r:id="rId33"/>
    <p:sldId id="281" r:id="rId34"/>
    <p:sldId id="285" r:id="rId35"/>
    <p:sldId id="313" r:id="rId36"/>
    <p:sldId id="311" r:id="rId37"/>
    <p:sldId id="312" r:id="rId38"/>
    <p:sldId id="314" r:id="rId39"/>
    <p:sldId id="286" r:id="rId40"/>
    <p:sldId id="287" r:id="rId41"/>
    <p:sldId id="288" r:id="rId42"/>
    <p:sldId id="289" r:id="rId43"/>
    <p:sldId id="290" r:id="rId44"/>
    <p:sldId id="291" r:id="rId45"/>
    <p:sldId id="315" r:id="rId46"/>
    <p:sldId id="292" r:id="rId47"/>
    <p:sldId id="293" r:id="rId48"/>
    <p:sldId id="304" r:id="rId49"/>
    <p:sldId id="305" r:id="rId50"/>
    <p:sldId id="306" r:id="rId51"/>
    <p:sldId id="307" r:id="rId52"/>
    <p:sldId id="273" r:id="rId53"/>
    <p:sldId id="297" r:id="rId54"/>
    <p:sldId id="298" r:id="rId55"/>
    <p:sldId id="299" r:id="rId56"/>
    <p:sldId id="300" r:id="rId57"/>
    <p:sldId id="301" r:id="rId58"/>
    <p:sldId id="302" r:id="rId59"/>
    <p:sldId id="303"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9" d="100"/>
          <a:sy n="89" d="100"/>
        </p:scale>
        <p:origin x="-43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notesMaster" Target="notesMasters/notesMaster1.xml"/><Relationship Id="rId62"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4FECCC-AD54-41EB-91DA-6CF749D3873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FF6C90CE-8E6D-4B28-852D-596726271338}">
      <dgm:prSet phldrT="[Text]">
        <dgm:style>
          <a:lnRef idx="1">
            <a:schemeClr val="accent2"/>
          </a:lnRef>
          <a:fillRef idx="3">
            <a:schemeClr val="accent2"/>
          </a:fillRef>
          <a:effectRef idx="2">
            <a:schemeClr val="accent2"/>
          </a:effectRef>
          <a:fontRef idx="minor">
            <a:schemeClr val="lt1"/>
          </a:fontRef>
        </dgm:style>
      </dgm:prSet>
      <dgm:spPr/>
      <dgm:t>
        <a:bodyPr/>
        <a:lstStyle/>
        <a:p>
          <a:r>
            <a:rPr lang="en-US" b="1" u="sng" dirty="0" smtClean="0">
              <a:solidFill>
                <a:schemeClr val="tx1"/>
              </a:solidFill>
            </a:rPr>
            <a:t>PNS</a:t>
          </a:r>
          <a:endParaRPr lang="en-US" b="1" u="sng" dirty="0">
            <a:solidFill>
              <a:schemeClr val="tx1"/>
            </a:solidFill>
          </a:endParaRPr>
        </a:p>
      </dgm:t>
    </dgm:pt>
    <dgm:pt modelId="{A2D2B400-40A2-41BB-A571-1CEC7467A0B7}" type="parTrans" cxnId="{963951C6-6AD6-42DF-94AE-70B2EBCDA910}">
      <dgm:prSet/>
      <dgm:spPr/>
      <dgm:t>
        <a:bodyPr/>
        <a:lstStyle/>
        <a:p>
          <a:endParaRPr lang="en-US"/>
        </a:p>
      </dgm:t>
    </dgm:pt>
    <dgm:pt modelId="{92FF73F5-C284-4BB9-A6D6-6E69AF9EA3F4}" type="sibTrans" cxnId="{963951C6-6AD6-42DF-94AE-70B2EBCDA910}">
      <dgm:prSet/>
      <dgm:spPr/>
      <dgm:t>
        <a:bodyPr/>
        <a:lstStyle/>
        <a:p>
          <a:endParaRPr lang="en-US"/>
        </a:p>
      </dgm:t>
    </dgm:pt>
    <dgm:pt modelId="{30BA6BFB-819D-472F-A5DB-5AD0D23F6BDF}">
      <dgm:prSet>
        <dgm:style>
          <a:lnRef idx="1">
            <a:schemeClr val="accent2"/>
          </a:lnRef>
          <a:fillRef idx="3">
            <a:schemeClr val="accent2"/>
          </a:fillRef>
          <a:effectRef idx="2">
            <a:schemeClr val="accent2"/>
          </a:effectRef>
          <a:fontRef idx="minor">
            <a:schemeClr val="lt1"/>
          </a:fontRef>
        </dgm:style>
      </dgm:prSet>
      <dgm:spPr/>
      <dgm:t>
        <a:bodyPr/>
        <a:lstStyle/>
        <a:p>
          <a:r>
            <a:rPr lang="en-US" b="1" u="sng" dirty="0" smtClean="0">
              <a:solidFill>
                <a:schemeClr val="tx1"/>
              </a:solidFill>
            </a:rPr>
            <a:t>CNS</a:t>
          </a:r>
          <a:endParaRPr lang="en-US" b="1" u="sng" dirty="0">
            <a:solidFill>
              <a:schemeClr val="tx1"/>
            </a:solidFill>
          </a:endParaRPr>
        </a:p>
      </dgm:t>
    </dgm:pt>
    <dgm:pt modelId="{28A3C634-92D1-4C00-9529-4FEECFC08E02}" type="parTrans" cxnId="{1FCC9AB0-E09B-4D28-9E35-D13FF6ABECAC}">
      <dgm:prSet/>
      <dgm:spPr/>
      <dgm:t>
        <a:bodyPr/>
        <a:lstStyle/>
        <a:p>
          <a:endParaRPr lang="en-US"/>
        </a:p>
      </dgm:t>
    </dgm:pt>
    <dgm:pt modelId="{F5116501-A00D-4C54-B746-6CAD7B578DFC}" type="sibTrans" cxnId="{1FCC9AB0-E09B-4D28-9E35-D13FF6ABECAC}">
      <dgm:prSet/>
      <dgm:spPr/>
      <dgm:t>
        <a:bodyPr/>
        <a:lstStyle/>
        <a:p>
          <a:endParaRPr lang="en-US"/>
        </a:p>
      </dgm:t>
    </dgm:pt>
    <dgm:pt modelId="{543FD572-EB9A-41CF-B405-5AE80ABA2164}">
      <dgm:prSet>
        <dgm:style>
          <a:lnRef idx="1">
            <a:schemeClr val="accent2"/>
          </a:lnRef>
          <a:fillRef idx="3">
            <a:schemeClr val="accent2"/>
          </a:fillRef>
          <a:effectRef idx="2">
            <a:schemeClr val="accent2"/>
          </a:effectRef>
          <a:fontRef idx="minor">
            <a:schemeClr val="lt1"/>
          </a:fontRef>
        </dgm:style>
      </dgm:prSet>
      <dgm:spPr/>
      <dgm:t>
        <a:bodyPr/>
        <a:lstStyle/>
        <a:p>
          <a:r>
            <a:rPr lang="en-US" u="sng" dirty="0" smtClean="0">
              <a:solidFill>
                <a:schemeClr val="tx1"/>
              </a:solidFill>
            </a:rPr>
            <a:t>Brain</a:t>
          </a:r>
          <a:endParaRPr lang="en-US" u="sng" dirty="0">
            <a:solidFill>
              <a:schemeClr val="tx1"/>
            </a:solidFill>
          </a:endParaRPr>
        </a:p>
      </dgm:t>
    </dgm:pt>
    <dgm:pt modelId="{8C0EBA80-E0D8-44B7-ACDB-23FBD71407ED}" type="parTrans" cxnId="{DB382CA1-92A1-4561-BACE-EF8D3328ECED}">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9F8A1FB6-5878-4FCA-AD1D-C87DB1288802}" type="sibTrans" cxnId="{DB382CA1-92A1-4561-BACE-EF8D3328ECED}">
      <dgm:prSet/>
      <dgm:spPr/>
      <dgm:t>
        <a:bodyPr/>
        <a:lstStyle/>
        <a:p>
          <a:endParaRPr lang="en-US"/>
        </a:p>
      </dgm:t>
    </dgm:pt>
    <dgm:pt modelId="{28DE9C8F-06FD-4CDC-AAE0-4198B3C1E3B9}">
      <dgm:prSet>
        <dgm:style>
          <a:lnRef idx="1">
            <a:schemeClr val="accent2"/>
          </a:lnRef>
          <a:fillRef idx="3">
            <a:schemeClr val="accent2"/>
          </a:fillRef>
          <a:effectRef idx="2">
            <a:schemeClr val="accent2"/>
          </a:effectRef>
          <a:fontRef idx="minor">
            <a:schemeClr val="lt1"/>
          </a:fontRef>
        </dgm:style>
      </dgm:prSet>
      <dgm:spPr/>
      <dgm:t>
        <a:bodyPr/>
        <a:lstStyle/>
        <a:p>
          <a:r>
            <a:rPr lang="en-US" u="sng" dirty="0" smtClean="0">
              <a:solidFill>
                <a:schemeClr val="tx1"/>
              </a:solidFill>
            </a:rPr>
            <a:t>SC</a:t>
          </a:r>
          <a:endParaRPr lang="en-US" u="sng" dirty="0">
            <a:solidFill>
              <a:schemeClr val="tx1"/>
            </a:solidFill>
          </a:endParaRPr>
        </a:p>
      </dgm:t>
    </dgm:pt>
    <dgm:pt modelId="{1A0E5E83-95F1-43FC-A64B-1F76EC329798}" type="parTrans" cxnId="{6819490D-198D-462E-9095-86AD0EF53C10}">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9C57D250-B4CA-4251-91F7-42F182C5436B}" type="sibTrans" cxnId="{6819490D-198D-462E-9095-86AD0EF53C10}">
      <dgm:prSet/>
      <dgm:spPr/>
      <dgm:t>
        <a:bodyPr/>
        <a:lstStyle/>
        <a:p>
          <a:endParaRPr lang="en-US"/>
        </a:p>
      </dgm:t>
    </dgm:pt>
    <dgm:pt modelId="{1104990A-7F5D-4676-AF48-3F6B00DE43F8}">
      <dgm:prSe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tx1"/>
              </a:solidFill>
            </a:rPr>
            <a:t>Forebrain</a:t>
          </a:r>
          <a:endParaRPr lang="en-US" dirty="0">
            <a:solidFill>
              <a:schemeClr val="tx1"/>
            </a:solidFill>
          </a:endParaRPr>
        </a:p>
      </dgm:t>
    </dgm:pt>
    <dgm:pt modelId="{F18A46B0-C031-4F1D-9519-B6795256888C}" type="parTrans" cxnId="{C8E9E120-B70E-4907-A9E4-1FA750B7D253}">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BC81D9ED-A41A-404F-B755-C0A0D54BFB9D}" type="sibTrans" cxnId="{C8E9E120-B70E-4907-A9E4-1FA750B7D253}">
      <dgm:prSet/>
      <dgm:spPr/>
      <dgm:t>
        <a:bodyPr/>
        <a:lstStyle/>
        <a:p>
          <a:endParaRPr lang="en-US"/>
        </a:p>
      </dgm:t>
    </dgm:pt>
    <dgm:pt modelId="{3CD9816C-C0C3-40EA-A147-6802194D8F60}">
      <dgm:prSe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tx1"/>
              </a:solidFill>
            </a:rPr>
            <a:t>Brainstem</a:t>
          </a:r>
          <a:endParaRPr lang="en-US" dirty="0">
            <a:solidFill>
              <a:schemeClr val="tx1"/>
            </a:solidFill>
          </a:endParaRPr>
        </a:p>
      </dgm:t>
    </dgm:pt>
    <dgm:pt modelId="{8B20D043-7C1A-44F0-86C5-48FFA1AD1DF3}" type="parTrans" cxnId="{5EE0BA13-6D5D-42A1-9B84-0404316C6D8B}">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B73C77AC-A378-401F-8A80-3A2A9F82D141}" type="sibTrans" cxnId="{5EE0BA13-6D5D-42A1-9B84-0404316C6D8B}">
      <dgm:prSet/>
      <dgm:spPr/>
      <dgm:t>
        <a:bodyPr/>
        <a:lstStyle/>
        <a:p>
          <a:endParaRPr lang="en-US"/>
        </a:p>
      </dgm:t>
    </dgm:pt>
    <dgm:pt modelId="{16A59A82-6FDF-4561-B792-DB4A14E89863}">
      <dgm:prSe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tx1"/>
              </a:solidFill>
            </a:rPr>
            <a:t>Cerebellum</a:t>
          </a:r>
          <a:endParaRPr lang="en-US" dirty="0">
            <a:solidFill>
              <a:schemeClr val="tx1"/>
            </a:solidFill>
          </a:endParaRPr>
        </a:p>
      </dgm:t>
    </dgm:pt>
    <dgm:pt modelId="{52F2F249-5EA3-4767-92A5-2B89007F0FC3}" type="parTrans" cxnId="{0471DA33-117E-4213-B9FB-21C70AFA262C}">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D3DDF92A-A31C-4F24-9AAD-7A7A83D1066A}" type="sibTrans" cxnId="{0471DA33-117E-4213-B9FB-21C70AFA262C}">
      <dgm:prSet/>
      <dgm:spPr/>
      <dgm:t>
        <a:bodyPr/>
        <a:lstStyle/>
        <a:p>
          <a:endParaRPr lang="en-US"/>
        </a:p>
      </dgm:t>
    </dgm:pt>
    <dgm:pt modelId="{90894B4C-8F6A-43E1-9C12-AF5692BCBC74}">
      <dgm:prSe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tx1"/>
              </a:solidFill>
            </a:rPr>
            <a:t>C1-</a:t>
          </a:r>
          <a:r>
            <a:rPr lang="en-US" dirty="0" smtClean="0">
              <a:solidFill>
                <a:schemeClr val="tx1"/>
              </a:solidFill>
            </a:rPr>
            <a:t>C5</a:t>
          </a:r>
          <a:endParaRPr lang="en-US" dirty="0">
            <a:solidFill>
              <a:schemeClr val="tx1"/>
            </a:solidFill>
          </a:endParaRPr>
        </a:p>
      </dgm:t>
    </dgm:pt>
    <dgm:pt modelId="{C8FD8997-AC99-4CBC-9EEA-1E518C551423}" type="parTrans" cxnId="{73A1C840-7E97-42F6-89E6-E2518AE25C44}">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DE6B01DA-5D5E-420E-9C01-B30866A3D0B9}" type="sibTrans" cxnId="{73A1C840-7E97-42F6-89E6-E2518AE25C44}">
      <dgm:prSet/>
      <dgm:spPr/>
      <dgm:t>
        <a:bodyPr/>
        <a:lstStyle/>
        <a:p>
          <a:endParaRPr lang="en-US"/>
        </a:p>
      </dgm:t>
    </dgm:pt>
    <dgm:pt modelId="{50C97A9B-3E91-4F32-B93E-E76A27A78DDD}">
      <dgm:prSe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tx1"/>
              </a:solidFill>
            </a:rPr>
            <a:t>C6-T2</a:t>
          </a:r>
          <a:endParaRPr lang="en-US" dirty="0">
            <a:solidFill>
              <a:schemeClr val="tx1"/>
            </a:solidFill>
          </a:endParaRPr>
        </a:p>
      </dgm:t>
    </dgm:pt>
    <dgm:pt modelId="{85133867-9008-4767-ABF5-033EA315A22E}" type="parTrans" cxnId="{5DE5C25D-9B4E-418B-9B24-45232E49EF53}">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88DF5CD8-DBF4-46ED-90BB-07E415D51967}" type="sibTrans" cxnId="{5DE5C25D-9B4E-418B-9B24-45232E49EF53}">
      <dgm:prSet/>
      <dgm:spPr/>
      <dgm:t>
        <a:bodyPr/>
        <a:lstStyle/>
        <a:p>
          <a:endParaRPr lang="en-US"/>
        </a:p>
      </dgm:t>
    </dgm:pt>
    <dgm:pt modelId="{3C12596F-454B-4BF0-9A13-9BE714919AAC}">
      <dgm:prSe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tx1"/>
              </a:solidFill>
            </a:rPr>
            <a:t>T3-L3</a:t>
          </a:r>
          <a:endParaRPr lang="en-US" dirty="0">
            <a:solidFill>
              <a:schemeClr val="tx1"/>
            </a:solidFill>
          </a:endParaRPr>
        </a:p>
      </dgm:t>
    </dgm:pt>
    <dgm:pt modelId="{CD181CD0-A433-4AA9-80DB-8675F6B52B8F}" type="parTrans" cxnId="{7BEB81C6-63E0-4D4A-8B0C-533823BB4DDE}">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3CEE6C52-0918-473D-9E58-ADB507CC9B56}" type="sibTrans" cxnId="{7BEB81C6-63E0-4D4A-8B0C-533823BB4DDE}">
      <dgm:prSet/>
      <dgm:spPr/>
      <dgm:t>
        <a:bodyPr/>
        <a:lstStyle/>
        <a:p>
          <a:endParaRPr lang="en-US"/>
        </a:p>
      </dgm:t>
    </dgm:pt>
    <dgm:pt modelId="{6F160215-79EC-494A-973A-CB6EC18D9C4C}">
      <dgm:prSe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tx1"/>
              </a:solidFill>
            </a:rPr>
            <a:t>L4-S3</a:t>
          </a:r>
          <a:endParaRPr lang="en-US" dirty="0">
            <a:solidFill>
              <a:schemeClr val="tx1"/>
            </a:solidFill>
          </a:endParaRPr>
        </a:p>
      </dgm:t>
    </dgm:pt>
    <dgm:pt modelId="{E2D47F8F-04BC-49BF-87B9-FCD803C1FDDB}" type="parTrans" cxnId="{E6C13B75-E770-4212-AE72-A986D22FFBD3}">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4F57448B-2DC9-4AF3-91F1-EABD54C9D076}" type="sibTrans" cxnId="{E6C13B75-E770-4212-AE72-A986D22FFBD3}">
      <dgm:prSet/>
      <dgm:spPr/>
      <dgm:t>
        <a:bodyPr/>
        <a:lstStyle/>
        <a:p>
          <a:endParaRPr lang="en-US"/>
        </a:p>
      </dgm:t>
    </dgm:pt>
    <dgm:pt modelId="{766FF31F-C5D9-4DB9-91BC-BB33E52F4F18}">
      <dgm:prSe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tx1"/>
              </a:solidFill>
            </a:rPr>
            <a:t>Myopathy</a:t>
          </a:r>
          <a:endParaRPr lang="en-US" dirty="0">
            <a:solidFill>
              <a:schemeClr val="tx1"/>
            </a:solidFill>
          </a:endParaRPr>
        </a:p>
      </dgm:t>
    </dgm:pt>
    <dgm:pt modelId="{91531FA1-FB28-49C9-A516-7B626B1E4EF3}" type="parTrans" cxnId="{011EA796-9EAB-4A8B-A0E6-4803D6BDAD11}">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0365B163-ADE1-4623-89B8-DFEB650F5238}" type="sibTrans" cxnId="{011EA796-9EAB-4A8B-A0E6-4803D6BDAD11}">
      <dgm:prSet/>
      <dgm:spPr/>
      <dgm:t>
        <a:bodyPr/>
        <a:lstStyle/>
        <a:p>
          <a:endParaRPr lang="en-US"/>
        </a:p>
      </dgm:t>
    </dgm:pt>
    <dgm:pt modelId="{B35C1AA3-6333-44B3-ACB6-CBBE3564D5A7}">
      <dgm:prSe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tx1"/>
              </a:solidFill>
            </a:rPr>
            <a:t>Neuropathy</a:t>
          </a:r>
          <a:endParaRPr lang="en-US" dirty="0">
            <a:solidFill>
              <a:schemeClr val="tx1"/>
            </a:solidFill>
          </a:endParaRPr>
        </a:p>
      </dgm:t>
    </dgm:pt>
    <dgm:pt modelId="{6C19CD60-0D0E-4CA8-B52D-2DF77EF08E8B}" type="parTrans" cxnId="{457E415E-F80D-45C3-8683-A77606C60B40}">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70E3360B-CA08-49D6-84D1-56DC7764A8CD}" type="sibTrans" cxnId="{457E415E-F80D-45C3-8683-A77606C60B40}">
      <dgm:prSet/>
      <dgm:spPr/>
      <dgm:t>
        <a:bodyPr/>
        <a:lstStyle/>
        <a:p>
          <a:endParaRPr lang="en-US"/>
        </a:p>
      </dgm:t>
    </dgm:pt>
    <dgm:pt modelId="{9A0E44E1-3B3C-4621-A2C8-D5BBD6C75169}">
      <dgm:prSet>
        <dgm:style>
          <a:lnRef idx="1">
            <a:schemeClr val="accent2"/>
          </a:lnRef>
          <a:fillRef idx="3">
            <a:schemeClr val="accent2"/>
          </a:fillRef>
          <a:effectRef idx="2">
            <a:schemeClr val="accent2"/>
          </a:effectRef>
          <a:fontRef idx="minor">
            <a:schemeClr val="lt1"/>
          </a:fontRef>
        </dgm:style>
      </dgm:prSet>
      <dgm:spPr/>
      <dgm:t>
        <a:bodyPr/>
        <a:lstStyle/>
        <a:p>
          <a:r>
            <a:rPr lang="en-US" dirty="0" smtClean="0">
              <a:solidFill>
                <a:schemeClr val="tx1"/>
              </a:solidFill>
            </a:rPr>
            <a:t>NMJ</a:t>
          </a:r>
          <a:endParaRPr lang="en-US" dirty="0">
            <a:solidFill>
              <a:schemeClr val="tx1"/>
            </a:solidFill>
          </a:endParaRPr>
        </a:p>
      </dgm:t>
    </dgm:pt>
    <dgm:pt modelId="{C5433CC8-237F-41DE-84A0-C61121E57E54}" type="parTrans" cxnId="{66420A0B-0695-4A27-B352-72A9F87BC222}">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7347FB10-6B12-42A1-9701-AE629172A300}" type="sibTrans" cxnId="{66420A0B-0695-4A27-B352-72A9F87BC222}">
      <dgm:prSet/>
      <dgm:spPr/>
      <dgm:t>
        <a:bodyPr/>
        <a:lstStyle/>
        <a:p>
          <a:endParaRPr lang="en-US"/>
        </a:p>
      </dgm:t>
    </dgm:pt>
    <dgm:pt modelId="{F5B21BEA-E5D9-4055-AE09-9852020E727C}" type="pres">
      <dgm:prSet presAssocID="{264FECCC-AD54-41EB-91DA-6CF749D38736}" presName="hierChild1" presStyleCnt="0">
        <dgm:presLayoutVars>
          <dgm:orgChart val="1"/>
          <dgm:chPref val="1"/>
          <dgm:dir/>
          <dgm:animOne val="branch"/>
          <dgm:animLvl val="lvl"/>
          <dgm:resizeHandles/>
        </dgm:presLayoutVars>
      </dgm:prSet>
      <dgm:spPr/>
      <dgm:t>
        <a:bodyPr/>
        <a:lstStyle/>
        <a:p>
          <a:endParaRPr lang="en-US"/>
        </a:p>
      </dgm:t>
    </dgm:pt>
    <dgm:pt modelId="{221B9FB7-6E78-4528-83F9-AABA3EF0DE3D}" type="pres">
      <dgm:prSet presAssocID="{30BA6BFB-819D-472F-A5DB-5AD0D23F6BDF}" presName="hierRoot1" presStyleCnt="0">
        <dgm:presLayoutVars>
          <dgm:hierBranch val="init"/>
        </dgm:presLayoutVars>
      </dgm:prSet>
      <dgm:spPr/>
    </dgm:pt>
    <dgm:pt modelId="{163DE47A-029C-45B6-B7FB-93C7E1DA9004}" type="pres">
      <dgm:prSet presAssocID="{30BA6BFB-819D-472F-A5DB-5AD0D23F6BDF}" presName="rootComposite1" presStyleCnt="0"/>
      <dgm:spPr/>
    </dgm:pt>
    <dgm:pt modelId="{92B039C1-1E2A-4C62-BC1E-1F6F0F0AC344}" type="pres">
      <dgm:prSet presAssocID="{30BA6BFB-819D-472F-A5DB-5AD0D23F6BDF}" presName="rootText1" presStyleLbl="node0" presStyleIdx="0" presStyleCnt="2">
        <dgm:presLayoutVars>
          <dgm:chPref val="3"/>
        </dgm:presLayoutVars>
      </dgm:prSet>
      <dgm:spPr/>
      <dgm:t>
        <a:bodyPr/>
        <a:lstStyle/>
        <a:p>
          <a:endParaRPr lang="en-US"/>
        </a:p>
      </dgm:t>
    </dgm:pt>
    <dgm:pt modelId="{A293D810-091E-47E7-9C1E-561B01AF03CC}" type="pres">
      <dgm:prSet presAssocID="{30BA6BFB-819D-472F-A5DB-5AD0D23F6BDF}" presName="rootConnector1" presStyleLbl="node1" presStyleIdx="0" presStyleCnt="0"/>
      <dgm:spPr/>
      <dgm:t>
        <a:bodyPr/>
        <a:lstStyle/>
        <a:p>
          <a:endParaRPr lang="en-US"/>
        </a:p>
      </dgm:t>
    </dgm:pt>
    <dgm:pt modelId="{3ADA2B16-C7CB-4241-B5CF-785CAFA7A938}" type="pres">
      <dgm:prSet presAssocID="{30BA6BFB-819D-472F-A5DB-5AD0D23F6BDF}" presName="hierChild2" presStyleCnt="0"/>
      <dgm:spPr/>
    </dgm:pt>
    <dgm:pt modelId="{87F1762B-8500-4464-BCDB-AEBD6E975CAB}" type="pres">
      <dgm:prSet presAssocID="{8C0EBA80-E0D8-44B7-ACDB-23FBD71407ED}" presName="Name37" presStyleLbl="parChTrans1D2" presStyleIdx="0" presStyleCnt="5"/>
      <dgm:spPr/>
      <dgm:t>
        <a:bodyPr/>
        <a:lstStyle/>
        <a:p>
          <a:endParaRPr lang="en-US"/>
        </a:p>
      </dgm:t>
    </dgm:pt>
    <dgm:pt modelId="{C40EAF26-97A4-46AA-846E-D41A2BF9FFDB}" type="pres">
      <dgm:prSet presAssocID="{543FD572-EB9A-41CF-B405-5AE80ABA2164}" presName="hierRoot2" presStyleCnt="0">
        <dgm:presLayoutVars>
          <dgm:hierBranch val="init"/>
        </dgm:presLayoutVars>
      </dgm:prSet>
      <dgm:spPr/>
    </dgm:pt>
    <dgm:pt modelId="{68D4CA45-42AB-47CD-88DD-68D45161B6CB}" type="pres">
      <dgm:prSet presAssocID="{543FD572-EB9A-41CF-B405-5AE80ABA2164}" presName="rootComposite" presStyleCnt="0"/>
      <dgm:spPr/>
    </dgm:pt>
    <dgm:pt modelId="{718F0AA3-2149-4287-A0AA-EFD620C01230}" type="pres">
      <dgm:prSet presAssocID="{543FD572-EB9A-41CF-B405-5AE80ABA2164}" presName="rootText" presStyleLbl="node2" presStyleIdx="0" presStyleCnt="5" custLinFactNeighborX="8340" custLinFactNeighborY="-3293">
        <dgm:presLayoutVars>
          <dgm:chPref val="3"/>
        </dgm:presLayoutVars>
      </dgm:prSet>
      <dgm:spPr/>
      <dgm:t>
        <a:bodyPr/>
        <a:lstStyle/>
        <a:p>
          <a:endParaRPr lang="en-US"/>
        </a:p>
      </dgm:t>
    </dgm:pt>
    <dgm:pt modelId="{3628A726-BE16-44B0-ACBD-298843699768}" type="pres">
      <dgm:prSet presAssocID="{543FD572-EB9A-41CF-B405-5AE80ABA2164}" presName="rootConnector" presStyleLbl="node2" presStyleIdx="0" presStyleCnt="5"/>
      <dgm:spPr/>
      <dgm:t>
        <a:bodyPr/>
        <a:lstStyle/>
        <a:p>
          <a:endParaRPr lang="en-US"/>
        </a:p>
      </dgm:t>
    </dgm:pt>
    <dgm:pt modelId="{AA380FEA-2EB6-41FA-B8F6-372135CE8F33}" type="pres">
      <dgm:prSet presAssocID="{543FD572-EB9A-41CF-B405-5AE80ABA2164}" presName="hierChild4" presStyleCnt="0"/>
      <dgm:spPr/>
    </dgm:pt>
    <dgm:pt modelId="{5F63264C-DE23-4A1F-9ACC-2ACFB8EC06E8}" type="pres">
      <dgm:prSet presAssocID="{F18A46B0-C031-4F1D-9519-B6795256888C}" presName="Name37" presStyleLbl="parChTrans1D3" presStyleIdx="0" presStyleCnt="7"/>
      <dgm:spPr/>
      <dgm:t>
        <a:bodyPr/>
        <a:lstStyle/>
        <a:p>
          <a:endParaRPr lang="en-US"/>
        </a:p>
      </dgm:t>
    </dgm:pt>
    <dgm:pt modelId="{734D095C-3779-4281-9622-8AE194F16261}" type="pres">
      <dgm:prSet presAssocID="{1104990A-7F5D-4676-AF48-3F6B00DE43F8}" presName="hierRoot2" presStyleCnt="0">
        <dgm:presLayoutVars>
          <dgm:hierBranch val="init"/>
        </dgm:presLayoutVars>
      </dgm:prSet>
      <dgm:spPr/>
    </dgm:pt>
    <dgm:pt modelId="{73DE6106-29EA-455B-ACAF-B1257E85B893}" type="pres">
      <dgm:prSet presAssocID="{1104990A-7F5D-4676-AF48-3F6B00DE43F8}" presName="rootComposite" presStyleCnt="0"/>
      <dgm:spPr/>
    </dgm:pt>
    <dgm:pt modelId="{5FCAB0B7-5827-43D0-800C-36A05E207617}" type="pres">
      <dgm:prSet presAssocID="{1104990A-7F5D-4676-AF48-3F6B00DE43F8}" presName="rootText" presStyleLbl="node3" presStyleIdx="0" presStyleCnt="7">
        <dgm:presLayoutVars>
          <dgm:chPref val="3"/>
        </dgm:presLayoutVars>
      </dgm:prSet>
      <dgm:spPr/>
      <dgm:t>
        <a:bodyPr/>
        <a:lstStyle/>
        <a:p>
          <a:endParaRPr lang="en-US"/>
        </a:p>
      </dgm:t>
    </dgm:pt>
    <dgm:pt modelId="{D1530765-279E-4372-9CFF-91490B9DEBE5}" type="pres">
      <dgm:prSet presAssocID="{1104990A-7F5D-4676-AF48-3F6B00DE43F8}" presName="rootConnector" presStyleLbl="node3" presStyleIdx="0" presStyleCnt="7"/>
      <dgm:spPr/>
      <dgm:t>
        <a:bodyPr/>
        <a:lstStyle/>
        <a:p>
          <a:endParaRPr lang="en-US"/>
        </a:p>
      </dgm:t>
    </dgm:pt>
    <dgm:pt modelId="{277CA639-FAA8-4F30-ADF3-319ADF4A26DB}" type="pres">
      <dgm:prSet presAssocID="{1104990A-7F5D-4676-AF48-3F6B00DE43F8}" presName="hierChild4" presStyleCnt="0"/>
      <dgm:spPr/>
    </dgm:pt>
    <dgm:pt modelId="{E78B0BE0-037D-4D4E-BB90-AC8BA22E9647}" type="pres">
      <dgm:prSet presAssocID="{1104990A-7F5D-4676-AF48-3F6B00DE43F8}" presName="hierChild5" presStyleCnt="0"/>
      <dgm:spPr/>
    </dgm:pt>
    <dgm:pt modelId="{E965EC37-2632-434D-8428-BE3A7688D634}" type="pres">
      <dgm:prSet presAssocID="{8B20D043-7C1A-44F0-86C5-48FFA1AD1DF3}" presName="Name37" presStyleLbl="parChTrans1D3" presStyleIdx="1" presStyleCnt="7"/>
      <dgm:spPr/>
      <dgm:t>
        <a:bodyPr/>
        <a:lstStyle/>
        <a:p>
          <a:endParaRPr lang="en-US"/>
        </a:p>
      </dgm:t>
    </dgm:pt>
    <dgm:pt modelId="{8CFFBC16-9D6A-44CE-A081-028979754474}" type="pres">
      <dgm:prSet presAssocID="{3CD9816C-C0C3-40EA-A147-6802194D8F60}" presName="hierRoot2" presStyleCnt="0">
        <dgm:presLayoutVars>
          <dgm:hierBranch val="init"/>
        </dgm:presLayoutVars>
      </dgm:prSet>
      <dgm:spPr/>
    </dgm:pt>
    <dgm:pt modelId="{00948621-A383-4EC6-ACD2-02E1D11A652A}" type="pres">
      <dgm:prSet presAssocID="{3CD9816C-C0C3-40EA-A147-6802194D8F60}" presName="rootComposite" presStyleCnt="0"/>
      <dgm:spPr/>
    </dgm:pt>
    <dgm:pt modelId="{225BB443-C4EB-40CD-9886-764123E24047}" type="pres">
      <dgm:prSet presAssocID="{3CD9816C-C0C3-40EA-A147-6802194D8F60}" presName="rootText" presStyleLbl="node3" presStyleIdx="1" presStyleCnt="7">
        <dgm:presLayoutVars>
          <dgm:chPref val="3"/>
        </dgm:presLayoutVars>
      </dgm:prSet>
      <dgm:spPr/>
      <dgm:t>
        <a:bodyPr/>
        <a:lstStyle/>
        <a:p>
          <a:endParaRPr lang="en-US"/>
        </a:p>
      </dgm:t>
    </dgm:pt>
    <dgm:pt modelId="{6EA2EB8D-70A5-4DF5-9B78-940C4E03F959}" type="pres">
      <dgm:prSet presAssocID="{3CD9816C-C0C3-40EA-A147-6802194D8F60}" presName="rootConnector" presStyleLbl="node3" presStyleIdx="1" presStyleCnt="7"/>
      <dgm:spPr/>
      <dgm:t>
        <a:bodyPr/>
        <a:lstStyle/>
        <a:p>
          <a:endParaRPr lang="en-US"/>
        </a:p>
      </dgm:t>
    </dgm:pt>
    <dgm:pt modelId="{6686919A-E11E-46D3-B95E-5D6E55A1BFFF}" type="pres">
      <dgm:prSet presAssocID="{3CD9816C-C0C3-40EA-A147-6802194D8F60}" presName="hierChild4" presStyleCnt="0"/>
      <dgm:spPr/>
    </dgm:pt>
    <dgm:pt modelId="{6B481C79-73D9-43F8-83D0-203182BE6622}" type="pres">
      <dgm:prSet presAssocID="{3CD9816C-C0C3-40EA-A147-6802194D8F60}" presName="hierChild5" presStyleCnt="0"/>
      <dgm:spPr/>
    </dgm:pt>
    <dgm:pt modelId="{C4125032-B8DD-43A3-A6B0-953CEC0CA6C7}" type="pres">
      <dgm:prSet presAssocID="{52F2F249-5EA3-4767-92A5-2B89007F0FC3}" presName="Name37" presStyleLbl="parChTrans1D3" presStyleIdx="2" presStyleCnt="7"/>
      <dgm:spPr/>
      <dgm:t>
        <a:bodyPr/>
        <a:lstStyle/>
        <a:p>
          <a:endParaRPr lang="en-US"/>
        </a:p>
      </dgm:t>
    </dgm:pt>
    <dgm:pt modelId="{D04B9F24-2F43-4BD7-8A70-ADDB3EB8C2A3}" type="pres">
      <dgm:prSet presAssocID="{16A59A82-6FDF-4561-B792-DB4A14E89863}" presName="hierRoot2" presStyleCnt="0">
        <dgm:presLayoutVars>
          <dgm:hierBranch val="init"/>
        </dgm:presLayoutVars>
      </dgm:prSet>
      <dgm:spPr/>
    </dgm:pt>
    <dgm:pt modelId="{87ADB734-CD29-43E8-9580-BDFC5640EB48}" type="pres">
      <dgm:prSet presAssocID="{16A59A82-6FDF-4561-B792-DB4A14E89863}" presName="rootComposite" presStyleCnt="0"/>
      <dgm:spPr/>
    </dgm:pt>
    <dgm:pt modelId="{61FC1B82-D164-4CD3-8401-47B495D3AB94}" type="pres">
      <dgm:prSet presAssocID="{16A59A82-6FDF-4561-B792-DB4A14E89863}" presName="rootText" presStyleLbl="node3" presStyleIdx="2" presStyleCnt="7">
        <dgm:presLayoutVars>
          <dgm:chPref val="3"/>
        </dgm:presLayoutVars>
      </dgm:prSet>
      <dgm:spPr/>
      <dgm:t>
        <a:bodyPr/>
        <a:lstStyle/>
        <a:p>
          <a:endParaRPr lang="en-US"/>
        </a:p>
      </dgm:t>
    </dgm:pt>
    <dgm:pt modelId="{19537598-92C5-463B-919D-749B35E2104F}" type="pres">
      <dgm:prSet presAssocID="{16A59A82-6FDF-4561-B792-DB4A14E89863}" presName="rootConnector" presStyleLbl="node3" presStyleIdx="2" presStyleCnt="7"/>
      <dgm:spPr/>
      <dgm:t>
        <a:bodyPr/>
        <a:lstStyle/>
        <a:p>
          <a:endParaRPr lang="en-US"/>
        </a:p>
      </dgm:t>
    </dgm:pt>
    <dgm:pt modelId="{1E37D411-9845-4813-8BFF-DEC02608CBD3}" type="pres">
      <dgm:prSet presAssocID="{16A59A82-6FDF-4561-B792-DB4A14E89863}" presName="hierChild4" presStyleCnt="0"/>
      <dgm:spPr/>
    </dgm:pt>
    <dgm:pt modelId="{8670ED67-3EF3-4522-8023-ACB9A3005066}" type="pres">
      <dgm:prSet presAssocID="{16A59A82-6FDF-4561-B792-DB4A14E89863}" presName="hierChild5" presStyleCnt="0"/>
      <dgm:spPr/>
    </dgm:pt>
    <dgm:pt modelId="{92F129D9-EEC5-47C6-88C3-8B9027CEC7F0}" type="pres">
      <dgm:prSet presAssocID="{543FD572-EB9A-41CF-B405-5AE80ABA2164}" presName="hierChild5" presStyleCnt="0"/>
      <dgm:spPr/>
    </dgm:pt>
    <dgm:pt modelId="{B6402B76-09AA-45DF-A9F8-23BDAEF6A40E}" type="pres">
      <dgm:prSet presAssocID="{1A0E5E83-95F1-43FC-A64B-1F76EC329798}" presName="Name37" presStyleLbl="parChTrans1D2" presStyleIdx="1" presStyleCnt="5"/>
      <dgm:spPr/>
      <dgm:t>
        <a:bodyPr/>
        <a:lstStyle/>
        <a:p>
          <a:endParaRPr lang="en-US"/>
        </a:p>
      </dgm:t>
    </dgm:pt>
    <dgm:pt modelId="{C7719154-C5CE-4F14-A8A3-B94D8C0E6D0E}" type="pres">
      <dgm:prSet presAssocID="{28DE9C8F-06FD-4CDC-AAE0-4198B3C1E3B9}" presName="hierRoot2" presStyleCnt="0">
        <dgm:presLayoutVars>
          <dgm:hierBranch val="init"/>
        </dgm:presLayoutVars>
      </dgm:prSet>
      <dgm:spPr/>
    </dgm:pt>
    <dgm:pt modelId="{DC2205CA-7DA8-45E9-802D-95BC07A07725}" type="pres">
      <dgm:prSet presAssocID="{28DE9C8F-06FD-4CDC-AAE0-4198B3C1E3B9}" presName="rootComposite" presStyleCnt="0"/>
      <dgm:spPr/>
    </dgm:pt>
    <dgm:pt modelId="{5F2432F3-5087-4C63-9F21-1FA406C7A4CE}" type="pres">
      <dgm:prSet presAssocID="{28DE9C8F-06FD-4CDC-AAE0-4198B3C1E3B9}" presName="rootText" presStyleLbl="node2" presStyleIdx="1" presStyleCnt="5">
        <dgm:presLayoutVars>
          <dgm:chPref val="3"/>
        </dgm:presLayoutVars>
      </dgm:prSet>
      <dgm:spPr/>
      <dgm:t>
        <a:bodyPr/>
        <a:lstStyle/>
        <a:p>
          <a:endParaRPr lang="en-US"/>
        </a:p>
      </dgm:t>
    </dgm:pt>
    <dgm:pt modelId="{897880FE-D10D-4CCA-9051-759786DD8C2A}" type="pres">
      <dgm:prSet presAssocID="{28DE9C8F-06FD-4CDC-AAE0-4198B3C1E3B9}" presName="rootConnector" presStyleLbl="node2" presStyleIdx="1" presStyleCnt="5"/>
      <dgm:spPr/>
      <dgm:t>
        <a:bodyPr/>
        <a:lstStyle/>
        <a:p>
          <a:endParaRPr lang="en-US"/>
        </a:p>
      </dgm:t>
    </dgm:pt>
    <dgm:pt modelId="{AB4EFD03-8786-4B45-9D77-F0073C7DE4E8}" type="pres">
      <dgm:prSet presAssocID="{28DE9C8F-06FD-4CDC-AAE0-4198B3C1E3B9}" presName="hierChild4" presStyleCnt="0"/>
      <dgm:spPr/>
    </dgm:pt>
    <dgm:pt modelId="{56D2C2C4-2B28-43F3-A7B8-1FD306DF72EA}" type="pres">
      <dgm:prSet presAssocID="{C8FD8997-AC99-4CBC-9EEA-1E518C551423}" presName="Name37" presStyleLbl="parChTrans1D3" presStyleIdx="3" presStyleCnt="7"/>
      <dgm:spPr/>
      <dgm:t>
        <a:bodyPr/>
        <a:lstStyle/>
        <a:p>
          <a:endParaRPr lang="en-US"/>
        </a:p>
      </dgm:t>
    </dgm:pt>
    <dgm:pt modelId="{641AF94D-D5CD-4FCB-A87B-2B05F70E6212}" type="pres">
      <dgm:prSet presAssocID="{90894B4C-8F6A-43E1-9C12-AF5692BCBC74}" presName="hierRoot2" presStyleCnt="0">
        <dgm:presLayoutVars>
          <dgm:hierBranch val="init"/>
        </dgm:presLayoutVars>
      </dgm:prSet>
      <dgm:spPr/>
    </dgm:pt>
    <dgm:pt modelId="{98000517-58E1-4CFA-B8F9-66088727F430}" type="pres">
      <dgm:prSet presAssocID="{90894B4C-8F6A-43E1-9C12-AF5692BCBC74}" presName="rootComposite" presStyleCnt="0"/>
      <dgm:spPr/>
    </dgm:pt>
    <dgm:pt modelId="{CCF6565D-824B-4B0D-BA70-B47210837A4B}" type="pres">
      <dgm:prSet presAssocID="{90894B4C-8F6A-43E1-9C12-AF5692BCBC74}" presName="rootText" presStyleLbl="node3" presStyleIdx="3" presStyleCnt="7">
        <dgm:presLayoutVars>
          <dgm:chPref val="3"/>
        </dgm:presLayoutVars>
      </dgm:prSet>
      <dgm:spPr/>
      <dgm:t>
        <a:bodyPr/>
        <a:lstStyle/>
        <a:p>
          <a:endParaRPr lang="en-US"/>
        </a:p>
      </dgm:t>
    </dgm:pt>
    <dgm:pt modelId="{49EEB9FA-5C00-435D-B3CF-44570B8B0996}" type="pres">
      <dgm:prSet presAssocID="{90894B4C-8F6A-43E1-9C12-AF5692BCBC74}" presName="rootConnector" presStyleLbl="node3" presStyleIdx="3" presStyleCnt="7"/>
      <dgm:spPr/>
      <dgm:t>
        <a:bodyPr/>
        <a:lstStyle/>
        <a:p>
          <a:endParaRPr lang="en-US"/>
        </a:p>
      </dgm:t>
    </dgm:pt>
    <dgm:pt modelId="{6A2F99DD-4ADA-400E-9078-21B3B7CD6F76}" type="pres">
      <dgm:prSet presAssocID="{90894B4C-8F6A-43E1-9C12-AF5692BCBC74}" presName="hierChild4" presStyleCnt="0"/>
      <dgm:spPr/>
    </dgm:pt>
    <dgm:pt modelId="{D78D6F6C-B9B5-43C8-A92B-5D5EA8E40FEE}" type="pres">
      <dgm:prSet presAssocID="{90894B4C-8F6A-43E1-9C12-AF5692BCBC74}" presName="hierChild5" presStyleCnt="0"/>
      <dgm:spPr/>
    </dgm:pt>
    <dgm:pt modelId="{987E3C62-249E-4284-B5AF-2F4E292AB7A0}" type="pres">
      <dgm:prSet presAssocID="{85133867-9008-4767-ABF5-033EA315A22E}" presName="Name37" presStyleLbl="parChTrans1D3" presStyleIdx="4" presStyleCnt="7"/>
      <dgm:spPr/>
      <dgm:t>
        <a:bodyPr/>
        <a:lstStyle/>
        <a:p>
          <a:endParaRPr lang="en-US"/>
        </a:p>
      </dgm:t>
    </dgm:pt>
    <dgm:pt modelId="{C084C234-B469-427C-B2CC-AA74959B5689}" type="pres">
      <dgm:prSet presAssocID="{50C97A9B-3E91-4F32-B93E-E76A27A78DDD}" presName="hierRoot2" presStyleCnt="0">
        <dgm:presLayoutVars>
          <dgm:hierBranch val="init"/>
        </dgm:presLayoutVars>
      </dgm:prSet>
      <dgm:spPr/>
    </dgm:pt>
    <dgm:pt modelId="{76BD98EF-28D1-427C-94FE-64042D009042}" type="pres">
      <dgm:prSet presAssocID="{50C97A9B-3E91-4F32-B93E-E76A27A78DDD}" presName="rootComposite" presStyleCnt="0"/>
      <dgm:spPr/>
    </dgm:pt>
    <dgm:pt modelId="{712CF280-1769-4D61-8CC0-B5764BA29004}" type="pres">
      <dgm:prSet presAssocID="{50C97A9B-3E91-4F32-B93E-E76A27A78DDD}" presName="rootText" presStyleLbl="node3" presStyleIdx="4" presStyleCnt="7">
        <dgm:presLayoutVars>
          <dgm:chPref val="3"/>
        </dgm:presLayoutVars>
      </dgm:prSet>
      <dgm:spPr/>
      <dgm:t>
        <a:bodyPr/>
        <a:lstStyle/>
        <a:p>
          <a:endParaRPr lang="en-US"/>
        </a:p>
      </dgm:t>
    </dgm:pt>
    <dgm:pt modelId="{10630C09-DF7F-4371-A71D-4E9281B65AA9}" type="pres">
      <dgm:prSet presAssocID="{50C97A9B-3E91-4F32-B93E-E76A27A78DDD}" presName="rootConnector" presStyleLbl="node3" presStyleIdx="4" presStyleCnt="7"/>
      <dgm:spPr/>
      <dgm:t>
        <a:bodyPr/>
        <a:lstStyle/>
        <a:p>
          <a:endParaRPr lang="en-US"/>
        </a:p>
      </dgm:t>
    </dgm:pt>
    <dgm:pt modelId="{283DC754-7580-4E88-95CB-386F93546093}" type="pres">
      <dgm:prSet presAssocID="{50C97A9B-3E91-4F32-B93E-E76A27A78DDD}" presName="hierChild4" presStyleCnt="0"/>
      <dgm:spPr/>
    </dgm:pt>
    <dgm:pt modelId="{1E6D0E6F-6F11-46F8-9494-0D9653A47CD5}" type="pres">
      <dgm:prSet presAssocID="{50C97A9B-3E91-4F32-B93E-E76A27A78DDD}" presName="hierChild5" presStyleCnt="0"/>
      <dgm:spPr/>
    </dgm:pt>
    <dgm:pt modelId="{F1188CB2-D687-4830-AABC-305B8677F74B}" type="pres">
      <dgm:prSet presAssocID="{CD181CD0-A433-4AA9-80DB-8675F6B52B8F}" presName="Name37" presStyleLbl="parChTrans1D3" presStyleIdx="5" presStyleCnt="7"/>
      <dgm:spPr/>
      <dgm:t>
        <a:bodyPr/>
        <a:lstStyle/>
        <a:p>
          <a:endParaRPr lang="en-US"/>
        </a:p>
      </dgm:t>
    </dgm:pt>
    <dgm:pt modelId="{8A672756-F8FD-4C24-B5CA-9630649FC652}" type="pres">
      <dgm:prSet presAssocID="{3C12596F-454B-4BF0-9A13-9BE714919AAC}" presName="hierRoot2" presStyleCnt="0">
        <dgm:presLayoutVars>
          <dgm:hierBranch val="init"/>
        </dgm:presLayoutVars>
      </dgm:prSet>
      <dgm:spPr/>
    </dgm:pt>
    <dgm:pt modelId="{D2AFD321-EE41-4FB6-913C-A3FCFC8A0793}" type="pres">
      <dgm:prSet presAssocID="{3C12596F-454B-4BF0-9A13-9BE714919AAC}" presName="rootComposite" presStyleCnt="0"/>
      <dgm:spPr/>
    </dgm:pt>
    <dgm:pt modelId="{C5FD9DFD-B6F3-49F4-8E1A-84D13C94D172}" type="pres">
      <dgm:prSet presAssocID="{3C12596F-454B-4BF0-9A13-9BE714919AAC}" presName="rootText" presStyleLbl="node3" presStyleIdx="5" presStyleCnt="7">
        <dgm:presLayoutVars>
          <dgm:chPref val="3"/>
        </dgm:presLayoutVars>
      </dgm:prSet>
      <dgm:spPr/>
      <dgm:t>
        <a:bodyPr/>
        <a:lstStyle/>
        <a:p>
          <a:endParaRPr lang="en-US"/>
        </a:p>
      </dgm:t>
    </dgm:pt>
    <dgm:pt modelId="{706541E8-7190-4E08-8A3A-CF87C1694F71}" type="pres">
      <dgm:prSet presAssocID="{3C12596F-454B-4BF0-9A13-9BE714919AAC}" presName="rootConnector" presStyleLbl="node3" presStyleIdx="5" presStyleCnt="7"/>
      <dgm:spPr/>
      <dgm:t>
        <a:bodyPr/>
        <a:lstStyle/>
        <a:p>
          <a:endParaRPr lang="en-US"/>
        </a:p>
      </dgm:t>
    </dgm:pt>
    <dgm:pt modelId="{4048CE48-0A15-4395-860F-970C6AA356A3}" type="pres">
      <dgm:prSet presAssocID="{3C12596F-454B-4BF0-9A13-9BE714919AAC}" presName="hierChild4" presStyleCnt="0"/>
      <dgm:spPr/>
    </dgm:pt>
    <dgm:pt modelId="{03A151DE-6DD0-423E-B33C-2C86FD3BB09D}" type="pres">
      <dgm:prSet presAssocID="{3C12596F-454B-4BF0-9A13-9BE714919AAC}" presName="hierChild5" presStyleCnt="0"/>
      <dgm:spPr/>
    </dgm:pt>
    <dgm:pt modelId="{0708E57F-77D4-4426-9906-B235FACE380D}" type="pres">
      <dgm:prSet presAssocID="{E2D47F8F-04BC-49BF-87B9-FCD803C1FDDB}" presName="Name37" presStyleLbl="parChTrans1D3" presStyleIdx="6" presStyleCnt="7"/>
      <dgm:spPr/>
      <dgm:t>
        <a:bodyPr/>
        <a:lstStyle/>
        <a:p>
          <a:endParaRPr lang="en-US"/>
        </a:p>
      </dgm:t>
    </dgm:pt>
    <dgm:pt modelId="{5C8D6E90-FB52-4143-9995-4A0A02848381}" type="pres">
      <dgm:prSet presAssocID="{6F160215-79EC-494A-973A-CB6EC18D9C4C}" presName="hierRoot2" presStyleCnt="0">
        <dgm:presLayoutVars>
          <dgm:hierBranch val="init"/>
        </dgm:presLayoutVars>
      </dgm:prSet>
      <dgm:spPr/>
    </dgm:pt>
    <dgm:pt modelId="{405D0C16-EBD3-460C-8294-6359A9D9B81D}" type="pres">
      <dgm:prSet presAssocID="{6F160215-79EC-494A-973A-CB6EC18D9C4C}" presName="rootComposite" presStyleCnt="0"/>
      <dgm:spPr/>
    </dgm:pt>
    <dgm:pt modelId="{B719FC8D-1F4D-4D78-98D0-3161B511E960}" type="pres">
      <dgm:prSet presAssocID="{6F160215-79EC-494A-973A-CB6EC18D9C4C}" presName="rootText" presStyleLbl="node3" presStyleIdx="6" presStyleCnt="7">
        <dgm:presLayoutVars>
          <dgm:chPref val="3"/>
        </dgm:presLayoutVars>
      </dgm:prSet>
      <dgm:spPr/>
      <dgm:t>
        <a:bodyPr/>
        <a:lstStyle/>
        <a:p>
          <a:endParaRPr lang="en-US"/>
        </a:p>
      </dgm:t>
    </dgm:pt>
    <dgm:pt modelId="{C10A4DD5-9418-41C4-ACA7-A0243F68769B}" type="pres">
      <dgm:prSet presAssocID="{6F160215-79EC-494A-973A-CB6EC18D9C4C}" presName="rootConnector" presStyleLbl="node3" presStyleIdx="6" presStyleCnt="7"/>
      <dgm:spPr/>
      <dgm:t>
        <a:bodyPr/>
        <a:lstStyle/>
        <a:p>
          <a:endParaRPr lang="en-US"/>
        </a:p>
      </dgm:t>
    </dgm:pt>
    <dgm:pt modelId="{EEF7EED8-AE92-4EE2-A23C-27EDB89C7080}" type="pres">
      <dgm:prSet presAssocID="{6F160215-79EC-494A-973A-CB6EC18D9C4C}" presName="hierChild4" presStyleCnt="0"/>
      <dgm:spPr/>
    </dgm:pt>
    <dgm:pt modelId="{DC0BDCAE-D443-4C53-828A-22FAC4C59D4C}" type="pres">
      <dgm:prSet presAssocID="{6F160215-79EC-494A-973A-CB6EC18D9C4C}" presName="hierChild5" presStyleCnt="0"/>
      <dgm:spPr/>
    </dgm:pt>
    <dgm:pt modelId="{68F2AD14-FAFE-4780-83EE-5F3486AC252B}" type="pres">
      <dgm:prSet presAssocID="{28DE9C8F-06FD-4CDC-AAE0-4198B3C1E3B9}" presName="hierChild5" presStyleCnt="0"/>
      <dgm:spPr/>
    </dgm:pt>
    <dgm:pt modelId="{621B3108-0F4D-4571-A56E-0A8462B54796}" type="pres">
      <dgm:prSet presAssocID="{30BA6BFB-819D-472F-A5DB-5AD0D23F6BDF}" presName="hierChild3" presStyleCnt="0"/>
      <dgm:spPr/>
    </dgm:pt>
    <dgm:pt modelId="{B30AC488-95E6-4A94-B073-999499E1F6C6}" type="pres">
      <dgm:prSet presAssocID="{FF6C90CE-8E6D-4B28-852D-596726271338}" presName="hierRoot1" presStyleCnt="0">
        <dgm:presLayoutVars>
          <dgm:hierBranch val="init"/>
        </dgm:presLayoutVars>
      </dgm:prSet>
      <dgm:spPr/>
    </dgm:pt>
    <dgm:pt modelId="{E798F551-039D-4941-8333-B54A023F26A2}" type="pres">
      <dgm:prSet presAssocID="{FF6C90CE-8E6D-4B28-852D-596726271338}" presName="rootComposite1" presStyleCnt="0"/>
      <dgm:spPr/>
    </dgm:pt>
    <dgm:pt modelId="{9C1B066C-29C4-44B0-95B6-F065495F40AE}" type="pres">
      <dgm:prSet presAssocID="{FF6C90CE-8E6D-4B28-852D-596726271338}" presName="rootText1" presStyleLbl="node0" presStyleIdx="1" presStyleCnt="2">
        <dgm:presLayoutVars>
          <dgm:chPref val="3"/>
        </dgm:presLayoutVars>
      </dgm:prSet>
      <dgm:spPr/>
      <dgm:t>
        <a:bodyPr/>
        <a:lstStyle/>
        <a:p>
          <a:endParaRPr lang="en-US"/>
        </a:p>
      </dgm:t>
    </dgm:pt>
    <dgm:pt modelId="{1825029A-FABC-48DD-A460-88112F4F671D}" type="pres">
      <dgm:prSet presAssocID="{FF6C90CE-8E6D-4B28-852D-596726271338}" presName="rootConnector1" presStyleLbl="node1" presStyleIdx="0" presStyleCnt="0"/>
      <dgm:spPr/>
      <dgm:t>
        <a:bodyPr/>
        <a:lstStyle/>
        <a:p>
          <a:endParaRPr lang="en-US"/>
        </a:p>
      </dgm:t>
    </dgm:pt>
    <dgm:pt modelId="{BCD8F712-0D76-456A-A309-E0364DE268A1}" type="pres">
      <dgm:prSet presAssocID="{FF6C90CE-8E6D-4B28-852D-596726271338}" presName="hierChild2" presStyleCnt="0"/>
      <dgm:spPr/>
    </dgm:pt>
    <dgm:pt modelId="{A316C29E-E45B-4A23-BB4A-7ADEF517AC91}" type="pres">
      <dgm:prSet presAssocID="{91531FA1-FB28-49C9-A516-7B626B1E4EF3}" presName="Name37" presStyleLbl="parChTrans1D2" presStyleIdx="2" presStyleCnt="5"/>
      <dgm:spPr/>
      <dgm:t>
        <a:bodyPr/>
        <a:lstStyle/>
        <a:p>
          <a:endParaRPr lang="en-US"/>
        </a:p>
      </dgm:t>
    </dgm:pt>
    <dgm:pt modelId="{3CBD250D-8B25-4FB8-A8A1-A0ECD6F4B65C}" type="pres">
      <dgm:prSet presAssocID="{766FF31F-C5D9-4DB9-91BC-BB33E52F4F18}" presName="hierRoot2" presStyleCnt="0">
        <dgm:presLayoutVars>
          <dgm:hierBranch val="init"/>
        </dgm:presLayoutVars>
      </dgm:prSet>
      <dgm:spPr/>
    </dgm:pt>
    <dgm:pt modelId="{BFB1DF85-F93C-4E1E-A9EB-AABF183E3F42}" type="pres">
      <dgm:prSet presAssocID="{766FF31F-C5D9-4DB9-91BC-BB33E52F4F18}" presName="rootComposite" presStyleCnt="0"/>
      <dgm:spPr/>
    </dgm:pt>
    <dgm:pt modelId="{FAF3EF8D-8A2D-469F-9519-0A7A35FA1459}" type="pres">
      <dgm:prSet presAssocID="{766FF31F-C5D9-4DB9-91BC-BB33E52F4F18}" presName="rootText" presStyleLbl="node2" presStyleIdx="2" presStyleCnt="5">
        <dgm:presLayoutVars>
          <dgm:chPref val="3"/>
        </dgm:presLayoutVars>
      </dgm:prSet>
      <dgm:spPr/>
      <dgm:t>
        <a:bodyPr/>
        <a:lstStyle/>
        <a:p>
          <a:endParaRPr lang="en-US"/>
        </a:p>
      </dgm:t>
    </dgm:pt>
    <dgm:pt modelId="{C9A84C75-8B22-4B73-B9EA-6041035DC685}" type="pres">
      <dgm:prSet presAssocID="{766FF31F-C5D9-4DB9-91BC-BB33E52F4F18}" presName="rootConnector" presStyleLbl="node2" presStyleIdx="2" presStyleCnt="5"/>
      <dgm:spPr/>
      <dgm:t>
        <a:bodyPr/>
        <a:lstStyle/>
        <a:p>
          <a:endParaRPr lang="en-US"/>
        </a:p>
      </dgm:t>
    </dgm:pt>
    <dgm:pt modelId="{58545993-3844-4586-A358-112EC732F573}" type="pres">
      <dgm:prSet presAssocID="{766FF31F-C5D9-4DB9-91BC-BB33E52F4F18}" presName="hierChild4" presStyleCnt="0"/>
      <dgm:spPr/>
    </dgm:pt>
    <dgm:pt modelId="{D4BF361E-4069-4272-8D9D-F78B3F4B08FE}" type="pres">
      <dgm:prSet presAssocID="{766FF31F-C5D9-4DB9-91BC-BB33E52F4F18}" presName="hierChild5" presStyleCnt="0"/>
      <dgm:spPr/>
    </dgm:pt>
    <dgm:pt modelId="{3A8DF33C-CD59-492F-B8FE-9C278EC1C276}" type="pres">
      <dgm:prSet presAssocID="{6C19CD60-0D0E-4CA8-B52D-2DF77EF08E8B}" presName="Name37" presStyleLbl="parChTrans1D2" presStyleIdx="3" presStyleCnt="5"/>
      <dgm:spPr/>
      <dgm:t>
        <a:bodyPr/>
        <a:lstStyle/>
        <a:p>
          <a:endParaRPr lang="en-US"/>
        </a:p>
      </dgm:t>
    </dgm:pt>
    <dgm:pt modelId="{BE05DD6F-8AEA-4879-82E6-A16975CA125D}" type="pres">
      <dgm:prSet presAssocID="{B35C1AA3-6333-44B3-ACB6-CBBE3564D5A7}" presName="hierRoot2" presStyleCnt="0">
        <dgm:presLayoutVars>
          <dgm:hierBranch val="init"/>
        </dgm:presLayoutVars>
      </dgm:prSet>
      <dgm:spPr/>
    </dgm:pt>
    <dgm:pt modelId="{47D4DD6A-42C8-4FB6-9216-6DA4E62161E2}" type="pres">
      <dgm:prSet presAssocID="{B35C1AA3-6333-44B3-ACB6-CBBE3564D5A7}" presName="rootComposite" presStyleCnt="0"/>
      <dgm:spPr/>
    </dgm:pt>
    <dgm:pt modelId="{6D06370C-F079-4D94-B587-5C08F923274C}" type="pres">
      <dgm:prSet presAssocID="{B35C1AA3-6333-44B3-ACB6-CBBE3564D5A7}" presName="rootText" presStyleLbl="node2" presStyleIdx="3" presStyleCnt="5">
        <dgm:presLayoutVars>
          <dgm:chPref val="3"/>
        </dgm:presLayoutVars>
      </dgm:prSet>
      <dgm:spPr/>
      <dgm:t>
        <a:bodyPr/>
        <a:lstStyle/>
        <a:p>
          <a:endParaRPr lang="en-US"/>
        </a:p>
      </dgm:t>
    </dgm:pt>
    <dgm:pt modelId="{0F3DAC7A-590B-441D-85C7-56BB1404010F}" type="pres">
      <dgm:prSet presAssocID="{B35C1AA3-6333-44B3-ACB6-CBBE3564D5A7}" presName="rootConnector" presStyleLbl="node2" presStyleIdx="3" presStyleCnt="5"/>
      <dgm:spPr/>
      <dgm:t>
        <a:bodyPr/>
        <a:lstStyle/>
        <a:p>
          <a:endParaRPr lang="en-US"/>
        </a:p>
      </dgm:t>
    </dgm:pt>
    <dgm:pt modelId="{CA9C117B-FE2E-44AD-9528-628D871DFCC9}" type="pres">
      <dgm:prSet presAssocID="{B35C1AA3-6333-44B3-ACB6-CBBE3564D5A7}" presName="hierChild4" presStyleCnt="0"/>
      <dgm:spPr/>
    </dgm:pt>
    <dgm:pt modelId="{AEAEA276-2D06-4060-811A-9F180FD79E2F}" type="pres">
      <dgm:prSet presAssocID="{B35C1AA3-6333-44B3-ACB6-CBBE3564D5A7}" presName="hierChild5" presStyleCnt="0"/>
      <dgm:spPr/>
    </dgm:pt>
    <dgm:pt modelId="{5D64A997-0638-4943-BBAB-6E27A520DBCA}" type="pres">
      <dgm:prSet presAssocID="{C5433CC8-237F-41DE-84A0-C61121E57E54}" presName="Name37" presStyleLbl="parChTrans1D2" presStyleIdx="4" presStyleCnt="5"/>
      <dgm:spPr/>
      <dgm:t>
        <a:bodyPr/>
        <a:lstStyle/>
        <a:p>
          <a:endParaRPr lang="en-US"/>
        </a:p>
      </dgm:t>
    </dgm:pt>
    <dgm:pt modelId="{6DA7B005-3A46-4174-92EC-B5AFA1A04A2F}" type="pres">
      <dgm:prSet presAssocID="{9A0E44E1-3B3C-4621-A2C8-D5BBD6C75169}" presName="hierRoot2" presStyleCnt="0">
        <dgm:presLayoutVars>
          <dgm:hierBranch val="init"/>
        </dgm:presLayoutVars>
      </dgm:prSet>
      <dgm:spPr/>
    </dgm:pt>
    <dgm:pt modelId="{AFCDC13E-273E-42C6-9B63-B69B191993B6}" type="pres">
      <dgm:prSet presAssocID="{9A0E44E1-3B3C-4621-A2C8-D5BBD6C75169}" presName="rootComposite" presStyleCnt="0"/>
      <dgm:spPr/>
    </dgm:pt>
    <dgm:pt modelId="{AB76F51D-2EA1-4B34-9CC2-5723C2E975F2}" type="pres">
      <dgm:prSet presAssocID="{9A0E44E1-3B3C-4621-A2C8-D5BBD6C75169}" presName="rootText" presStyleLbl="node2" presStyleIdx="4" presStyleCnt="5">
        <dgm:presLayoutVars>
          <dgm:chPref val="3"/>
        </dgm:presLayoutVars>
      </dgm:prSet>
      <dgm:spPr/>
      <dgm:t>
        <a:bodyPr/>
        <a:lstStyle/>
        <a:p>
          <a:endParaRPr lang="en-US"/>
        </a:p>
      </dgm:t>
    </dgm:pt>
    <dgm:pt modelId="{F14B9C49-8081-4BF3-94BF-20F2A897E491}" type="pres">
      <dgm:prSet presAssocID="{9A0E44E1-3B3C-4621-A2C8-D5BBD6C75169}" presName="rootConnector" presStyleLbl="node2" presStyleIdx="4" presStyleCnt="5"/>
      <dgm:spPr/>
      <dgm:t>
        <a:bodyPr/>
        <a:lstStyle/>
        <a:p>
          <a:endParaRPr lang="en-US"/>
        </a:p>
      </dgm:t>
    </dgm:pt>
    <dgm:pt modelId="{B7F95D38-B06E-4E63-8667-6B44F91F7F88}" type="pres">
      <dgm:prSet presAssocID="{9A0E44E1-3B3C-4621-A2C8-D5BBD6C75169}" presName="hierChild4" presStyleCnt="0"/>
      <dgm:spPr/>
    </dgm:pt>
    <dgm:pt modelId="{DA3A6373-771A-444E-BC1C-F574B48A0E84}" type="pres">
      <dgm:prSet presAssocID="{9A0E44E1-3B3C-4621-A2C8-D5BBD6C75169}" presName="hierChild5" presStyleCnt="0"/>
      <dgm:spPr/>
    </dgm:pt>
    <dgm:pt modelId="{E4F216C8-EB79-4339-9008-526AB2934D1D}" type="pres">
      <dgm:prSet presAssocID="{FF6C90CE-8E6D-4B28-852D-596726271338}" presName="hierChild3" presStyleCnt="0"/>
      <dgm:spPr/>
    </dgm:pt>
  </dgm:ptLst>
  <dgm:cxnLst>
    <dgm:cxn modelId="{DC134B86-158C-7442-AE72-290E11E9A742}" type="presOf" srcId="{E2D47F8F-04BC-49BF-87B9-FCD803C1FDDB}" destId="{0708E57F-77D4-4426-9906-B235FACE380D}" srcOrd="0" destOrd="0" presId="urn:microsoft.com/office/officeart/2005/8/layout/orgChart1"/>
    <dgm:cxn modelId="{011EA796-9EAB-4A8B-A0E6-4803D6BDAD11}" srcId="{FF6C90CE-8E6D-4B28-852D-596726271338}" destId="{766FF31F-C5D9-4DB9-91BC-BB33E52F4F18}" srcOrd="0" destOrd="0" parTransId="{91531FA1-FB28-49C9-A516-7B626B1E4EF3}" sibTransId="{0365B163-ADE1-4623-89B8-DFEB650F5238}"/>
    <dgm:cxn modelId="{E979E689-FD02-CF41-AF08-3864076EBEA5}" type="presOf" srcId="{3CD9816C-C0C3-40EA-A147-6802194D8F60}" destId="{6EA2EB8D-70A5-4DF5-9B78-940C4E03F959}" srcOrd="1" destOrd="0" presId="urn:microsoft.com/office/officeart/2005/8/layout/orgChart1"/>
    <dgm:cxn modelId="{3C095718-EAD8-E94B-BE88-3B4D44A35C29}" type="presOf" srcId="{543FD572-EB9A-41CF-B405-5AE80ABA2164}" destId="{3628A726-BE16-44B0-ACBD-298843699768}" srcOrd="1" destOrd="0" presId="urn:microsoft.com/office/officeart/2005/8/layout/orgChart1"/>
    <dgm:cxn modelId="{293F7247-AB37-6144-B374-B0ADAA0E741E}" type="presOf" srcId="{8C0EBA80-E0D8-44B7-ACDB-23FBD71407ED}" destId="{87F1762B-8500-4464-BCDB-AEBD6E975CAB}" srcOrd="0" destOrd="0" presId="urn:microsoft.com/office/officeart/2005/8/layout/orgChart1"/>
    <dgm:cxn modelId="{DB382CA1-92A1-4561-BACE-EF8D3328ECED}" srcId="{30BA6BFB-819D-472F-A5DB-5AD0D23F6BDF}" destId="{543FD572-EB9A-41CF-B405-5AE80ABA2164}" srcOrd="0" destOrd="0" parTransId="{8C0EBA80-E0D8-44B7-ACDB-23FBD71407ED}" sibTransId="{9F8A1FB6-5878-4FCA-AD1D-C87DB1288802}"/>
    <dgm:cxn modelId="{963951C6-6AD6-42DF-94AE-70B2EBCDA910}" srcId="{264FECCC-AD54-41EB-91DA-6CF749D38736}" destId="{FF6C90CE-8E6D-4B28-852D-596726271338}" srcOrd="1" destOrd="0" parTransId="{A2D2B400-40A2-41BB-A571-1CEC7467A0B7}" sibTransId="{92FF73F5-C284-4BB9-A6D6-6E69AF9EA3F4}"/>
    <dgm:cxn modelId="{9A53D4D0-A646-9048-9805-8DD421E46E52}" type="presOf" srcId="{9A0E44E1-3B3C-4621-A2C8-D5BBD6C75169}" destId="{F14B9C49-8081-4BF3-94BF-20F2A897E491}" srcOrd="1" destOrd="0" presId="urn:microsoft.com/office/officeart/2005/8/layout/orgChart1"/>
    <dgm:cxn modelId="{70DD1140-FBC9-BC45-8DA7-1327F115688E}" type="presOf" srcId="{766FF31F-C5D9-4DB9-91BC-BB33E52F4F18}" destId="{FAF3EF8D-8A2D-469F-9519-0A7A35FA1459}" srcOrd="0" destOrd="0" presId="urn:microsoft.com/office/officeart/2005/8/layout/orgChart1"/>
    <dgm:cxn modelId="{0F172890-B528-6C4B-B081-37241BD85DCE}" type="presOf" srcId="{766FF31F-C5D9-4DB9-91BC-BB33E52F4F18}" destId="{C9A84C75-8B22-4B73-B9EA-6041035DC685}" srcOrd="1" destOrd="0" presId="urn:microsoft.com/office/officeart/2005/8/layout/orgChart1"/>
    <dgm:cxn modelId="{9CE3D018-6D85-4D4E-B271-EA0FAF745188}" type="presOf" srcId="{91531FA1-FB28-49C9-A516-7B626B1E4EF3}" destId="{A316C29E-E45B-4A23-BB4A-7ADEF517AC91}" srcOrd="0" destOrd="0" presId="urn:microsoft.com/office/officeart/2005/8/layout/orgChart1"/>
    <dgm:cxn modelId="{9A62F32C-A221-4A40-8501-A22B4C69BD5B}" type="presOf" srcId="{1104990A-7F5D-4676-AF48-3F6B00DE43F8}" destId="{D1530765-279E-4372-9CFF-91490B9DEBE5}" srcOrd="1" destOrd="0" presId="urn:microsoft.com/office/officeart/2005/8/layout/orgChart1"/>
    <dgm:cxn modelId="{0D0B155D-82A2-8E47-BC63-C7067FCDBA5C}" type="presOf" srcId="{30BA6BFB-819D-472F-A5DB-5AD0D23F6BDF}" destId="{A293D810-091E-47E7-9C1E-561B01AF03CC}" srcOrd="1" destOrd="0" presId="urn:microsoft.com/office/officeart/2005/8/layout/orgChart1"/>
    <dgm:cxn modelId="{7583F55D-94DB-BE47-A8A4-320EF88C3DEF}" type="presOf" srcId="{30BA6BFB-819D-472F-A5DB-5AD0D23F6BDF}" destId="{92B039C1-1E2A-4C62-BC1E-1F6F0F0AC344}" srcOrd="0" destOrd="0" presId="urn:microsoft.com/office/officeart/2005/8/layout/orgChart1"/>
    <dgm:cxn modelId="{F04F3503-7EE4-A142-8808-65574BB02120}" type="presOf" srcId="{8B20D043-7C1A-44F0-86C5-48FFA1AD1DF3}" destId="{E965EC37-2632-434D-8428-BE3A7688D634}" srcOrd="0" destOrd="0" presId="urn:microsoft.com/office/officeart/2005/8/layout/orgChart1"/>
    <dgm:cxn modelId="{7DEBD19F-E9C4-FD42-AEEF-108B2D679F78}" type="presOf" srcId="{F18A46B0-C031-4F1D-9519-B6795256888C}" destId="{5F63264C-DE23-4A1F-9ACC-2ACFB8EC06E8}" srcOrd="0" destOrd="0" presId="urn:microsoft.com/office/officeart/2005/8/layout/orgChart1"/>
    <dgm:cxn modelId="{BC9E4D99-ACAF-5A46-8ABE-905DC50702CF}" type="presOf" srcId="{50C97A9B-3E91-4F32-B93E-E76A27A78DDD}" destId="{712CF280-1769-4D61-8CC0-B5764BA29004}" srcOrd="0" destOrd="0" presId="urn:microsoft.com/office/officeart/2005/8/layout/orgChart1"/>
    <dgm:cxn modelId="{B7B84BAE-6A22-7745-92CF-78919CD1F28D}" type="presOf" srcId="{6F160215-79EC-494A-973A-CB6EC18D9C4C}" destId="{C10A4DD5-9418-41C4-ACA7-A0243F68769B}" srcOrd="1" destOrd="0" presId="urn:microsoft.com/office/officeart/2005/8/layout/orgChart1"/>
    <dgm:cxn modelId="{7BEB81C6-63E0-4D4A-8B0C-533823BB4DDE}" srcId="{28DE9C8F-06FD-4CDC-AAE0-4198B3C1E3B9}" destId="{3C12596F-454B-4BF0-9A13-9BE714919AAC}" srcOrd="2" destOrd="0" parTransId="{CD181CD0-A433-4AA9-80DB-8675F6B52B8F}" sibTransId="{3CEE6C52-0918-473D-9E58-ADB507CC9B56}"/>
    <dgm:cxn modelId="{46FCDD4B-C7C3-204D-BD86-10BC81801DF2}" type="presOf" srcId="{16A59A82-6FDF-4561-B792-DB4A14E89863}" destId="{19537598-92C5-463B-919D-749B35E2104F}" srcOrd="1" destOrd="0" presId="urn:microsoft.com/office/officeart/2005/8/layout/orgChart1"/>
    <dgm:cxn modelId="{08779B15-7CD8-8A41-86A8-64707CCA5C76}" type="presOf" srcId="{3C12596F-454B-4BF0-9A13-9BE714919AAC}" destId="{C5FD9DFD-B6F3-49F4-8E1A-84D13C94D172}" srcOrd="0" destOrd="0" presId="urn:microsoft.com/office/officeart/2005/8/layout/orgChart1"/>
    <dgm:cxn modelId="{F8B63F69-7BDC-484E-9357-3551D2BBB062}" type="presOf" srcId="{B35C1AA3-6333-44B3-ACB6-CBBE3564D5A7}" destId="{0F3DAC7A-590B-441D-85C7-56BB1404010F}" srcOrd="1" destOrd="0" presId="urn:microsoft.com/office/officeart/2005/8/layout/orgChart1"/>
    <dgm:cxn modelId="{66420A0B-0695-4A27-B352-72A9F87BC222}" srcId="{FF6C90CE-8E6D-4B28-852D-596726271338}" destId="{9A0E44E1-3B3C-4621-A2C8-D5BBD6C75169}" srcOrd="2" destOrd="0" parTransId="{C5433CC8-237F-41DE-84A0-C61121E57E54}" sibTransId="{7347FB10-6B12-42A1-9701-AE629172A300}"/>
    <dgm:cxn modelId="{F495CC54-DBE0-B545-83C6-DBA16CFB144F}" type="presOf" srcId="{28DE9C8F-06FD-4CDC-AAE0-4198B3C1E3B9}" destId="{5F2432F3-5087-4C63-9F21-1FA406C7A4CE}" srcOrd="0" destOrd="0" presId="urn:microsoft.com/office/officeart/2005/8/layout/orgChart1"/>
    <dgm:cxn modelId="{CB8255EB-B08A-CB42-9833-4E2423E446AA}" type="presOf" srcId="{543FD572-EB9A-41CF-B405-5AE80ABA2164}" destId="{718F0AA3-2149-4287-A0AA-EFD620C01230}" srcOrd="0" destOrd="0" presId="urn:microsoft.com/office/officeart/2005/8/layout/orgChart1"/>
    <dgm:cxn modelId="{8EE4005E-77DA-2E4F-B330-678F0AC29070}" type="presOf" srcId="{C8FD8997-AC99-4CBC-9EEA-1E518C551423}" destId="{56D2C2C4-2B28-43F3-A7B8-1FD306DF72EA}" srcOrd="0" destOrd="0" presId="urn:microsoft.com/office/officeart/2005/8/layout/orgChart1"/>
    <dgm:cxn modelId="{02253BB0-6F0F-3F49-9E81-8ED5DA7FBBEB}" type="presOf" srcId="{85133867-9008-4767-ABF5-033EA315A22E}" destId="{987E3C62-249E-4284-B5AF-2F4E292AB7A0}" srcOrd="0" destOrd="0" presId="urn:microsoft.com/office/officeart/2005/8/layout/orgChart1"/>
    <dgm:cxn modelId="{1FCC9AB0-E09B-4D28-9E35-D13FF6ABECAC}" srcId="{264FECCC-AD54-41EB-91DA-6CF749D38736}" destId="{30BA6BFB-819D-472F-A5DB-5AD0D23F6BDF}" srcOrd="0" destOrd="0" parTransId="{28A3C634-92D1-4C00-9529-4FEECFC08E02}" sibTransId="{F5116501-A00D-4C54-B746-6CAD7B578DFC}"/>
    <dgm:cxn modelId="{A65D59C6-3FC9-6C40-A83A-DAE30B7584C7}" type="presOf" srcId="{9A0E44E1-3B3C-4621-A2C8-D5BBD6C75169}" destId="{AB76F51D-2EA1-4B34-9CC2-5723C2E975F2}" srcOrd="0" destOrd="0" presId="urn:microsoft.com/office/officeart/2005/8/layout/orgChart1"/>
    <dgm:cxn modelId="{5DE5C25D-9B4E-418B-9B24-45232E49EF53}" srcId="{28DE9C8F-06FD-4CDC-AAE0-4198B3C1E3B9}" destId="{50C97A9B-3E91-4F32-B93E-E76A27A78DDD}" srcOrd="1" destOrd="0" parTransId="{85133867-9008-4767-ABF5-033EA315A22E}" sibTransId="{88DF5CD8-DBF4-46ED-90BB-07E415D51967}"/>
    <dgm:cxn modelId="{9255371E-AF4D-6C45-AFAB-89EDBD12014E}" type="presOf" srcId="{50C97A9B-3E91-4F32-B93E-E76A27A78DDD}" destId="{10630C09-DF7F-4371-A71D-4E9281B65AA9}" srcOrd="1" destOrd="0" presId="urn:microsoft.com/office/officeart/2005/8/layout/orgChart1"/>
    <dgm:cxn modelId="{C369C263-EDC9-D940-B026-E82846B387D5}" type="presOf" srcId="{B35C1AA3-6333-44B3-ACB6-CBBE3564D5A7}" destId="{6D06370C-F079-4D94-B587-5C08F923274C}" srcOrd="0" destOrd="0" presId="urn:microsoft.com/office/officeart/2005/8/layout/orgChart1"/>
    <dgm:cxn modelId="{73A1C840-7E97-42F6-89E6-E2518AE25C44}" srcId="{28DE9C8F-06FD-4CDC-AAE0-4198B3C1E3B9}" destId="{90894B4C-8F6A-43E1-9C12-AF5692BCBC74}" srcOrd="0" destOrd="0" parTransId="{C8FD8997-AC99-4CBC-9EEA-1E518C551423}" sibTransId="{DE6B01DA-5D5E-420E-9C01-B30866A3D0B9}"/>
    <dgm:cxn modelId="{3C9CA1C7-5949-AE45-8195-C0CEA2D934FF}" type="presOf" srcId="{CD181CD0-A433-4AA9-80DB-8675F6B52B8F}" destId="{F1188CB2-D687-4830-AABC-305B8677F74B}" srcOrd="0" destOrd="0" presId="urn:microsoft.com/office/officeart/2005/8/layout/orgChart1"/>
    <dgm:cxn modelId="{DB1D9909-0D90-2A44-B4C3-D200BCFEEB19}" type="presOf" srcId="{90894B4C-8F6A-43E1-9C12-AF5692BCBC74}" destId="{49EEB9FA-5C00-435D-B3CF-44570B8B0996}" srcOrd="1" destOrd="0" presId="urn:microsoft.com/office/officeart/2005/8/layout/orgChart1"/>
    <dgm:cxn modelId="{853D0D8E-04EA-4B47-B86D-5F65F7C95B4E}" type="presOf" srcId="{FF6C90CE-8E6D-4B28-852D-596726271338}" destId="{1825029A-FABC-48DD-A460-88112F4F671D}" srcOrd="1" destOrd="0" presId="urn:microsoft.com/office/officeart/2005/8/layout/orgChart1"/>
    <dgm:cxn modelId="{79DBE253-1346-4A46-A841-71770DE23C8A}" type="presOf" srcId="{FF6C90CE-8E6D-4B28-852D-596726271338}" destId="{9C1B066C-29C4-44B0-95B6-F065495F40AE}" srcOrd="0" destOrd="0" presId="urn:microsoft.com/office/officeart/2005/8/layout/orgChart1"/>
    <dgm:cxn modelId="{138F98E3-68B3-FB45-A478-907891F6C661}" type="presOf" srcId="{6C19CD60-0D0E-4CA8-B52D-2DF77EF08E8B}" destId="{3A8DF33C-CD59-492F-B8FE-9C278EC1C276}" srcOrd="0" destOrd="0" presId="urn:microsoft.com/office/officeart/2005/8/layout/orgChart1"/>
    <dgm:cxn modelId="{3E2FC4AA-3E42-3B43-8538-93090296B617}" type="presOf" srcId="{16A59A82-6FDF-4561-B792-DB4A14E89863}" destId="{61FC1B82-D164-4CD3-8401-47B495D3AB94}" srcOrd="0" destOrd="0" presId="urn:microsoft.com/office/officeart/2005/8/layout/orgChart1"/>
    <dgm:cxn modelId="{8313D2CF-91C2-754E-9D31-588A4A139354}" type="presOf" srcId="{1104990A-7F5D-4676-AF48-3F6B00DE43F8}" destId="{5FCAB0B7-5827-43D0-800C-36A05E207617}" srcOrd="0" destOrd="0" presId="urn:microsoft.com/office/officeart/2005/8/layout/orgChart1"/>
    <dgm:cxn modelId="{C8E9E120-B70E-4907-A9E4-1FA750B7D253}" srcId="{543FD572-EB9A-41CF-B405-5AE80ABA2164}" destId="{1104990A-7F5D-4676-AF48-3F6B00DE43F8}" srcOrd="0" destOrd="0" parTransId="{F18A46B0-C031-4F1D-9519-B6795256888C}" sibTransId="{BC81D9ED-A41A-404F-B755-C0A0D54BFB9D}"/>
    <dgm:cxn modelId="{2FD22AC3-BBD0-A448-A83F-2FC5C6FD7236}" type="presOf" srcId="{52F2F249-5EA3-4767-92A5-2B89007F0FC3}" destId="{C4125032-B8DD-43A3-A6B0-953CEC0CA6C7}" srcOrd="0" destOrd="0" presId="urn:microsoft.com/office/officeart/2005/8/layout/orgChart1"/>
    <dgm:cxn modelId="{2A57D87C-E9F9-6147-9FEB-BFBED806B4AF}" type="presOf" srcId="{1A0E5E83-95F1-43FC-A64B-1F76EC329798}" destId="{B6402B76-09AA-45DF-A9F8-23BDAEF6A40E}" srcOrd="0" destOrd="0" presId="urn:microsoft.com/office/officeart/2005/8/layout/orgChart1"/>
    <dgm:cxn modelId="{85D1B7B2-DC91-DD44-99AC-2F7DB9978B9F}" type="presOf" srcId="{C5433CC8-237F-41DE-84A0-C61121E57E54}" destId="{5D64A997-0638-4943-BBAB-6E27A520DBCA}" srcOrd="0" destOrd="0" presId="urn:microsoft.com/office/officeart/2005/8/layout/orgChart1"/>
    <dgm:cxn modelId="{B5A922C3-D5E9-6F4F-8C40-C2A2A47A33BD}" type="presOf" srcId="{90894B4C-8F6A-43E1-9C12-AF5692BCBC74}" destId="{CCF6565D-824B-4B0D-BA70-B47210837A4B}" srcOrd="0" destOrd="0" presId="urn:microsoft.com/office/officeart/2005/8/layout/orgChart1"/>
    <dgm:cxn modelId="{6819490D-198D-462E-9095-86AD0EF53C10}" srcId="{30BA6BFB-819D-472F-A5DB-5AD0D23F6BDF}" destId="{28DE9C8F-06FD-4CDC-AAE0-4198B3C1E3B9}" srcOrd="1" destOrd="0" parTransId="{1A0E5E83-95F1-43FC-A64B-1F76EC329798}" sibTransId="{9C57D250-B4CA-4251-91F7-42F182C5436B}"/>
    <dgm:cxn modelId="{E6C13B75-E770-4212-AE72-A986D22FFBD3}" srcId="{28DE9C8F-06FD-4CDC-AAE0-4198B3C1E3B9}" destId="{6F160215-79EC-494A-973A-CB6EC18D9C4C}" srcOrd="3" destOrd="0" parTransId="{E2D47F8F-04BC-49BF-87B9-FCD803C1FDDB}" sibTransId="{4F57448B-2DC9-4AF3-91F1-EABD54C9D076}"/>
    <dgm:cxn modelId="{5EE0BA13-6D5D-42A1-9B84-0404316C6D8B}" srcId="{543FD572-EB9A-41CF-B405-5AE80ABA2164}" destId="{3CD9816C-C0C3-40EA-A147-6802194D8F60}" srcOrd="1" destOrd="0" parTransId="{8B20D043-7C1A-44F0-86C5-48FFA1AD1DF3}" sibTransId="{B73C77AC-A378-401F-8A80-3A2A9F82D141}"/>
    <dgm:cxn modelId="{16FB7C56-B8B7-9441-BACF-295B4A81ECA1}" type="presOf" srcId="{3C12596F-454B-4BF0-9A13-9BE714919AAC}" destId="{706541E8-7190-4E08-8A3A-CF87C1694F71}" srcOrd="1" destOrd="0" presId="urn:microsoft.com/office/officeart/2005/8/layout/orgChart1"/>
    <dgm:cxn modelId="{1278DF11-3CA6-E345-BB4E-EDE82EDCBC8B}" type="presOf" srcId="{264FECCC-AD54-41EB-91DA-6CF749D38736}" destId="{F5B21BEA-E5D9-4055-AE09-9852020E727C}" srcOrd="0" destOrd="0" presId="urn:microsoft.com/office/officeart/2005/8/layout/orgChart1"/>
    <dgm:cxn modelId="{DA2C0DB2-1626-084E-8325-F31270587ED9}" type="presOf" srcId="{28DE9C8F-06FD-4CDC-AAE0-4198B3C1E3B9}" destId="{897880FE-D10D-4CCA-9051-759786DD8C2A}" srcOrd="1" destOrd="0" presId="urn:microsoft.com/office/officeart/2005/8/layout/orgChart1"/>
    <dgm:cxn modelId="{457E415E-F80D-45C3-8683-A77606C60B40}" srcId="{FF6C90CE-8E6D-4B28-852D-596726271338}" destId="{B35C1AA3-6333-44B3-ACB6-CBBE3564D5A7}" srcOrd="1" destOrd="0" parTransId="{6C19CD60-0D0E-4CA8-B52D-2DF77EF08E8B}" sibTransId="{70E3360B-CA08-49D6-84D1-56DC7764A8CD}"/>
    <dgm:cxn modelId="{0471DA33-117E-4213-B9FB-21C70AFA262C}" srcId="{543FD572-EB9A-41CF-B405-5AE80ABA2164}" destId="{16A59A82-6FDF-4561-B792-DB4A14E89863}" srcOrd="2" destOrd="0" parTransId="{52F2F249-5EA3-4767-92A5-2B89007F0FC3}" sibTransId="{D3DDF92A-A31C-4F24-9AAD-7A7A83D1066A}"/>
    <dgm:cxn modelId="{DE58742C-9C57-124B-8EF9-E7B6D3AF7614}" type="presOf" srcId="{3CD9816C-C0C3-40EA-A147-6802194D8F60}" destId="{225BB443-C4EB-40CD-9886-764123E24047}" srcOrd="0" destOrd="0" presId="urn:microsoft.com/office/officeart/2005/8/layout/orgChart1"/>
    <dgm:cxn modelId="{81DB5995-4A74-0F40-9EF1-978D6C2F4D50}" type="presOf" srcId="{6F160215-79EC-494A-973A-CB6EC18D9C4C}" destId="{B719FC8D-1F4D-4D78-98D0-3161B511E960}" srcOrd="0" destOrd="0" presId="urn:microsoft.com/office/officeart/2005/8/layout/orgChart1"/>
    <dgm:cxn modelId="{DAE08CCC-4CD3-5F48-85C1-9E16CBD21D34}" type="presParOf" srcId="{F5B21BEA-E5D9-4055-AE09-9852020E727C}" destId="{221B9FB7-6E78-4528-83F9-AABA3EF0DE3D}" srcOrd="0" destOrd="0" presId="urn:microsoft.com/office/officeart/2005/8/layout/orgChart1"/>
    <dgm:cxn modelId="{BA0EC9CB-5651-F745-9A07-EB4BA1163966}" type="presParOf" srcId="{221B9FB7-6E78-4528-83F9-AABA3EF0DE3D}" destId="{163DE47A-029C-45B6-B7FB-93C7E1DA9004}" srcOrd="0" destOrd="0" presId="urn:microsoft.com/office/officeart/2005/8/layout/orgChart1"/>
    <dgm:cxn modelId="{3BA8FB6F-6EB8-3540-B304-6A506AFE9EC5}" type="presParOf" srcId="{163DE47A-029C-45B6-B7FB-93C7E1DA9004}" destId="{92B039C1-1E2A-4C62-BC1E-1F6F0F0AC344}" srcOrd="0" destOrd="0" presId="urn:microsoft.com/office/officeart/2005/8/layout/orgChart1"/>
    <dgm:cxn modelId="{359F534D-8C89-4241-8233-182D5EC78956}" type="presParOf" srcId="{163DE47A-029C-45B6-B7FB-93C7E1DA9004}" destId="{A293D810-091E-47E7-9C1E-561B01AF03CC}" srcOrd="1" destOrd="0" presId="urn:microsoft.com/office/officeart/2005/8/layout/orgChart1"/>
    <dgm:cxn modelId="{E55A714C-FE3D-8745-A3CB-50FF2750D99C}" type="presParOf" srcId="{221B9FB7-6E78-4528-83F9-AABA3EF0DE3D}" destId="{3ADA2B16-C7CB-4241-B5CF-785CAFA7A938}" srcOrd="1" destOrd="0" presId="urn:microsoft.com/office/officeart/2005/8/layout/orgChart1"/>
    <dgm:cxn modelId="{CED2CE77-F841-6D4F-B1C0-90ED64509197}" type="presParOf" srcId="{3ADA2B16-C7CB-4241-B5CF-785CAFA7A938}" destId="{87F1762B-8500-4464-BCDB-AEBD6E975CAB}" srcOrd="0" destOrd="0" presId="urn:microsoft.com/office/officeart/2005/8/layout/orgChart1"/>
    <dgm:cxn modelId="{6F069B43-049A-384F-B3A3-366E0DA7B2D5}" type="presParOf" srcId="{3ADA2B16-C7CB-4241-B5CF-785CAFA7A938}" destId="{C40EAF26-97A4-46AA-846E-D41A2BF9FFDB}" srcOrd="1" destOrd="0" presId="urn:microsoft.com/office/officeart/2005/8/layout/orgChart1"/>
    <dgm:cxn modelId="{40073F39-E0FE-044F-81CB-D392CCE2BE0C}" type="presParOf" srcId="{C40EAF26-97A4-46AA-846E-D41A2BF9FFDB}" destId="{68D4CA45-42AB-47CD-88DD-68D45161B6CB}" srcOrd="0" destOrd="0" presId="urn:microsoft.com/office/officeart/2005/8/layout/orgChart1"/>
    <dgm:cxn modelId="{9E208DE7-83F2-D044-ABF9-BEFBBA9FC45E}" type="presParOf" srcId="{68D4CA45-42AB-47CD-88DD-68D45161B6CB}" destId="{718F0AA3-2149-4287-A0AA-EFD620C01230}" srcOrd="0" destOrd="0" presId="urn:microsoft.com/office/officeart/2005/8/layout/orgChart1"/>
    <dgm:cxn modelId="{074FAFC8-5B4D-EB4E-A3C6-B791E292CAC2}" type="presParOf" srcId="{68D4CA45-42AB-47CD-88DD-68D45161B6CB}" destId="{3628A726-BE16-44B0-ACBD-298843699768}" srcOrd="1" destOrd="0" presId="urn:microsoft.com/office/officeart/2005/8/layout/orgChart1"/>
    <dgm:cxn modelId="{998FA8BA-76B0-B444-869A-F247A8E5E45A}" type="presParOf" srcId="{C40EAF26-97A4-46AA-846E-D41A2BF9FFDB}" destId="{AA380FEA-2EB6-41FA-B8F6-372135CE8F33}" srcOrd="1" destOrd="0" presId="urn:microsoft.com/office/officeart/2005/8/layout/orgChart1"/>
    <dgm:cxn modelId="{11A176F6-D536-1D40-BE9B-17C6EC44A033}" type="presParOf" srcId="{AA380FEA-2EB6-41FA-B8F6-372135CE8F33}" destId="{5F63264C-DE23-4A1F-9ACC-2ACFB8EC06E8}" srcOrd="0" destOrd="0" presId="urn:microsoft.com/office/officeart/2005/8/layout/orgChart1"/>
    <dgm:cxn modelId="{A099AFE3-F20B-6944-AE8A-33F14D83D8ED}" type="presParOf" srcId="{AA380FEA-2EB6-41FA-B8F6-372135CE8F33}" destId="{734D095C-3779-4281-9622-8AE194F16261}" srcOrd="1" destOrd="0" presId="urn:microsoft.com/office/officeart/2005/8/layout/orgChart1"/>
    <dgm:cxn modelId="{1A16FBB1-974C-5243-A30B-12DBBA62F70E}" type="presParOf" srcId="{734D095C-3779-4281-9622-8AE194F16261}" destId="{73DE6106-29EA-455B-ACAF-B1257E85B893}" srcOrd="0" destOrd="0" presId="urn:microsoft.com/office/officeart/2005/8/layout/orgChart1"/>
    <dgm:cxn modelId="{22C85363-3A88-8048-B9CD-2BFCD75BD7BA}" type="presParOf" srcId="{73DE6106-29EA-455B-ACAF-B1257E85B893}" destId="{5FCAB0B7-5827-43D0-800C-36A05E207617}" srcOrd="0" destOrd="0" presId="urn:microsoft.com/office/officeart/2005/8/layout/orgChart1"/>
    <dgm:cxn modelId="{B0E03359-6750-EA47-B304-104B89AF3821}" type="presParOf" srcId="{73DE6106-29EA-455B-ACAF-B1257E85B893}" destId="{D1530765-279E-4372-9CFF-91490B9DEBE5}" srcOrd="1" destOrd="0" presId="urn:microsoft.com/office/officeart/2005/8/layout/orgChart1"/>
    <dgm:cxn modelId="{ADF1EDC4-B420-6B4D-866C-13071776034D}" type="presParOf" srcId="{734D095C-3779-4281-9622-8AE194F16261}" destId="{277CA639-FAA8-4F30-ADF3-319ADF4A26DB}" srcOrd="1" destOrd="0" presId="urn:microsoft.com/office/officeart/2005/8/layout/orgChart1"/>
    <dgm:cxn modelId="{65612275-8546-EA41-813E-DB4AEC5ECB75}" type="presParOf" srcId="{734D095C-3779-4281-9622-8AE194F16261}" destId="{E78B0BE0-037D-4D4E-BB90-AC8BA22E9647}" srcOrd="2" destOrd="0" presId="urn:microsoft.com/office/officeart/2005/8/layout/orgChart1"/>
    <dgm:cxn modelId="{42A376C8-4EC2-BB4C-A034-F99395251B5D}" type="presParOf" srcId="{AA380FEA-2EB6-41FA-B8F6-372135CE8F33}" destId="{E965EC37-2632-434D-8428-BE3A7688D634}" srcOrd="2" destOrd="0" presId="urn:microsoft.com/office/officeart/2005/8/layout/orgChart1"/>
    <dgm:cxn modelId="{D43740F6-121A-9944-98D8-38FA93603386}" type="presParOf" srcId="{AA380FEA-2EB6-41FA-B8F6-372135CE8F33}" destId="{8CFFBC16-9D6A-44CE-A081-028979754474}" srcOrd="3" destOrd="0" presId="urn:microsoft.com/office/officeart/2005/8/layout/orgChart1"/>
    <dgm:cxn modelId="{BAA0E30E-5457-AA4A-9E7F-B5145BB60CCF}" type="presParOf" srcId="{8CFFBC16-9D6A-44CE-A081-028979754474}" destId="{00948621-A383-4EC6-ACD2-02E1D11A652A}" srcOrd="0" destOrd="0" presId="urn:microsoft.com/office/officeart/2005/8/layout/orgChart1"/>
    <dgm:cxn modelId="{86BE2B07-4E17-7645-8AFF-E82B0E56DD22}" type="presParOf" srcId="{00948621-A383-4EC6-ACD2-02E1D11A652A}" destId="{225BB443-C4EB-40CD-9886-764123E24047}" srcOrd="0" destOrd="0" presId="urn:microsoft.com/office/officeart/2005/8/layout/orgChart1"/>
    <dgm:cxn modelId="{769603D3-6D31-BA4F-B69C-29EDD3580F63}" type="presParOf" srcId="{00948621-A383-4EC6-ACD2-02E1D11A652A}" destId="{6EA2EB8D-70A5-4DF5-9B78-940C4E03F959}" srcOrd="1" destOrd="0" presId="urn:microsoft.com/office/officeart/2005/8/layout/orgChart1"/>
    <dgm:cxn modelId="{F72AEB57-00CD-6646-9610-4CFA55BE5765}" type="presParOf" srcId="{8CFFBC16-9D6A-44CE-A081-028979754474}" destId="{6686919A-E11E-46D3-B95E-5D6E55A1BFFF}" srcOrd="1" destOrd="0" presId="urn:microsoft.com/office/officeart/2005/8/layout/orgChart1"/>
    <dgm:cxn modelId="{791ECD3F-6AAC-D24A-B4F3-485D6045A4FD}" type="presParOf" srcId="{8CFFBC16-9D6A-44CE-A081-028979754474}" destId="{6B481C79-73D9-43F8-83D0-203182BE6622}" srcOrd="2" destOrd="0" presId="urn:microsoft.com/office/officeart/2005/8/layout/orgChart1"/>
    <dgm:cxn modelId="{46682F5E-C4F3-5A46-86BC-7176BD96A89D}" type="presParOf" srcId="{AA380FEA-2EB6-41FA-B8F6-372135CE8F33}" destId="{C4125032-B8DD-43A3-A6B0-953CEC0CA6C7}" srcOrd="4" destOrd="0" presId="urn:microsoft.com/office/officeart/2005/8/layout/orgChart1"/>
    <dgm:cxn modelId="{4CBAA28C-ED61-0A45-A392-209AAA13B45D}" type="presParOf" srcId="{AA380FEA-2EB6-41FA-B8F6-372135CE8F33}" destId="{D04B9F24-2F43-4BD7-8A70-ADDB3EB8C2A3}" srcOrd="5" destOrd="0" presId="urn:microsoft.com/office/officeart/2005/8/layout/orgChart1"/>
    <dgm:cxn modelId="{A8589C5C-E23B-9442-9C66-146D2B699CA5}" type="presParOf" srcId="{D04B9F24-2F43-4BD7-8A70-ADDB3EB8C2A3}" destId="{87ADB734-CD29-43E8-9580-BDFC5640EB48}" srcOrd="0" destOrd="0" presId="urn:microsoft.com/office/officeart/2005/8/layout/orgChart1"/>
    <dgm:cxn modelId="{B065366C-1AE0-AC4C-89B7-3A2D985792C8}" type="presParOf" srcId="{87ADB734-CD29-43E8-9580-BDFC5640EB48}" destId="{61FC1B82-D164-4CD3-8401-47B495D3AB94}" srcOrd="0" destOrd="0" presId="urn:microsoft.com/office/officeart/2005/8/layout/orgChart1"/>
    <dgm:cxn modelId="{A77ECD4A-58FB-9042-B14B-7E685342AA83}" type="presParOf" srcId="{87ADB734-CD29-43E8-9580-BDFC5640EB48}" destId="{19537598-92C5-463B-919D-749B35E2104F}" srcOrd="1" destOrd="0" presId="urn:microsoft.com/office/officeart/2005/8/layout/orgChart1"/>
    <dgm:cxn modelId="{6994BBDF-4537-1640-BBD9-47F582F6111E}" type="presParOf" srcId="{D04B9F24-2F43-4BD7-8A70-ADDB3EB8C2A3}" destId="{1E37D411-9845-4813-8BFF-DEC02608CBD3}" srcOrd="1" destOrd="0" presId="urn:microsoft.com/office/officeart/2005/8/layout/orgChart1"/>
    <dgm:cxn modelId="{DAC58E43-0BFC-C748-8798-2CCAA3CD44DB}" type="presParOf" srcId="{D04B9F24-2F43-4BD7-8A70-ADDB3EB8C2A3}" destId="{8670ED67-3EF3-4522-8023-ACB9A3005066}" srcOrd="2" destOrd="0" presId="urn:microsoft.com/office/officeart/2005/8/layout/orgChart1"/>
    <dgm:cxn modelId="{831E4AAF-5053-B84D-A715-4EB686F3E82A}" type="presParOf" srcId="{C40EAF26-97A4-46AA-846E-D41A2BF9FFDB}" destId="{92F129D9-EEC5-47C6-88C3-8B9027CEC7F0}" srcOrd="2" destOrd="0" presId="urn:microsoft.com/office/officeart/2005/8/layout/orgChart1"/>
    <dgm:cxn modelId="{C61440B6-5634-3141-8837-05DE7439988B}" type="presParOf" srcId="{3ADA2B16-C7CB-4241-B5CF-785CAFA7A938}" destId="{B6402B76-09AA-45DF-A9F8-23BDAEF6A40E}" srcOrd="2" destOrd="0" presId="urn:microsoft.com/office/officeart/2005/8/layout/orgChart1"/>
    <dgm:cxn modelId="{E4C6592D-36E9-5945-8210-CF842AE11BAA}" type="presParOf" srcId="{3ADA2B16-C7CB-4241-B5CF-785CAFA7A938}" destId="{C7719154-C5CE-4F14-A8A3-B94D8C0E6D0E}" srcOrd="3" destOrd="0" presId="urn:microsoft.com/office/officeart/2005/8/layout/orgChart1"/>
    <dgm:cxn modelId="{429073DF-56CF-3B44-9E81-072186533A8C}" type="presParOf" srcId="{C7719154-C5CE-4F14-A8A3-B94D8C0E6D0E}" destId="{DC2205CA-7DA8-45E9-802D-95BC07A07725}" srcOrd="0" destOrd="0" presId="urn:microsoft.com/office/officeart/2005/8/layout/orgChart1"/>
    <dgm:cxn modelId="{D39896EF-F1B1-0748-A47B-FB8A2192F71A}" type="presParOf" srcId="{DC2205CA-7DA8-45E9-802D-95BC07A07725}" destId="{5F2432F3-5087-4C63-9F21-1FA406C7A4CE}" srcOrd="0" destOrd="0" presId="urn:microsoft.com/office/officeart/2005/8/layout/orgChart1"/>
    <dgm:cxn modelId="{BD3C27B3-918F-8B4C-8F9B-0E4277756B3F}" type="presParOf" srcId="{DC2205CA-7DA8-45E9-802D-95BC07A07725}" destId="{897880FE-D10D-4CCA-9051-759786DD8C2A}" srcOrd="1" destOrd="0" presId="urn:microsoft.com/office/officeart/2005/8/layout/orgChart1"/>
    <dgm:cxn modelId="{95139119-48AA-F84F-93AD-36516FDCFE4F}" type="presParOf" srcId="{C7719154-C5CE-4F14-A8A3-B94D8C0E6D0E}" destId="{AB4EFD03-8786-4B45-9D77-F0073C7DE4E8}" srcOrd="1" destOrd="0" presId="urn:microsoft.com/office/officeart/2005/8/layout/orgChart1"/>
    <dgm:cxn modelId="{BAEA9B3D-33D4-4E44-8BD6-11278012B438}" type="presParOf" srcId="{AB4EFD03-8786-4B45-9D77-F0073C7DE4E8}" destId="{56D2C2C4-2B28-43F3-A7B8-1FD306DF72EA}" srcOrd="0" destOrd="0" presId="urn:microsoft.com/office/officeart/2005/8/layout/orgChart1"/>
    <dgm:cxn modelId="{C0C1E47B-4605-3346-8DF2-30BF15FC0970}" type="presParOf" srcId="{AB4EFD03-8786-4B45-9D77-F0073C7DE4E8}" destId="{641AF94D-D5CD-4FCB-A87B-2B05F70E6212}" srcOrd="1" destOrd="0" presId="urn:microsoft.com/office/officeart/2005/8/layout/orgChart1"/>
    <dgm:cxn modelId="{736EDC78-EF59-A042-A1AE-ED21B1A5A27B}" type="presParOf" srcId="{641AF94D-D5CD-4FCB-A87B-2B05F70E6212}" destId="{98000517-58E1-4CFA-B8F9-66088727F430}" srcOrd="0" destOrd="0" presId="urn:microsoft.com/office/officeart/2005/8/layout/orgChart1"/>
    <dgm:cxn modelId="{EFFE6831-8D5B-484C-A17E-726AEF723824}" type="presParOf" srcId="{98000517-58E1-4CFA-B8F9-66088727F430}" destId="{CCF6565D-824B-4B0D-BA70-B47210837A4B}" srcOrd="0" destOrd="0" presId="urn:microsoft.com/office/officeart/2005/8/layout/orgChart1"/>
    <dgm:cxn modelId="{DDD696A3-8F1D-AA4D-AF14-B1E5DB1469F3}" type="presParOf" srcId="{98000517-58E1-4CFA-B8F9-66088727F430}" destId="{49EEB9FA-5C00-435D-B3CF-44570B8B0996}" srcOrd="1" destOrd="0" presId="urn:microsoft.com/office/officeart/2005/8/layout/orgChart1"/>
    <dgm:cxn modelId="{04B6058A-EE5D-0F4A-85CC-62D2BF534516}" type="presParOf" srcId="{641AF94D-D5CD-4FCB-A87B-2B05F70E6212}" destId="{6A2F99DD-4ADA-400E-9078-21B3B7CD6F76}" srcOrd="1" destOrd="0" presId="urn:microsoft.com/office/officeart/2005/8/layout/orgChart1"/>
    <dgm:cxn modelId="{E4846FE6-C19B-BD4E-ACDE-A944FE3B47DA}" type="presParOf" srcId="{641AF94D-D5CD-4FCB-A87B-2B05F70E6212}" destId="{D78D6F6C-B9B5-43C8-A92B-5D5EA8E40FEE}" srcOrd="2" destOrd="0" presId="urn:microsoft.com/office/officeart/2005/8/layout/orgChart1"/>
    <dgm:cxn modelId="{2FD92990-ACBB-DA42-9609-D6192D09054B}" type="presParOf" srcId="{AB4EFD03-8786-4B45-9D77-F0073C7DE4E8}" destId="{987E3C62-249E-4284-B5AF-2F4E292AB7A0}" srcOrd="2" destOrd="0" presId="urn:microsoft.com/office/officeart/2005/8/layout/orgChart1"/>
    <dgm:cxn modelId="{FA776901-E0CD-BE40-A16E-20A7EB4EAD7C}" type="presParOf" srcId="{AB4EFD03-8786-4B45-9D77-F0073C7DE4E8}" destId="{C084C234-B469-427C-B2CC-AA74959B5689}" srcOrd="3" destOrd="0" presId="urn:microsoft.com/office/officeart/2005/8/layout/orgChart1"/>
    <dgm:cxn modelId="{9EF97F5A-078F-084A-903F-25B2BA63C9DA}" type="presParOf" srcId="{C084C234-B469-427C-B2CC-AA74959B5689}" destId="{76BD98EF-28D1-427C-94FE-64042D009042}" srcOrd="0" destOrd="0" presId="urn:microsoft.com/office/officeart/2005/8/layout/orgChart1"/>
    <dgm:cxn modelId="{76D29D63-3F9F-6F49-8829-E88967D4A1E0}" type="presParOf" srcId="{76BD98EF-28D1-427C-94FE-64042D009042}" destId="{712CF280-1769-4D61-8CC0-B5764BA29004}" srcOrd="0" destOrd="0" presId="urn:microsoft.com/office/officeart/2005/8/layout/orgChart1"/>
    <dgm:cxn modelId="{F951696E-9D69-434C-8341-8766AA9B149C}" type="presParOf" srcId="{76BD98EF-28D1-427C-94FE-64042D009042}" destId="{10630C09-DF7F-4371-A71D-4E9281B65AA9}" srcOrd="1" destOrd="0" presId="urn:microsoft.com/office/officeart/2005/8/layout/orgChart1"/>
    <dgm:cxn modelId="{DF3D7A8F-96AA-8048-AE4E-CC08FA426B7D}" type="presParOf" srcId="{C084C234-B469-427C-B2CC-AA74959B5689}" destId="{283DC754-7580-4E88-95CB-386F93546093}" srcOrd="1" destOrd="0" presId="urn:microsoft.com/office/officeart/2005/8/layout/orgChart1"/>
    <dgm:cxn modelId="{52605EB0-7A9C-0A40-9952-0484DC685BD9}" type="presParOf" srcId="{C084C234-B469-427C-B2CC-AA74959B5689}" destId="{1E6D0E6F-6F11-46F8-9494-0D9653A47CD5}" srcOrd="2" destOrd="0" presId="urn:microsoft.com/office/officeart/2005/8/layout/orgChart1"/>
    <dgm:cxn modelId="{DF577258-2B5F-F148-8E82-01E94568C1ED}" type="presParOf" srcId="{AB4EFD03-8786-4B45-9D77-F0073C7DE4E8}" destId="{F1188CB2-D687-4830-AABC-305B8677F74B}" srcOrd="4" destOrd="0" presId="urn:microsoft.com/office/officeart/2005/8/layout/orgChart1"/>
    <dgm:cxn modelId="{86D940C8-BC4B-A749-BE23-1842F2826DF4}" type="presParOf" srcId="{AB4EFD03-8786-4B45-9D77-F0073C7DE4E8}" destId="{8A672756-F8FD-4C24-B5CA-9630649FC652}" srcOrd="5" destOrd="0" presId="urn:microsoft.com/office/officeart/2005/8/layout/orgChart1"/>
    <dgm:cxn modelId="{A01DC3E9-69AC-3048-AEC2-3841BD6E3A44}" type="presParOf" srcId="{8A672756-F8FD-4C24-B5CA-9630649FC652}" destId="{D2AFD321-EE41-4FB6-913C-A3FCFC8A0793}" srcOrd="0" destOrd="0" presId="urn:microsoft.com/office/officeart/2005/8/layout/orgChart1"/>
    <dgm:cxn modelId="{91CA5441-E7BE-6A45-AC2A-50F9A6CE73D1}" type="presParOf" srcId="{D2AFD321-EE41-4FB6-913C-A3FCFC8A0793}" destId="{C5FD9DFD-B6F3-49F4-8E1A-84D13C94D172}" srcOrd="0" destOrd="0" presId="urn:microsoft.com/office/officeart/2005/8/layout/orgChart1"/>
    <dgm:cxn modelId="{23E552D2-1B53-C345-B224-5AFF94559EBB}" type="presParOf" srcId="{D2AFD321-EE41-4FB6-913C-A3FCFC8A0793}" destId="{706541E8-7190-4E08-8A3A-CF87C1694F71}" srcOrd="1" destOrd="0" presId="urn:microsoft.com/office/officeart/2005/8/layout/orgChart1"/>
    <dgm:cxn modelId="{6144C9AD-C2FD-8841-80EC-1A4928D9FE71}" type="presParOf" srcId="{8A672756-F8FD-4C24-B5CA-9630649FC652}" destId="{4048CE48-0A15-4395-860F-970C6AA356A3}" srcOrd="1" destOrd="0" presId="urn:microsoft.com/office/officeart/2005/8/layout/orgChart1"/>
    <dgm:cxn modelId="{005A0C43-E1EC-834A-A64D-C1FA07D6E9A0}" type="presParOf" srcId="{8A672756-F8FD-4C24-B5CA-9630649FC652}" destId="{03A151DE-6DD0-423E-B33C-2C86FD3BB09D}" srcOrd="2" destOrd="0" presId="urn:microsoft.com/office/officeart/2005/8/layout/orgChart1"/>
    <dgm:cxn modelId="{D2964DE7-0B0D-EC4A-A278-FC7D41C61A9B}" type="presParOf" srcId="{AB4EFD03-8786-4B45-9D77-F0073C7DE4E8}" destId="{0708E57F-77D4-4426-9906-B235FACE380D}" srcOrd="6" destOrd="0" presId="urn:microsoft.com/office/officeart/2005/8/layout/orgChart1"/>
    <dgm:cxn modelId="{93115C84-D9C9-F546-8BDF-58905ED88398}" type="presParOf" srcId="{AB4EFD03-8786-4B45-9D77-F0073C7DE4E8}" destId="{5C8D6E90-FB52-4143-9995-4A0A02848381}" srcOrd="7" destOrd="0" presId="urn:microsoft.com/office/officeart/2005/8/layout/orgChart1"/>
    <dgm:cxn modelId="{65A89D0C-6198-7641-A702-9F3F6751CEA6}" type="presParOf" srcId="{5C8D6E90-FB52-4143-9995-4A0A02848381}" destId="{405D0C16-EBD3-460C-8294-6359A9D9B81D}" srcOrd="0" destOrd="0" presId="urn:microsoft.com/office/officeart/2005/8/layout/orgChart1"/>
    <dgm:cxn modelId="{7299C1D1-7373-0D4F-81EE-AC69055A3058}" type="presParOf" srcId="{405D0C16-EBD3-460C-8294-6359A9D9B81D}" destId="{B719FC8D-1F4D-4D78-98D0-3161B511E960}" srcOrd="0" destOrd="0" presId="urn:microsoft.com/office/officeart/2005/8/layout/orgChart1"/>
    <dgm:cxn modelId="{3677CAD8-B063-D541-8A35-E153ADD8BC58}" type="presParOf" srcId="{405D0C16-EBD3-460C-8294-6359A9D9B81D}" destId="{C10A4DD5-9418-41C4-ACA7-A0243F68769B}" srcOrd="1" destOrd="0" presId="urn:microsoft.com/office/officeart/2005/8/layout/orgChart1"/>
    <dgm:cxn modelId="{5E06DB2E-3F1C-E64D-889D-307468219B63}" type="presParOf" srcId="{5C8D6E90-FB52-4143-9995-4A0A02848381}" destId="{EEF7EED8-AE92-4EE2-A23C-27EDB89C7080}" srcOrd="1" destOrd="0" presId="urn:microsoft.com/office/officeart/2005/8/layout/orgChart1"/>
    <dgm:cxn modelId="{E8CD9DF3-44CD-824B-8683-F974A068E988}" type="presParOf" srcId="{5C8D6E90-FB52-4143-9995-4A0A02848381}" destId="{DC0BDCAE-D443-4C53-828A-22FAC4C59D4C}" srcOrd="2" destOrd="0" presId="urn:microsoft.com/office/officeart/2005/8/layout/orgChart1"/>
    <dgm:cxn modelId="{3FFB92C2-338A-5A4F-90C0-5B1C2F4F83C0}" type="presParOf" srcId="{C7719154-C5CE-4F14-A8A3-B94D8C0E6D0E}" destId="{68F2AD14-FAFE-4780-83EE-5F3486AC252B}" srcOrd="2" destOrd="0" presId="urn:microsoft.com/office/officeart/2005/8/layout/orgChart1"/>
    <dgm:cxn modelId="{D363558C-C1C4-264E-BBBB-A66511FAF0CB}" type="presParOf" srcId="{221B9FB7-6E78-4528-83F9-AABA3EF0DE3D}" destId="{621B3108-0F4D-4571-A56E-0A8462B54796}" srcOrd="2" destOrd="0" presId="urn:microsoft.com/office/officeart/2005/8/layout/orgChart1"/>
    <dgm:cxn modelId="{E62C36FC-001E-734A-8DE1-C799E6D65CA6}" type="presParOf" srcId="{F5B21BEA-E5D9-4055-AE09-9852020E727C}" destId="{B30AC488-95E6-4A94-B073-999499E1F6C6}" srcOrd="1" destOrd="0" presId="urn:microsoft.com/office/officeart/2005/8/layout/orgChart1"/>
    <dgm:cxn modelId="{B0196145-4CAC-684D-AC71-F0C49B020DCB}" type="presParOf" srcId="{B30AC488-95E6-4A94-B073-999499E1F6C6}" destId="{E798F551-039D-4941-8333-B54A023F26A2}" srcOrd="0" destOrd="0" presId="urn:microsoft.com/office/officeart/2005/8/layout/orgChart1"/>
    <dgm:cxn modelId="{618008C6-039A-AD46-A6AD-B5BB7E9DED57}" type="presParOf" srcId="{E798F551-039D-4941-8333-B54A023F26A2}" destId="{9C1B066C-29C4-44B0-95B6-F065495F40AE}" srcOrd="0" destOrd="0" presId="urn:microsoft.com/office/officeart/2005/8/layout/orgChart1"/>
    <dgm:cxn modelId="{8A526722-A99D-9E4D-8104-099BE1200F02}" type="presParOf" srcId="{E798F551-039D-4941-8333-B54A023F26A2}" destId="{1825029A-FABC-48DD-A460-88112F4F671D}" srcOrd="1" destOrd="0" presId="urn:microsoft.com/office/officeart/2005/8/layout/orgChart1"/>
    <dgm:cxn modelId="{10082B67-F12A-CA40-89F6-4EC8CE18CE41}" type="presParOf" srcId="{B30AC488-95E6-4A94-B073-999499E1F6C6}" destId="{BCD8F712-0D76-456A-A309-E0364DE268A1}" srcOrd="1" destOrd="0" presId="urn:microsoft.com/office/officeart/2005/8/layout/orgChart1"/>
    <dgm:cxn modelId="{4D11BDA4-8BBA-CF41-A0C3-49A1FC5F1E26}" type="presParOf" srcId="{BCD8F712-0D76-456A-A309-E0364DE268A1}" destId="{A316C29E-E45B-4A23-BB4A-7ADEF517AC91}" srcOrd="0" destOrd="0" presId="urn:microsoft.com/office/officeart/2005/8/layout/orgChart1"/>
    <dgm:cxn modelId="{384DD7E2-26C6-6244-BAB3-48D61A058A67}" type="presParOf" srcId="{BCD8F712-0D76-456A-A309-E0364DE268A1}" destId="{3CBD250D-8B25-4FB8-A8A1-A0ECD6F4B65C}" srcOrd="1" destOrd="0" presId="urn:microsoft.com/office/officeart/2005/8/layout/orgChart1"/>
    <dgm:cxn modelId="{8FEBBFAC-878B-8045-A48F-75AFD3190614}" type="presParOf" srcId="{3CBD250D-8B25-4FB8-A8A1-A0ECD6F4B65C}" destId="{BFB1DF85-F93C-4E1E-A9EB-AABF183E3F42}" srcOrd="0" destOrd="0" presId="urn:microsoft.com/office/officeart/2005/8/layout/orgChart1"/>
    <dgm:cxn modelId="{D558909D-337F-054B-A665-9DEA99507C03}" type="presParOf" srcId="{BFB1DF85-F93C-4E1E-A9EB-AABF183E3F42}" destId="{FAF3EF8D-8A2D-469F-9519-0A7A35FA1459}" srcOrd="0" destOrd="0" presId="urn:microsoft.com/office/officeart/2005/8/layout/orgChart1"/>
    <dgm:cxn modelId="{DBDB35D7-0914-7945-B0F7-BDB8CCDEB0F9}" type="presParOf" srcId="{BFB1DF85-F93C-4E1E-A9EB-AABF183E3F42}" destId="{C9A84C75-8B22-4B73-B9EA-6041035DC685}" srcOrd="1" destOrd="0" presId="urn:microsoft.com/office/officeart/2005/8/layout/orgChart1"/>
    <dgm:cxn modelId="{D6514011-B4E6-5547-8993-AFBAFBBDB5C4}" type="presParOf" srcId="{3CBD250D-8B25-4FB8-A8A1-A0ECD6F4B65C}" destId="{58545993-3844-4586-A358-112EC732F573}" srcOrd="1" destOrd="0" presId="urn:microsoft.com/office/officeart/2005/8/layout/orgChart1"/>
    <dgm:cxn modelId="{C233C9C4-F97E-0D4B-BF1B-F3CB11354D1E}" type="presParOf" srcId="{3CBD250D-8B25-4FB8-A8A1-A0ECD6F4B65C}" destId="{D4BF361E-4069-4272-8D9D-F78B3F4B08FE}" srcOrd="2" destOrd="0" presId="urn:microsoft.com/office/officeart/2005/8/layout/orgChart1"/>
    <dgm:cxn modelId="{F258DAA3-8F86-EA44-B012-E705AF325AA5}" type="presParOf" srcId="{BCD8F712-0D76-456A-A309-E0364DE268A1}" destId="{3A8DF33C-CD59-492F-B8FE-9C278EC1C276}" srcOrd="2" destOrd="0" presId="urn:microsoft.com/office/officeart/2005/8/layout/orgChart1"/>
    <dgm:cxn modelId="{0B7CA62C-3FB8-6142-9C7B-B5D244C17CDF}" type="presParOf" srcId="{BCD8F712-0D76-456A-A309-E0364DE268A1}" destId="{BE05DD6F-8AEA-4879-82E6-A16975CA125D}" srcOrd="3" destOrd="0" presId="urn:microsoft.com/office/officeart/2005/8/layout/orgChart1"/>
    <dgm:cxn modelId="{AF64BDDE-677F-5D4A-89F6-370EFA5E9620}" type="presParOf" srcId="{BE05DD6F-8AEA-4879-82E6-A16975CA125D}" destId="{47D4DD6A-42C8-4FB6-9216-6DA4E62161E2}" srcOrd="0" destOrd="0" presId="urn:microsoft.com/office/officeart/2005/8/layout/orgChart1"/>
    <dgm:cxn modelId="{EA6A0E97-0C1C-824A-8D42-773A51D7E7F1}" type="presParOf" srcId="{47D4DD6A-42C8-4FB6-9216-6DA4E62161E2}" destId="{6D06370C-F079-4D94-B587-5C08F923274C}" srcOrd="0" destOrd="0" presId="urn:microsoft.com/office/officeart/2005/8/layout/orgChart1"/>
    <dgm:cxn modelId="{37A8D7E9-73CC-7544-BBC9-B13D2497FD2E}" type="presParOf" srcId="{47D4DD6A-42C8-4FB6-9216-6DA4E62161E2}" destId="{0F3DAC7A-590B-441D-85C7-56BB1404010F}" srcOrd="1" destOrd="0" presId="urn:microsoft.com/office/officeart/2005/8/layout/orgChart1"/>
    <dgm:cxn modelId="{F2BD645F-3FC4-704C-A0AE-EA398C7EF46E}" type="presParOf" srcId="{BE05DD6F-8AEA-4879-82E6-A16975CA125D}" destId="{CA9C117B-FE2E-44AD-9528-628D871DFCC9}" srcOrd="1" destOrd="0" presId="urn:microsoft.com/office/officeart/2005/8/layout/orgChart1"/>
    <dgm:cxn modelId="{035DC07E-245B-FD44-A910-803BE349A9F9}" type="presParOf" srcId="{BE05DD6F-8AEA-4879-82E6-A16975CA125D}" destId="{AEAEA276-2D06-4060-811A-9F180FD79E2F}" srcOrd="2" destOrd="0" presId="urn:microsoft.com/office/officeart/2005/8/layout/orgChart1"/>
    <dgm:cxn modelId="{6FC3B21F-EE9D-714E-979A-925989F06883}" type="presParOf" srcId="{BCD8F712-0D76-456A-A309-E0364DE268A1}" destId="{5D64A997-0638-4943-BBAB-6E27A520DBCA}" srcOrd="4" destOrd="0" presId="urn:microsoft.com/office/officeart/2005/8/layout/orgChart1"/>
    <dgm:cxn modelId="{8663311D-7238-3E46-BA98-EDDBAD3553C6}" type="presParOf" srcId="{BCD8F712-0D76-456A-A309-E0364DE268A1}" destId="{6DA7B005-3A46-4174-92EC-B5AFA1A04A2F}" srcOrd="5" destOrd="0" presId="urn:microsoft.com/office/officeart/2005/8/layout/orgChart1"/>
    <dgm:cxn modelId="{3E648456-48F9-AE4E-B538-6C4BD35E7F29}" type="presParOf" srcId="{6DA7B005-3A46-4174-92EC-B5AFA1A04A2F}" destId="{AFCDC13E-273E-42C6-9B63-B69B191993B6}" srcOrd="0" destOrd="0" presId="urn:microsoft.com/office/officeart/2005/8/layout/orgChart1"/>
    <dgm:cxn modelId="{B5002AB3-051F-7446-AD75-C517235497E4}" type="presParOf" srcId="{AFCDC13E-273E-42C6-9B63-B69B191993B6}" destId="{AB76F51D-2EA1-4B34-9CC2-5723C2E975F2}" srcOrd="0" destOrd="0" presId="urn:microsoft.com/office/officeart/2005/8/layout/orgChart1"/>
    <dgm:cxn modelId="{21C923CB-B647-F94F-8C5F-407C7358B8D0}" type="presParOf" srcId="{AFCDC13E-273E-42C6-9B63-B69B191993B6}" destId="{F14B9C49-8081-4BF3-94BF-20F2A897E491}" srcOrd="1" destOrd="0" presId="urn:microsoft.com/office/officeart/2005/8/layout/orgChart1"/>
    <dgm:cxn modelId="{D786ABCD-6E07-DD42-A07C-1D45AF38DAE2}" type="presParOf" srcId="{6DA7B005-3A46-4174-92EC-B5AFA1A04A2F}" destId="{B7F95D38-B06E-4E63-8667-6B44F91F7F88}" srcOrd="1" destOrd="0" presId="urn:microsoft.com/office/officeart/2005/8/layout/orgChart1"/>
    <dgm:cxn modelId="{91221A37-B382-8648-BB94-EF8B2A1614C1}" type="presParOf" srcId="{6DA7B005-3A46-4174-92EC-B5AFA1A04A2F}" destId="{DA3A6373-771A-444E-BC1C-F574B48A0E84}" srcOrd="2" destOrd="0" presId="urn:microsoft.com/office/officeart/2005/8/layout/orgChart1"/>
    <dgm:cxn modelId="{4DD7CC49-D796-C041-BFAE-9982880E350D}" type="presParOf" srcId="{B30AC488-95E6-4A94-B073-999499E1F6C6}" destId="{E4F216C8-EB79-4339-9008-526AB2934D1D}"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4FECCC-AD54-41EB-91DA-6CF749D3873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FF6C90CE-8E6D-4B28-852D-596726271338}">
      <dgm:prSet phldrT="[Text]">
        <dgm:style>
          <a:lnRef idx="1">
            <a:schemeClr val="accent2"/>
          </a:lnRef>
          <a:fillRef idx="3">
            <a:schemeClr val="accent2"/>
          </a:fillRef>
          <a:effectRef idx="2">
            <a:schemeClr val="accent2"/>
          </a:effectRef>
          <a:fontRef idx="minor">
            <a:schemeClr val="lt1"/>
          </a:fontRef>
        </dgm:style>
      </dgm:prSet>
      <dgm:spPr/>
      <dgm:t>
        <a:bodyPr/>
        <a:lstStyle/>
        <a:p>
          <a:r>
            <a:rPr lang="en-US" b="1" u="sng" dirty="0" smtClean="0">
              <a:solidFill>
                <a:schemeClr val="tx1"/>
              </a:solidFill>
            </a:rPr>
            <a:t>PNS</a:t>
          </a:r>
          <a:endParaRPr lang="en-US" b="1" u="sng" dirty="0">
            <a:solidFill>
              <a:schemeClr val="tx1"/>
            </a:solidFill>
          </a:endParaRPr>
        </a:p>
      </dgm:t>
    </dgm:pt>
    <dgm:pt modelId="{A2D2B400-40A2-41BB-A571-1CEC7467A0B7}" type="parTrans" cxnId="{963951C6-6AD6-42DF-94AE-70B2EBCDA910}">
      <dgm:prSet/>
      <dgm:spPr/>
      <dgm:t>
        <a:bodyPr/>
        <a:lstStyle/>
        <a:p>
          <a:endParaRPr lang="en-US"/>
        </a:p>
      </dgm:t>
    </dgm:pt>
    <dgm:pt modelId="{92FF73F5-C284-4BB9-A6D6-6E69AF9EA3F4}" type="sibTrans" cxnId="{963951C6-6AD6-42DF-94AE-70B2EBCDA910}">
      <dgm:prSet/>
      <dgm:spPr/>
      <dgm:t>
        <a:bodyPr/>
        <a:lstStyle/>
        <a:p>
          <a:endParaRPr lang="en-US"/>
        </a:p>
      </dgm:t>
    </dgm:pt>
    <dgm:pt modelId="{30BA6BFB-819D-472F-A5DB-5AD0D23F6BDF}">
      <dgm:prSet>
        <dgm:style>
          <a:lnRef idx="1">
            <a:schemeClr val="accent2"/>
          </a:lnRef>
          <a:fillRef idx="3">
            <a:schemeClr val="accent2"/>
          </a:fillRef>
          <a:effectRef idx="2">
            <a:schemeClr val="accent2"/>
          </a:effectRef>
          <a:fontRef idx="minor">
            <a:schemeClr val="lt1"/>
          </a:fontRef>
        </dgm:style>
      </dgm:prSet>
      <dgm:spPr/>
      <dgm:t>
        <a:bodyPr/>
        <a:lstStyle/>
        <a:p>
          <a:r>
            <a:rPr lang="en-US" b="1" u="sng" dirty="0" smtClean="0">
              <a:solidFill>
                <a:schemeClr val="tx1"/>
              </a:solidFill>
            </a:rPr>
            <a:t>CNS</a:t>
          </a:r>
          <a:endParaRPr lang="en-US" b="1" u="sng" dirty="0">
            <a:solidFill>
              <a:schemeClr val="tx1"/>
            </a:solidFill>
          </a:endParaRPr>
        </a:p>
      </dgm:t>
    </dgm:pt>
    <dgm:pt modelId="{28A3C634-92D1-4C00-9529-4FEECFC08E02}" type="parTrans" cxnId="{1FCC9AB0-E09B-4D28-9E35-D13FF6ABECAC}">
      <dgm:prSet/>
      <dgm:spPr/>
      <dgm:t>
        <a:bodyPr/>
        <a:lstStyle/>
        <a:p>
          <a:endParaRPr lang="en-US"/>
        </a:p>
      </dgm:t>
    </dgm:pt>
    <dgm:pt modelId="{F5116501-A00D-4C54-B746-6CAD7B578DFC}" type="sibTrans" cxnId="{1FCC9AB0-E09B-4D28-9E35-D13FF6ABECAC}">
      <dgm:prSet/>
      <dgm:spPr/>
      <dgm:t>
        <a:bodyPr/>
        <a:lstStyle/>
        <a:p>
          <a:endParaRPr lang="en-US"/>
        </a:p>
      </dgm:t>
    </dgm:pt>
    <dgm:pt modelId="{543FD572-EB9A-41CF-B405-5AE80ABA2164}">
      <dgm:prSet>
        <dgm:style>
          <a:lnRef idx="1">
            <a:schemeClr val="accent2"/>
          </a:lnRef>
          <a:fillRef idx="3">
            <a:schemeClr val="accent2"/>
          </a:fillRef>
          <a:effectRef idx="2">
            <a:schemeClr val="accent2"/>
          </a:effectRef>
          <a:fontRef idx="minor">
            <a:schemeClr val="lt1"/>
          </a:fontRef>
        </dgm:style>
      </dgm:prSet>
      <dgm:spPr/>
      <dgm:t>
        <a:bodyPr/>
        <a:lstStyle/>
        <a:p>
          <a:r>
            <a:rPr lang="en-US" u="sng" dirty="0" smtClean="0">
              <a:solidFill>
                <a:schemeClr val="tx1"/>
              </a:solidFill>
            </a:rPr>
            <a:t>Brain</a:t>
          </a:r>
          <a:endParaRPr lang="en-US" u="sng" dirty="0">
            <a:solidFill>
              <a:schemeClr val="tx1"/>
            </a:solidFill>
          </a:endParaRPr>
        </a:p>
      </dgm:t>
    </dgm:pt>
    <dgm:pt modelId="{8C0EBA80-E0D8-44B7-ACDB-23FBD71407ED}" type="parTrans" cxnId="{DB382CA1-92A1-4561-BACE-EF8D3328ECED}">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9F8A1FB6-5878-4FCA-AD1D-C87DB1288802}" type="sibTrans" cxnId="{DB382CA1-92A1-4561-BACE-EF8D3328ECED}">
      <dgm:prSet/>
      <dgm:spPr/>
      <dgm:t>
        <a:bodyPr/>
        <a:lstStyle/>
        <a:p>
          <a:endParaRPr lang="en-US"/>
        </a:p>
      </dgm:t>
    </dgm:pt>
    <dgm:pt modelId="{28DE9C8F-06FD-4CDC-AAE0-4198B3C1E3B9}">
      <dgm:prSet>
        <dgm:style>
          <a:lnRef idx="1">
            <a:schemeClr val="accent2"/>
          </a:lnRef>
          <a:fillRef idx="3">
            <a:schemeClr val="accent2"/>
          </a:fillRef>
          <a:effectRef idx="2">
            <a:schemeClr val="accent2"/>
          </a:effectRef>
          <a:fontRef idx="minor">
            <a:schemeClr val="lt1"/>
          </a:fontRef>
        </dgm:style>
      </dgm:prSet>
      <dgm:spPr/>
      <dgm:t>
        <a:bodyPr/>
        <a:lstStyle/>
        <a:p>
          <a:r>
            <a:rPr lang="en-US" u="sng" dirty="0" smtClean="0">
              <a:solidFill>
                <a:schemeClr val="tx1"/>
              </a:solidFill>
            </a:rPr>
            <a:t>SC</a:t>
          </a:r>
          <a:endParaRPr lang="en-US" u="sng" dirty="0">
            <a:solidFill>
              <a:schemeClr val="tx1"/>
            </a:solidFill>
          </a:endParaRPr>
        </a:p>
      </dgm:t>
    </dgm:pt>
    <dgm:pt modelId="{1A0E5E83-95F1-43FC-A64B-1F76EC329798}" type="parTrans" cxnId="{6819490D-198D-462E-9095-86AD0EF53C10}">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9C57D250-B4CA-4251-91F7-42F182C5436B}" type="sibTrans" cxnId="{6819490D-198D-462E-9095-86AD0EF53C10}">
      <dgm:prSet/>
      <dgm:spPr/>
      <dgm:t>
        <a:bodyPr/>
        <a:lstStyle/>
        <a:p>
          <a:endParaRPr lang="en-US"/>
        </a:p>
      </dgm:t>
    </dgm:pt>
    <dgm:pt modelId="{1104990A-7F5D-4676-AF48-3F6B00DE43F8}">
      <dgm:prSet>
        <dgm:style>
          <a:lnRef idx="1">
            <a:schemeClr val="accent5"/>
          </a:lnRef>
          <a:fillRef idx="3">
            <a:schemeClr val="accent5"/>
          </a:fillRef>
          <a:effectRef idx="2">
            <a:schemeClr val="accent5"/>
          </a:effectRef>
          <a:fontRef idx="minor">
            <a:schemeClr val="lt1"/>
          </a:fontRef>
        </dgm:style>
      </dgm:prSet>
      <dgm:spPr/>
      <dgm:t>
        <a:bodyPr/>
        <a:lstStyle/>
        <a:p>
          <a:r>
            <a:rPr lang="en-US" dirty="0" smtClean="0">
              <a:solidFill>
                <a:schemeClr val="tx1"/>
              </a:solidFill>
            </a:rPr>
            <a:t>Forebrain</a:t>
          </a:r>
          <a:endParaRPr lang="en-US" dirty="0">
            <a:solidFill>
              <a:schemeClr val="tx1"/>
            </a:solidFill>
          </a:endParaRPr>
        </a:p>
      </dgm:t>
    </dgm:pt>
    <dgm:pt modelId="{F18A46B0-C031-4F1D-9519-B6795256888C}" type="parTrans" cxnId="{C8E9E120-B70E-4907-A9E4-1FA750B7D253}">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BC81D9ED-A41A-404F-B755-C0A0D54BFB9D}" type="sibTrans" cxnId="{C8E9E120-B70E-4907-A9E4-1FA750B7D253}">
      <dgm:prSet/>
      <dgm:spPr/>
      <dgm:t>
        <a:bodyPr/>
        <a:lstStyle/>
        <a:p>
          <a:endParaRPr lang="en-US"/>
        </a:p>
      </dgm:t>
    </dgm:pt>
    <dgm:pt modelId="{3CD9816C-C0C3-40EA-A147-6802194D8F60}">
      <dgm:prSet>
        <dgm:style>
          <a:lnRef idx="1">
            <a:schemeClr val="accent5"/>
          </a:lnRef>
          <a:fillRef idx="3">
            <a:schemeClr val="accent5"/>
          </a:fillRef>
          <a:effectRef idx="2">
            <a:schemeClr val="accent5"/>
          </a:effectRef>
          <a:fontRef idx="minor">
            <a:schemeClr val="lt1"/>
          </a:fontRef>
        </dgm:style>
      </dgm:prSet>
      <dgm:spPr/>
      <dgm:t>
        <a:bodyPr/>
        <a:lstStyle/>
        <a:p>
          <a:r>
            <a:rPr lang="en-US" dirty="0" smtClean="0">
              <a:solidFill>
                <a:schemeClr val="tx1"/>
              </a:solidFill>
            </a:rPr>
            <a:t>Brainstem</a:t>
          </a:r>
          <a:endParaRPr lang="en-US" dirty="0">
            <a:solidFill>
              <a:schemeClr val="tx1"/>
            </a:solidFill>
          </a:endParaRPr>
        </a:p>
      </dgm:t>
    </dgm:pt>
    <dgm:pt modelId="{8B20D043-7C1A-44F0-86C5-48FFA1AD1DF3}" type="parTrans" cxnId="{5EE0BA13-6D5D-42A1-9B84-0404316C6D8B}">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B73C77AC-A378-401F-8A80-3A2A9F82D141}" type="sibTrans" cxnId="{5EE0BA13-6D5D-42A1-9B84-0404316C6D8B}">
      <dgm:prSet/>
      <dgm:spPr/>
      <dgm:t>
        <a:bodyPr/>
        <a:lstStyle/>
        <a:p>
          <a:endParaRPr lang="en-US"/>
        </a:p>
      </dgm:t>
    </dgm:pt>
    <dgm:pt modelId="{16A59A82-6FDF-4561-B792-DB4A14E89863}">
      <dgm:prSet>
        <dgm:style>
          <a:lnRef idx="1">
            <a:schemeClr val="accent5"/>
          </a:lnRef>
          <a:fillRef idx="3">
            <a:schemeClr val="accent5"/>
          </a:fillRef>
          <a:effectRef idx="2">
            <a:schemeClr val="accent5"/>
          </a:effectRef>
          <a:fontRef idx="minor">
            <a:schemeClr val="lt1"/>
          </a:fontRef>
        </dgm:style>
      </dgm:prSet>
      <dgm:spPr/>
      <dgm:t>
        <a:bodyPr/>
        <a:lstStyle/>
        <a:p>
          <a:r>
            <a:rPr lang="en-US" dirty="0" smtClean="0">
              <a:solidFill>
                <a:schemeClr val="tx1"/>
              </a:solidFill>
            </a:rPr>
            <a:t>Cerebellum</a:t>
          </a:r>
          <a:endParaRPr lang="en-US" dirty="0">
            <a:solidFill>
              <a:schemeClr val="tx1"/>
            </a:solidFill>
          </a:endParaRPr>
        </a:p>
      </dgm:t>
    </dgm:pt>
    <dgm:pt modelId="{52F2F249-5EA3-4767-92A5-2B89007F0FC3}" type="parTrans" cxnId="{0471DA33-117E-4213-B9FB-21C70AFA262C}">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D3DDF92A-A31C-4F24-9AAD-7A7A83D1066A}" type="sibTrans" cxnId="{0471DA33-117E-4213-B9FB-21C70AFA262C}">
      <dgm:prSet/>
      <dgm:spPr/>
      <dgm:t>
        <a:bodyPr/>
        <a:lstStyle/>
        <a:p>
          <a:endParaRPr lang="en-US"/>
        </a:p>
      </dgm:t>
    </dgm:pt>
    <dgm:pt modelId="{90894B4C-8F6A-43E1-9C12-AF5692BCBC74}">
      <dgm:prSet>
        <dgm:style>
          <a:lnRef idx="1">
            <a:schemeClr val="accent5"/>
          </a:lnRef>
          <a:fillRef idx="3">
            <a:schemeClr val="accent5"/>
          </a:fillRef>
          <a:effectRef idx="2">
            <a:schemeClr val="accent5"/>
          </a:effectRef>
          <a:fontRef idx="minor">
            <a:schemeClr val="lt1"/>
          </a:fontRef>
        </dgm:style>
      </dgm:prSet>
      <dgm:spPr/>
      <dgm:t>
        <a:bodyPr/>
        <a:lstStyle/>
        <a:p>
          <a:r>
            <a:rPr lang="en-US" dirty="0" smtClean="0">
              <a:solidFill>
                <a:schemeClr val="tx1"/>
              </a:solidFill>
            </a:rPr>
            <a:t>C1-C5</a:t>
          </a:r>
          <a:endParaRPr lang="en-US" dirty="0">
            <a:solidFill>
              <a:schemeClr val="tx1"/>
            </a:solidFill>
          </a:endParaRPr>
        </a:p>
      </dgm:t>
    </dgm:pt>
    <dgm:pt modelId="{C8FD8997-AC99-4CBC-9EEA-1E518C551423}" type="parTrans" cxnId="{73A1C840-7E97-42F6-89E6-E2518AE25C44}">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DE6B01DA-5D5E-420E-9C01-B30866A3D0B9}" type="sibTrans" cxnId="{73A1C840-7E97-42F6-89E6-E2518AE25C44}">
      <dgm:prSet/>
      <dgm:spPr/>
      <dgm:t>
        <a:bodyPr/>
        <a:lstStyle/>
        <a:p>
          <a:endParaRPr lang="en-US"/>
        </a:p>
      </dgm:t>
    </dgm:pt>
    <dgm:pt modelId="{50C97A9B-3E91-4F32-B93E-E76A27A78DDD}">
      <dgm:prSet>
        <dgm:style>
          <a:lnRef idx="1">
            <a:schemeClr val="accent5"/>
          </a:lnRef>
          <a:fillRef idx="3">
            <a:schemeClr val="accent5"/>
          </a:fillRef>
          <a:effectRef idx="2">
            <a:schemeClr val="accent5"/>
          </a:effectRef>
          <a:fontRef idx="minor">
            <a:schemeClr val="lt1"/>
          </a:fontRef>
        </dgm:style>
      </dgm:prSet>
      <dgm:spPr/>
      <dgm:t>
        <a:bodyPr/>
        <a:lstStyle/>
        <a:p>
          <a:r>
            <a:rPr lang="en-US" dirty="0" smtClean="0">
              <a:solidFill>
                <a:schemeClr val="tx1"/>
              </a:solidFill>
            </a:rPr>
            <a:t>C6-T2</a:t>
          </a:r>
          <a:endParaRPr lang="en-US" dirty="0">
            <a:solidFill>
              <a:schemeClr val="tx1"/>
            </a:solidFill>
          </a:endParaRPr>
        </a:p>
      </dgm:t>
    </dgm:pt>
    <dgm:pt modelId="{85133867-9008-4767-ABF5-033EA315A22E}" type="parTrans" cxnId="{5DE5C25D-9B4E-418B-9B24-45232E49EF53}">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88DF5CD8-DBF4-46ED-90BB-07E415D51967}" type="sibTrans" cxnId="{5DE5C25D-9B4E-418B-9B24-45232E49EF53}">
      <dgm:prSet/>
      <dgm:spPr/>
      <dgm:t>
        <a:bodyPr/>
        <a:lstStyle/>
        <a:p>
          <a:endParaRPr lang="en-US"/>
        </a:p>
      </dgm:t>
    </dgm:pt>
    <dgm:pt modelId="{3C12596F-454B-4BF0-9A13-9BE714919AAC}">
      <dgm:prSet>
        <dgm:style>
          <a:lnRef idx="1">
            <a:schemeClr val="accent5"/>
          </a:lnRef>
          <a:fillRef idx="3">
            <a:schemeClr val="accent5"/>
          </a:fillRef>
          <a:effectRef idx="2">
            <a:schemeClr val="accent5"/>
          </a:effectRef>
          <a:fontRef idx="minor">
            <a:schemeClr val="lt1"/>
          </a:fontRef>
        </dgm:style>
      </dgm:prSet>
      <dgm:spPr/>
      <dgm:t>
        <a:bodyPr/>
        <a:lstStyle/>
        <a:p>
          <a:r>
            <a:rPr lang="en-US" dirty="0" smtClean="0">
              <a:solidFill>
                <a:schemeClr val="tx1"/>
              </a:solidFill>
            </a:rPr>
            <a:t>T3-L3</a:t>
          </a:r>
          <a:endParaRPr lang="en-US" dirty="0">
            <a:solidFill>
              <a:schemeClr val="tx1"/>
            </a:solidFill>
          </a:endParaRPr>
        </a:p>
      </dgm:t>
    </dgm:pt>
    <dgm:pt modelId="{CD181CD0-A433-4AA9-80DB-8675F6B52B8F}" type="parTrans" cxnId="{7BEB81C6-63E0-4D4A-8B0C-533823BB4DDE}">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3CEE6C52-0918-473D-9E58-ADB507CC9B56}" type="sibTrans" cxnId="{7BEB81C6-63E0-4D4A-8B0C-533823BB4DDE}">
      <dgm:prSet/>
      <dgm:spPr/>
      <dgm:t>
        <a:bodyPr/>
        <a:lstStyle/>
        <a:p>
          <a:endParaRPr lang="en-US"/>
        </a:p>
      </dgm:t>
    </dgm:pt>
    <dgm:pt modelId="{6F160215-79EC-494A-973A-CB6EC18D9C4C}">
      <dgm:prSet>
        <dgm:style>
          <a:lnRef idx="1">
            <a:schemeClr val="accent5"/>
          </a:lnRef>
          <a:fillRef idx="3">
            <a:schemeClr val="accent5"/>
          </a:fillRef>
          <a:effectRef idx="2">
            <a:schemeClr val="accent5"/>
          </a:effectRef>
          <a:fontRef idx="minor">
            <a:schemeClr val="lt1"/>
          </a:fontRef>
        </dgm:style>
      </dgm:prSet>
      <dgm:spPr/>
      <dgm:t>
        <a:bodyPr/>
        <a:lstStyle/>
        <a:p>
          <a:r>
            <a:rPr lang="en-US" dirty="0" smtClean="0">
              <a:solidFill>
                <a:schemeClr val="tx1"/>
              </a:solidFill>
            </a:rPr>
            <a:t>L4-S3</a:t>
          </a:r>
          <a:endParaRPr lang="en-US" dirty="0">
            <a:solidFill>
              <a:schemeClr val="tx1"/>
            </a:solidFill>
          </a:endParaRPr>
        </a:p>
      </dgm:t>
    </dgm:pt>
    <dgm:pt modelId="{E2D47F8F-04BC-49BF-87B9-FCD803C1FDDB}" type="parTrans" cxnId="{E6C13B75-E770-4212-AE72-A986D22FFBD3}">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4F57448B-2DC9-4AF3-91F1-EABD54C9D076}" type="sibTrans" cxnId="{E6C13B75-E770-4212-AE72-A986D22FFBD3}">
      <dgm:prSet/>
      <dgm:spPr/>
      <dgm:t>
        <a:bodyPr/>
        <a:lstStyle/>
        <a:p>
          <a:endParaRPr lang="en-US"/>
        </a:p>
      </dgm:t>
    </dgm:pt>
    <dgm:pt modelId="{766FF31F-C5D9-4DB9-91BC-BB33E52F4F18}">
      <dgm:prSet>
        <dgm:style>
          <a:lnRef idx="1">
            <a:schemeClr val="accent5"/>
          </a:lnRef>
          <a:fillRef idx="3">
            <a:schemeClr val="accent5"/>
          </a:fillRef>
          <a:effectRef idx="2">
            <a:schemeClr val="accent5"/>
          </a:effectRef>
          <a:fontRef idx="minor">
            <a:schemeClr val="lt1"/>
          </a:fontRef>
        </dgm:style>
      </dgm:prSet>
      <dgm:spPr/>
      <dgm:t>
        <a:bodyPr/>
        <a:lstStyle/>
        <a:p>
          <a:r>
            <a:rPr lang="en-US" dirty="0" smtClean="0">
              <a:solidFill>
                <a:schemeClr val="tx1"/>
              </a:solidFill>
            </a:rPr>
            <a:t>Myopathy</a:t>
          </a:r>
          <a:endParaRPr lang="en-US" dirty="0">
            <a:solidFill>
              <a:schemeClr val="tx1"/>
            </a:solidFill>
          </a:endParaRPr>
        </a:p>
      </dgm:t>
    </dgm:pt>
    <dgm:pt modelId="{91531FA1-FB28-49C9-A516-7B626B1E4EF3}" type="parTrans" cxnId="{011EA796-9EAB-4A8B-A0E6-4803D6BDAD11}">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0365B163-ADE1-4623-89B8-DFEB650F5238}" type="sibTrans" cxnId="{011EA796-9EAB-4A8B-A0E6-4803D6BDAD11}">
      <dgm:prSet/>
      <dgm:spPr/>
      <dgm:t>
        <a:bodyPr/>
        <a:lstStyle/>
        <a:p>
          <a:endParaRPr lang="en-US"/>
        </a:p>
      </dgm:t>
    </dgm:pt>
    <dgm:pt modelId="{B35C1AA3-6333-44B3-ACB6-CBBE3564D5A7}">
      <dgm:prSet>
        <dgm:style>
          <a:lnRef idx="1">
            <a:schemeClr val="accent5"/>
          </a:lnRef>
          <a:fillRef idx="3">
            <a:schemeClr val="accent5"/>
          </a:fillRef>
          <a:effectRef idx="2">
            <a:schemeClr val="accent5"/>
          </a:effectRef>
          <a:fontRef idx="minor">
            <a:schemeClr val="lt1"/>
          </a:fontRef>
        </dgm:style>
      </dgm:prSet>
      <dgm:spPr/>
      <dgm:t>
        <a:bodyPr/>
        <a:lstStyle/>
        <a:p>
          <a:r>
            <a:rPr lang="en-US" dirty="0" smtClean="0">
              <a:solidFill>
                <a:schemeClr val="tx1"/>
              </a:solidFill>
            </a:rPr>
            <a:t>Neuropathy</a:t>
          </a:r>
          <a:endParaRPr lang="en-US" dirty="0">
            <a:solidFill>
              <a:schemeClr val="tx1"/>
            </a:solidFill>
          </a:endParaRPr>
        </a:p>
      </dgm:t>
    </dgm:pt>
    <dgm:pt modelId="{6C19CD60-0D0E-4CA8-B52D-2DF77EF08E8B}" type="parTrans" cxnId="{457E415E-F80D-45C3-8683-A77606C60B40}">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70E3360B-CA08-49D6-84D1-56DC7764A8CD}" type="sibTrans" cxnId="{457E415E-F80D-45C3-8683-A77606C60B40}">
      <dgm:prSet/>
      <dgm:spPr/>
      <dgm:t>
        <a:bodyPr/>
        <a:lstStyle/>
        <a:p>
          <a:endParaRPr lang="en-US"/>
        </a:p>
      </dgm:t>
    </dgm:pt>
    <dgm:pt modelId="{9A0E44E1-3B3C-4621-A2C8-D5BBD6C75169}">
      <dgm:prSet>
        <dgm:style>
          <a:lnRef idx="1">
            <a:schemeClr val="accent5"/>
          </a:lnRef>
          <a:fillRef idx="3">
            <a:schemeClr val="accent5"/>
          </a:fillRef>
          <a:effectRef idx="2">
            <a:schemeClr val="accent5"/>
          </a:effectRef>
          <a:fontRef idx="minor">
            <a:schemeClr val="lt1"/>
          </a:fontRef>
        </dgm:style>
      </dgm:prSet>
      <dgm:spPr/>
      <dgm:t>
        <a:bodyPr/>
        <a:lstStyle/>
        <a:p>
          <a:r>
            <a:rPr lang="en-US" dirty="0" smtClean="0">
              <a:solidFill>
                <a:schemeClr val="tx1"/>
              </a:solidFill>
            </a:rPr>
            <a:t>NMJ</a:t>
          </a:r>
          <a:endParaRPr lang="en-US" dirty="0">
            <a:solidFill>
              <a:schemeClr val="tx1"/>
            </a:solidFill>
          </a:endParaRPr>
        </a:p>
      </dgm:t>
    </dgm:pt>
    <dgm:pt modelId="{C5433CC8-237F-41DE-84A0-C61121E57E54}" type="parTrans" cxnId="{66420A0B-0695-4A27-B352-72A9F87BC222}">
      <dgm:prSet>
        <dgm:style>
          <a:lnRef idx="1">
            <a:schemeClr val="accent2"/>
          </a:lnRef>
          <a:fillRef idx="3">
            <a:schemeClr val="accent2"/>
          </a:fillRef>
          <a:effectRef idx="2">
            <a:schemeClr val="accent2"/>
          </a:effectRef>
          <a:fontRef idx="minor">
            <a:schemeClr val="lt1"/>
          </a:fontRef>
        </dgm:style>
      </dgm:prSet>
      <dgm:spPr/>
      <dgm:t>
        <a:bodyPr/>
        <a:lstStyle/>
        <a:p>
          <a:endParaRPr lang="en-US">
            <a:solidFill>
              <a:schemeClr val="tx1"/>
            </a:solidFill>
          </a:endParaRPr>
        </a:p>
      </dgm:t>
    </dgm:pt>
    <dgm:pt modelId="{7347FB10-6B12-42A1-9701-AE629172A300}" type="sibTrans" cxnId="{66420A0B-0695-4A27-B352-72A9F87BC222}">
      <dgm:prSet/>
      <dgm:spPr/>
      <dgm:t>
        <a:bodyPr/>
        <a:lstStyle/>
        <a:p>
          <a:endParaRPr lang="en-US"/>
        </a:p>
      </dgm:t>
    </dgm:pt>
    <dgm:pt modelId="{F5B21BEA-E5D9-4055-AE09-9852020E727C}" type="pres">
      <dgm:prSet presAssocID="{264FECCC-AD54-41EB-91DA-6CF749D38736}" presName="hierChild1" presStyleCnt="0">
        <dgm:presLayoutVars>
          <dgm:orgChart val="1"/>
          <dgm:chPref val="1"/>
          <dgm:dir/>
          <dgm:animOne val="branch"/>
          <dgm:animLvl val="lvl"/>
          <dgm:resizeHandles/>
        </dgm:presLayoutVars>
      </dgm:prSet>
      <dgm:spPr/>
      <dgm:t>
        <a:bodyPr/>
        <a:lstStyle/>
        <a:p>
          <a:endParaRPr lang="en-US"/>
        </a:p>
      </dgm:t>
    </dgm:pt>
    <dgm:pt modelId="{221B9FB7-6E78-4528-83F9-AABA3EF0DE3D}" type="pres">
      <dgm:prSet presAssocID="{30BA6BFB-819D-472F-A5DB-5AD0D23F6BDF}" presName="hierRoot1" presStyleCnt="0">
        <dgm:presLayoutVars>
          <dgm:hierBranch val="init"/>
        </dgm:presLayoutVars>
      </dgm:prSet>
      <dgm:spPr/>
    </dgm:pt>
    <dgm:pt modelId="{163DE47A-029C-45B6-B7FB-93C7E1DA9004}" type="pres">
      <dgm:prSet presAssocID="{30BA6BFB-819D-472F-A5DB-5AD0D23F6BDF}" presName="rootComposite1" presStyleCnt="0"/>
      <dgm:spPr/>
    </dgm:pt>
    <dgm:pt modelId="{92B039C1-1E2A-4C62-BC1E-1F6F0F0AC344}" type="pres">
      <dgm:prSet presAssocID="{30BA6BFB-819D-472F-A5DB-5AD0D23F6BDF}" presName="rootText1" presStyleLbl="node0" presStyleIdx="0" presStyleCnt="2">
        <dgm:presLayoutVars>
          <dgm:chPref val="3"/>
        </dgm:presLayoutVars>
      </dgm:prSet>
      <dgm:spPr/>
      <dgm:t>
        <a:bodyPr/>
        <a:lstStyle/>
        <a:p>
          <a:endParaRPr lang="en-US"/>
        </a:p>
      </dgm:t>
    </dgm:pt>
    <dgm:pt modelId="{A293D810-091E-47E7-9C1E-561B01AF03CC}" type="pres">
      <dgm:prSet presAssocID="{30BA6BFB-819D-472F-A5DB-5AD0D23F6BDF}" presName="rootConnector1" presStyleLbl="node1" presStyleIdx="0" presStyleCnt="0"/>
      <dgm:spPr/>
      <dgm:t>
        <a:bodyPr/>
        <a:lstStyle/>
        <a:p>
          <a:endParaRPr lang="en-US"/>
        </a:p>
      </dgm:t>
    </dgm:pt>
    <dgm:pt modelId="{3ADA2B16-C7CB-4241-B5CF-785CAFA7A938}" type="pres">
      <dgm:prSet presAssocID="{30BA6BFB-819D-472F-A5DB-5AD0D23F6BDF}" presName="hierChild2" presStyleCnt="0"/>
      <dgm:spPr/>
    </dgm:pt>
    <dgm:pt modelId="{87F1762B-8500-4464-BCDB-AEBD6E975CAB}" type="pres">
      <dgm:prSet presAssocID="{8C0EBA80-E0D8-44B7-ACDB-23FBD71407ED}" presName="Name37" presStyleLbl="parChTrans1D2" presStyleIdx="0" presStyleCnt="5"/>
      <dgm:spPr/>
      <dgm:t>
        <a:bodyPr/>
        <a:lstStyle/>
        <a:p>
          <a:endParaRPr lang="en-US"/>
        </a:p>
      </dgm:t>
    </dgm:pt>
    <dgm:pt modelId="{C40EAF26-97A4-46AA-846E-D41A2BF9FFDB}" type="pres">
      <dgm:prSet presAssocID="{543FD572-EB9A-41CF-B405-5AE80ABA2164}" presName="hierRoot2" presStyleCnt="0">
        <dgm:presLayoutVars>
          <dgm:hierBranch val="init"/>
        </dgm:presLayoutVars>
      </dgm:prSet>
      <dgm:spPr/>
    </dgm:pt>
    <dgm:pt modelId="{68D4CA45-42AB-47CD-88DD-68D45161B6CB}" type="pres">
      <dgm:prSet presAssocID="{543FD572-EB9A-41CF-B405-5AE80ABA2164}" presName="rootComposite" presStyleCnt="0"/>
      <dgm:spPr/>
    </dgm:pt>
    <dgm:pt modelId="{718F0AA3-2149-4287-A0AA-EFD620C01230}" type="pres">
      <dgm:prSet presAssocID="{543FD572-EB9A-41CF-B405-5AE80ABA2164}" presName="rootText" presStyleLbl="node2" presStyleIdx="0" presStyleCnt="5" custLinFactNeighborX="8340" custLinFactNeighborY="-3293">
        <dgm:presLayoutVars>
          <dgm:chPref val="3"/>
        </dgm:presLayoutVars>
      </dgm:prSet>
      <dgm:spPr/>
      <dgm:t>
        <a:bodyPr/>
        <a:lstStyle/>
        <a:p>
          <a:endParaRPr lang="en-US"/>
        </a:p>
      </dgm:t>
    </dgm:pt>
    <dgm:pt modelId="{3628A726-BE16-44B0-ACBD-298843699768}" type="pres">
      <dgm:prSet presAssocID="{543FD572-EB9A-41CF-B405-5AE80ABA2164}" presName="rootConnector" presStyleLbl="node2" presStyleIdx="0" presStyleCnt="5"/>
      <dgm:spPr/>
      <dgm:t>
        <a:bodyPr/>
        <a:lstStyle/>
        <a:p>
          <a:endParaRPr lang="en-US"/>
        </a:p>
      </dgm:t>
    </dgm:pt>
    <dgm:pt modelId="{AA380FEA-2EB6-41FA-B8F6-372135CE8F33}" type="pres">
      <dgm:prSet presAssocID="{543FD572-EB9A-41CF-B405-5AE80ABA2164}" presName="hierChild4" presStyleCnt="0"/>
      <dgm:spPr/>
    </dgm:pt>
    <dgm:pt modelId="{5F63264C-DE23-4A1F-9ACC-2ACFB8EC06E8}" type="pres">
      <dgm:prSet presAssocID="{F18A46B0-C031-4F1D-9519-B6795256888C}" presName="Name37" presStyleLbl="parChTrans1D3" presStyleIdx="0" presStyleCnt="7"/>
      <dgm:spPr/>
      <dgm:t>
        <a:bodyPr/>
        <a:lstStyle/>
        <a:p>
          <a:endParaRPr lang="en-US"/>
        </a:p>
      </dgm:t>
    </dgm:pt>
    <dgm:pt modelId="{734D095C-3779-4281-9622-8AE194F16261}" type="pres">
      <dgm:prSet presAssocID="{1104990A-7F5D-4676-AF48-3F6B00DE43F8}" presName="hierRoot2" presStyleCnt="0">
        <dgm:presLayoutVars>
          <dgm:hierBranch val="init"/>
        </dgm:presLayoutVars>
      </dgm:prSet>
      <dgm:spPr/>
    </dgm:pt>
    <dgm:pt modelId="{73DE6106-29EA-455B-ACAF-B1257E85B893}" type="pres">
      <dgm:prSet presAssocID="{1104990A-7F5D-4676-AF48-3F6B00DE43F8}" presName="rootComposite" presStyleCnt="0"/>
      <dgm:spPr/>
    </dgm:pt>
    <dgm:pt modelId="{5FCAB0B7-5827-43D0-800C-36A05E207617}" type="pres">
      <dgm:prSet presAssocID="{1104990A-7F5D-4676-AF48-3F6B00DE43F8}" presName="rootText" presStyleLbl="node3" presStyleIdx="0" presStyleCnt="7">
        <dgm:presLayoutVars>
          <dgm:chPref val="3"/>
        </dgm:presLayoutVars>
      </dgm:prSet>
      <dgm:spPr/>
      <dgm:t>
        <a:bodyPr/>
        <a:lstStyle/>
        <a:p>
          <a:endParaRPr lang="en-US"/>
        </a:p>
      </dgm:t>
    </dgm:pt>
    <dgm:pt modelId="{D1530765-279E-4372-9CFF-91490B9DEBE5}" type="pres">
      <dgm:prSet presAssocID="{1104990A-7F5D-4676-AF48-3F6B00DE43F8}" presName="rootConnector" presStyleLbl="node3" presStyleIdx="0" presStyleCnt="7"/>
      <dgm:spPr/>
      <dgm:t>
        <a:bodyPr/>
        <a:lstStyle/>
        <a:p>
          <a:endParaRPr lang="en-US"/>
        </a:p>
      </dgm:t>
    </dgm:pt>
    <dgm:pt modelId="{277CA639-FAA8-4F30-ADF3-319ADF4A26DB}" type="pres">
      <dgm:prSet presAssocID="{1104990A-7F5D-4676-AF48-3F6B00DE43F8}" presName="hierChild4" presStyleCnt="0"/>
      <dgm:spPr/>
    </dgm:pt>
    <dgm:pt modelId="{E78B0BE0-037D-4D4E-BB90-AC8BA22E9647}" type="pres">
      <dgm:prSet presAssocID="{1104990A-7F5D-4676-AF48-3F6B00DE43F8}" presName="hierChild5" presStyleCnt="0"/>
      <dgm:spPr/>
    </dgm:pt>
    <dgm:pt modelId="{E965EC37-2632-434D-8428-BE3A7688D634}" type="pres">
      <dgm:prSet presAssocID="{8B20D043-7C1A-44F0-86C5-48FFA1AD1DF3}" presName="Name37" presStyleLbl="parChTrans1D3" presStyleIdx="1" presStyleCnt="7"/>
      <dgm:spPr/>
      <dgm:t>
        <a:bodyPr/>
        <a:lstStyle/>
        <a:p>
          <a:endParaRPr lang="en-US"/>
        </a:p>
      </dgm:t>
    </dgm:pt>
    <dgm:pt modelId="{8CFFBC16-9D6A-44CE-A081-028979754474}" type="pres">
      <dgm:prSet presAssocID="{3CD9816C-C0C3-40EA-A147-6802194D8F60}" presName="hierRoot2" presStyleCnt="0">
        <dgm:presLayoutVars>
          <dgm:hierBranch val="init"/>
        </dgm:presLayoutVars>
      </dgm:prSet>
      <dgm:spPr/>
    </dgm:pt>
    <dgm:pt modelId="{00948621-A383-4EC6-ACD2-02E1D11A652A}" type="pres">
      <dgm:prSet presAssocID="{3CD9816C-C0C3-40EA-A147-6802194D8F60}" presName="rootComposite" presStyleCnt="0"/>
      <dgm:spPr/>
    </dgm:pt>
    <dgm:pt modelId="{225BB443-C4EB-40CD-9886-764123E24047}" type="pres">
      <dgm:prSet presAssocID="{3CD9816C-C0C3-40EA-A147-6802194D8F60}" presName="rootText" presStyleLbl="node3" presStyleIdx="1" presStyleCnt="7">
        <dgm:presLayoutVars>
          <dgm:chPref val="3"/>
        </dgm:presLayoutVars>
      </dgm:prSet>
      <dgm:spPr/>
      <dgm:t>
        <a:bodyPr/>
        <a:lstStyle/>
        <a:p>
          <a:endParaRPr lang="en-US"/>
        </a:p>
      </dgm:t>
    </dgm:pt>
    <dgm:pt modelId="{6EA2EB8D-70A5-4DF5-9B78-940C4E03F959}" type="pres">
      <dgm:prSet presAssocID="{3CD9816C-C0C3-40EA-A147-6802194D8F60}" presName="rootConnector" presStyleLbl="node3" presStyleIdx="1" presStyleCnt="7"/>
      <dgm:spPr/>
      <dgm:t>
        <a:bodyPr/>
        <a:lstStyle/>
        <a:p>
          <a:endParaRPr lang="en-US"/>
        </a:p>
      </dgm:t>
    </dgm:pt>
    <dgm:pt modelId="{6686919A-E11E-46D3-B95E-5D6E55A1BFFF}" type="pres">
      <dgm:prSet presAssocID="{3CD9816C-C0C3-40EA-A147-6802194D8F60}" presName="hierChild4" presStyleCnt="0"/>
      <dgm:spPr/>
    </dgm:pt>
    <dgm:pt modelId="{6B481C79-73D9-43F8-83D0-203182BE6622}" type="pres">
      <dgm:prSet presAssocID="{3CD9816C-C0C3-40EA-A147-6802194D8F60}" presName="hierChild5" presStyleCnt="0"/>
      <dgm:spPr/>
    </dgm:pt>
    <dgm:pt modelId="{C4125032-B8DD-43A3-A6B0-953CEC0CA6C7}" type="pres">
      <dgm:prSet presAssocID="{52F2F249-5EA3-4767-92A5-2B89007F0FC3}" presName="Name37" presStyleLbl="parChTrans1D3" presStyleIdx="2" presStyleCnt="7"/>
      <dgm:spPr/>
      <dgm:t>
        <a:bodyPr/>
        <a:lstStyle/>
        <a:p>
          <a:endParaRPr lang="en-US"/>
        </a:p>
      </dgm:t>
    </dgm:pt>
    <dgm:pt modelId="{D04B9F24-2F43-4BD7-8A70-ADDB3EB8C2A3}" type="pres">
      <dgm:prSet presAssocID="{16A59A82-6FDF-4561-B792-DB4A14E89863}" presName="hierRoot2" presStyleCnt="0">
        <dgm:presLayoutVars>
          <dgm:hierBranch val="init"/>
        </dgm:presLayoutVars>
      </dgm:prSet>
      <dgm:spPr/>
    </dgm:pt>
    <dgm:pt modelId="{87ADB734-CD29-43E8-9580-BDFC5640EB48}" type="pres">
      <dgm:prSet presAssocID="{16A59A82-6FDF-4561-B792-DB4A14E89863}" presName="rootComposite" presStyleCnt="0"/>
      <dgm:spPr/>
    </dgm:pt>
    <dgm:pt modelId="{61FC1B82-D164-4CD3-8401-47B495D3AB94}" type="pres">
      <dgm:prSet presAssocID="{16A59A82-6FDF-4561-B792-DB4A14E89863}" presName="rootText" presStyleLbl="node3" presStyleIdx="2" presStyleCnt="7">
        <dgm:presLayoutVars>
          <dgm:chPref val="3"/>
        </dgm:presLayoutVars>
      </dgm:prSet>
      <dgm:spPr/>
      <dgm:t>
        <a:bodyPr/>
        <a:lstStyle/>
        <a:p>
          <a:endParaRPr lang="en-US"/>
        </a:p>
      </dgm:t>
    </dgm:pt>
    <dgm:pt modelId="{19537598-92C5-463B-919D-749B35E2104F}" type="pres">
      <dgm:prSet presAssocID="{16A59A82-6FDF-4561-B792-DB4A14E89863}" presName="rootConnector" presStyleLbl="node3" presStyleIdx="2" presStyleCnt="7"/>
      <dgm:spPr/>
      <dgm:t>
        <a:bodyPr/>
        <a:lstStyle/>
        <a:p>
          <a:endParaRPr lang="en-US"/>
        </a:p>
      </dgm:t>
    </dgm:pt>
    <dgm:pt modelId="{1E37D411-9845-4813-8BFF-DEC02608CBD3}" type="pres">
      <dgm:prSet presAssocID="{16A59A82-6FDF-4561-B792-DB4A14E89863}" presName="hierChild4" presStyleCnt="0"/>
      <dgm:spPr/>
    </dgm:pt>
    <dgm:pt modelId="{8670ED67-3EF3-4522-8023-ACB9A3005066}" type="pres">
      <dgm:prSet presAssocID="{16A59A82-6FDF-4561-B792-DB4A14E89863}" presName="hierChild5" presStyleCnt="0"/>
      <dgm:spPr/>
    </dgm:pt>
    <dgm:pt modelId="{92F129D9-EEC5-47C6-88C3-8B9027CEC7F0}" type="pres">
      <dgm:prSet presAssocID="{543FD572-EB9A-41CF-B405-5AE80ABA2164}" presName="hierChild5" presStyleCnt="0"/>
      <dgm:spPr/>
    </dgm:pt>
    <dgm:pt modelId="{B6402B76-09AA-45DF-A9F8-23BDAEF6A40E}" type="pres">
      <dgm:prSet presAssocID="{1A0E5E83-95F1-43FC-A64B-1F76EC329798}" presName="Name37" presStyleLbl="parChTrans1D2" presStyleIdx="1" presStyleCnt="5"/>
      <dgm:spPr/>
      <dgm:t>
        <a:bodyPr/>
        <a:lstStyle/>
        <a:p>
          <a:endParaRPr lang="en-US"/>
        </a:p>
      </dgm:t>
    </dgm:pt>
    <dgm:pt modelId="{C7719154-C5CE-4F14-A8A3-B94D8C0E6D0E}" type="pres">
      <dgm:prSet presAssocID="{28DE9C8F-06FD-4CDC-AAE0-4198B3C1E3B9}" presName="hierRoot2" presStyleCnt="0">
        <dgm:presLayoutVars>
          <dgm:hierBranch val="init"/>
        </dgm:presLayoutVars>
      </dgm:prSet>
      <dgm:spPr/>
    </dgm:pt>
    <dgm:pt modelId="{DC2205CA-7DA8-45E9-802D-95BC07A07725}" type="pres">
      <dgm:prSet presAssocID="{28DE9C8F-06FD-4CDC-AAE0-4198B3C1E3B9}" presName="rootComposite" presStyleCnt="0"/>
      <dgm:spPr/>
    </dgm:pt>
    <dgm:pt modelId="{5F2432F3-5087-4C63-9F21-1FA406C7A4CE}" type="pres">
      <dgm:prSet presAssocID="{28DE9C8F-06FD-4CDC-AAE0-4198B3C1E3B9}" presName="rootText" presStyleLbl="node2" presStyleIdx="1" presStyleCnt="5">
        <dgm:presLayoutVars>
          <dgm:chPref val="3"/>
        </dgm:presLayoutVars>
      </dgm:prSet>
      <dgm:spPr/>
      <dgm:t>
        <a:bodyPr/>
        <a:lstStyle/>
        <a:p>
          <a:endParaRPr lang="en-US"/>
        </a:p>
      </dgm:t>
    </dgm:pt>
    <dgm:pt modelId="{897880FE-D10D-4CCA-9051-759786DD8C2A}" type="pres">
      <dgm:prSet presAssocID="{28DE9C8F-06FD-4CDC-AAE0-4198B3C1E3B9}" presName="rootConnector" presStyleLbl="node2" presStyleIdx="1" presStyleCnt="5"/>
      <dgm:spPr/>
      <dgm:t>
        <a:bodyPr/>
        <a:lstStyle/>
        <a:p>
          <a:endParaRPr lang="en-US"/>
        </a:p>
      </dgm:t>
    </dgm:pt>
    <dgm:pt modelId="{AB4EFD03-8786-4B45-9D77-F0073C7DE4E8}" type="pres">
      <dgm:prSet presAssocID="{28DE9C8F-06FD-4CDC-AAE0-4198B3C1E3B9}" presName="hierChild4" presStyleCnt="0"/>
      <dgm:spPr/>
    </dgm:pt>
    <dgm:pt modelId="{56D2C2C4-2B28-43F3-A7B8-1FD306DF72EA}" type="pres">
      <dgm:prSet presAssocID="{C8FD8997-AC99-4CBC-9EEA-1E518C551423}" presName="Name37" presStyleLbl="parChTrans1D3" presStyleIdx="3" presStyleCnt="7"/>
      <dgm:spPr/>
      <dgm:t>
        <a:bodyPr/>
        <a:lstStyle/>
        <a:p>
          <a:endParaRPr lang="en-US"/>
        </a:p>
      </dgm:t>
    </dgm:pt>
    <dgm:pt modelId="{641AF94D-D5CD-4FCB-A87B-2B05F70E6212}" type="pres">
      <dgm:prSet presAssocID="{90894B4C-8F6A-43E1-9C12-AF5692BCBC74}" presName="hierRoot2" presStyleCnt="0">
        <dgm:presLayoutVars>
          <dgm:hierBranch val="init"/>
        </dgm:presLayoutVars>
      </dgm:prSet>
      <dgm:spPr/>
    </dgm:pt>
    <dgm:pt modelId="{98000517-58E1-4CFA-B8F9-66088727F430}" type="pres">
      <dgm:prSet presAssocID="{90894B4C-8F6A-43E1-9C12-AF5692BCBC74}" presName="rootComposite" presStyleCnt="0"/>
      <dgm:spPr/>
    </dgm:pt>
    <dgm:pt modelId="{CCF6565D-824B-4B0D-BA70-B47210837A4B}" type="pres">
      <dgm:prSet presAssocID="{90894B4C-8F6A-43E1-9C12-AF5692BCBC74}" presName="rootText" presStyleLbl="node3" presStyleIdx="3" presStyleCnt="7">
        <dgm:presLayoutVars>
          <dgm:chPref val="3"/>
        </dgm:presLayoutVars>
      </dgm:prSet>
      <dgm:spPr/>
      <dgm:t>
        <a:bodyPr/>
        <a:lstStyle/>
        <a:p>
          <a:endParaRPr lang="en-US"/>
        </a:p>
      </dgm:t>
    </dgm:pt>
    <dgm:pt modelId="{49EEB9FA-5C00-435D-B3CF-44570B8B0996}" type="pres">
      <dgm:prSet presAssocID="{90894B4C-8F6A-43E1-9C12-AF5692BCBC74}" presName="rootConnector" presStyleLbl="node3" presStyleIdx="3" presStyleCnt="7"/>
      <dgm:spPr/>
      <dgm:t>
        <a:bodyPr/>
        <a:lstStyle/>
        <a:p>
          <a:endParaRPr lang="en-US"/>
        </a:p>
      </dgm:t>
    </dgm:pt>
    <dgm:pt modelId="{6A2F99DD-4ADA-400E-9078-21B3B7CD6F76}" type="pres">
      <dgm:prSet presAssocID="{90894B4C-8F6A-43E1-9C12-AF5692BCBC74}" presName="hierChild4" presStyleCnt="0"/>
      <dgm:spPr/>
    </dgm:pt>
    <dgm:pt modelId="{D78D6F6C-B9B5-43C8-A92B-5D5EA8E40FEE}" type="pres">
      <dgm:prSet presAssocID="{90894B4C-8F6A-43E1-9C12-AF5692BCBC74}" presName="hierChild5" presStyleCnt="0"/>
      <dgm:spPr/>
    </dgm:pt>
    <dgm:pt modelId="{987E3C62-249E-4284-B5AF-2F4E292AB7A0}" type="pres">
      <dgm:prSet presAssocID="{85133867-9008-4767-ABF5-033EA315A22E}" presName="Name37" presStyleLbl="parChTrans1D3" presStyleIdx="4" presStyleCnt="7"/>
      <dgm:spPr/>
      <dgm:t>
        <a:bodyPr/>
        <a:lstStyle/>
        <a:p>
          <a:endParaRPr lang="en-US"/>
        </a:p>
      </dgm:t>
    </dgm:pt>
    <dgm:pt modelId="{C084C234-B469-427C-B2CC-AA74959B5689}" type="pres">
      <dgm:prSet presAssocID="{50C97A9B-3E91-4F32-B93E-E76A27A78DDD}" presName="hierRoot2" presStyleCnt="0">
        <dgm:presLayoutVars>
          <dgm:hierBranch val="init"/>
        </dgm:presLayoutVars>
      </dgm:prSet>
      <dgm:spPr/>
    </dgm:pt>
    <dgm:pt modelId="{76BD98EF-28D1-427C-94FE-64042D009042}" type="pres">
      <dgm:prSet presAssocID="{50C97A9B-3E91-4F32-B93E-E76A27A78DDD}" presName="rootComposite" presStyleCnt="0"/>
      <dgm:spPr/>
    </dgm:pt>
    <dgm:pt modelId="{712CF280-1769-4D61-8CC0-B5764BA29004}" type="pres">
      <dgm:prSet presAssocID="{50C97A9B-3E91-4F32-B93E-E76A27A78DDD}" presName="rootText" presStyleLbl="node3" presStyleIdx="4" presStyleCnt="7">
        <dgm:presLayoutVars>
          <dgm:chPref val="3"/>
        </dgm:presLayoutVars>
      </dgm:prSet>
      <dgm:spPr/>
      <dgm:t>
        <a:bodyPr/>
        <a:lstStyle/>
        <a:p>
          <a:endParaRPr lang="en-US"/>
        </a:p>
      </dgm:t>
    </dgm:pt>
    <dgm:pt modelId="{10630C09-DF7F-4371-A71D-4E9281B65AA9}" type="pres">
      <dgm:prSet presAssocID="{50C97A9B-3E91-4F32-B93E-E76A27A78DDD}" presName="rootConnector" presStyleLbl="node3" presStyleIdx="4" presStyleCnt="7"/>
      <dgm:spPr/>
      <dgm:t>
        <a:bodyPr/>
        <a:lstStyle/>
        <a:p>
          <a:endParaRPr lang="en-US"/>
        </a:p>
      </dgm:t>
    </dgm:pt>
    <dgm:pt modelId="{283DC754-7580-4E88-95CB-386F93546093}" type="pres">
      <dgm:prSet presAssocID="{50C97A9B-3E91-4F32-B93E-E76A27A78DDD}" presName="hierChild4" presStyleCnt="0"/>
      <dgm:spPr/>
    </dgm:pt>
    <dgm:pt modelId="{1E6D0E6F-6F11-46F8-9494-0D9653A47CD5}" type="pres">
      <dgm:prSet presAssocID="{50C97A9B-3E91-4F32-B93E-E76A27A78DDD}" presName="hierChild5" presStyleCnt="0"/>
      <dgm:spPr/>
    </dgm:pt>
    <dgm:pt modelId="{F1188CB2-D687-4830-AABC-305B8677F74B}" type="pres">
      <dgm:prSet presAssocID="{CD181CD0-A433-4AA9-80DB-8675F6B52B8F}" presName="Name37" presStyleLbl="parChTrans1D3" presStyleIdx="5" presStyleCnt="7"/>
      <dgm:spPr/>
      <dgm:t>
        <a:bodyPr/>
        <a:lstStyle/>
        <a:p>
          <a:endParaRPr lang="en-US"/>
        </a:p>
      </dgm:t>
    </dgm:pt>
    <dgm:pt modelId="{8A672756-F8FD-4C24-B5CA-9630649FC652}" type="pres">
      <dgm:prSet presAssocID="{3C12596F-454B-4BF0-9A13-9BE714919AAC}" presName="hierRoot2" presStyleCnt="0">
        <dgm:presLayoutVars>
          <dgm:hierBranch val="init"/>
        </dgm:presLayoutVars>
      </dgm:prSet>
      <dgm:spPr/>
    </dgm:pt>
    <dgm:pt modelId="{D2AFD321-EE41-4FB6-913C-A3FCFC8A0793}" type="pres">
      <dgm:prSet presAssocID="{3C12596F-454B-4BF0-9A13-9BE714919AAC}" presName="rootComposite" presStyleCnt="0"/>
      <dgm:spPr/>
    </dgm:pt>
    <dgm:pt modelId="{C5FD9DFD-B6F3-49F4-8E1A-84D13C94D172}" type="pres">
      <dgm:prSet presAssocID="{3C12596F-454B-4BF0-9A13-9BE714919AAC}" presName="rootText" presStyleLbl="node3" presStyleIdx="5" presStyleCnt="7">
        <dgm:presLayoutVars>
          <dgm:chPref val="3"/>
        </dgm:presLayoutVars>
      </dgm:prSet>
      <dgm:spPr/>
      <dgm:t>
        <a:bodyPr/>
        <a:lstStyle/>
        <a:p>
          <a:endParaRPr lang="en-US"/>
        </a:p>
      </dgm:t>
    </dgm:pt>
    <dgm:pt modelId="{706541E8-7190-4E08-8A3A-CF87C1694F71}" type="pres">
      <dgm:prSet presAssocID="{3C12596F-454B-4BF0-9A13-9BE714919AAC}" presName="rootConnector" presStyleLbl="node3" presStyleIdx="5" presStyleCnt="7"/>
      <dgm:spPr/>
      <dgm:t>
        <a:bodyPr/>
        <a:lstStyle/>
        <a:p>
          <a:endParaRPr lang="en-US"/>
        </a:p>
      </dgm:t>
    </dgm:pt>
    <dgm:pt modelId="{4048CE48-0A15-4395-860F-970C6AA356A3}" type="pres">
      <dgm:prSet presAssocID="{3C12596F-454B-4BF0-9A13-9BE714919AAC}" presName="hierChild4" presStyleCnt="0"/>
      <dgm:spPr/>
    </dgm:pt>
    <dgm:pt modelId="{03A151DE-6DD0-423E-B33C-2C86FD3BB09D}" type="pres">
      <dgm:prSet presAssocID="{3C12596F-454B-4BF0-9A13-9BE714919AAC}" presName="hierChild5" presStyleCnt="0"/>
      <dgm:spPr/>
    </dgm:pt>
    <dgm:pt modelId="{0708E57F-77D4-4426-9906-B235FACE380D}" type="pres">
      <dgm:prSet presAssocID="{E2D47F8F-04BC-49BF-87B9-FCD803C1FDDB}" presName="Name37" presStyleLbl="parChTrans1D3" presStyleIdx="6" presStyleCnt="7"/>
      <dgm:spPr/>
      <dgm:t>
        <a:bodyPr/>
        <a:lstStyle/>
        <a:p>
          <a:endParaRPr lang="en-US"/>
        </a:p>
      </dgm:t>
    </dgm:pt>
    <dgm:pt modelId="{5C8D6E90-FB52-4143-9995-4A0A02848381}" type="pres">
      <dgm:prSet presAssocID="{6F160215-79EC-494A-973A-CB6EC18D9C4C}" presName="hierRoot2" presStyleCnt="0">
        <dgm:presLayoutVars>
          <dgm:hierBranch val="init"/>
        </dgm:presLayoutVars>
      </dgm:prSet>
      <dgm:spPr/>
    </dgm:pt>
    <dgm:pt modelId="{405D0C16-EBD3-460C-8294-6359A9D9B81D}" type="pres">
      <dgm:prSet presAssocID="{6F160215-79EC-494A-973A-CB6EC18D9C4C}" presName="rootComposite" presStyleCnt="0"/>
      <dgm:spPr/>
    </dgm:pt>
    <dgm:pt modelId="{B719FC8D-1F4D-4D78-98D0-3161B511E960}" type="pres">
      <dgm:prSet presAssocID="{6F160215-79EC-494A-973A-CB6EC18D9C4C}" presName="rootText" presStyleLbl="node3" presStyleIdx="6" presStyleCnt="7">
        <dgm:presLayoutVars>
          <dgm:chPref val="3"/>
        </dgm:presLayoutVars>
      </dgm:prSet>
      <dgm:spPr/>
      <dgm:t>
        <a:bodyPr/>
        <a:lstStyle/>
        <a:p>
          <a:endParaRPr lang="en-US"/>
        </a:p>
      </dgm:t>
    </dgm:pt>
    <dgm:pt modelId="{C10A4DD5-9418-41C4-ACA7-A0243F68769B}" type="pres">
      <dgm:prSet presAssocID="{6F160215-79EC-494A-973A-CB6EC18D9C4C}" presName="rootConnector" presStyleLbl="node3" presStyleIdx="6" presStyleCnt="7"/>
      <dgm:spPr/>
      <dgm:t>
        <a:bodyPr/>
        <a:lstStyle/>
        <a:p>
          <a:endParaRPr lang="en-US"/>
        </a:p>
      </dgm:t>
    </dgm:pt>
    <dgm:pt modelId="{EEF7EED8-AE92-4EE2-A23C-27EDB89C7080}" type="pres">
      <dgm:prSet presAssocID="{6F160215-79EC-494A-973A-CB6EC18D9C4C}" presName="hierChild4" presStyleCnt="0"/>
      <dgm:spPr/>
    </dgm:pt>
    <dgm:pt modelId="{DC0BDCAE-D443-4C53-828A-22FAC4C59D4C}" type="pres">
      <dgm:prSet presAssocID="{6F160215-79EC-494A-973A-CB6EC18D9C4C}" presName="hierChild5" presStyleCnt="0"/>
      <dgm:spPr/>
    </dgm:pt>
    <dgm:pt modelId="{68F2AD14-FAFE-4780-83EE-5F3486AC252B}" type="pres">
      <dgm:prSet presAssocID="{28DE9C8F-06FD-4CDC-AAE0-4198B3C1E3B9}" presName="hierChild5" presStyleCnt="0"/>
      <dgm:spPr/>
    </dgm:pt>
    <dgm:pt modelId="{621B3108-0F4D-4571-A56E-0A8462B54796}" type="pres">
      <dgm:prSet presAssocID="{30BA6BFB-819D-472F-A5DB-5AD0D23F6BDF}" presName="hierChild3" presStyleCnt="0"/>
      <dgm:spPr/>
    </dgm:pt>
    <dgm:pt modelId="{B30AC488-95E6-4A94-B073-999499E1F6C6}" type="pres">
      <dgm:prSet presAssocID="{FF6C90CE-8E6D-4B28-852D-596726271338}" presName="hierRoot1" presStyleCnt="0">
        <dgm:presLayoutVars>
          <dgm:hierBranch val="init"/>
        </dgm:presLayoutVars>
      </dgm:prSet>
      <dgm:spPr/>
    </dgm:pt>
    <dgm:pt modelId="{E798F551-039D-4941-8333-B54A023F26A2}" type="pres">
      <dgm:prSet presAssocID="{FF6C90CE-8E6D-4B28-852D-596726271338}" presName="rootComposite1" presStyleCnt="0"/>
      <dgm:spPr/>
    </dgm:pt>
    <dgm:pt modelId="{9C1B066C-29C4-44B0-95B6-F065495F40AE}" type="pres">
      <dgm:prSet presAssocID="{FF6C90CE-8E6D-4B28-852D-596726271338}" presName="rootText1" presStyleLbl="node0" presStyleIdx="1" presStyleCnt="2">
        <dgm:presLayoutVars>
          <dgm:chPref val="3"/>
        </dgm:presLayoutVars>
      </dgm:prSet>
      <dgm:spPr/>
      <dgm:t>
        <a:bodyPr/>
        <a:lstStyle/>
        <a:p>
          <a:endParaRPr lang="en-US"/>
        </a:p>
      </dgm:t>
    </dgm:pt>
    <dgm:pt modelId="{1825029A-FABC-48DD-A460-88112F4F671D}" type="pres">
      <dgm:prSet presAssocID="{FF6C90CE-8E6D-4B28-852D-596726271338}" presName="rootConnector1" presStyleLbl="node1" presStyleIdx="0" presStyleCnt="0"/>
      <dgm:spPr/>
      <dgm:t>
        <a:bodyPr/>
        <a:lstStyle/>
        <a:p>
          <a:endParaRPr lang="en-US"/>
        </a:p>
      </dgm:t>
    </dgm:pt>
    <dgm:pt modelId="{BCD8F712-0D76-456A-A309-E0364DE268A1}" type="pres">
      <dgm:prSet presAssocID="{FF6C90CE-8E6D-4B28-852D-596726271338}" presName="hierChild2" presStyleCnt="0"/>
      <dgm:spPr/>
    </dgm:pt>
    <dgm:pt modelId="{A316C29E-E45B-4A23-BB4A-7ADEF517AC91}" type="pres">
      <dgm:prSet presAssocID="{91531FA1-FB28-49C9-A516-7B626B1E4EF3}" presName="Name37" presStyleLbl="parChTrans1D2" presStyleIdx="2" presStyleCnt="5"/>
      <dgm:spPr/>
      <dgm:t>
        <a:bodyPr/>
        <a:lstStyle/>
        <a:p>
          <a:endParaRPr lang="en-US"/>
        </a:p>
      </dgm:t>
    </dgm:pt>
    <dgm:pt modelId="{3CBD250D-8B25-4FB8-A8A1-A0ECD6F4B65C}" type="pres">
      <dgm:prSet presAssocID="{766FF31F-C5D9-4DB9-91BC-BB33E52F4F18}" presName="hierRoot2" presStyleCnt="0">
        <dgm:presLayoutVars>
          <dgm:hierBranch val="init"/>
        </dgm:presLayoutVars>
      </dgm:prSet>
      <dgm:spPr/>
    </dgm:pt>
    <dgm:pt modelId="{BFB1DF85-F93C-4E1E-A9EB-AABF183E3F42}" type="pres">
      <dgm:prSet presAssocID="{766FF31F-C5D9-4DB9-91BC-BB33E52F4F18}" presName="rootComposite" presStyleCnt="0"/>
      <dgm:spPr/>
    </dgm:pt>
    <dgm:pt modelId="{FAF3EF8D-8A2D-469F-9519-0A7A35FA1459}" type="pres">
      <dgm:prSet presAssocID="{766FF31F-C5D9-4DB9-91BC-BB33E52F4F18}" presName="rootText" presStyleLbl="node2" presStyleIdx="2" presStyleCnt="5">
        <dgm:presLayoutVars>
          <dgm:chPref val="3"/>
        </dgm:presLayoutVars>
      </dgm:prSet>
      <dgm:spPr/>
      <dgm:t>
        <a:bodyPr/>
        <a:lstStyle/>
        <a:p>
          <a:endParaRPr lang="en-US"/>
        </a:p>
      </dgm:t>
    </dgm:pt>
    <dgm:pt modelId="{C9A84C75-8B22-4B73-B9EA-6041035DC685}" type="pres">
      <dgm:prSet presAssocID="{766FF31F-C5D9-4DB9-91BC-BB33E52F4F18}" presName="rootConnector" presStyleLbl="node2" presStyleIdx="2" presStyleCnt="5"/>
      <dgm:spPr/>
      <dgm:t>
        <a:bodyPr/>
        <a:lstStyle/>
        <a:p>
          <a:endParaRPr lang="en-US"/>
        </a:p>
      </dgm:t>
    </dgm:pt>
    <dgm:pt modelId="{58545993-3844-4586-A358-112EC732F573}" type="pres">
      <dgm:prSet presAssocID="{766FF31F-C5D9-4DB9-91BC-BB33E52F4F18}" presName="hierChild4" presStyleCnt="0"/>
      <dgm:spPr/>
    </dgm:pt>
    <dgm:pt modelId="{D4BF361E-4069-4272-8D9D-F78B3F4B08FE}" type="pres">
      <dgm:prSet presAssocID="{766FF31F-C5D9-4DB9-91BC-BB33E52F4F18}" presName="hierChild5" presStyleCnt="0"/>
      <dgm:spPr/>
    </dgm:pt>
    <dgm:pt modelId="{3A8DF33C-CD59-492F-B8FE-9C278EC1C276}" type="pres">
      <dgm:prSet presAssocID="{6C19CD60-0D0E-4CA8-B52D-2DF77EF08E8B}" presName="Name37" presStyleLbl="parChTrans1D2" presStyleIdx="3" presStyleCnt="5"/>
      <dgm:spPr/>
      <dgm:t>
        <a:bodyPr/>
        <a:lstStyle/>
        <a:p>
          <a:endParaRPr lang="en-US"/>
        </a:p>
      </dgm:t>
    </dgm:pt>
    <dgm:pt modelId="{BE05DD6F-8AEA-4879-82E6-A16975CA125D}" type="pres">
      <dgm:prSet presAssocID="{B35C1AA3-6333-44B3-ACB6-CBBE3564D5A7}" presName="hierRoot2" presStyleCnt="0">
        <dgm:presLayoutVars>
          <dgm:hierBranch val="init"/>
        </dgm:presLayoutVars>
      </dgm:prSet>
      <dgm:spPr/>
    </dgm:pt>
    <dgm:pt modelId="{47D4DD6A-42C8-4FB6-9216-6DA4E62161E2}" type="pres">
      <dgm:prSet presAssocID="{B35C1AA3-6333-44B3-ACB6-CBBE3564D5A7}" presName="rootComposite" presStyleCnt="0"/>
      <dgm:spPr/>
    </dgm:pt>
    <dgm:pt modelId="{6D06370C-F079-4D94-B587-5C08F923274C}" type="pres">
      <dgm:prSet presAssocID="{B35C1AA3-6333-44B3-ACB6-CBBE3564D5A7}" presName="rootText" presStyleLbl="node2" presStyleIdx="3" presStyleCnt="5">
        <dgm:presLayoutVars>
          <dgm:chPref val="3"/>
        </dgm:presLayoutVars>
      </dgm:prSet>
      <dgm:spPr/>
      <dgm:t>
        <a:bodyPr/>
        <a:lstStyle/>
        <a:p>
          <a:endParaRPr lang="en-US"/>
        </a:p>
      </dgm:t>
    </dgm:pt>
    <dgm:pt modelId="{0F3DAC7A-590B-441D-85C7-56BB1404010F}" type="pres">
      <dgm:prSet presAssocID="{B35C1AA3-6333-44B3-ACB6-CBBE3564D5A7}" presName="rootConnector" presStyleLbl="node2" presStyleIdx="3" presStyleCnt="5"/>
      <dgm:spPr/>
      <dgm:t>
        <a:bodyPr/>
        <a:lstStyle/>
        <a:p>
          <a:endParaRPr lang="en-US"/>
        </a:p>
      </dgm:t>
    </dgm:pt>
    <dgm:pt modelId="{CA9C117B-FE2E-44AD-9528-628D871DFCC9}" type="pres">
      <dgm:prSet presAssocID="{B35C1AA3-6333-44B3-ACB6-CBBE3564D5A7}" presName="hierChild4" presStyleCnt="0"/>
      <dgm:spPr/>
    </dgm:pt>
    <dgm:pt modelId="{AEAEA276-2D06-4060-811A-9F180FD79E2F}" type="pres">
      <dgm:prSet presAssocID="{B35C1AA3-6333-44B3-ACB6-CBBE3564D5A7}" presName="hierChild5" presStyleCnt="0"/>
      <dgm:spPr/>
    </dgm:pt>
    <dgm:pt modelId="{5D64A997-0638-4943-BBAB-6E27A520DBCA}" type="pres">
      <dgm:prSet presAssocID="{C5433CC8-237F-41DE-84A0-C61121E57E54}" presName="Name37" presStyleLbl="parChTrans1D2" presStyleIdx="4" presStyleCnt="5"/>
      <dgm:spPr/>
      <dgm:t>
        <a:bodyPr/>
        <a:lstStyle/>
        <a:p>
          <a:endParaRPr lang="en-US"/>
        </a:p>
      </dgm:t>
    </dgm:pt>
    <dgm:pt modelId="{6DA7B005-3A46-4174-92EC-B5AFA1A04A2F}" type="pres">
      <dgm:prSet presAssocID="{9A0E44E1-3B3C-4621-A2C8-D5BBD6C75169}" presName="hierRoot2" presStyleCnt="0">
        <dgm:presLayoutVars>
          <dgm:hierBranch val="init"/>
        </dgm:presLayoutVars>
      </dgm:prSet>
      <dgm:spPr/>
    </dgm:pt>
    <dgm:pt modelId="{AFCDC13E-273E-42C6-9B63-B69B191993B6}" type="pres">
      <dgm:prSet presAssocID="{9A0E44E1-3B3C-4621-A2C8-D5BBD6C75169}" presName="rootComposite" presStyleCnt="0"/>
      <dgm:spPr/>
    </dgm:pt>
    <dgm:pt modelId="{AB76F51D-2EA1-4B34-9CC2-5723C2E975F2}" type="pres">
      <dgm:prSet presAssocID="{9A0E44E1-3B3C-4621-A2C8-D5BBD6C75169}" presName="rootText" presStyleLbl="node2" presStyleIdx="4" presStyleCnt="5">
        <dgm:presLayoutVars>
          <dgm:chPref val="3"/>
        </dgm:presLayoutVars>
      </dgm:prSet>
      <dgm:spPr/>
      <dgm:t>
        <a:bodyPr/>
        <a:lstStyle/>
        <a:p>
          <a:endParaRPr lang="en-US"/>
        </a:p>
      </dgm:t>
    </dgm:pt>
    <dgm:pt modelId="{F14B9C49-8081-4BF3-94BF-20F2A897E491}" type="pres">
      <dgm:prSet presAssocID="{9A0E44E1-3B3C-4621-A2C8-D5BBD6C75169}" presName="rootConnector" presStyleLbl="node2" presStyleIdx="4" presStyleCnt="5"/>
      <dgm:spPr/>
      <dgm:t>
        <a:bodyPr/>
        <a:lstStyle/>
        <a:p>
          <a:endParaRPr lang="en-US"/>
        </a:p>
      </dgm:t>
    </dgm:pt>
    <dgm:pt modelId="{B7F95D38-B06E-4E63-8667-6B44F91F7F88}" type="pres">
      <dgm:prSet presAssocID="{9A0E44E1-3B3C-4621-A2C8-D5BBD6C75169}" presName="hierChild4" presStyleCnt="0"/>
      <dgm:spPr/>
    </dgm:pt>
    <dgm:pt modelId="{DA3A6373-771A-444E-BC1C-F574B48A0E84}" type="pres">
      <dgm:prSet presAssocID="{9A0E44E1-3B3C-4621-A2C8-D5BBD6C75169}" presName="hierChild5" presStyleCnt="0"/>
      <dgm:spPr/>
    </dgm:pt>
    <dgm:pt modelId="{E4F216C8-EB79-4339-9008-526AB2934D1D}" type="pres">
      <dgm:prSet presAssocID="{FF6C90CE-8E6D-4B28-852D-596726271338}" presName="hierChild3" presStyleCnt="0"/>
      <dgm:spPr/>
    </dgm:pt>
  </dgm:ptLst>
  <dgm:cxnLst>
    <dgm:cxn modelId="{C0F74468-A5C3-D549-B379-75DF5BE3B0F1}" type="presOf" srcId="{FF6C90CE-8E6D-4B28-852D-596726271338}" destId="{9C1B066C-29C4-44B0-95B6-F065495F40AE}" srcOrd="0" destOrd="0" presId="urn:microsoft.com/office/officeart/2005/8/layout/orgChart1"/>
    <dgm:cxn modelId="{B7356D25-B817-9645-9702-42DAD69BF939}" type="presOf" srcId="{1104990A-7F5D-4676-AF48-3F6B00DE43F8}" destId="{5FCAB0B7-5827-43D0-800C-36A05E207617}" srcOrd="0" destOrd="0" presId="urn:microsoft.com/office/officeart/2005/8/layout/orgChart1"/>
    <dgm:cxn modelId="{A2AF51A8-969F-EF4E-BFF8-09F64DF13DA8}" type="presOf" srcId="{30BA6BFB-819D-472F-A5DB-5AD0D23F6BDF}" destId="{A293D810-091E-47E7-9C1E-561B01AF03CC}" srcOrd="1" destOrd="0" presId="urn:microsoft.com/office/officeart/2005/8/layout/orgChart1"/>
    <dgm:cxn modelId="{D0BEC9A3-6EB4-8A47-9BF5-B6655FD642FD}" type="presOf" srcId="{C5433CC8-237F-41DE-84A0-C61121E57E54}" destId="{5D64A997-0638-4943-BBAB-6E27A520DBCA}" srcOrd="0" destOrd="0" presId="urn:microsoft.com/office/officeart/2005/8/layout/orgChart1"/>
    <dgm:cxn modelId="{011EA796-9EAB-4A8B-A0E6-4803D6BDAD11}" srcId="{FF6C90CE-8E6D-4B28-852D-596726271338}" destId="{766FF31F-C5D9-4DB9-91BC-BB33E52F4F18}" srcOrd="0" destOrd="0" parTransId="{91531FA1-FB28-49C9-A516-7B626B1E4EF3}" sibTransId="{0365B163-ADE1-4623-89B8-DFEB650F5238}"/>
    <dgm:cxn modelId="{7A758100-89BF-B240-964A-C0BAAC918AD0}" type="presOf" srcId="{8B20D043-7C1A-44F0-86C5-48FFA1AD1DF3}" destId="{E965EC37-2632-434D-8428-BE3A7688D634}" srcOrd="0" destOrd="0" presId="urn:microsoft.com/office/officeart/2005/8/layout/orgChart1"/>
    <dgm:cxn modelId="{C284B6D2-2BAA-1F41-92B8-EFD7AF8E9D13}" type="presOf" srcId="{3C12596F-454B-4BF0-9A13-9BE714919AAC}" destId="{706541E8-7190-4E08-8A3A-CF87C1694F71}" srcOrd="1" destOrd="0" presId="urn:microsoft.com/office/officeart/2005/8/layout/orgChart1"/>
    <dgm:cxn modelId="{284E6C14-E486-0943-B6B6-B91E2C39FE4D}" type="presOf" srcId="{90894B4C-8F6A-43E1-9C12-AF5692BCBC74}" destId="{49EEB9FA-5C00-435D-B3CF-44570B8B0996}" srcOrd="1" destOrd="0" presId="urn:microsoft.com/office/officeart/2005/8/layout/orgChart1"/>
    <dgm:cxn modelId="{C53BC68D-1BC6-7847-96FF-A6139C8F01F3}" type="presOf" srcId="{CD181CD0-A433-4AA9-80DB-8675F6B52B8F}" destId="{F1188CB2-D687-4830-AABC-305B8677F74B}" srcOrd="0" destOrd="0" presId="urn:microsoft.com/office/officeart/2005/8/layout/orgChart1"/>
    <dgm:cxn modelId="{DB382CA1-92A1-4561-BACE-EF8D3328ECED}" srcId="{30BA6BFB-819D-472F-A5DB-5AD0D23F6BDF}" destId="{543FD572-EB9A-41CF-B405-5AE80ABA2164}" srcOrd="0" destOrd="0" parTransId="{8C0EBA80-E0D8-44B7-ACDB-23FBD71407ED}" sibTransId="{9F8A1FB6-5878-4FCA-AD1D-C87DB1288802}"/>
    <dgm:cxn modelId="{963951C6-6AD6-42DF-94AE-70B2EBCDA910}" srcId="{264FECCC-AD54-41EB-91DA-6CF749D38736}" destId="{FF6C90CE-8E6D-4B28-852D-596726271338}" srcOrd="1" destOrd="0" parTransId="{A2D2B400-40A2-41BB-A571-1CEC7467A0B7}" sibTransId="{92FF73F5-C284-4BB9-A6D6-6E69AF9EA3F4}"/>
    <dgm:cxn modelId="{61153DA5-15FE-B847-8015-91D6CA0A86DA}" type="presOf" srcId="{8C0EBA80-E0D8-44B7-ACDB-23FBD71407ED}" destId="{87F1762B-8500-4464-BCDB-AEBD6E975CAB}" srcOrd="0" destOrd="0" presId="urn:microsoft.com/office/officeart/2005/8/layout/orgChart1"/>
    <dgm:cxn modelId="{E0E3BACD-7B7D-1A41-9468-F4F0DD9074AD}" type="presOf" srcId="{16A59A82-6FDF-4561-B792-DB4A14E89863}" destId="{19537598-92C5-463B-919D-749B35E2104F}" srcOrd="1" destOrd="0" presId="urn:microsoft.com/office/officeart/2005/8/layout/orgChart1"/>
    <dgm:cxn modelId="{BA3B8955-EE17-EB4A-A849-731EA6CD868F}" type="presOf" srcId="{90894B4C-8F6A-43E1-9C12-AF5692BCBC74}" destId="{CCF6565D-824B-4B0D-BA70-B47210837A4B}" srcOrd="0" destOrd="0" presId="urn:microsoft.com/office/officeart/2005/8/layout/orgChart1"/>
    <dgm:cxn modelId="{F0523A76-1C78-A245-A61F-0CB22726BE26}" type="presOf" srcId="{50C97A9B-3E91-4F32-B93E-E76A27A78DDD}" destId="{10630C09-DF7F-4371-A71D-4E9281B65AA9}" srcOrd="1" destOrd="0" presId="urn:microsoft.com/office/officeart/2005/8/layout/orgChart1"/>
    <dgm:cxn modelId="{5BB647F8-5E5B-254E-B8DA-B1AF8B92B07C}" type="presOf" srcId="{9A0E44E1-3B3C-4621-A2C8-D5BBD6C75169}" destId="{F14B9C49-8081-4BF3-94BF-20F2A897E491}" srcOrd="1" destOrd="0" presId="urn:microsoft.com/office/officeart/2005/8/layout/orgChart1"/>
    <dgm:cxn modelId="{E3F18A51-8BE5-1B48-804D-BE6669C4D385}" type="presOf" srcId="{85133867-9008-4767-ABF5-033EA315A22E}" destId="{987E3C62-249E-4284-B5AF-2F4E292AB7A0}" srcOrd="0" destOrd="0" presId="urn:microsoft.com/office/officeart/2005/8/layout/orgChart1"/>
    <dgm:cxn modelId="{7BEB81C6-63E0-4D4A-8B0C-533823BB4DDE}" srcId="{28DE9C8F-06FD-4CDC-AAE0-4198B3C1E3B9}" destId="{3C12596F-454B-4BF0-9A13-9BE714919AAC}" srcOrd="2" destOrd="0" parTransId="{CD181CD0-A433-4AA9-80DB-8675F6B52B8F}" sibTransId="{3CEE6C52-0918-473D-9E58-ADB507CC9B56}"/>
    <dgm:cxn modelId="{55CD25B4-01D9-1147-BC65-0C191C1D2C70}" type="presOf" srcId="{543FD572-EB9A-41CF-B405-5AE80ABA2164}" destId="{3628A726-BE16-44B0-ACBD-298843699768}" srcOrd="1" destOrd="0" presId="urn:microsoft.com/office/officeart/2005/8/layout/orgChart1"/>
    <dgm:cxn modelId="{6C67969B-4E69-BF4B-B57A-004CE68A981E}" type="presOf" srcId="{6C19CD60-0D0E-4CA8-B52D-2DF77EF08E8B}" destId="{3A8DF33C-CD59-492F-B8FE-9C278EC1C276}" srcOrd="0" destOrd="0" presId="urn:microsoft.com/office/officeart/2005/8/layout/orgChart1"/>
    <dgm:cxn modelId="{66420A0B-0695-4A27-B352-72A9F87BC222}" srcId="{FF6C90CE-8E6D-4B28-852D-596726271338}" destId="{9A0E44E1-3B3C-4621-A2C8-D5BBD6C75169}" srcOrd="2" destOrd="0" parTransId="{C5433CC8-237F-41DE-84A0-C61121E57E54}" sibTransId="{7347FB10-6B12-42A1-9701-AE629172A300}"/>
    <dgm:cxn modelId="{F14AA945-7F0B-0B4F-B4E9-50C452E108D8}" type="presOf" srcId="{766FF31F-C5D9-4DB9-91BC-BB33E52F4F18}" destId="{FAF3EF8D-8A2D-469F-9519-0A7A35FA1459}" srcOrd="0" destOrd="0" presId="urn:microsoft.com/office/officeart/2005/8/layout/orgChart1"/>
    <dgm:cxn modelId="{665210F4-3B24-DF47-95B4-C3D379779C28}" type="presOf" srcId="{FF6C90CE-8E6D-4B28-852D-596726271338}" destId="{1825029A-FABC-48DD-A460-88112F4F671D}" srcOrd="1" destOrd="0" presId="urn:microsoft.com/office/officeart/2005/8/layout/orgChart1"/>
    <dgm:cxn modelId="{98876C12-B279-3340-8253-8FFBF1FDEEC0}" type="presOf" srcId="{E2D47F8F-04BC-49BF-87B9-FCD803C1FDDB}" destId="{0708E57F-77D4-4426-9906-B235FACE380D}" srcOrd="0" destOrd="0" presId="urn:microsoft.com/office/officeart/2005/8/layout/orgChart1"/>
    <dgm:cxn modelId="{BF1E860D-C3CF-0646-92B2-8657DECAA390}" type="presOf" srcId="{52F2F249-5EA3-4767-92A5-2B89007F0FC3}" destId="{C4125032-B8DD-43A3-A6B0-953CEC0CA6C7}" srcOrd="0" destOrd="0" presId="urn:microsoft.com/office/officeart/2005/8/layout/orgChart1"/>
    <dgm:cxn modelId="{0E480349-326D-FC4D-8B80-E8BF2F3F3A13}" type="presOf" srcId="{766FF31F-C5D9-4DB9-91BC-BB33E52F4F18}" destId="{C9A84C75-8B22-4B73-B9EA-6041035DC685}" srcOrd="1" destOrd="0" presId="urn:microsoft.com/office/officeart/2005/8/layout/orgChart1"/>
    <dgm:cxn modelId="{4D8F743F-5163-2A47-AED4-08D02734EC69}" type="presOf" srcId="{264FECCC-AD54-41EB-91DA-6CF749D38736}" destId="{F5B21BEA-E5D9-4055-AE09-9852020E727C}" srcOrd="0" destOrd="0" presId="urn:microsoft.com/office/officeart/2005/8/layout/orgChart1"/>
    <dgm:cxn modelId="{1FCC9AB0-E09B-4D28-9E35-D13FF6ABECAC}" srcId="{264FECCC-AD54-41EB-91DA-6CF749D38736}" destId="{30BA6BFB-819D-472F-A5DB-5AD0D23F6BDF}" srcOrd="0" destOrd="0" parTransId="{28A3C634-92D1-4C00-9529-4FEECFC08E02}" sibTransId="{F5116501-A00D-4C54-B746-6CAD7B578DFC}"/>
    <dgm:cxn modelId="{D5DDBC0A-A6CD-2645-86F0-2940A2797DE4}" type="presOf" srcId="{B35C1AA3-6333-44B3-ACB6-CBBE3564D5A7}" destId="{6D06370C-F079-4D94-B587-5C08F923274C}" srcOrd="0" destOrd="0" presId="urn:microsoft.com/office/officeart/2005/8/layout/orgChart1"/>
    <dgm:cxn modelId="{5DE5C25D-9B4E-418B-9B24-45232E49EF53}" srcId="{28DE9C8F-06FD-4CDC-AAE0-4198B3C1E3B9}" destId="{50C97A9B-3E91-4F32-B93E-E76A27A78DDD}" srcOrd="1" destOrd="0" parTransId="{85133867-9008-4767-ABF5-033EA315A22E}" sibTransId="{88DF5CD8-DBF4-46ED-90BB-07E415D51967}"/>
    <dgm:cxn modelId="{C8A468BC-0ED0-144B-97A6-9223138089FB}" type="presOf" srcId="{3CD9816C-C0C3-40EA-A147-6802194D8F60}" destId="{225BB443-C4EB-40CD-9886-764123E24047}" srcOrd="0" destOrd="0" presId="urn:microsoft.com/office/officeart/2005/8/layout/orgChart1"/>
    <dgm:cxn modelId="{28F7EB77-3F2B-9844-A6DE-CD9577FF5862}" type="presOf" srcId="{16A59A82-6FDF-4561-B792-DB4A14E89863}" destId="{61FC1B82-D164-4CD3-8401-47B495D3AB94}" srcOrd="0" destOrd="0" presId="urn:microsoft.com/office/officeart/2005/8/layout/orgChart1"/>
    <dgm:cxn modelId="{36D04EF8-2307-5340-A9D9-170737141F74}" type="presOf" srcId="{1104990A-7F5D-4676-AF48-3F6B00DE43F8}" destId="{D1530765-279E-4372-9CFF-91490B9DEBE5}" srcOrd="1" destOrd="0" presId="urn:microsoft.com/office/officeart/2005/8/layout/orgChart1"/>
    <dgm:cxn modelId="{73A1C840-7E97-42F6-89E6-E2518AE25C44}" srcId="{28DE9C8F-06FD-4CDC-AAE0-4198B3C1E3B9}" destId="{90894B4C-8F6A-43E1-9C12-AF5692BCBC74}" srcOrd="0" destOrd="0" parTransId="{C8FD8997-AC99-4CBC-9EEA-1E518C551423}" sibTransId="{DE6B01DA-5D5E-420E-9C01-B30866A3D0B9}"/>
    <dgm:cxn modelId="{FCD2E3FA-9AAE-7C44-855C-6A7F4015EB4C}" type="presOf" srcId="{3C12596F-454B-4BF0-9A13-9BE714919AAC}" destId="{C5FD9DFD-B6F3-49F4-8E1A-84D13C94D172}" srcOrd="0" destOrd="0" presId="urn:microsoft.com/office/officeart/2005/8/layout/orgChart1"/>
    <dgm:cxn modelId="{4CC17D13-8740-854D-94CF-E2739DCE5FFD}" type="presOf" srcId="{9A0E44E1-3B3C-4621-A2C8-D5BBD6C75169}" destId="{AB76F51D-2EA1-4B34-9CC2-5723C2E975F2}" srcOrd="0" destOrd="0" presId="urn:microsoft.com/office/officeart/2005/8/layout/orgChart1"/>
    <dgm:cxn modelId="{C6F08AE9-2989-5B4D-BB6F-28AB07798036}" type="presOf" srcId="{30BA6BFB-819D-472F-A5DB-5AD0D23F6BDF}" destId="{92B039C1-1E2A-4C62-BC1E-1F6F0F0AC344}" srcOrd="0" destOrd="0" presId="urn:microsoft.com/office/officeart/2005/8/layout/orgChart1"/>
    <dgm:cxn modelId="{FDCB71EC-1FBC-2B40-9F46-470C966476FD}" type="presOf" srcId="{28DE9C8F-06FD-4CDC-AAE0-4198B3C1E3B9}" destId="{897880FE-D10D-4CCA-9051-759786DD8C2A}" srcOrd="1" destOrd="0" presId="urn:microsoft.com/office/officeart/2005/8/layout/orgChart1"/>
    <dgm:cxn modelId="{84AC2522-4291-6F4D-B431-9BBD6EAC48D3}" type="presOf" srcId="{543FD572-EB9A-41CF-B405-5AE80ABA2164}" destId="{718F0AA3-2149-4287-A0AA-EFD620C01230}" srcOrd="0" destOrd="0" presId="urn:microsoft.com/office/officeart/2005/8/layout/orgChart1"/>
    <dgm:cxn modelId="{2ADE7326-D55A-1C45-B3C7-3CA15EFC1018}" type="presOf" srcId="{F18A46B0-C031-4F1D-9519-B6795256888C}" destId="{5F63264C-DE23-4A1F-9ACC-2ACFB8EC06E8}" srcOrd="0" destOrd="0" presId="urn:microsoft.com/office/officeart/2005/8/layout/orgChart1"/>
    <dgm:cxn modelId="{A09CAA52-5AA5-4D48-83AC-B73153D5940A}" type="presOf" srcId="{C8FD8997-AC99-4CBC-9EEA-1E518C551423}" destId="{56D2C2C4-2B28-43F3-A7B8-1FD306DF72EA}" srcOrd="0" destOrd="0" presId="urn:microsoft.com/office/officeart/2005/8/layout/orgChart1"/>
    <dgm:cxn modelId="{C8E9E120-B70E-4907-A9E4-1FA750B7D253}" srcId="{543FD572-EB9A-41CF-B405-5AE80ABA2164}" destId="{1104990A-7F5D-4676-AF48-3F6B00DE43F8}" srcOrd="0" destOrd="0" parTransId="{F18A46B0-C031-4F1D-9519-B6795256888C}" sibTransId="{BC81D9ED-A41A-404F-B755-C0A0D54BFB9D}"/>
    <dgm:cxn modelId="{A9729537-3D3D-B443-B6E7-F2A934414196}" type="presOf" srcId="{6F160215-79EC-494A-973A-CB6EC18D9C4C}" destId="{C10A4DD5-9418-41C4-ACA7-A0243F68769B}" srcOrd="1" destOrd="0" presId="urn:microsoft.com/office/officeart/2005/8/layout/orgChart1"/>
    <dgm:cxn modelId="{14F331B7-C8F9-AE4A-BC8D-E1B6B98030A5}" type="presOf" srcId="{B35C1AA3-6333-44B3-ACB6-CBBE3564D5A7}" destId="{0F3DAC7A-590B-441D-85C7-56BB1404010F}" srcOrd="1" destOrd="0" presId="urn:microsoft.com/office/officeart/2005/8/layout/orgChart1"/>
    <dgm:cxn modelId="{6819490D-198D-462E-9095-86AD0EF53C10}" srcId="{30BA6BFB-819D-472F-A5DB-5AD0D23F6BDF}" destId="{28DE9C8F-06FD-4CDC-AAE0-4198B3C1E3B9}" srcOrd="1" destOrd="0" parTransId="{1A0E5E83-95F1-43FC-A64B-1F76EC329798}" sibTransId="{9C57D250-B4CA-4251-91F7-42F182C5436B}"/>
    <dgm:cxn modelId="{C11B3836-480A-404B-B38B-AF564DE2C1E6}" type="presOf" srcId="{3CD9816C-C0C3-40EA-A147-6802194D8F60}" destId="{6EA2EB8D-70A5-4DF5-9B78-940C4E03F959}" srcOrd="1" destOrd="0" presId="urn:microsoft.com/office/officeart/2005/8/layout/orgChart1"/>
    <dgm:cxn modelId="{E6C13B75-E770-4212-AE72-A986D22FFBD3}" srcId="{28DE9C8F-06FD-4CDC-AAE0-4198B3C1E3B9}" destId="{6F160215-79EC-494A-973A-CB6EC18D9C4C}" srcOrd="3" destOrd="0" parTransId="{E2D47F8F-04BC-49BF-87B9-FCD803C1FDDB}" sibTransId="{4F57448B-2DC9-4AF3-91F1-EABD54C9D076}"/>
    <dgm:cxn modelId="{5EE0BA13-6D5D-42A1-9B84-0404316C6D8B}" srcId="{543FD572-EB9A-41CF-B405-5AE80ABA2164}" destId="{3CD9816C-C0C3-40EA-A147-6802194D8F60}" srcOrd="1" destOrd="0" parTransId="{8B20D043-7C1A-44F0-86C5-48FFA1AD1DF3}" sibTransId="{B73C77AC-A378-401F-8A80-3A2A9F82D141}"/>
    <dgm:cxn modelId="{457E415E-F80D-45C3-8683-A77606C60B40}" srcId="{FF6C90CE-8E6D-4B28-852D-596726271338}" destId="{B35C1AA3-6333-44B3-ACB6-CBBE3564D5A7}" srcOrd="1" destOrd="0" parTransId="{6C19CD60-0D0E-4CA8-B52D-2DF77EF08E8B}" sibTransId="{70E3360B-CA08-49D6-84D1-56DC7764A8CD}"/>
    <dgm:cxn modelId="{AB36D3CC-8DCC-7F42-8AF9-B066134ED935}" type="presOf" srcId="{1A0E5E83-95F1-43FC-A64B-1F76EC329798}" destId="{B6402B76-09AA-45DF-A9F8-23BDAEF6A40E}" srcOrd="0" destOrd="0" presId="urn:microsoft.com/office/officeart/2005/8/layout/orgChart1"/>
    <dgm:cxn modelId="{803E6599-5DBF-D74A-A4D4-BB040F3EECE6}" type="presOf" srcId="{6F160215-79EC-494A-973A-CB6EC18D9C4C}" destId="{B719FC8D-1F4D-4D78-98D0-3161B511E960}" srcOrd="0" destOrd="0" presId="urn:microsoft.com/office/officeart/2005/8/layout/orgChart1"/>
    <dgm:cxn modelId="{6BAF2F0C-B48A-3649-80B1-16DB96EB6AA6}" type="presOf" srcId="{50C97A9B-3E91-4F32-B93E-E76A27A78DDD}" destId="{712CF280-1769-4D61-8CC0-B5764BA29004}" srcOrd="0" destOrd="0" presId="urn:microsoft.com/office/officeart/2005/8/layout/orgChart1"/>
    <dgm:cxn modelId="{0471DA33-117E-4213-B9FB-21C70AFA262C}" srcId="{543FD572-EB9A-41CF-B405-5AE80ABA2164}" destId="{16A59A82-6FDF-4561-B792-DB4A14E89863}" srcOrd="2" destOrd="0" parTransId="{52F2F249-5EA3-4767-92A5-2B89007F0FC3}" sibTransId="{D3DDF92A-A31C-4F24-9AAD-7A7A83D1066A}"/>
    <dgm:cxn modelId="{DF622784-8652-044D-8D82-2E3712A41B33}" type="presOf" srcId="{28DE9C8F-06FD-4CDC-AAE0-4198B3C1E3B9}" destId="{5F2432F3-5087-4C63-9F21-1FA406C7A4CE}" srcOrd="0" destOrd="0" presId="urn:microsoft.com/office/officeart/2005/8/layout/orgChart1"/>
    <dgm:cxn modelId="{475172A1-7510-E442-92A5-AA0DBE65A78A}" type="presOf" srcId="{91531FA1-FB28-49C9-A516-7B626B1E4EF3}" destId="{A316C29E-E45B-4A23-BB4A-7ADEF517AC91}" srcOrd="0" destOrd="0" presId="urn:microsoft.com/office/officeart/2005/8/layout/orgChart1"/>
    <dgm:cxn modelId="{E9188796-06F7-8A4D-A390-01165F95EE86}" type="presParOf" srcId="{F5B21BEA-E5D9-4055-AE09-9852020E727C}" destId="{221B9FB7-6E78-4528-83F9-AABA3EF0DE3D}" srcOrd="0" destOrd="0" presId="urn:microsoft.com/office/officeart/2005/8/layout/orgChart1"/>
    <dgm:cxn modelId="{FB62D761-E8BF-9D43-9E60-6F3242CDE836}" type="presParOf" srcId="{221B9FB7-6E78-4528-83F9-AABA3EF0DE3D}" destId="{163DE47A-029C-45B6-B7FB-93C7E1DA9004}" srcOrd="0" destOrd="0" presId="urn:microsoft.com/office/officeart/2005/8/layout/orgChart1"/>
    <dgm:cxn modelId="{68D90730-174C-1741-A8B1-1C695BAA924A}" type="presParOf" srcId="{163DE47A-029C-45B6-B7FB-93C7E1DA9004}" destId="{92B039C1-1E2A-4C62-BC1E-1F6F0F0AC344}" srcOrd="0" destOrd="0" presId="urn:microsoft.com/office/officeart/2005/8/layout/orgChart1"/>
    <dgm:cxn modelId="{3702E938-7286-F54B-8E93-470EA66E9E42}" type="presParOf" srcId="{163DE47A-029C-45B6-B7FB-93C7E1DA9004}" destId="{A293D810-091E-47E7-9C1E-561B01AF03CC}" srcOrd="1" destOrd="0" presId="urn:microsoft.com/office/officeart/2005/8/layout/orgChart1"/>
    <dgm:cxn modelId="{9416F580-8848-7A4B-928C-543152BAD2E6}" type="presParOf" srcId="{221B9FB7-6E78-4528-83F9-AABA3EF0DE3D}" destId="{3ADA2B16-C7CB-4241-B5CF-785CAFA7A938}" srcOrd="1" destOrd="0" presId="urn:microsoft.com/office/officeart/2005/8/layout/orgChart1"/>
    <dgm:cxn modelId="{F01FBCFF-B98C-674B-805E-0F963AB57B66}" type="presParOf" srcId="{3ADA2B16-C7CB-4241-B5CF-785CAFA7A938}" destId="{87F1762B-8500-4464-BCDB-AEBD6E975CAB}" srcOrd="0" destOrd="0" presId="urn:microsoft.com/office/officeart/2005/8/layout/orgChart1"/>
    <dgm:cxn modelId="{2AD7D245-7FBA-FB40-945D-A3974D86B299}" type="presParOf" srcId="{3ADA2B16-C7CB-4241-B5CF-785CAFA7A938}" destId="{C40EAF26-97A4-46AA-846E-D41A2BF9FFDB}" srcOrd="1" destOrd="0" presId="urn:microsoft.com/office/officeart/2005/8/layout/orgChart1"/>
    <dgm:cxn modelId="{D3C296F7-8A54-794E-9E4C-6E75AF796399}" type="presParOf" srcId="{C40EAF26-97A4-46AA-846E-D41A2BF9FFDB}" destId="{68D4CA45-42AB-47CD-88DD-68D45161B6CB}" srcOrd="0" destOrd="0" presId="urn:microsoft.com/office/officeart/2005/8/layout/orgChart1"/>
    <dgm:cxn modelId="{329D959B-B7CB-064F-AB34-46A75F1D8AD2}" type="presParOf" srcId="{68D4CA45-42AB-47CD-88DD-68D45161B6CB}" destId="{718F0AA3-2149-4287-A0AA-EFD620C01230}" srcOrd="0" destOrd="0" presId="urn:microsoft.com/office/officeart/2005/8/layout/orgChart1"/>
    <dgm:cxn modelId="{7E1ADB3B-B6ED-0346-9986-2D1CBB2513E9}" type="presParOf" srcId="{68D4CA45-42AB-47CD-88DD-68D45161B6CB}" destId="{3628A726-BE16-44B0-ACBD-298843699768}" srcOrd="1" destOrd="0" presId="urn:microsoft.com/office/officeart/2005/8/layout/orgChart1"/>
    <dgm:cxn modelId="{62662FA9-1157-A243-BF70-71AD3A9C91C0}" type="presParOf" srcId="{C40EAF26-97A4-46AA-846E-D41A2BF9FFDB}" destId="{AA380FEA-2EB6-41FA-B8F6-372135CE8F33}" srcOrd="1" destOrd="0" presId="urn:microsoft.com/office/officeart/2005/8/layout/orgChart1"/>
    <dgm:cxn modelId="{463CCD92-13A6-694E-9334-BA7D30C0F968}" type="presParOf" srcId="{AA380FEA-2EB6-41FA-B8F6-372135CE8F33}" destId="{5F63264C-DE23-4A1F-9ACC-2ACFB8EC06E8}" srcOrd="0" destOrd="0" presId="urn:microsoft.com/office/officeart/2005/8/layout/orgChart1"/>
    <dgm:cxn modelId="{AD449BA3-BF6D-8C49-B5DF-8BECD1825767}" type="presParOf" srcId="{AA380FEA-2EB6-41FA-B8F6-372135CE8F33}" destId="{734D095C-3779-4281-9622-8AE194F16261}" srcOrd="1" destOrd="0" presId="urn:microsoft.com/office/officeart/2005/8/layout/orgChart1"/>
    <dgm:cxn modelId="{069231C2-DE19-A74B-97E4-7DC7E3E5AEC4}" type="presParOf" srcId="{734D095C-3779-4281-9622-8AE194F16261}" destId="{73DE6106-29EA-455B-ACAF-B1257E85B893}" srcOrd="0" destOrd="0" presId="urn:microsoft.com/office/officeart/2005/8/layout/orgChart1"/>
    <dgm:cxn modelId="{A51ECD43-876A-0946-98D4-354F06EBEE01}" type="presParOf" srcId="{73DE6106-29EA-455B-ACAF-B1257E85B893}" destId="{5FCAB0B7-5827-43D0-800C-36A05E207617}" srcOrd="0" destOrd="0" presId="urn:microsoft.com/office/officeart/2005/8/layout/orgChart1"/>
    <dgm:cxn modelId="{EA9D7F54-429E-7E4C-B080-254B251EC4C8}" type="presParOf" srcId="{73DE6106-29EA-455B-ACAF-B1257E85B893}" destId="{D1530765-279E-4372-9CFF-91490B9DEBE5}" srcOrd="1" destOrd="0" presId="urn:microsoft.com/office/officeart/2005/8/layout/orgChart1"/>
    <dgm:cxn modelId="{7EB27D9A-3843-CB4D-B1FE-99C435B4FE28}" type="presParOf" srcId="{734D095C-3779-4281-9622-8AE194F16261}" destId="{277CA639-FAA8-4F30-ADF3-319ADF4A26DB}" srcOrd="1" destOrd="0" presId="urn:microsoft.com/office/officeart/2005/8/layout/orgChart1"/>
    <dgm:cxn modelId="{8C3E0B29-8F53-514F-BD74-9E2B60525E14}" type="presParOf" srcId="{734D095C-3779-4281-9622-8AE194F16261}" destId="{E78B0BE0-037D-4D4E-BB90-AC8BA22E9647}" srcOrd="2" destOrd="0" presId="urn:microsoft.com/office/officeart/2005/8/layout/orgChart1"/>
    <dgm:cxn modelId="{041149FA-259A-DE42-9DEE-30672931E7EB}" type="presParOf" srcId="{AA380FEA-2EB6-41FA-B8F6-372135CE8F33}" destId="{E965EC37-2632-434D-8428-BE3A7688D634}" srcOrd="2" destOrd="0" presId="urn:microsoft.com/office/officeart/2005/8/layout/orgChart1"/>
    <dgm:cxn modelId="{534129A2-499E-A842-9A09-DC609150EDD6}" type="presParOf" srcId="{AA380FEA-2EB6-41FA-B8F6-372135CE8F33}" destId="{8CFFBC16-9D6A-44CE-A081-028979754474}" srcOrd="3" destOrd="0" presId="urn:microsoft.com/office/officeart/2005/8/layout/orgChart1"/>
    <dgm:cxn modelId="{72B6C701-A1A9-0248-A424-F4504D8D11B0}" type="presParOf" srcId="{8CFFBC16-9D6A-44CE-A081-028979754474}" destId="{00948621-A383-4EC6-ACD2-02E1D11A652A}" srcOrd="0" destOrd="0" presId="urn:microsoft.com/office/officeart/2005/8/layout/orgChart1"/>
    <dgm:cxn modelId="{7D5AEBCB-78FE-2E4F-ADA9-A29DF38F5EDC}" type="presParOf" srcId="{00948621-A383-4EC6-ACD2-02E1D11A652A}" destId="{225BB443-C4EB-40CD-9886-764123E24047}" srcOrd="0" destOrd="0" presId="urn:microsoft.com/office/officeart/2005/8/layout/orgChart1"/>
    <dgm:cxn modelId="{9A417926-D8D4-A24F-AE80-F52CA946F05A}" type="presParOf" srcId="{00948621-A383-4EC6-ACD2-02E1D11A652A}" destId="{6EA2EB8D-70A5-4DF5-9B78-940C4E03F959}" srcOrd="1" destOrd="0" presId="urn:microsoft.com/office/officeart/2005/8/layout/orgChart1"/>
    <dgm:cxn modelId="{4A120668-25BE-5342-A995-45D6A9C0B1E8}" type="presParOf" srcId="{8CFFBC16-9D6A-44CE-A081-028979754474}" destId="{6686919A-E11E-46D3-B95E-5D6E55A1BFFF}" srcOrd="1" destOrd="0" presId="urn:microsoft.com/office/officeart/2005/8/layout/orgChart1"/>
    <dgm:cxn modelId="{2364050E-464A-7546-AC99-F6B9D19EAD05}" type="presParOf" srcId="{8CFFBC16-9D6A-44CE-A081-028979754474}" destId="{6B481C79-73D9-43F8-83D0-203182BE6622}" srcOrd="2" destOrd="0" presId="urn:microsoft.com/office/officeart/2005/8/layout/orgChart1"/>
    <dgm:cxn modelId="{AA6C5E11-24EC-3A44-9342-BF4C60C13EA7}" type="presParOf" srcId="{AA380FEA-2EB6-41FA-B8F6-372135CE8F33}" destId="{C4125032-B8DD-43A3-A6B0-953CEC0CA6C7}" srcOrd="4" destOrd="0" presId="urn:microsoft.com/office/officeart/2005/8/layout/orgChart1"/>
    <dgm:cxn modelId="{F55FFE84-45A6-EE44-A9E2-8926DC76346F}" type="presParOf" srcId="{AA380FEA-2EB6-41FA-B8F6-372135CE8F33}" destId="{D04B9F24-2F43-4BD7-8A70-ADDB3EB8C2A3}" srcOrd="5" destOrd="0" presId="urn:microsoft.com/office/officeart/2005/8/layout/orgChart1"/>
    <dgm:cxn modelId="{F7795615-2C07-E94F-AD58-E6479F93D30B}" type="presParOf" srcId="{D04B9F24-2F43-4BD7-8A70-ADDB3EB8C2A3}" destId="{87ADB734-CD29-43E8-9580-BDFC5640EB48}" srcOrd="0" destOrd="0" presId="urn:microsoft.com/office/officeart/2005/8/layout/orgChart1"/>
    <dgm:cxn modelId="{809A0207-70E3-9846-85E9-C29133E64383}" type="presParOf" srcId="{87ADB734-CD29-43E8-9580-BDFC5640EB48}" destId="{61FC1B82-D164-4CD3-8401-47B495D3AB94}" srcOrd="0" destOrd="0" presId="urn:microsoft.com/office/officeart/2005/8/layout/orgChart1"/>
    <dgm:cxn modelId="{24D6F73B-B48B-874F-9AA1-6226B3B13FD0}" type="presParOf" srcId="{87ADB734-CD29-43E8-9580-BDFC5640EB48}" destId="{19537598-92C5-463B-919D-749B35E2104F}" srcOrd="1" destOrd="0" presId="urn:microsoft.com/office/officeart/2005/8/layout/orgChart1"/>
    <dgm:cxn modelId="{C67704BF-C107-974A-A741-081034C762D6}" type="presParOf" srcId="{D04B9F24-2F43-4BD7-8A70-ADDB3EB8C2A3}" destId="{1E37D411-9845-4813-8BFF-DEC02608CBD3}" srcOrd="1" destOrd="0" presId="urn:microsoft.com/office/officeart/2005/8/layout/orgChart1"/>
    <dgm:cxn modelId="{B08B7020-DB27-1044-ABD7-96A1D22F937E}" type="presParOf" srcId="{D04B9F24-2F43-4BD7-8A70-ADDB3EB8C2A3}" destId="{8670ED67-3EF3-4522-8023-ACB9A3005066}" srcOrd="2" destOrd="0" presId="urn:microsoft.com/office/officeart/2005/8/layout/orgChart1"/>
    <dgm:cxn modelId="{72689BBE-3E16-C947-BB52-1A1069A184C2}" type="presParOf" srcId="{C40EAF26-97A4-46AA-846E-D41A2BF9FFDB}" destId="{92F129D9-EEC5-47C6-88C3-8B9027CEC7F0}" srcOrd="2" destOrd="0" presId="urn:microsoft.com/office/officeart/2005/8/layout/orgChart1"/>
    <dgm:cxn modelId="{4621B93F-C6BF-E44B-94DD-625D7FBEEFED}" type="presParOf" srcId="{3ADA2B16-C7CB-4241-B5CF-785CAFA7A938}" destId="{B6402B76-09AA-45DF-A9F8-23BDAEF6A40E}" srcOrd="2" destOrd="0" presId="urn:microsoft.com/office/officeart/2005/8/layout/orgChart1"/>
    <dgm:cxn modelId="{86AF9261-446B-5141-812F-4D5024DA74C0}" type="presParOf" srcId="{3ADA2B16-C7CB-4241-B5CF-785CAFA7A938}" destId="{C7719154-C5CE-4F14-A8A3-B94D8C0E6D0E}" srcOrd="3" destOrd="0" presId="urn:microsoft.com/office/officeart/2005/8/layout/orgChart1"/>
    <dgm:cxn modelId="{F2957A4F-C1EC-9D4C-BC23-92F806DDC2B0}" type="presParOf" srcId="{C7719154-C5CE-4F14-A8A3-B94D8C0E6D0E}" destId="{DC2205CA-7DA8-45E9-802D-95BC07A07725}" srcOrd="0" destOrd="0" presId="urn:microsoft.com/office/officeart/2005/8/layout/orgChart1"/>
    <dgm:cxn modelId="{E5867F14-B371-0F48-AA0A-D3FA02AFF0E7}" type="presParOf" srcId="{DC2205CA-7DA8-45E9-802D-95BC07A07725}" destId="{5F2432F3-5087-4C63-9F21-1FA406C7A4CE}" srcOrd="0" destOrd="0" presId="urn:microsoft.com/office/officeart/2005/8/layout/orgChart1"/>
    <dgm:cxn modelId="{E735B649-D102-A74F-ABDD-6C66439DD04C}" type="presParOf" srcId="{DC2205CA-7DA8-45E9-802D-95BC07A07725}" destId="{897880FE-D10D-4CCA-9051-759786DD8C2A}" srcOrd="1" destOrd="0" presId="urn:microsoft.com/office/officeart/2005/8/layout/orgChart1"/>
    <dgm:cxn modelId="{7CC70620-CE17-D44D-9FF9-BDA3BB2B2B60}" type="presParOf" srcId="{C7719154-C5CE-4F14-A8A3-B94D8C0E6D0E}" destId="{AB4EFD03-8786-4B45-9D77-F0073C7DE4E8}" srcOrd="1" destOrd="0" presId="urn:microsoft.com/office/officeart/2005/8/layout/orgChart1"/>
    <dgm:cxn modelId="{5D05A6D6-E995-5D46-88CC-EE6BBD1E8B60}" type="presParOf" srcId="{AB4EFD03-8786-4B45-9D77-F0073C7DE4E8}" destId="{56D2C2C4-2B28-43F3-A7B8-1FD306DF72EA}" srcOrd="0" destOrd="0" presId="urn:microsoft.com/office/officeart/2005/8/layout/orgChart1"/>
    <dgm:cxn modelId="{009641B0-BFAA-F04D-8FD6-9D70F7F052A4}" type="presParOf" srcId="{AB4EFD03-8786-4B45-9D77-F0073C7DE4E8}" destId="{641AF94D-D5CD-4FCB-A87B-2B05F70E6212}" srcOrd="1" destOrd="0" presId="urn:microsoft.com/office/officeart/2005/8/layout/orgChart1"/>
    <dgm:cxn modelId="{A6C27706-EC4F-7743-85DB-C223AE261C03}" type="presParOf" srcId="{641AF94D-D5CD-4FCB-A87B-2B05F70E6212}" destId="{98000517-58E1-4CFA-B8F9-66088727F430}" srcOrd="0" destOrd="0" presId="urn:microsoft.com/office/officeart/2005/8/layout/orgChart1"/>
    <dgm:cxn modelId="{7B39A4FD-CF85-2E43-B0BF-21306B4DF636}" type="presParOf" srcId="{98000517-58E1-4CFA-B8F9-66088727F430}" destId="{CCF6565D-824B-4B0D-BA70-B47210837A4B}" srcOrd="0" destOrd="0" presId="urn:microsoft.com/office/officeart/2005/8/layout/orgChart1"/>
    <dgm:cxn modelId="{AD9B3077-D085-0343-AB38-AA65C7CD44CD}" type="presParOf" srcId="{98000517-58E1-4CFA-B8F9-66088727F430}" destId="{49EEB9FA-5C00-435D-B3CF-44570B8B0996}" srcOrd="1" destOrd="0" presId="urn:microsoft.com/office/officeart/2005/8/layout/orgChart1"/>
    <dgm:cxn modelId="{FE18516E-DDC5-E541-A8A3-B171995ED88C}" type="presParOf" srcId="{641AF94D-D5CD-4FCB-A87B-2B05F70E6212}" destId="{6A2F99DD-4ADA-400E-9078-21B3B7CD6F76}" srcOrd="1" destOrd="0" presId="urn:microsoft.com/office/officeart/2005/8/layout/orgChart1"/>
    <dgm:cxn modelId="{DD7C7C4A-9972-964F-9EEE-A9EBD619B47F}" type="presParOf" srcId="{641AF94D-D5CD-4FCB-A87B-2B05F70E6212}" destId="{D78D6F6C-B9B5-43C8-A92B-5D5EA8E40FEE}" srcOrd="2" destOrd="0" presId="urn:microsoft.com/office/officeart/2005/8/layout/orgChart1"/>
    <dgm:cxn modelId="{E4450678-2283-014F-AA13-9D3AB14D85C1}" type="presParOf" srcId="{AB4EFD03-8786-4B45-9D77-F0073C7DE4E8}" destId="{987E3C62-249E-4284-B5AF-2F4E292AB7A0}" srcOrd="2" destOrd="0" presId="urn:microsoft.com/office/officeart/2005/8/layout/orgChart1"/>
    <dgm:cxn modelId="{2DBD2792-E28F-C24E-8EBF-9CA8042BA31F}" type="presParOf" srcId="{AB4EFD03-8786-4B45-9D77-F0073C7DE4E8}" destId="{C084C234-B469-427C-B2CC-AA74959B5689}" srcOrd="3" destOrd="0" presId="urn:microsoft.com/office/officeart/2005/8/layout/orgChart1"/>
    <dgm:cxn modelId="{7A59DBAC-F6E3-A145-A4C3-6B025E0B67D4}" type="presParOf" srcId="{C084C234-B469-427C-B2CC-AA74959B5689}" destId="{76BD98EF-28D1-427C-94FE-64042D009042}" srcOrd="0" destOrd="0" presId="urn:microsoft.com/office/officeart/2005/8/layout/orgChart1"/>
    <dgm:cxn modelId="{B28C3E1A-88BE-E748-AA65-FF99832B05DF}" type="presParOf" srcId="{76BD98EF-28D1-427C-94FE-64042D009042}" destId="{712CF280-1769-4D61-8CC0-B5764BA29004}" srcOrd="0" destOrd="0" presId="urn:microsoft.com/office/officeart/2005/8/layout/orgChart1"/>
    <dgm:cxn modelId="{F12FE8E1-59DB-1A46-B314-2E50C81C4E2E}" type="presParOf" srcId="{76BD98EF-28D1-427C-94FE-64042D009042}" destId="{10630C09-DF7F-4371-A71D-4E9281B65AA9}" srcOrd="1" destOrd="0" presId="urn:microsoft.com/office/officeart/2005/8/layout/orgChart1"/>
    <dgm:cxn modelId="{C7737A68-6E97-504B-9B9E-566243D891BF}" type="presParOf" srcId="{C084C234-B469-427C-B2CC-AA74959B5689}" destId="{283DC754-7580-4E88-95CB-386F93546093}" srcOrd="1" destOrd="0" presId="urn:microsoft.com/office/officeart/2005/8/layout/orgChart1"/>
    <dgm:cxn modelId="{69D7EB15-318C-EE47-BA66-94880AA3924A}" type="presParOf" srcId="{C084C234-B469-427C-B2CC-AA74959B5689}" destId="{1E6D0E6F-6F11-46F8-9494-0D9653A47CD5}" srcOrd="2" destOrd="0" presId="urn:microsoft.com/office/officeart/2005/8/layout/orgChart1"/>
    <dgm:cxn modelId="{D55B4CBA-5A2B-9841-928C-170D5D89AF3E}" type="presParOf" srcId="{AB4EFD03-8786-4B45-9D77-F0073C7DE4E8}" destId="{F1188CB2-D687-4830-AABC-305B8677F74B}" srcOrd="4" destOrd="0" presId="urn:microsoft.com/office/officeart/2005/8/layout/orgChart1"/>
    <dgm:cxn modelId="{00B13C1C-7B4E-ED40-A111-687ECF7D8ABC}" type="presParOf" srcId="{AB4EFD03-8786-4B45-9D77-F0073C7DE4E8}" destId="{8A672756-F8FD-4C24-B5CA-9630649FC652}" srcOrd="5" destOrd="0" presId="urn:microsoft.com/office/officeart/2005/8/layout/orgChart1"/>
    <dgm:cxn modelId="{9755AD83-05C4-154C-BF50-C1220A3D0836}" type="presParOf" srcId="{8A672756-F8FD-4C24-B5CA-9630649FC652}" destId="{D2AFD321-EE41-4FB6-913C-A3FCFC8A0793}" srcOrd="0" destOrd="0" presId="urn:microsoft.com/office/officeart/2005/8/layout/orgChart1"/>
    <dgm:cxn modelId="{4CC9DF41-68A5-4E4A-9C25-A5948B43531D}" type="presParOf" srcId="{D2AFD321-EE41-4FB6-913C-A3FCFC8A0793}" destId="{C5FD9DFD-B6F3-49F4-8E1A-84D13C94D172}" srcOrd="0" destOrd="0" presId="urn:microsoft.com/office/officeart/2005/8/layout/orgChart1"/>
    <dgm:cxn modelId="{301D6767-A77D-6244-B851-D89835B9CF57}" type="presParOf" srcId="{D2AFD321-EE41-4FB6-913C-A3FCFC8A0793}" destId="{706541E8-7190-4E08-8A3A-CF87C1694F71}" srcOrd="1" destOrd="0" presId="urn:microsoft.com/office/officeart/2005/8/layout/orgChart1"/>
    <dgm:cxn modelId="{2AB76951-99E0-7E43-9512-036607167A67}" type="presParOf" srcId="{8A672756-F8FD-4C24-B5CA-9630649FC652}" destId="{4048CE48-0A15-4395-860F-970C6AA356A3}" srcOrd="1" destOrd="0" presId="urn:microsoft.com/office/officeart/2005/8/layout/orgChart1"/>
    <dgm:cxn modelId="{F5A52649-5DF2-8B4A-9071-019B46AFA23C}" type="presParOf" srcId="{8A672756-F8FD-4C24-B5CA-9630649FC652}" destId="{03A151DE-6DD0-423E-B33C-2C86FD3BB09D}" srcOrd="2" destOrd="0" presId="urn:microsoft.com/office/officeart/2005/8/layout/orgChart1"/>
    <dgm:cxn modelId="{337A8A2E-2736-9744-A40B-C061F9D87DE2}" type="presParOf" srcId="{AB4EFD03-8786-4B45-9D77-F0073C7DE4E8}" destId="{0708E57F-77D4-4426-9906-B235FACE380D}" srcOrd="6" destOrd="0" presId="urn:microsoft.com/office/officeart/2005/8/layout/orgChart1"/>
    <dgm:cxn modelId="{546C206D-1A42-384A-8139-D1EB22FABBD3}" type="presParOf" srcId="{AB4EFD03-8786-4B45-9D77-F0073C7DE4E8}" destId="{5C8D6E90-FB52-4143-9995-4A0A02848381}" srcOrd="7" destOrd="0" presId="urn:microsoft.com/office/officeart/2005/8/layout/orgChart1"/>
    <dgm:cxn modelId="{F83DC9F9-0F3D-334B-8D48-E7E9385F46B5}" type="presParOf" srcId="{5C8D6E90-FB52-4143-9995-4A0A02848381}" destId="{405D0C16-EBD3-460C-8294-6359A9D9B81D}" srcOrd="0" destOrd="0" presId="urn:microsoft.com/office/officeart/2005/8/layout/orgChart1"/>
    <dgm:cxn modelId="{2CAD3B51-8A24-5E4F-A428-FBE5777F9398}" type="presParOf" srcId="{405D0C16-EBD3-460C-8294-6359A9D9B81D}" destId="{B719FC8D-1F4D-4D78-98D0-3161B511E960}" srcOrd="0" destOrd="0" presId="urn:microsoft.com/office/officeart/2005/8/layout/orgChart1"/>
    <dgm:cxn modelId="{EFA2BA6A-4C26-4B44-A607-0E2AF19D5BAB}" type="presParOf" srcId="{405D0C16-EBD3-460C-8294-6359A9D9B81D}" destId="{C10A4DD5-9418-41C4-ACA7-A0243F68769B}" srcOrd="1" destOrd="0" presId="urn:microsoft.com/office/officeart/2005/8/layout/orgChart1"/>
    <dgm:cxn modelId="{E04B0AC9-16BC-964D-AEDD-EEB76ABEC9D3}" type="presParOf" srcId="{5C8D6E90-FB52-4143-9995-4A0A02848381}" destId="{EEF7EED8-AE92-4EE2-A23C-27EDB89C7080}" srcOrd="1" destOrd="0" presId="urn:microsoft.com/office/officeart/2005/8/layout/orgChart1"/>
    <dgm:cxn modelId="{BE6D6B4D-4742-A44F-BBCE-67973920D8A8}" type="presParOf" srcId="{5C8D6E90-FB52-4143-9995-4A0A02848381}" destId="{DC0BDCAE-D443-4C53-828A-22FAC4C59D4C}" srcOrd="2" destOrd="0" presId="urn:microsoft.com/office/officeart/2005/8/layout/orgChart1"/>
    <dgm:cxn modelId="{6F658F87-6271-C541-966E-7EEAFAC7C3C6}" type="presParOf" srcId="{C7719154-C5CE-4F14-A8A3-B94D8C0E6D0E}" destId="{68F2AD14-FAFE-4780-83EE-5F3486AC252B}" srcOrd="2" destOrd="0" presId="urn:microsoft.com/office/officeart/2005/8/layout/orgChart1"/>
    <dgm:cxn modelId="{A0F36E6B-A404-2D47-904E-C7BE173FD857}" type="presParOf" srcId="{221B9FB7-6E78-4528-83F9-AABA3EF0DE3D}" destId="{621B3108-0F4D-4571-A56E-0A8462B54796}" srcOrd="2" destOrd="0" presId="urn:microsoft.com/office/officeart/2005/8/layout/orgChart1"/>
    <dgm:cxn modelId="{1400B171-669D-2D4B-A904-6225140A78D7}" type="presParOf" srcId="{F5B21BEA-E5D9-4055-AE09-9852020E727C}" destId="{B30AC488-95E6-4A94-B073-999499E1F6C6}" srcOrd="1" destOrd="0" presId="urn:microsoft.com/office/officeart/2005/8/layout/orgChart1"/>
    <dgm:cxn modelId="{6C5EC9B7-92D2-7749-BEC6-C8E29518D827}" type="presParOf" srcId="{B30AC488-95E6-4A94-B073-999499E1F6C6}" destId="{E798F551-039D-4941-8333-B54A023F26A2}" srcOrd="0" destOrd="0" presId="urn:microsoft.com/office/officeart/2005/8/layout/orgChart1"/>
    <dgm:cxn modelId="{3799BF10-A311-344F-BB49-90D1871C70D4}" type="presParOf" srcId="{E798F551-039D-4941-8333-B54A023F26A2}" destId="{9C1B066C-29C4-44B0-95B6-F065495F40AE}" srcOrd="0" destOrd="0" presId="urn:microsoft.com/office/officeart/2005/8/layout/orgChart1"/>
    <dgm:cxn modelId="{5E3A5079-A0A3-934F-B7C8-41324BB67C95}" type="presParOf" srcId="{E798F551-039D-4941-8333-B54A023F26A2}" destId="{1825029A-FABC-48DD-A460-88112F4F671D}" srcOrd="1" destOrd="0" presId="urn:microsoft.com/office/officeart/2005/8/layout/orgChart1"/>
    <dgm:cxn modelId="{5F6B38DE-3421-F64A-8DDF-560E44454311}" type="presParOf" srcId="{B30AC488-95E6-4A94-B073-999499E1F6C6}" destId="{BCD8F712-0D76-456A-A309-E0364DE268A1}" srcOrd="1" destOrd="0" presId="urn:microsoft.com/office/officeart/2005/8/layout/orgChart1"/>
    <dgm:cxn modelId="{89C65708-68EF-1545-95CD-6F0D1630C310}" type="presParOf" srcId="{BCD8F712-0D76-456A-A309-E0364DE268A1}" destId="{A316C29E-E45B-4A23-BB4A-7ADEF517AC91}" srcOrd="0" destOrd="0" presId="urn:microsoft.com/office/officeart/2005/8/layout/orgChart1"/>
    <dgm:cxn modelId="{47896AC3-0F8D-B944-9EDB-4CE30853EA5F}" type="presParOf" srcId="{BCD8F712-0D76-456A-A309-E0364DE268A1}" destId="{3CBD250D-8B25-4FB8-A8A1-A0ECD6F4B65C}" srcOrd="1" destOrd="0" presId="urn:microsoft.com/office/officeart/2005/8/layout/orgChart1"/>
    <dgm:cxn modelId="{C6A57DAF-A757-5E43-B6AA-28B7C7290A02}" type="presParOf" srcId="{3CBD250D-8B25-4FB8-A8A1-A0ECD6F4B65C}" destId="{BFB1DF85-F93C-4E1E-A9EB-AABF183E3F42}" srcOrd="0" destOrd="0" presId="urn:microsoft.com/office/officeart/2005/8/layout/orgChart1"/>
    <dgm:cxn modelId="{8EA6EFEE-E28C-DC41-8C48-38924906EB70}" type="presParOf" srcId="{BFB1DF85-F93C-4E1E-A9EB-AABF183E3F42}" destId="{FAF3EF8D-8A2D-469F-9519-0A7A35FA1459}" srcOrd="0" destOrd="0" presId="urn:microsoft.com/office/officeart/2005/8/layout/orgChart1"/>
    <dgm:cxn modelId="{5A4AAA9B-DF09-F047-8428-06B9E6F79290}" type="presParOf" srcId="{BFB1DF85-F93C-4E1E-A9EB-AABF183E3F42}" destId="{C9A84C75-8B22-4B73-B9EA-6041035DC685}" srcOrd="1" destOrd="0" presId="urn:microsoft.com/office/officeart/2005/8/layout/orgChart1"/>
    <dgm:cxn modelId="{7C8AB22E-4F35-3448-8E57-9040543BF675}" type="presParOf" srcId="{3CBD250D-8B25-4FB8-A8A1-A0ECD6F4B65C}" destId="{58545993-3844-4586-A358-112EC732F573}" srcOrd="1" destOrd="0" presId="urn:microsoft.com/office/officeart/2005/8/layout/orgChart1"/>
    <dgm:cxn modelId="{D0FF4400-C3F5-614A-860F-DCE11E727FA2}" type="presParOf" srcId="{3CBD250D-8B25-4FB8-A8A1-A0ECD6F4B65C}" destId="{D4BF361E-4069-4272-8D9D-F78B3F4B08FE}" srcOrd="2" destOrd="0" presId="urn:microsoft.com/office/officeart/2005/8/layout/orgChart1"/>
    <dgm:cxn modelId="{F8B6249E-D749-E941-B68B-F7D0A238E7F4}" type="presParOf" srcId="{BCD8F712-0D76-456A-A309-E0364DE268A1}" destId="{3A8DF33C-CD59-492F-B8FE-9C278EC1C276}" srcOrd="2" destOrd="0" presId="urn:microsoft.com/office/officeart/2005/8/layout/orgChart1"/>
    <dgm:cxn modelId="{01110AED-DB70-FB4C-9A95-12D69D9DA365}" type="presParOf" srcId="{BCD8F712-0D76-456A-A309-E0364DE268A1}" destId="{BE05DD6F-8AEA-4879-82E6-A16975CA125D}" srcOrd="3" destOrd="0" presId="urn:microsoft.com/office/officeart/2005/8/layout/orgChart1"/>
    <dgm:cxn modelId="{F5CB5D59-B1CE-854A-9A38-FE1A14DC1716}" type="presParOf" srcId="{BE05DD6F-8AEA-4879-82E6-A16975CA125D}" destId="{47D4DD6A-42C8-4FB6-9216-6DA4E62161E2}" srcOrd="0" destOrd="0" presId="urn:microsoft.com/office/officeart/2005/8/layout/orgChart1"/>
    <dgm:cxn modelId="{D52C4BE0-C7C6-6C4F-8311-22747AB21E5C}" type="presParOf" srcId="{47D4DD6A-42C8-4FB6-9216-6DA4E62161E2}" destId="{6D06370C-F079-4D94-B587-5C08F923274C}" srcOrd="0" destOrd="0" presId="urn:microsoft.com/office/officeart/2005/8/layout/orgChart1"/>
    <dgm:cxn modelId="{5DC093AD-C137-FC46-8CFF-6A1F8B535CB3}" type="presParOf" srcId="{47D4DD6A-42C8-4FB6-9216-6DA4E62161E2}" destId="{0F3DAC7A-590B-441D-85C7-56BB1404010F}" srcOrd="1" destOrd="0" presId="urn:microsoft.com/office/officeart/2005/8/layout/orgChart1"/>
    <dgm:cxn modelId="{1B45B574-63ED-9C42-A35E-3AA6710C8C41}" type="presParOf" srcId="{BE05DD6F-8AEA-4879-82E6-A16975CA125D}" destId="{CA9C117B-FE2E-44AD-9528-628D871DFCC9}" srcOrd="1" destOrd="0" presId="urn:microsoft.com/office/officeart/2005/8/layout/orgChart1"/>
    <dgm:cxn modelId="{BAAB7558-8CEF-3F48-9987-098E59C126A5}" type="presParOf" srcId="{BE05DD6F-8AEA-4879-82E6-A16975CA125D}" destId="{AEAEA276-2D06-4060-811A-9F180FD79E2F}" srcOrd="2" destOrd="0" presId="urn:microsoft.com/office/officeart/2005/8/layout/orgChart1"/>
    <dgm:cxn modelId="{6B3167EF-5476-3849-AAA6-FD01536A1755}" type="presParOf" srcId="{BCD8F712-0D76-456A-A309-E0364DE268A1}" destId="{5D64A997-0638-4943-BBAB-6E27A520DBCA}" srcOrd="4" destOrd="0" presId="urn:microsoft.com/office/officeart/2005/8/layout/orgChart1"/>
    <dgm:cxn modelId="{DAC01789-A396-E742-A3CB-094E8128B80F}" type="presParOf" srcId="{BCD8F712-0D76-456A-A309-E0364DE268A1}" destId="{6DA7B005-3A46-4174-92EC-B5AFA1A04A2F}" srcOrd="5" destOrd="0" presId="urn:microsoft.com/office/officeart/2005/8/layout/orgChart1"/>
    <dgm:cxn modelId="{9722ED60-7DF9-5140-AA3F-A232CA6B1946}" type="presParOf" srcId="{6DA7B005-3A46-4174-92EC-B5AFA1A04A2F}" destId="{AFCDC13E-273E-42C6-9B63-B69B191993B6}" srcOrd="0" destOrd="0" presId="urn:microsoft.com/office/officeart/2005/8/layout/orgChart1"/>
    <dgm:cxn modelId="{EEFA1E24-1FFF-5749-9CB6-7B679EEA53BD}" type="presParOf" srcId="{AFCDC13E-273E-42C6-9B63-B69B191993B6}" destId="{AB76F51D-2EA1-4B34-9CC2-5723C2E975F2}" srcOrd="0" destOrd="0" presId="urn:microsoft.com/office/officeart/2005/8/layout/orgChart1"/>
    <dgm:cxn modelId="{A79A5F44-AF0C-904C-AE7C-938344F2B49A}" type="presParOf" srcId="{AFCDC13E-273E-42C6-9B63-B69B191993B6}" destId="{F14B9C49-8081-4BF3-94BF-20F2A897E491}" srcOrd="1" destOrd="0" presId="urn:microsoft.com/office/officeart/2005/8/layout/orgChart1"/>
    <dgm:cxn modelId="{8282C8AE-403D-DC47-BC78-9B10770D18C9}" type="presParOf" srcId="{6DA7B005-3A46-4174-92EC-B5AFA1A04A2F}" destId="{B7F95D38-B06E-4E63-8667-6B44F91F7F88}" srcOrd="1" destOrd="0" presId="urn:microsoft.com/office/officeart/2005/8/layout/orgChart1"/>
    <dgm:cxn modelId="{71AD9E73-0FD4-F241-8B50-38C78D5F5889}" type="presParOf" srcId="{6DA7B005-3A46-4174-92EC-B5AFA1A04A2F}" destId="{DA3A6373-771A-444E-BC1C-F574B48A0E84}" srcOrd="2" destOrd="0" presId="urn:microsoft.com/office/officeart/2005/8/layout/orgChart1"/>
    <dgm:cxn modelId="{6AF4FEDA-2DBF-B345-9E2A-E35671CC3074}" type="presParOf" srcId="{B30AC488-95E6-4A94-B073-999499E1F6C6}" destId="{E4F216C8-EB79-4339-9008-526AB2934D1D}"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64A997-0638-4943-BBAB-6E27A520DBCA}">
      <dsp:nvSpPr>
        <dsp:cNvPr id="0" name=""/>
        <dsp:cNvSpPr/>
      </dsp:nvSpPr>
      <dsp:spPr>
        <a:xfrm>
          <a:off x="6209110" y="726344"/>
          <a:ext cx="1751410" cy="303963"/>
        </a:xfrm>
        <a:custGeom>
          <a:avLst/>
          <a:gdLst/>
          <a:ahLst/>
          <a:cxnLst/>
          <a:rect l="0" t="0" r="0" b="0"/>
          <a:pathLst>
            <a:path>
              <a:moveTo>
                <a:pt x="0" y="0"/>
              </a:moveTo>
              <a:lnTo>
                <a:pt x="0" y="151981"/>
              </a:lnTo>
              <a:lnTo>
                <a:pt x="1751410" y="151981"/>
              </a:lnTo>
              <a:lnTo>
                <a:pt x="1751410" y="303963"/>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3A8DF33C-CD59-492F-B8FE-9C278EC1C276}">
      <dsp:nvSpPr>
        <dsp:cNvPr id="0" name=""/>
        <dsp:cNvSpPr/>
      </dsp:nvSpPr>
      <dsp:spPr>
        <a:xfrm>
          <a:off x="6163390" y="726344"/>
          <a:ext cx="91440" cy="303963"/>
        </a:xfrm>
        <a:custGeom>
          <a:avLst/>
          <a:gdLst/>
          <a:ahLst/>
          <a:cxnLst/>
          <a:rect l="0" t="0" r="0" b="0"/>
          <a:pathLst>
            <a:path>
              <a:moveTo>
                <a:pt x="45720" y="0"/>
              </a:moveTo>
              <a:lnTo>
                <a:pt x="45720" y="303963"/>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A316C29E-E45B-4A23-BB4A-7ADEF517AC91}">
      <dsp:nvSpPr>
        <dsp:cNvPr id="0" name=""/>
        <dsp:cNvSpPr/>
      </dsp:nvSpPr>
      <dsp:spPr>
        <a:xfrm>
          <a:off x="4457700" y="726344"/>
          <a:ext cx="1751410" cy="303963"/>
        </a:xfrm>
        <a:custGeom>
          <a:avLst/>
          <a:gdLst/>
          <a:ahLst/>
          <a:cxnLst/>
          <a:rect l="0" t="0" r="0" b="0"/>
          <a:pathLst>
            <a:path>
              <a:moveTo>
                <a:pt x="1751410" y="0"/>
              </a:moveTo>
              <a:lnTo>
                <a:pt x="1751410" y="151981"/>
              </a:lnTo>
              <a:lnTo>
                <a:pt x="0" y="151981"/>
              </a:lnTo>
              <a:lnTo>
                <a:pt x="0" y="303963"/>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0708E57F-77D4-4426-9906-B235FACE380D}">
      <dsp:nvSpPr>
        <dsp:cNvPr id="0" name=""/>
        <dsp:cNvSpPr/>
      </dsp:nvSpPr>
      <dsp:spPr>
        <a:xfrm>
          <a:off x="2127311" y="1754031"/>
          <a:ext cx="217116" cy="3748886"/>
        </a:xfrm>
        <a:custGeom>
          <a:avLst/>
          <a:gdLst/>
          <a:ahLst/>
          <a:cxnLst/>
          <a:rect l="0" t="0" r="0" b="0"/>
          <a:pathLst>
            <a:path>
              <a:moveTo>
                <a:pt x="0" y="0"/>
              </a:moveTo>
              <a:lnTo>
                <a:pt x="0" y="3748886"/>
              </a:lnTo>
              <a:lnTo>
                <a:pt x="217116" y="3748886"/>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F1188CB2-D687-4830-AABC-305B8677F74B}">
      <dsp:nvSpPr>
        <dsp:cNvPr id="0" name=""/>
        <dsp:cNvSpPr/>
      </dsp:nvSpPr>
      <dsp:spPr>
        <a:xfrm>
          <a:off x="2127311" y="1754031"/>
          <a:ext cx="217116" cy="2721199"/>
        </a:xfrm>
        <a:custGeom>
          <a:avLst/>
          <a:gdLst/>
          <a:ahLst/>
          <a:cxnLst/>
          <a:rect l="0" t="0" r="0" b="0"/>
          <a:pathLst>
            <a:path>
              <a:moveTo>
                <a:pt x="0" y="0"/>
              </a:moveTo>
              <a:lnTo>
                <a:pt x="0" y="2721199"/>
              </a:lnTo>
              <a:lnTo>
                <a:pt x="217116" y="2721199"/>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987E3C62-249E-4284-B5AF-2F4E292AB7A0}">
      <dsp:nvSpPr>
        <dsp:cNvPr id="0" name=""/>
        <dsp:cNvSpPr/>
      </dsp:nvSpPr>
      <dsp:spPr>
        <a:xfrm>
          <a:off x="2127311" y="1754031"/>
          <a:ext cx="217116" cy="1693512"/>
        </a:xfrm>
        <a:custGeom>
          <a:avLst/>
          <a:gdLst/>
          <a:ahLst/>
          <a:cxnLst/>
          <a:rect l="0" t="0" r="0" b="0"/>
          <a:pathLst>
            <a:path>
              <a:moveTo>
                <a:pt x="0" y="0"/>
              </a:moveTo>
              <a:lnTo>
                <a:pt x="0" y="1693512"/>
              </a:lnTo>
              <a:lnTo>
                <a:pt x="217116" y="1693512"/>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56D2C2C4-2B28-43F3-A7B8-1FD306DF72EA}">
      <dsp:nvSpPr>
        <dsp:cNvPr id="0" name=""/>
        <dsp:cNvSpPr/>
      </dsp:nvSpPr>
      <dsp:spPr>
        <a:xfrm>
          <a:off x="2127311" y="1754031"/>
          <a:ext cx="217116" cy="665825"/>
        </a:xfrm>
        <a:custGeom>
          <a:avLst/>
          <a:gdLst/>
          <a:ahLst/>
          <a:cxnLst/>
          <a:rect l="0" t="0" r="0" b="0"/>
          <a:pathLst>
            <a:path>
              <a:moveTo>
                <a:pt x="0" y="0"/>
              </a:moveTo>
              <a:lnTo>
                <a:pt x="0" y="665825"/>
              </a:lnTo>
              <a:lnTo>
                <a:pt x="217116" y="665825"/>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B6402B76-09AA-45DF-A9F8-23BDAEF6A40E}">
      <dsp:nvSpPr>
        <dsp:cNvPr id="0" name=""/>
        <dsp:cNvSpPr/>
      </dsp:nvSpPr>
      <dsp:spPr>
        <a:xfrm>
          <a:off x="1830584" y="726344"/>
          <a:ext cx="875705" cy="303963"/>
        </a:xfrm>
        <a:custGeom>
          <a:avLst/>
          <a:gdLst/>
          <a:ahLst/>
          <a:cxnLst/>
          <a:rect l="0" t="0" r="0" b="0"/>
          <a:pathLst>
            <a:path>
              <a:moveTo>
                <a:pt x="0" y="0"/>
              </a:moveTo>
              <a:lnTo>
                <a:pt x="0" y="151981"/>
              </a:lnTo>
              <a:lnTo>
                <a:pt x="875705" y="151981"/>
              </a:lnTo>
              <a:lnTo>
                <a:pt x="875705" y="303963"/>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C4125032-B8DD-43A3-A6B0-953CEC0CA6C7}">
      <dsp:nvSpPr>
        <dsp:cNvPr id="0" name=""/>
        <dsp:cNvSpPr/>
      </dsp:nvSpPr>
      <dsp:spPr>
        <a:xfrm>
          <a:off x="496617" y="1730199"/>
          <a:ext cx="96399" cy="2745031"/>
        </a:xfrm>
        <a:custGeom>
          <a:avLst/>
          <a:gdLst/>
          <a:ahLst/>
          <a:cxnLst/>
          <a:rect l="0" t="0" r="0" b="0"/>
          <a:pathLst>
            <a:path>
              <a:moveTo>
                <a:pt x="0" y="0"/>
              </a:moveTo>
              <a:lnTo>
                <a:pt x="0" y="2745031"/>
              </a:lnTo>
              <a:lnTo>
                <a:pt x="96399" y="2745031"/>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E965EC37-2632-434D-8428-BE3A7688D634}">
      <dsp:nvSpPr>
        <dsp:cNvPr id="0" name=""/>
        <dsp:cNvSpPr/>
      </dsp:nvSpPr>
      <dsp:spPr>
        <a:xfrm>
          <a:off x="496617" y="1730199"/>
          <a:ext cx="96399" cy="1717344"/>
        </a:xfrm>
        <a:custGeom>
          <a:avLst/>
          <a:gdLst/>
          <a:ahLst/>
          <a:cxnLst/>
          <a:rect l="0" t="0" r="0" b="0"/>
          <a:pathLst>
            <a:path>
              <a:moveTo>
                <a:pt x="0" y="0"/>
              </a:moveTo>
              <a:lnTo>
                <a:pt x="0" y="1717344"/>
              </a:lnTo>
              <a:lnTo>
                <a:pt x="96399" y="1717344"/>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5F63264C-DE23-4A1F-9ACC-2ACFB8EC06E8}">
      <dsp:nvSpPr>
        <dsp:cNvPr id="0" name=""/>
        <dsp:cNvSpPr/>
      </dsp:nvSpPr>
      <dsp:spPr>
        <a:xfrm>
          <a:off x="496617" y="1730199"/>
          <a:ext cx="96399" cy="689657"/>
        </a:xfrm>
        <a:custGeom>
          <a:avLst/>
          <a:gdLst/>
          <a:ahLst/>
          <a:cxnLst/>
          <a:rect l="0" t="0" r="0" b="0"/>
          <a:pathLst>
            <a:path>
              <a:moveTo>
                <a:pt x="0" y="0"/>
              </a:moveTo>
              <a:lnTo>
                <a:pt x="0" y="689657"/>
              </a:lnTo>
              <a:lnTo>
                <a:pt x="96399" y="689657"/>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87F1762B-8500-4464-BCDB-AEBD6E975CAB}">
      <dsp:nvSpPr>
        <dsp:cNvPr id="0" name=""/>
        <dsp:cNvSpPr/>
      </dsp:nvSpPr>
      <dsp:spPr>
        <a:xfrm>
          <a:off x="1075596" y="726344"/>
          <a:ext cx="754988" cy="280131"/>
        </a:xfrm>
        <a:custGeom>
          <a:avLst/>
          <a:gdLst/>
          <a:ahLst/>
          <a:cxnLst/>
          <a:rect l="0" t="0" r="0" b="0"/>
          <a:pathLst>
            <a:path>
              <a:moveTo>
                <a:pt x="754988" y="0"/>
              </a:moveTo>
              <a:lnTo>
                <a:pt x="754988" y="128149"/>
              </a:lnTo>
              <a:lnTo>
                <a:pt x="0" y="128149"/>
              </a:lnTo>
              <a:lnTo>
                <a:pt x="0" y="280131"/>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92B039C1-1E2A-4C62-BC1E-1F6F0F0AC344}">
      <dsp:nvSpPr>
        <dsp:cNvPr id="0" name=""/>
        <dsp:cNvSpPr/>
      </dsp:nvSpPr>
      <dsp:spPr>
        <a:xfrm>
          <a:off x="1106861" y="2621"/>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b="1" u="sng" kern="1200" dirty="0" smtClean="0">
              <a:solidFill>
                <a:schemeClr val="tx1"/>
              </a:solidFill>
            </a:rPr>
            <a:t>CNS</a:t>
          </a:r>
          <a:endParaRPr lang="en-US" sz="2200" b="1" u="sng" kern="1200" dirty="0">
            <a:solidFill>
              <a:schemeClr val="tx1"/>
            </a:solidFill>
          </a:endParaRPr>
        </a:p>
      </dsp:txBody>
      <dsp:txXfrm>
        <a:off x="1106861" y="2621"/>
        <a:ext cx="1447446" cy="723723"/>
      </dsp:txXfrm>
    </dsp:sp>
    <dsp:sp modelId="{718F0AA3-2149-4287-A0AA-EFD620C01230}">
      <dsp:nvSpPr>
        <dsp:cNvPr id="0" name=""/>
        <dsp:cNvSpPr/>
      </dsp:nvSpPr>
      <dsp:spPr>
        <a:xfrm>
          <a:off x="351873" y="1006476"/>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u="sng" kern="1200" dirty="0" smtClean="0">
              <a:solidFill>
                <a:schemeClr val="tx1"/>
              </a:solidFill>
            </a:rPr>
            <a:t>Brain</a:t>
          </a:r>
          <a:endParaRPr lang="en-US" sz="2200" u="sng" kern="1200" dirty="0">
            <a:solidFill>
              <a:schemeClr val="tx1"/>
            </a:solidFill>
          </a:endParaRPr>
        </a:p>
      </dsp:txBody>
      <dsp:txXfrm>
        <a:off x="351873" y="1006476"/>
        <a:ext cx="1447446" cy="723723"/>
      </dsp:txXfrm>
    </dsp:sp>
    <dsp:sp modelId="{5FCAB0B7-5827-43D0-800C-36A05E207617}">
      <dsp:nvSpPr>
        <dsp:cNvPr id="0" name=""/>
        <dsp:cNvSpPr/>
      </dsp:nvSpPr>
      <dsp:spPr>
        <a:xfrm>
          <a:off x="593017" y="2057995"/>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Forebrain</a:t>
          </a:r>
          <a:endParaRPr lang="en-US" sz="2200" kern="1200" dirty="0">
            <a:solidFill>
              <a:schemeClr val="tx1"/>
            </a:solidFill>
          </a:endParaRPr>
        </a:p>
      </dsp:txBody>
      <dsp:txXfrm>
        <a:off x="593017" y="2057995"/>
        <a:ext cx="1447446" cy="723723"/>
      </dsp:txXfrm>
    </dsp:sp>
    <dsp:sp modelId="{225BB443-C4EB-40CD-9886-764123E24047}">
      <dsp:nvSpPr>
        <dsp:cNvPr id="0" name=""/>
        <dsp:cNvSpPr/>
      </dsp:nvSpPr>
      <dsp:spPr>
        <a:xfrm>
          <a:off x="593017" y="3085682"/>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Brainstem</a:t>
          </a:r>
          <a:endParaRPr lang="en-US" sz="2200" kern="1200" dirty="0">
            <a:solidFill>
              <a:schemeClr val="tx1"/>
            </a:solidFill>
          </a:endParaRPr>
        </a:p>
      </dsp:txBody>
      <dsp:txXfrm>
        <a:off x="593017" y="3085682"/>
        <a:ext cx="1447446" cy="723723"/>
      </dsp:txXfrm>
    </dsp:sp>
    <dsp:sp modelId="{61FC1B82-D164-4CD3-8401-47B495D3AB94}">
      <dsp:nvSpPr>
        <dsp:cNvPr id="0" name=""/>
        <dsp:cNvSpPr/>
      </dsp:nvSpPr>
      <dsp:spPr>
        <a:xfrm>
          <a:off x="593017" y="4113369"/>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Cerebellum</a:t>
          </a:r>
          <a:endParaRPr lang="en-US" sz="2200" kern="1200" dirty="0">
            <a:solidFill>
              <a:schemeClr val="tx1"/>
            </a:solidFill>
          </a:endParaRPr>
        </a:p>
      </dsp:txBody>
      <dsp:txXfrm>
        <a:off x="593017" y="4113369"/>
        <a:ext cx="1447446" cy="723723"/>
      </dsp:txXfrm>
    </dsp:sp>
    <dsp:sp modelId="{5F2432F3-5087-4C63-9F21-1FA406C7A4CE}">
      <dsp:nvSpPr>
        <dsp:cNvPr id="0" name=""/>
        <dsp:cNvSpPr/>
      </dsp:nvSpPr>
      <dsp:spPr>
        <a:xfrm>
          <a:off x="1982566" y="1030308"/>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u="sng" kern="1200" dirty="0" smtClean="0">
              <a:solidFill>
                <a:schemeClr val="tx1"/>
              </a:solidFill>
            </a:rPr>
            <a:t>SC</a:t>
          </a:r>
          <a:endParaRPr lang="en-US" sz="2200" u="sng" kern="1200" dirty="0">
            <a:solidFill>
              <a:schemeClr val="tx1"/>
            </a:solidFill>
          </a:endParaRPr>
        </a:p>
      </dsp:txBody>
      <dsp:txXfrm>
        <a:off x="1982566" y="1030308"/>
        <a:ext cx="1447446" cy="723723"/>
      </dsp:txXfrm>
    </dsp:sp>
    <dsp:sp modelId="{CCF6565D-824B-4B0D-BA70-B47210837A4B}">
      <dsp:nvSpPr>
        <dsp:cNvPr id="0" name=""/>
        <dsp:cNvSpPr/>
      </dsp:nvSpPr>
      <dsp:spPr>
        <a:xfrm>
          <a:off x="2344428" y="2057995"/>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C1-</a:t>
          </a:r>
          <a:r>
            <a:rPr lang="en-US" sz="2200" kern="1200" dirty="0" smtClean="0">
              <a:solidFill>
                <a:schemeClr val="tx1"/>
              </a:solidFill>
            </a:rPr>
            <a:t>C5</a:t>
          </a:r>
          <a:endParaRPr lang="en-US" sz="2200" kern="1200" dirty="0">
            <a:solidFill>
              <a:schemeClr val="tx1"/>
            </a:solidFill>
          </a:endParaRPr>
        </a:p>
      </dsp:txBody>
      <dsp:txXfrm>
        <a:off x="2344428" y="2057995"/>
        <a:ext cx="1447446" cy="723723"/>
      </dsp:txXfrm>
    </dsp:sp>
    <dsp:sp modelId="{712CF280-1769-4D61-8CC0-B5764BA29004}">
      <dsp:nvSpPr>
        <dsp:cNvPr id="0" name=""/>
        <dsp:cNvSpPr/>
      </dsp:nvSpPr>
      <dsp:spPr>
        <a:xfrm>
          <a:off x="2344428" y="3085682"/>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C6-T2</a:t>
          </a:r>
          <a:endParaRPr lang="en-US" sz="2200" kern="1200" dirty="0">
            <a:solidFill>
              <a:schemeClr val="tx1"/>
            </a:solidFill>
          </a:endParaRPr>
        </a:p>
      </dsp:txBody>
      <dsp:txXfrm>
        <a:off x="2344428" y="3085682"/>
        <a:ext cx="1447446" cy="723723"/>
      </dsp:txXfrm>
    </dsp:sp>
    <dsp:sp modelId="{C5FD9DFD-B6F3-49F4-8E1A-84D13C94D172}">
      <dsp:nvSpPr>
        <dsp:cNvPr id="0" name=""/>
        <dsp:cNvSpPr/>
      </dsp:nvSpPr>
      <dsp:spPr>
        <a:xfrm>
          <a:off x="2344428" y="4113369"/>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T3-L3</a:t>
          </a:r>
          <a:endParaRPr lang="en-US" sz="2200" kern="1200" dirty="0">
            <a:solidFill>
              <a:schemeClr val="tx1"/>
            </a:solidFill>
          </a:endParaRPr>
        </a:p>
      </dsp:txBody>
      <dsp:txXfrm>
        <a:off x="2344428" y="4113369"/>
        <a:ext cx="1447446" cy="723723"/>
      </dsp:txXfrm>
    </dsp:sp>
    <dsp:sp modelId="{B719FC8D-1F4D-4D78-98D0-3161B511E960}">
      <dsp:nvSpPr>
        <dsp:cNvPr id="0" name=""/>
        <dsp:cNvSpPr/>
      </dsp:nvSpPr>
      <dsp:spPr>
        <a:xfrm>
          <a:off x="2344428" y="5141056"/>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L4-S3</a:t>
          </a:r>
          <a:endParaRPr lang="en-US" sz="2200" kern="1200" dirty="0">
            <a:solidFill>
              <a:schemeClr val="tx1"/>
            </a:solidFill>
          </a:endParaRPr>
        </a:p>
      </dsp:txBody>
      <dsp:txXfrm>
        <a:off x="2344428" y="5141056"/>
        <a:ext cx="1447446" cy="723723"/>
      </dsp:txXfrm>
    </dsp:sp>
    <dsp:sp modelId="{9C1B066C-29C4-44B0-95B6-F065495F40AE}">
      <dsp:nvSpPr>
        <dsp:cNvPr id="0" name=""/>
        <dsp:cNvSpPr/>
      </dsp:nvSpPr>
      <dsp:spPr>
        <a:xfrm>
          <a:off x="5485387" y="2621"/>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b="1" u="sng" kern="1200" dirty="0" smtClean="0">
              <a:solidFill>
                <a:schemeClr val="tx1"/>
              </a:solidFill>
            </a:rPr>
            <a:t>PNS</a:t>
          </a:r>
          <a:endParaRPr lang="en-US" sz="2200" b="1" u="sng" kern="1200" dirty="0">
            <a:solidFill>
              <a:schemeClr val="tx1"/>
            </a:solidFill>
          </a:endParaRPr>
        </a:p>
      </dsp:txBody>
      <dsp:txXfrm>
        <a:off x="5485387" y="2621"/>
        <a:ext cx="1447446" cy="723723"/>
      </dsp:txXfrm>
    </dsp:sp>
    <dsp:sp modelId="{FAF3EF8D-8A2D-469F-9519-0A7A35FA1459}">
      <dsp:nvSpPr>
        <dsp:cNvPr id="0" name=""/>
        <dsp:cNvSpPr/>
      </dsp:nvSpPr>
      <dsp:spPr>
        <a:xfrm>
          <a:off x="3733976" y="1030308"/>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Myopathy</a:t>
          </a:r>
          <a:endParaRPr lang="en-US" sz="2200" kern="1200" dirty="0">
            <a:solidFill>
              <a:schemeClr val="tx1"/>
            </a:solidFill>
          </a:endParaRPr>
        </a:p>
      </dsp:txBody>
      <dsp:txXfrm>
        <a:off x="3733976" y="1030308"/>
        <a:ext cx="1447446" cy="723723"/>
      </dsp:txXfrm>
    </dsp:sp>
    <dsp:sp modelId="{6D06370C-F079-4D94-B587-5C08F923274C}">
      <dsp:nvSpPr>
        <dsp:cNvPr id="0" name=""/>
        <dsp:cNvSpPr/>
      </dsp:nvSpPr>
      <dsp:spPr>
        <a:xfrm>
          <a:off x="5485387" y="1030308"/>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Neuropathy</a:t>
          </a:r>
          <a:endParaRPr lang="en-US" sz="2200" kern="1200" dirty="0">
            <a:solidFill>
              <a:schemeClr val="tx1"/>
            </a:solidFill>
          </a:endParaRPr>
        </a:p>
      </dsp:txBody>
      <dsp:txXfrm>
        <a:off x="5485387" y="1030308"/>
        <a:ext cx="1447446" cy="723723"/>
      </dsp:txXfrm>
    </dsp:sp>
    <dsp:sp modelId="{AB76F51D-2EA1-4B34-9CC2-5723C2E975F2}">
      <dsp:nvSpPr>
        <dsp:cNvPr id="0" name=""/>
        <dsp:cNvSpPr/>
      </dsp:nvSpPr>
      <dsp:spPr>
        <a:xfrm>
          <a:off x="7236797" y="1030308"/>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NMJ</a:t>
          </a:r>
          <a:endParaRPr lang="en-US" sz="2200" kern="1200" dirty="0">
            <a:solidFill>
              <a:schemeClr val="tx1"/>
            </a:solidFill>
          </a:endParaRPr>
        </a:p>
      </dsp:txBody>
      <dsp:txXfrm>
        <a:off x="7236797" y="1030308"/>
        <a:ext cx="1447446" cy="7237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64A997-0638-4943-BBAB-6E27A520DBCA}">
      <dsp:nvSpPr>
        <dsp:cNvPr id="0" name=""/>
        <dsp:cNvSpPr/>
      </dsp:nvSpPr>
      <dsp:spPr>
        <a:xfrm>
          <a:off x="6209110" y="726344"/>
          <a:ext cx="1751410" cy="303963"/>
        </a:xfrm>
        <a:custGeom>
          <a:avLst/>
          <a:gdLst/>
          <a:ahLst/>
          <a:cxnLst/>
          <a:rect l="0" t="0" r="0" b="0"/>
          <a:pathLst>
            <a:path>
              <a:moveTo>
                <a:pt x="0" y="0"/>
              </a:moveTo>
              <a:lnTo>
                <a:pt x="0" y="151981"/>
              </a:lnTo>
              <a:lnTo>
                <a:pt x="1751410" y="151981"/>
              </a:lnTo>
              <a:lnTo>
                <a:pt x="1751410" y="303963"/>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3A8DF33C-CD59-492F-B8FE-9C278EC1C276}">
      <dsp:nvSpPr>
        <dsp:cNvPr id="0" name=""/>
        <dsp:cNvSpPr/>
      </dsp:nvSpPr>
      <dsp:spPr>
        <a:xfrm>
          <a:off x="6163390" y="726344"/>
          <a:ext cx="91440" cy="303963"/>
        </a:xfrm>
        <a:custGeom>
          <a:avLst/>
          <a:gdLst/>
          <a:ahLst/>
          <a:cxnLst/>
          <a:rect l="0" t="0" r="0" b="0"/>
          <a:pathLst>
            <a:path>
              <a:moveTo>
                <a:pt x="45720" y="0"/>
              </a:moveTo>
              <a:lnTo>
                <a:pt x="45720" y="303963"/>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A316C29E-E45B-4A23-BB4A-7ADEF517AC91}">
      <dsp:nvSpPr>
        <dsp:cNvPr id="0" name=""/>
        <dsp:cNvSpPr/>
      </dsp:nvSpPr>
      <dsp:spPr>
        <a:xfrm>
          <a:off x="4457700" y="726344"/>
          <a:ext cx="1751410" cy="303963"/>
        </a:xfrm>
        <a:custGeom>
          <a:avLst/>
          <a:gdLst/>
          <a:ahLst/>
          <a:cxnLst/>
          <a:rect l="0" t="0" r="0" b="0"/>
          <a:pathLst>
            <a:path>
              <a:moveTo>
                <a:pt x="1751410" y="0"/>
              </a:moveTo>
              <a:lnTo>
                <a:pt x="1751410" y="151981"/>
              </a:lnTo>
              <a:lnTo>
                <a:pt x="0" y="151981"/>
              </a:lnTo>
              <a:lnTo>
                <a:pt x="0" y="303963"/>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0708E57F-77D4-4426-9906-B235FACE380D}">
      <dsp:nvSpPr>
        <dsp:cNvPr id="0" name=""/>
        <dsp:cNvSpPr/>
      </dsp:nvSpPr>
      <dsp:spPr>
        <a:xfrm>
          <a:off x="2127311" y="1754031"/>
          <a:ext cx="217116" cy="3748886"/>
        </a:xfrm>
        <a:custGeom>
          <a:avLst/>
          <a:gdLst/>
          <a:ahLst/>
          <a:cxnLst/>
          <a:rect l="0" t="0" r="0" b="0"/>
          <a:pathLst>
            <a:path>
              <a:moveTo>
                <a:pt x="0" y="0"/>
              </a:moveTo>
              <a:lnTo>
                <a:pt x="0" y="3748886"/>
              </a:lnTo>
              <a:lnTo>
                <a:pt x="217116" y="3748886"/>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F1188CB2-D687-4830-AABC-305B8677F74B}">
      <dsp:nvSpPr>
        <dsp:cNvPr id="0" name=""/>
        <dsp:cNvSpPr/>
      </dsp:nvSpPr>
      <dsp:spPr>
        <a:xfrm>
          <a:off x="2127311" y="1754031"/>
          <a:ext cx="217116" cy="2721199"/>
        </a:xfrm>
        <a:custGeom>
          <a:avLst/>
          <a:gdLst/>
          <a:ahLst/>
          <a:cxnLst/>
          <a:rect l="0" t="0" r="0" b="0"/>
          <a:pathLst>
            <a:path>
              <a:moveTo>
                <a:pt x="0" y="0"/>
              </a:moveTo>
              <a:lnTo>
                <a:pt x="0" y="2721199"/>
              </a:lnTo>
              <a:lnTo>
                <a:pt x="217116" y="2721199"/>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987E3C62-249E-4284-B5AF-2F4E292AB7A0}">
      <dsp:nvSpPr>
        <dsp:cNvPr id="0" name=""/>
        <dsp:cNvSpPr/>
      </dsp:nvSpPr>
      <dsp:spPr>
        <a:xfrm>
          <a:off x="2127311" y="1754031"/>
          <a:ext cx="217116" cy="1693512"/>
        </a:xfrm>
        <a:custGeom>
          <a:avLst/>
          <a:gdLst/>
          <a:ahLst/>
          <a:cxnLst/>
          <a:rect l="0" t="0" r="0" b="0"/>
          <a:pathLst>
            <a:path>
              <a:moveTo>
                <a:pt x="0" y="0"/>
              </a:moveTo>
              <a:lnTo>
                <a:pt x="0" y="1693512"/>
              </a:lnTo>
              <a:lnTo>
                <a:pt x="217116" y="1693512"/>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56D2C2C4-2B28-43F3-A7B8-1FD306DF72EA}">
      <dsp:nvSpPr>
        <dsp:cNvPr id="0" name=""/>
        <dsp:cNvSpPr/>
      </dsp:nvSpPr>
      <dsp:spPr>
        <a:xfrm>
          <a:off x="2127311" y="1754031"/>
          <a:ext cx="217116" cy="665825"/>
        </a:xfrm>
        <a:custGeom>
          <a:avLst/>
          <a:gdLst/>
          <a:ahLst/>
          <a:cxnLst/>
          <a:rect l="0" t="0" r="0" b="0"/>
          <a:pathLst>
            <a:path>
              <a:moveTo>
                <a:pt x="0" y="0"/>
              </a:moveTo>
              <a:lnTo>
                <a:pt x="0" y="665825"/>
              </a:lnTo>
              <a:lnTo>
                <a:pt x="217116" y="665825"/>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B6402B76-09AA-45DF-A9F8-23BDAEF6A40E}">
      <dsp:nvSpPr>
        <dsp:cNvPr id="0" name=""/>
        <dsp:cNvSpPr/>
      </dsp:nvSpPr>
      <dsp:spPr>
        <a:xfrm>
          <a:off x="1830584" y="726344"/>
          <a:ext cx="875705" cy="303963"/>
        </a:xfrm>
        <a:custGeom>
          <a:avLst/>
          <a:gdLst/>
          <a:ahLst/>
          <a:cxnLst/>
          <a:rect l="0" t="0" r="0" b="0"/>
          <a:pathLst>
            <a:path>
              <a:moveTo>
                <a:pt x="0" y="0"/>
              </a:moveTo>
              <a:lnTo>
                <a:pt x="0" y="151981"/>
              </a:lnTo>
              <a:lnTo>
                <a:pt x="875705" y="151981"/>
              </a:lnTo>
              <a:lnTo>
                <a:pt x="875705" y="303963"/>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C4125032-B8DD-43A3-A6B0-953CEC0CA6C7}">
      <dsp:nvSpPr>
        <dsp:cNvPr id="0" name=""/>
        <dsp:cNvSpPr/>
      </dsp:nvSpPr>
      <dsp:spPr>
        <a:xfrm>
          <a:off x="496617" y="1730199"/>
          <a:ext cx="96399" cy="2745031"/>
        </a:xfrm>
        <a:custGeom>
          <a:avLst/>
          <a:gdLst/>
          <a:ahLst/>
          <a:cxnLst/>
          <a:rect l="0" t="0" r="0" b="0"/>
          <a:pathLst>
            <a:path>
              <a:moveTo>
                <a:pt x="0" y="0"/>
              </a:moveTo>
              <a:lnTo>
                <a:pt x="0" y="2745031"/>
              </a:lnTo>
              <a:lnTo>
                <a:pt x="96399" y="2745031"/>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E965EC37-2632-434D-8428-BE3A7688D634}">
      <dsp:nvSpPr>
        <dsp:cNvPr id="0" name=""/>
        <dsp:cNvSpPr/>
      </dsp:nvSpPr>
      <dsp:spPr>
        <a:xfrm>
          <a:off x="496617" y="1730199"/>
          <a:ext cx="96399" cy="1717344"/>
        </a:xfrm>
        <a:custGeom>
          <a:avLst/>
          <a:gdLst/>
          <a:ahLst/>
          <a:cxnLst/>
          <a:rect l="0" t="0" r="0" b="0"/>
          <a:pathLst>
            <a:path>
              <a:moveTo>
                <a:pt x="0" y="0"/>
              </a:moveTo>
              <a:lnTo>
                <a:pt x="0" y="1717344"/>
              </a:lnTo>
              <a:lnTo>
                <a:pt x="96399" y="1717344"/>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5F63264C-DE23-4A1F-9ACC-2ACFB8EC06E8}">
      <dsp:nvSpPr>
        <dsp:cNvPr id="0" name=""/>
        <dsp:cNvSpPr/>
      </dsp:nvSpPr>
      <dsp:spPr>
        <a:xfrm>
          <a:off x="496617" y="1730199"/>
          <a:ext cx="96399" cy="689657"/>
        </a:xfrm>
        <a:custGeom>
          <a:avLst/>
          <a:gdLst/>
          <a:ahLst/>
          <a:cxnLst/>
          <a:rect l="0" t="0" r="0" b="0"/>
          <a:pathLst>
            <a:path>
              <a:moveTo>
                <a:pt x="0" y="0"/>
              </a:moveTo>
              <a:lnTo>
                <a:pt x="0" y="689657"/>
              </a:lnTo>
              <a:lnTo>
                <a:pt x="96399" y="689657"/>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87F1762B-8500-4464-BCDB-AEBD6E975CAB}">
      <dsp:nvSpPr>
        <dsp:cNvPr id="0" name=""/>
        <dsp:cNvSpPr/>
      </dsp:nvSpPr>
      <dsp:spPr>
        <a:xfrm>
          <a:off x="1075596" y="726344"/>
          <a:ext cx="754988" cy="280131"/>
        </a:xfrm>
        <a:custGeom>
          <a:avLst/>
          <a:gdLst/>
          <a:ahLst/>
          <a:cxnLst/>
          <a:rect l="0" t="0" r="0" b="0"/>
          <a:pathLst>
            <a:path>
              <a:moveTo>
                <a:pt x="754988" y="0"/>
              </a:moveTo>
              <a:lnTo>
                <a:pt x="754988" y="128149"/>
              </a:lnTo>
              <a:lnTo>
                <a:pt x="0" y="128149"/>
              </a:lnTo>
              <a:lnTo>
                <a:pt x="0" y="280131"/>
              </a:lnTo>
            </a:path>
          </a:pathLst>
        </a:custGeom>
        <a:no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sp>
    <dsp:sp modelId="{92B039C1-1E2A-4C62-BC1E-1F6F0F0AC344}">
      <dsp:nvSpPr>
        <dsp:cNvPr id="0" name=""/>
        <dsp:cNvSpPr/>
      </dsp:nvSpPr>
      <dsp:spPr>
        <a:xfrm>
          <a:off x="1106861" y="2621"/>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b="1" u="sng" kern="1200" dirty="0" smtClean="0">
              <a:solidFill>
                <a:schemeClr val="tx1"/>
              </a:solidFill>
            </a:rPr>
            <a:t>CNS</a:t>
          </a:r>
          <a:endParaRPr lang="en-US" sz="2200" b="1" u="sng" kern="1200" dirty="0">
            <a:solidFill>
              <a:schemeClr val="tx1"/>
            </a:solidFill>
          </a:endParaRPr>
        </a:p>
      </dsp:txBody>
      <dsp:txXfrm>
        <a:off x="1106861" y="2621"/>
        <a:ext cx="1447446" cy="723723"/>
      </dsp:txXfrm>
    </dsp:sp>
    <dsp:sp modelId="{718F0AA3-2149-4287-A0AA-EFD620C01230}">
      <dsp:nvSpPr>
        <dsp:cNvPr id="0" name=""/>
        <dsp:cNvSpPr/>
      </dsp:nvSpPr>
      <dsp:spPr>
        <a:xfrm>
          <a:off x="351873" y="1006476"/>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u="sng" kern="1200" dirty="0" smtClean="0">
              <a:solidFill>
                <a:schemeClr val="tx1"/>
              </a:solidFill>
            </a:rPr>
            <a:t>Brain</a:t>
          </a:r>
          <a:endParaRPr lang="en-US" sz="2200" u="sng" kern="1200" dirty="0">
            <a:solidFill>
              <a:schemeClr val="tx1"/>
            </a:solidFill>
          </a:endParaRPr>
        </a:p>
      </dsp:txBody>
      <dsp:txXfrm>
        <a:off x="351873" y="1006476"/>
        <a:ext cx="1447446" cy="723723"/>
      </dsp:txXfrm>
    </dsp:sp>
    <dsp:sp modelId="{5FCAB0B7-5827-43D0-800C-36A05E207617}">
      <dsp:nvSpPr>
        <dsp:cNvPr id="0" name=""/>
        <dsp:cNvSpPr/>
      </dsp:nvSpPr>
      <dsp:spPr>
        <a:xfrm>
          <a:off x="593017" y="2057995"/>
          <a:ext cx="1447446" cy="723723"/>
        </a:xfrm>
        <a:prstGeom prst="rect">
          <a:avLst/>
        </a:prstGeom>
        <a:gradFill rotWithShape="1">
          <a:gsLst>
            <a:gs pos="0">
              <a:schemeClr val="accent5"/>
            </a:gs>
            <a:gs pos="90000">
              <a:schemeClr val="accent5">
                <a:shade val="100000"/>
              </a:schemeClr>
            </a:gs>
            <a:gs pos="100000">
              <a:schemeClr val="accent5">
                <a:shade val="85000"/>
              </a:schemeClr>
            </a:gs>
          </a:gsLst>
          <a:path path="circle">
            <a:fillToRect l="100000" t="100000" r="100000" b="100000"/>
          </a:path>
        </a:gradFill>
        <a:ln w="10000" cap="flat" cmpd="sng" algn="ctr">
          <a:solidFill>
            <a:schemeClr val="accent5"/>
          </a:solidFill>
          <a:prstDash val="solid"/>
        </a:ln>
        <a:effectLst>
          <a:outerShdw blurRad="31750" dist="25400" dir="5400000" rotWithShape="0">
            <a:srgbClr val="000000">
              <a:alpha val="5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Forebrain</a:t>
          </a:r>
          <a:endParaRPr lang="en-US" sz="2200" kern="1200" dirty="0">
            <a:solidFill>
              <a:schemeClr val="tx1"/>
            </a:solidFill>
          </a:endParaRPr>
        </a:p>
      </dsp:txBody>
      <dsp:txXfrm>
        <a:off x="593017" y="2057995"/>
        <a:ext cx="1447446" cy="723723"/>
      </dsp:txXfrm>
    </dsp:sp>
    <dsp:sp modelId="{225BB443-C4EB-40CD-9886-764123E24047}">
      <dsp:nvSpPr>
        <dsp:cNvPr id="0" name=""/>
        <dsp:cNvSpPr/>
      </dsp:nvSpPr>
      <dsp:spPr>
        <a:xfrm>
          <a:off x="593017" y="3085682"/>
          <a:ext cx="1447446" cy="723723"/>
        </a:xfrm>
        <a:prstGeom prst="rect">
          <a:avLst/>
        </a:prstGeom>
        <a:gradFill rotWithShape="1">
          <a:gsLst>
            <a:gs pos="0">
              <a:schemeClr val="accent5"/>
            </a:gs>
            <a:gs pos="90000">
              <a:schemeClr val="accent5">
                <a:shade val="100000"/>
              </a:schemeClr>
            </a:gs>
            <a:gs pos="100000">
              <a:schemeClr val="accent5">
                <a:shade val="85000"/>
              </a:schemeClr>
            </a:gs>
          </a:gsLst>
          <a:path path="circle">
            <a:fillToRect l="100000" t="100000" r="100000" b="100000"/>
          </a:path>
        </a:gradFill>
        <a:ln w="10000" cap="flat" cmpd="sng" algn="ctr">
          <a:solidFill>
            <a:schemeClr val="accent5"/>
          </a:solidFill>
          <a:prstDash val="solid"/>
        </a:ln>
        <a:effectLst>
          <a:outerShdw blurRad="31750" dist="25400" dir="5400000" rotWithShape="0">
            <a:srgbClr val="000000">
              <a:alpha val="5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Brainstem</a:t>
          </a:r>
          <a:endParaRPr lang="en-US" sz="2200" kern="1200" dirty="0">
            <a:solidFill>
              <a:schemeClr val="tx1"/>
            </a:solidFill>
          </a:endParaRPr>
        </a:p>
      </dsp:txBody>
      <dsp:txXfrm>
        <a:off x="593017" y="3085682"/>
        <a:ext cx="1447446" cy="723723"/>
      </dsp:txXfrm>
    </dsp:sp>
    <dsp:sp modelId="{61FC1B82-D164-4CD3-8401-47B495D3AB94}">
      <dsp:nvSpPr>
        <dsp:cNvPr id="0" name=""/>
        <dsp:cNvSpPr/>
      </dsp:nvSpPr>
      <dsp:spPr>
        <a:xfrm>
          <a:off x="593017" y="4113369"/>
          <a:ext cx="1447446" cy="723723"/>
        </a:xfrm>
        <a:prstGeom prst="rect">
          <a:avLst/>
        </a:prstGeom>
        <a:gradFill rotWithShape="1">
          <a:gsLst>
            <a:gs pos="0">
              <a:schemeClr val="accent5"/>
            </a:gs>
            <a:gs pos="90000">
              <a:schemeClr val="accent5">
                <a:shade val="100000"/>
              </a:schemeClr>
            </a:gs>
            <a:gs pos="100000">
              <a:schemeClr val="accent5">
                <a:shade val="85000"/>
              </a:schemeClr>
            </a:gs>
          </a:gsLst>
          <a:path path="circle">
            <a:fillToRect l="100000" t="100000" r="100000" b="100000"/>
          </a:path>
        </a:gradFill>
        <a:ln w="10000" cap="flat" cmpd="sng" algn="ctr">
          <a:solidFill>
            <a:schemeClr val="accent5"/>
          </a:solidFill>
          <a:prstDash val="solid"/>
        </a:ln>
        <a:effectLst>
          <a:outerShdw blurRad="31750" dist="25400" dir="5400000" rotWithShape="0">
            <a:srgbClr val="000000">
              <a:alpha val="5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Cerebellum</a:t>
          </a:r>
          <a:endParaRPr lang="en-US" sz="2200" kern="1200" dirty="0">
            <a:solidFill>
              <a:schemeClr val="tx1"/>
            </a:solidFill>
          </a:endParaRPr>
        </a:p>
      </dsp:txBody>
      <dsp:txXfrm>
        <a:off x="593017" y="4113369"/>
        <a:ext cx="1447446" cy="723723"/>
      </dsp:txXfrm>
    </dsp:sp>
    <dsp:sp modelId="{5F2432F3-5087-4C63-9F21-1FA406C7A4CE}">
      <dsp:nvSpPr>
        <dsp:cNvPr id="0" name=""/>
        <dsp:cNvSpPr/>
      </dsp:nvSpPr>
      <dsp:spPr>
        <a:xfrm>
          <a:off x="1982566" y="1030308"/>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u="sng" kern="1200" dirty="0" smtClean="0">
              <a:solidFill>
                <a:schemeClr val="tx1"/>
              </a:solidFill>
            </a:rPr>
            <a:t>SC</a:t>
          </a:r>
          <a:endParaRPr lang="en-US" sz="2200" u="sng" kern="1200" dirty="0">
            <a:solidFill>
              <a:schemeClr val="tx1"/>
            </a:solidFill>
          </a:endParaRPr>
        </a:p>
      </dsp:txBody>
      <dsp:txXfrm>
        <a:off x="1982566" y="1030308"/>
        <a:ext cx="1447446" cy="723723"/>
      </dsp:txXfrm>
    </dsp:sp>
    <dsp:sp modelId="{CCF6565D-824B-4B0D-BA70-B47210837A4B}">
      <dsp:nvSpPr>
        <dsp:cNvPr id="0" name=""/>
        <dsp:cNvSpPr/>
      </dsp:nvSpPr>
      <dsp:spPr>
        <a:xfrm>
          <a:off x="2344428" y="2057995"/>
          <a:ext cx="1447446" cy="723723"/>
        </a:xfrm>
        <a:prstGeom prst="rect">
          <a:avLst/>
        </a:prstGeom>
        <a:gradFill rotWithShape="1">
          <a:gsLst>
            <a:gs pos="0">
              <a:schemeClr val="accent5"/>
            </a:gs>
            <a:gs pos="90000">
              <a:schemeClr val="accent5">
                <a:shade val="100000"/>
              </a:schemeClr>
            </a:gs>
            <a:gs pos="100000">
              <a:schemeClr val="accent5">
                <a:shade val="85000"/>
              </a:schemeClr>
            </a:gs>
          </a:gsLst>
          <a:path path="circle">
            <a:fillToRect l="100000" t="100000" r="100000" b="100000"/>
          </a:path>
        </a:gradFill>
        <a:ln w="10000" cap="flat" cmpd="sng" algn="ctr">
          <a:solidFill>
            <a:schemeClr val="accent5"/>
          </a:solidFill>
          <a:prstDash val="solid"/>
        </a:ln>
        <a:effectLst>
          <a:outerShdw blurRad="31750" dist="25400" dir="5400000" rotWithShape="0">
            <a:srgbClr val="000000">
              <a:alpha val="5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C1-C5</a:t>
          </a:r>
          <a:endParaRPr lang="en-US" sz="2200" kern="1200" dirty="0">
            <a:solidFill>
              <a:schemeClr val="tx1"/>
            </a:solidFill>
          </a:endParaRPr>
        </a:p>
      </dsp:txBody>
      <dsp:txXfrm>
        <a:off x="2344428" y="2057995"/>
        <a:ext cx="1447446" cy="723723"/>
      </dsp:txXfrm>
    </dsp:sp>
    <dsp:sp modelId="{712CF280-1769-4D61-8CC0-B5764BA29004}">
      <dsp:nvSpPr>
        <dsp:cNvPr id="0" name=""/>
        <dsp:cNvSpPr/>
      </dsp:nvSpPr>
      <dsp:spPr>
        <a:xfrm>
          <a:off x="2344428" y="3085682"/>
          <a:ext cx="1447446" cy="723723"/>
        </a:xfrm>
        <a:prstGeom prst="rect">
          <a:avLst/>
        </a:prstGeom>
        <a:gradFill rotWithShape="1">
          <a:gsLst>
            <a:gs pos="0">
              <a:schemeClr val="accent5"/>
            </a:gs>
            <a:gs pos="90000">
              <a:schemeClr val="accent5">
                <a:shade val="100000"/>
              </a:schemeClr>
            </a:gs>
            <a:gs pos="100000">
              <a:schemeClr val="accent5">
                <a:shade val="85000"/>
              </a:schemeClr>
            </a:gs>
          </a:gsLst>
          <a:path path="circle">
            <a:fillToRect l="100000" t="100000" r="100000" b="100000"/>
          </a:path>
        </a:gradFill>
        <a:ln w="10000" cap="flat" cmpd="sng" algn="ctr">
          <a:solidFill>
            <a:schemeClr val="accent5"/>
          </a:solidFill>
          <a:prstDash val="solid"/>
        </a:ln>
        <a:effectLst>
          <a:outerShdw blurRad="31750" dist="25400" dir="5400000" rotWithShape="0">
            <a:srgbClr val="000000">
              <a:alpha val="5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C6-T2</a:t>
          </a:r>
          <a:endParaRPr lang="en-US" sz="2200" kern="1200" dirty="0">
            <a:solidFill>
              <a:schemeClr val="tx1"/>
            </a:solidFill>
          </a:endParaRPr>
        </a:p>
      </dsp:txBody>
      <dsp:txXfrm>
        <a:off x="2344428" y="3085682"/>
        <a:ext cx="1447446" cy="723723"/>
      </dsp:txXfrm>
    </dsp:sp>
    <dsp:sp modelId="{C5FD9DFD-B6F3-49F4-8E1A-84D13C94D172}">
      <dsp:nvSpPr>
        <dsp:cNvPr id="0" name=""/>
        <dsp:cNvSpPr/>
      </dsp:nvSpPr>
      <dsp:spPr>
        <a:xfrm>
          <a:off x="2344428" y="4113369"/>
          <a:ext cx="1447446" cy="723723"/>
        </a:xfrm>
        <a:prstGeom prst="rect">
          <a:avLst/>
        </a:prstGeom>
        <a:gradFill rotWithShape="1">
          <a:gsLst>
            <a:gs pos="0">
              <a:schemeClr val="accent5"/>
            </a:gs>
            <a:gs pos="90000">
              <a:schemeClr val="accent5">
                <a:shade val="100000"/>
              </a:schemeClr>
            </a:gs>
            <a:gs pos="100000">
              <a:schemeClr val="accent5">
                <a:shade val="85000"/>
              </a:schemeClr>
            </a:gs>
          </a:gsLst>
          <a:path path="circle">
            <a:fillToRect l="100000" t="100000" r="100000" b="100000"/>
          </a:path>
        </a:gradFill>
        <a:ln w="10000" cap="flat" cmpd="sng" algn="ctr">
          <a:solidFill>
            <a:schemeClr val="accent5"/>
          </a:solidFill>
          <a:prstDash val="solid"/>
        </a:ln>
        <a:effectLst>
          <a:outerShdw blurRad="31750" dist="25400" dir="5400000" rotWithShape="0">
            <a:srgbClr val="000000">
              <a:alpha val="5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T3-L3</a:t>
          </a:r>
          <a:endParaRPr lang="en-US" sz="2200" kern="1200" dirty="0">
            <a:solidFill>
              <a:schemeClr val="tx1"/>
            </a:solidFill>
          </a:endParaRPr>
        </a:p>
      </dsp:txBody>
      <dsp:txXfrm>
        <a:off x="2344428" y="4113369"/>
        <a:ext cx="1447446" cy="723723"/>
      </dsp:txXfrm>
    </dsp:sp>
    <dsp:sp modelId="{B719FC8D-1F4D-4D78-98D0-3161B511E960}">
      <dsp:nvSpPr>
        <dsp:cNvPr id="0" name=""/>
        <dsp:cNvSpPr/>
      </dsp:nvSpPr>
      <dsp:spPr>
        <a:xfrm>
          <a:off x="2344428" y="5141056"/>
          <a:ext cx="1447446" cy="723723"/>
        </a:xfrm>
        <a:prstGeom prst="rect">
          <a:avLst/>
        </a:prstGeom>
        <a:gradFill rotWithShape="1">
          <a:gsLst>
            <a:gs pos="0">
              <a:schemeClr val="accent5"/>
            </a:gs>
            <a:gs pos="90000">
              <a:schemeClr val="accent5">
                <a:shade val="100000"/>
              </a:schemeClr>
            </a:gs>
            <a:gs pos="100000">
              <a:schemeClr val="accent5">
                <a:shade val="85000"/>
              </a:schemeClr>
            </a:gs>
          </a:gsLst>
          <a:path path="circle">
            <a:fillToRect l="100000" t="100000" r="100000" b="100000"/>
          </a:path>
        </a:gradFill>
        <a:ln w="10000" cap="flat" cmpd="sng" algn="ctr">
          <a:solidFill>
            <a:schemeClr val="accent5"/>
          </a:solidFill>
          <a:prstDash val="solid"/>
        </a:ln>
        <a:effectLst>
          <a:outerShdw blurRad="31750" dist="25400" dir="5400000" rotWithShape="0">
            <a:srgbClr val="000000">
              <a:alpha val="5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L4-S3</a:t>
          </a:r>
          <a:endParaRPr lang="en-US" sz="2200" kern="1200" dirty="0">
            <a:solidFill>
              <a:schemeClr val="tx1"/>
            </a:solidFill>
          </a:endParaRPr>
        </a:p>
      </dsp:txBody>
      <dsp:txXfrm>
        <a:off x="2344428" y="5141056"/>
        <a:ext cx="1447446" cy="723723"/>
      </dsp:txXfrm>
    </dsp:sp>
    <dsp:sp modelId="{9C1B066C-29C4-44B0-95B6-F065495F40AE}">
      <dsp:nvSpPr>
        <dsp:cNvPr id="0" name=""/>
        <dsp:cNvSpPr/>
      </dsp:nvSpPr>
      <dsp:spPr>
        <a:xfrm>
          <a:off x="5485387" y="2621"/>
          <a:ext cx="1447446" cy="723723"/>
        </a:xfrm>
        <a:prstGeom prst="rect">
          <a:avLst/>
        </a:prstGeom>
        <a:gradFill rotWithShape="1">
          <a:gsLst>
            <a:gs pos="0">
              <a:schemeClr val="accent2"/>
            </a:gs>
            <a:gs pos="90000">
              <a:schemeClr val="accent2">
                <a:shade val="100000"/>
              </a:schemeClr>
            </a:gs>
            <a:gs pos="100000">
              <a:schemeClr val="accent2">
                <a:shade val="85000"/>
              </a:schemeClr>
            </a:gs>
          </a:gsLst>
          <a:path path="circle">
            <a:fillToRect l="100000" t="100000" r="100000" b="100000"/>
          </a:path>
        </a:gradFill>
        <a:ln w="10000" cap="flat" cmpd="sng" algn="ctr">
          <a:solidFill>
            <a:schemeClr val="accent2"/>
          </a:solidFill>
          <a:prstDash val="solid"/>
        </a:ln>
        <a:effectLst>
          <a:outerShdw blurRad="31750" dist="25400" dir="5400000"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b="1" u="sng" kern="1200" dirty="0" smtClean="0">
              <a:solidFill>
                <a:schemeClr val="tx1"/>
              </a:solidFill>
            </a:rPr>
            <a:t>PNS</a:t>
          </a:r>
          <a:endParaRPr lang="en-US" sz="2200" b="1" u="sng" kern="1200" dirty="0">
            <a:solidFill>
              <a:schemeClr val="tx1"/>
            </a:solidFill>
          </a:endParaRPr>
        </a:p>
      </dsp:txBody>
      <dsp:txXfrm>
        <a:off x="5485387" y="2621"/>
        <a:ext cx="1447446" cy="723723"/>
      </dsp:txXfrm>
    </dsp:sp>
    <dsp:sp modelId="{FAF3EF8D-8A2D-469F-9519-0A7A35FA1459}">
      <dsp:nvSpPr>
        <dsp:cNvPr id="0" name=""/>
        <dsp:cNvSpPr/>
      </dsp:nvSpPr>
      <dsp:spPr>
        <a:xfrm>
          <a:off x="3733976" y="1030308"/>
          <a:ext cx="1447446" cy="723723"/>
        </a:xfrm>
        <a:prstGeom prst="rect">
          <a:avLst/>
        </a:prstGeom>
        <a:gradFill rotWithShape="1">
          <a:gsLst>
            <a:gs pos="0">
              <a:schemeClr val="accent5"/>
            </a:gs>
            <a:gs pos="90000">
              <a:schemeClr val="accent5">
                <a:shade val="100000"/>
              </a:schemeClr>
            </a:gs>
            <a:gs pos="100000">
              <a:schemeClr val="accent5">
                <a:shade val="85000"/>
              </a:schemeClr>
            </a:gs>
          </a:gsLst>
          <a:path path="circle">
            <a:fillToRect l="100000" t="100000" r="100000" b="100000"/>
          </a:path>
        </a:gradFill>
        <a:ln w="10000" cap="flat" cmpd="sng" algn="ctr">
          <a:solidFill>
            <a:schemeClr val="accent5"/>
          </a:solidFill>
          <a:prstDash val="solid"/>
        </a:ln>
        <a:effectLst>
          <a:outerShdw blurRad="31750" dist="25400" dir="5400000" rotWithShape="0">
            <a:srgbClr val="000000">
              <a:alpha val="5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Myopathy</a:t>
          </a:r>
          <a:endParaRPr lang="en-US" sz="2200" kern="1200" dirty="0">
            <a:solidFill>
              <a:schemeClr val="tx1"/>
            </a:solidFill>
          </a:endParaRPr>
        </a:p>
      </dsp:txBody>
      <dsp:txXfrm>
        <a:off x="3733976" y="1030308"/>
        <a:ext cx="1447446" cy="723723"/>
      </dsp:txXfrm>
    </dsp:sp>
    <dsp:sp modelId="{6D06370C-F079-4D94-B587-5C08F923274C}">
      <dsp:nvSpPr>
        <dsp:cNvPr id="0" name=""/>
        <dsp:cNvSpPr/>
      </dsp:nvSpPr>
      <dsp:spPr>
        <a:xfrm>
          <a:off x="5485387" y="1030308"/>
          <a:ext cx="1447446" cy="723723"/>
        </a:xfrm>
        <a:prstGeom prst="rect">
          <a:avLst/>
        </a:prstGeom>
        <a:gradFill rotWithShape="1">
          <a:gsLst>
            <a:gs pos="0">
              <a:schemeClr val="accent5"/>
            </a:gs>
            <a:gs pos="90000">
              <a:schemeClr val="accent5">
                <a:shade val="100000"/>
              </a:schemeClr>
            </a:gs>
            <a:gs pos="100000">
              <a:schemeClr val="accent5">
                <a:shade val="85000"/>
              </a:schemeClr>
            </a:gs>
          </a:gsLst>
          <a:path path="circle">
            <a:fillToRect l="100000" t="100000" r="100000" b="100000"/>
          </a:path>
        </a:gradFill>
        <a:ln w="10000" cap="flat" cmpd="sng" algn="ctr">
          <a:solidFill>
            <a:schemeClr val="accent5"/>
          </a:solidFill>
          <a:prstDash val="solid"/>
        </a:ln>
        <a:effectLst>
          <a:outerShdw blurRad="31750" dist="25400" dir="5400000" rotWithShape="0">
            <a:srgbClr val="000000">
              <a:alpha val="5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Neuropathy</a:t>
          </a:r>
          <a:endParaRPr lang="en-US" sz="2200" kern="1200" dirty="0">
            <a:solidFill>
              <a:schemeClr val="tx1"/>
            </a:solidFill>
          </a:endParaRPr>
        </a:p>
      </dsp:txBody>
      <dsp:txXfrm>
        <a:off x="5485387" y="1030308"/>
        <a:ext cx="1447446" cy="723723"/>
      </dsp:txXfrm>
    </dsp:sp>
    <dsp:sp modelId="{AB76F51D-2EA1-4B34-9CC2-5723C2E975F2}">
      <dsp:nvSpPr>
        <dsp:cNvPr id="0" name=""/>
        <dsp:cNvSpPr/>
      </dsp:nvSpPr>
      <dsp:spPr>
        <a:xfrm>
          <a:off x="7236797" y="1030308"/>
          <a:ext cx="1447446" cy="723723"/>
        </a:xfrm>
        <a:prstGeom prst="rect">
          <a:avLst/>
        </a:prstGeom>
        <a:gradFill rotWithShape="1">
          <a:gsLst>
            <a:gs pos="0">
              <a:schemeClr val="accent5"/>
            </a:gs>
            <a:gs pos="90000">
              <a:schemeClr val="accent5">
                <a:shade val="100000"/>
              </a:schemeClr>
            </a:gs>
            <a:gs pos="100000">
              <a:schemeClr val="accent5">
                <a:shade val="85000"/>
              </a:schemeClr>
            </a:gs>
          </a:gsLst>
          <a:path path="circle">
            <a:fillToRect l="100000" t="100000" r="100000" b="100000"/>
          </a:path>
        </a:gradFill>
        <a:ln w="10000" cap="flat" cmpd="sng" algn="ctr">
          <a:solidFill>
            <a:schemeClr val="accent5"/>
          </a:solidFill>
          <a:prstDash val="solid"/>
        </a:ln>
        <a:effectLst>
          <a:outerShdw blurRad="31750" dist="25400" dir="5400000" rotWithShape="0">
            <a:srgbClr val="000000">
              <a:alpha val="5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NMJ</a:t>
          </a:r>
          <a:endParaRPr lang="en-US" sz="2200" kern="1200" dirty="0">
            <a:solidFill>
              <a:schemeClr val="tx1"/>
            </a:solidFill>
          </a:endParaRPr>
        </a:p>
      </dsp:txBody>
      <dsp:txXfrm>
        <a:off x="7236797" y="1030308"/>
        <a:ext cx="1447446" cy="72372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0A6401-FACC-6847-971E-BA8AAC030CC7}" type="datetimeFigureOut">
              <a:rPr lang="en-US" smtClean="0"/>
              <a:t>2015-04-23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7F20DB-E042-E044-9E7E-5B0E7E3B435B}" type="slidenum">
              <a:rPr lang="en-US" smtClean="0"/>
              <a:t>‹#›</a:t>
            </a:fld>
            <a:endParaRPr lang="en-US"/>
          </a:p>
        </p:txBody>
      </p:sp>
    </p:spTree>
    <p:extLst>
      <p:ext uri="{BB962C8B-B14F-4D97-AF65-F5344CB8AC3E}">
        <p14:creationId xmlns:p14="http://schemas.microsoft.com/office/powerpoint/2010/main" val="24971842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NOTE: </a:t>
            </a:r>
            <a:r>
              <a:rPr lang="en-US" sz="1200" b="1" kern="1200" dirty="0" smtClean="0">
                <a:solidFill>
                  <a:schemeClr val="tx1"/>
                </a:solidFill>
                <a:effectLst/>
                <a:latin typeface="+mn-lt"/>
                <a:ea typeface="+mn-ea"/>
                <a:cs typeface="+mn-cs"/>
              </a:rPr>
              <a:t>Hemianopia </a:t>
            </a:r>
            <a:r>
              <a:rPr lang="en-US" sz="1200" kern="1200" dirty="0" smtClean="0">
                <a:solidFill>
                  <a:schemeClr val="tx1"/>
                </a:solidFill>
                <a:effectLst/>
                <a:latin typeface="+mn-lt"/>
                <a:ea typeface="+mn-ea"/>
                <a:cs typeface="+mn-cs"/>
              </a:rPr>
              <a:t>is the loss of vision in half the visual field of one or both eyes.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a:t>
            </a:r>
            <a:r>
              <a:rPr lang="en-US" sz="1200" b="1" kern="1200" dirty="0" smtClean="0">
                <a:solidFill>
                  <a:schemeClr val="tx1"/>
                </a:solidFill>
                <a:effectLst/>
                <a:latin typeface="+mn-lt"/>
                <a:ea typeface="+mn-ea"/>
                <a:cs typeface="+mn-cs"/>
              </a:rPr>
              <a:t>Optic nerve. </a:t>
            </a:r>
            <a:r>
              <a:rPr lang="en-US" sz="1200" kern="1200" dirty="0" smtClean="0">
                <a:solidFill>
                  <a:schemeClr val="tx1"/>
                </a:solidFill>
                <a:effectLst/>
                <a:latin typeface="+mn-lt"/>
                <a:ea typeface="+mn-ea"/>
                <a:cs typeface="+mn-cs"/>
              </a:rPr>
              <a:t>Cutting the optic nerve causes blindness in the </a:t>
            </a:r>
            <a:r>
              <a:rPr lang="en-US" sz="1200" kern="1200" dirty="0" err="1" smtClean="0">
                <a:solidFill>
                  <a:schemeClr val="tx1"/>
                </a:solidFill>
                <a:effectLst/>
                <a:latin typeface="+mn-lt"/>
                <a:ea typeface="+mn-ea"/>
                <a:cs typeface="+mn-cs"/>
              </a:rPr>
              <a:t>ipsilateral</a:t>
            </a:r>
            <a:r>
              <a:rPr lang="en-US" sz="1200" kern="1200" dirty="0" smtClean="0">
                <a:solidFill>
                  <a:schemeClr val="tx1"/>
                </a:solidFill>
                <a:effectLst/>
                <a:latin typeface="+mn-lt"/>
                <a:ea typeface="+mn-ea"/>
                <a:cs typeface="+mn-cs"/>
              </a:rPr>
              <a:t> (same side) eye. Thus, cutting the left optic nerve causes blindness in the left eye. All sensory information coming from that eye is lost because the cut occurs before any fibers cross at the optic chiasm. </a:t>
            </a:r>
            <a:endParaRPr lang="en-US" dirty="0" smtClean="0"/>
          </a:p>
          <a:p>
            <a:r>
              <a:rPr lang="en-US" sz="1200" kern="1200" dirty="0" smtClean="0">
                <a:solidFill>
                  <a:schemeClr val="tx1"/>
                </a:solidFill>
                <a:effectLst/>
                <a:latin typeface="+mn-lt"/>
                <a:ea typeface="+mn-ea"/>
                <a:cs typeface="+mn-cs"/>
              </a:rPr>
              <a:t>2. </a:t>
            </a:r>
            <a:r>
              <a:rPr lang="en-US" sz="1200" b="1" kern="1200" dirty="0" smtClean="0">
                <a:solidFill>
                  <a:schemeClr val="tx1"/>
                </a:solidFill>
                <a:effectLst/>
                <a:latin typeface="+mn-lt"/>
                <a:ea typeface="+mn-ea"/>
                <a:cs typeface="+mn-cs"/>
              </a:rPr>
              <a:t>Optic chiasm. </a:t>
            </a:r>
            <a:r>
              <a:rPr lang="en-US" sz="1200" kern="1200" dirty="0" smtClean="0">
                <a:solidFill>
                  <a:schemeClr val="tx1"/>
                </a:solidFill>
                <a:effectLst/>
                <a:latin typeface="+mn-lt"/>
                <a:ea typeface="+mn-ea"/>
                <a:cs typeface="+mn-cs"/>
              </a:rPr>
              <a:t>Cutting the optic chiasm causes het- </a:t>
            </a:r>
            <a:r>
              <a:rPr lang="en-US" sz="1200" kern="1200" dirty="0" err="1" smtClean="0">
                <a:solidFill>
                  <a:schemeClr val="tx1"/>
                </a:solidFill>
                <a:effectLst/>
                <a:latin typeface="+mn-lt"/>
                <a:ea typeface="+mn-ea"/>
                <a:cs typeface="+mn-cs"/>
              </a:rPr>
              <a:t>eronymous</a:t>
            </a:r>
            <a:r>
              <a:rPr lang="en-US" sz="1200" kern="1200" dirty="0" smtClean="0">
                <a:solidFill>
                  <a:schemeClr val="tx1"/>
                </a:solidFill>
                <a:effectLst/>
                <a:latin typeface="+mn-lt"/>
                <a:ea typeface="+mn-ea"/>
                <a:cs typeface="+mn-cs"/>
              </a:rPr>
              <a:t> (both eyes) </a:t>
            </a:r>
            <a:r>
              <a:rPr lang="en-US" sz="1200" kern="1200" dirty="0" err="1" smtClean="0">
                <a:solidFill>
                  <a:schemeClr val="tx1"/>
                </a:solidFill>
                <a:effectLst/>
                <a:latin typeface="+mn-lt"/>
                <a:ea typeface="+mn-ea"/>
                <a:cs typeface="+mn-cs"/>
              </a:rPr>
              <a:t>bitemporal</a:t>
            </a:r>
            <a:r>
              <a:rPr lang="en-US" sz="1200" kern="1200" dirty="0" smtClean="0">
                <a:solidFill>
                  <a:schemeClr val="tx1"/>
                </a:solidFill>
                <a:effectLst/>
                <a:latin typeface="+mn-lt"/>
                <a:ea typeface="+mn-ea"/>
                <a:cs typeface="+mn-cs"/>
              </a:rPr>
              <a:t> (both temporal visual fields) hemianopia. In other words, </a:t>
            </a:r>
            <a:r>
              <a:rPr lang="en-US" sz="1200" i="1" kern="1200" dirty="0" smtClean="0">
                <a:solidFill>
                  <a:schemeClr val="tx1"/>
                </a:solidFill>
                <a:effectLst/>
                <a:latin typeface="+mn-lt"/>
                <a:ea typeface="+mn-ea"/>
                <a:cs typeface="+mn-cs"/>
              </a:rPr>
              <a:t>all information is lost from fibers that cross. </a:t>
            </a:r>
            <a:r>
              <a:rPr lang="en-US" sz="1200" kern="1200" dirty="0" smtClean="0">
                <a:solidFill>
                  <a:schemeClr val="tx1"/>
                </a:solidFill>
                <a:effectLst/>
                <a:latin typeface="+mn-lt"/>
                <a:ea typeface="+mn-ea"/>
                <a:cs typeface="+mn-cs"/>
              </a:rPr>
              <a:t>Thus, information from the temporal visual fields from </a:t>
            </a:r>
            <a:r>
              <a:rPr lang="en-US" sz="1200" i="1" kern="1200" dirty="0" smtClean="0">
                <a:solidFill>
                  <a:schemeClr val="tx1"/>
                </a:solidFill>
                <a:effectLst/>
                <a:latin typeface="+mn-lt"/>
                <a:ea typeface="+mn-ea"/>
                <a:cs typeface="+mn-cs"/>
              </a:rPr>
              <a:t>both </a:t>
            </a:r>
            <a:r>
              <a:rPr lang="en-US" sz="1200" kern="1200" dirty="0" smtClean="0">
                <a:solidFill>
                  <a:schemeClr val="tx1"/>
                </a:solidFill>
                <a:effectLst/>
                <a:latin typeface="+mn-lt"/>
                <a:ea typeface="+mn-ea"/>
                <a:cs typeface="+mn-cs"/>
              </a:rPr>
              <a:t>eyes is lost because these fibers cross at the optic chiasm. </a:t>
            </a:r>
            <a:endParaRPr lang="en-US" dirty="0" smtClean="0"/>
          </a:p>
          <a:p>
            <a:r>
              <a:rPr lang="en-US" sz="1200" kern="1200" dirty="0" smtClean="0">
                <a:solidFill>
                  <a:schemeClr val="tx1"/>
                </a:solidFill>
                <a:effectLst/>
                <a:latin typeface="+mn-lt"/>
                <a:ea typeface="+mn-ea"/>
                <a:cs typeface="+mn-cs"/>
              </a:rPr>
              <a:t>3. </a:t>
            </a:r>
            <a:r>
              <a:rPr lang="en-US" sz="1200" b="1" kern="1200" dirty="0" smtClean="0">
                <a:solidFill>
                  <a:schemeClr val="tx1"/>
                </a:solidFill>
                <a:effectLst/>
                <a:latin typeface="+mn-lt"/>
                <a:ea typeface="+mn-ea"/>
                <a:cs typeface="+mn-cs"/>
              </a:rPr>
              <a:t>Optic tract. </a:t>
            </a:r>
            <a:r>
              <a:rPr lang="en-US" sz="1200" kern="1200" dirty="0" smtClean="0">
                <a:solidFill>
                  <a:schemeClr val="tx1"/>
                </a:solidFill>
                <a:effectLst/>
                <a:latin typeface="+mn-lt"/>
                <a:ea typeface="+mn-ea"/>
                <a:cs typeface="+mn-cs"/>
              </a:rPr>
              <a:t>Cutting the optic tract causes homonymous contralateral hemianopia. As shown in the figure, cutting the left optic tract results in loss of the temporal visual field from the right eye (crossed) and loss of the nasal visual field from the left eye (uncrossed).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4. </a:t>
            </a:r>
            <a:r>
              <a:rPr lang="en-US" sz="1200" b="1" kern="1200" dirty="0" smtClean="0">
                <a:solidFill>
                  <a:schemeClr val="tx1"/>
                </a:solidFill>
                <a:effectLst/>
                <a:latin typeface="+mn-lt"/>
                <a:ea typeface="+mn-ea"/>
                <a:cs typeface="+mn-cs"/>
              </a:rPr>
              <a:t>Geniculocalcarine tract. </a:t>
            </a:r>
            <a:r>
              <a:rPr lang="en-US" sz="1200" kern="1200" dirty="0" smtClean="0">
                <a:solidFill>
                  <a:schemeClr val="tx1"/>
                </a:solidFill>
                <a:effectLst/>
                <a:latin typeface="+mn-lt"/>
                <a:ea typeface="+mn-ea"/>
                <a:cs typeface="+mn-cs"/>
              </a:rPr>
              <a:t>Cutting the geniculocalcarine tract causes homonymous contralateral hemianopia with </a:t>
            </a:r>
            <a:r>
              <a:rPr lang="en-US" sz="1200" b="1" kern="1200" dirty="0" smtClean="0">
                <a:solidFill>
                  <a:schemeClr val="tx1"/>
                </a:solidFill>
                <a:effectLst/>
                <a:latin typeface="+mn-lt"/>
                <a:ea typeface="+mn-ea"/>
                <a:cs typeface="+mn-cs"/>
              </a:rPr>
              <a:t>macular sparing </a:t>
            </a:r>
            <a:r>
              <a:rPr lang="en-US" sz="1200" kern="1200" dirty="0" smtClean="0">
                <a:solidFill>
                  <a:schemeClr val="tx1"/>
                </a:solidFill>
                <a:effectLst/>
                <a:latin typeface="+mn-lt"/>
                <a:ea typeface="+mn-ea"/>
                <a:cs typeface="+mn-cs"/>
              </a:rPr>
              <a:t>(the visual field from the macula is intact). Macular sparing occurs because lesions of the visual cortex do not destroy all neurons that represent the macula.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D7F20DB-E042-E044-9E7E-5B0E7E3B435B}" type="slidenum">
              <a:rPr lang="en-US" smtClean="0"/>
              <a:t>16</a:t>
            </a:fld>
            <a:endParaRPr lang="en-US"/>
          </a:p>
        </p:txBody>
      </p:sp>
    </p:spTree>
    <p:extLst>
      <p:ext uri="{BB962C8B-B14F-4D97-AF65-F5344CB8AC3E}">
        <p14:creationId xmlns:p14="http://schemas.microsoft.com/office/powerpoint/2010/main" val="4156023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reaction is a learned response that may not be developed until 10–12 weeks of age in puppies and kittens. </a:t>
            </a:r>
            <a:endParaRPr lang="en-US" dirty="0" smtClean="0"/>
          </a:p>
          <a:p>
            <a:endParaRPr lang="en-US" dirty="0"/>
          </a:p>
        </p:txBody>
      </p:sp>
      <p:sp>
        <p:nvSpPr>
          <p:cNvPr id="4" name="Slide Number Placeholder 3"/>
          <p:cNvSpPr>
            <a:spLocks noGrp="1"/>
          </p:cNvSpPr>
          <p:nvPr>
            <p:ph type="sldNum" sz="quarter" idx="10"/>
          </p:nvPr>
        </p:nvSpPr>
        <p:spPr/>
        <p:txBody>
          <a:bodyPr/>
          <a:lstStyle/>
          <a:p>
            <a:fld id="{2D7F20DB-E042-E044-9E7E-5B0E7E3B435B}" type="slidenum">
              <a:rPr lang="en-US" smtClean="0"/>
              <a:t>18</a:t>
            </a:fld>
            <a:endParaRPr lang="en-US"/>
          </a:p>
        </p:txBody>
      </p:sp>
    </p:spTree>
    <p:extLst>
      <p:ext uri="{BB962C8B-B14F-4D97-AF65-F5344CB8AC3E}">
        <p14:creationId xmlns:p14="http://schemas.microsoft.com/office/powerpoint/2010/main" val="1536504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PLR involves an afferent arm and an efferent arm. The afferent arm of this reflex shares some common pathways (</a:t>
            </a:r>
            <a:r>
              <a:rPr lang="en-US" sz="1200" kern="1200" dirty="0" err="1" smtClean="0">
                <a:solidFill>
                  <a:schemeClr val="tx1"/>
                </a:solidFill>
                <a:effectLst/>
                <a:latin typeface="+mn-lt"/>
                <a:ea typeface="+mn-ea"/>
                <a:cs typeface="+mn-cs"/>
              </a:rPr>
              <a:t>ipsilateral</a:t>
            </a:r>
            <a:r>
              <a:rPr lang="en-US" sz="1200" kern="1200" dirty="0" smtClean="0">
                <a:solidFill>
                  <a:schemeClr val="tx1"/>
                </a:solidFill>
                <a:effectLst/>
                <a:latin typeface="+mn-lt"/>
                <a:ea typeface="+mn-ea"/>
                <a:cs typeface="+mn-cs"/>
              </a:rPr>
              <a:t> retina, optic nerve, optic chiasm and contralateral optic tract) with part of the afferent arm of the menace response and visual placing. These tests use different integration </a:t>
            </a:r>
            <a:r>
              <a:rPr lang="en-US" sz="1200" kern="1200" dirty="0" err="1" smtClean="0">
                <a:solidFill>
                  <a:schemeClr val="tx1"/>
                </a:solidFill>
                <a:effectLst/>
                <a:latin typeface="+mn-lt"/>
                <a:ea typeface="+mn-ea"/>
                <a:cs typeface="+mn-cs"/>
              </a:rPr>
              <a:t>centres</a:t>
            </a:r>
            <a:r>
              <a:rPr lang="en-US" sz="1200" kern="1200" dirty="0" smtClean="0">
                <a:solidFill>
                  <a:schemeClr val="tx1"/>
                </a:solidFill>
                <a:effectLst/>
                <a:latin typeface="+mn-lt"/>
                <a:ea typeface="+mn-ea"/>
                <a:cs typeface="+mn-cs"/>
              </a:rPr>
              <a:t> within the brain and different efferent pathways. The PLR does not test the animal’s vision and the cerebrum is not involved in the PLR pathway. The efferent arm of the PLR reflex is mediated by the parasympathetic portion of CN III. While axons involved in vision reach the conscious level after synapse with the lateral geniculate nucleus, the axons involved in the PLR synapse with a third neuron in the </a:t>
            </a:r>
            <a:r>
              <a:rPr lang="en-US" sz="1200" kern="1200" dirty="0" err="1" smtClean="0">
                <a:solidFill>
                  <a:schemeClr val="tx1"/>
                </a:solidFill>
                <a:effectLst/>
                <a:latin typeface="+mn-lt"/>
                <a:ea typeface="+mn-ea"/>
                <a:cs typeface="+mn-cs"/>
              </a:rPr>
              <a:t>pretectal</a:t>
            </a:r>
            <a:r>
              <a:rPr lang="en-US" sz="1200" kern="1200" dirty="0" smtClean="0">
                <a:solidFill>
                  <a:schemeClr val="tx1"/>
                </a:solidFill>
                <a:effectLst/>
                <a:latin typeface="+mn-lt"/>
                <a:ea typeface="+mn-ea"/>
                <a:cs typeface="+mn-cs"/>
              </a:rPr>
              <a:t> nucleus. Most of the axons arising from this nucleus decussate again and synapse on the </a:t>
            </a:r>
            <a:r>
              <a:rPr lang="en-US" sz="1200" kern="1200" dirty="0" err="1" smtClean="0">
                <a:solidFill>
                  <a:schemeClr val="tx1"/>
                </a:solidFill>
                <a:effectLst/>
                <a:latin typeface="+mn-lt"/>
                <a:ea typeface="+mn-ea"/>
                <a:cs typeface="+mn-cs"/>
              </a:rPr>
              <a:t>parasympa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thetic</a:t>
            </a:r>
            <a:r>
              <a:rPr lang="en-US" sz="1200" kern="1200" dirty="0" smtClean="0">
                <a:solidFill>
                  <a:schemeClr val="tx1"/>
                </a:solidFill>
                <a:effectLst/>
                <a:latin typeface="+mn-lt"/>
                <a:ea typeface="+mn-ea"/>
                <a:cs typeface="+mn-cs"/>
              </a:rPr>
              <a:t> component of the </a:t>
            </a:r>
            <a:r>
              <a:rPr lang="en-US" sz="1200" kern="1200" dirty="0" err="1" smtClean="0">
                <a:solidFill>
                  <a:schemeClr val="tx1"/>
                </a:solidFill>
                <a:effectLst/>
                <a:latin typeface="+mn-lt"/>
                <a:ea typeface="+mn-ea"/>
                <a:cs typeface="+mn-cs"/>
              </a:rPr>
              <a:t>oculomotor</a:t>
            </a:r>
            <a:r>
              <a:rPr lang="en-US" sz="1200" kern="1200" dirty="0" smtClean="0">
                <a:solidFill>
                  <a:schemeClr val="tx1"/>
                </a:solidFill>
                <a:effectLst/>
                <a:latin typeface="+mn-lt"/>
                <a:ea typeface="+mn-ea"/>
                <a:cs typeface="+mn-cs"/>
              </a:rPr>
              <a:t> nucleus (</a:t>
            </a:r>
            <a:r>
              <a:rPr lang="en-US" sz="1200" kern="1200" dirty="0" err="1" smtClean="0">
                <a:solidFill>
                  <a:schemeClr val="tx1"/>
                </a:solidFill>
                <a:effectLst/>
                <a:latin typeface="+mn-lt"/>
                <a:ea typeface="+mn-ea"/>
                <a:cs typeface="+mn-cs"/>
              </a:rPr>
              <a:t>ipsilateral</a:t>
            </a:r>
            <a:r>
              <a:rPr lang="en-US" sz="1200" kern="1200" dirty="0" smtClean="0">
                <a:solidFill>
                  <a:schemeClr val="tx1"/>
                </a:solidFill>
                <a:effectLst/>
                <a:latin typeface="+mn-lt"/>
                <a:ea typeface="+mn-ea"/>
                <a:cs typeface="+mn-cs"/>
              </a:rPr>
              <a:t> to the stimulated eye) in the mesencephalon. There are also neurons that do not decussate and which project to the </a:t>
            </a:r>
            <a:r>
              <a:rPr lang="en-US" sz="1200" kern="1200" dirty="0" err="1" smtClean="0">
                <a:solidFill>
                  <a:schemeClr val="tx1"/>
                </a:solidFill>
                <a:effectLst/>
                <a:latin typeface="+mn-lt"/>
                <a:ea typeface="+mn-ea"/>
                <a:cs typeface="+mn-cs"/>
              </a:rPr>
              <a:t>oculomotor</a:t>
            </a:r>
            <a:r>
              <a:rPr lang="en-US" sz="1200" kern="1200" dirty="0" smtClean="0">
                <a:solidFill>
                  <a:schemeClr val="tx1"/>
                </a:solidFill>
                <a:effectLst/>
                <a:latin typeface="+mn-lt"/>
                <a:ea typeface="+mn-ea"/>
                <a:cs typeface="+mn-cs"/>
              </a:rPr>
              <a:t> nucleus on the contralateral side of the stimulated eye. The proportion of axons that decussate is higher than that of the ones that do not decussate, explaining why the direct response (constriction in the eye receiving the light stimulus) is greater than the consensual response (constriction in the eye not receiving the light stimulus). </a:t>
            </a:r>
            <a:endParaRPr lang="en-US" dirty="0" smtClean="0"/>
          </a:p>
          <a:p>
            <a:endParaRPr lang="en-US" dirty="0"/>
          </a:p>
        </p:txBody>
      </p:sp>
      <p:sp>
        <p:nvSpPr>
          <p:cNvPr id="4" name="Slide Number Placeholder 3"/>
          <p:cNvSpPr>
            <a:spLocks noGrp="1"/>
          </p:cNvSpPr>
          <p:nvPr>
            <p:ph type="sldNum" sz="quarter" idx="10"/>
          </p:nvPr>
        </p:nvSpPr>
        <p:spPr/>
        <p:txBody>
          <a:bodyPr/>
          <a:lstStyle/>
          <a:p>
            <a:fld id="{236440D9-65C7-4343-86A3-45B33DD3BD27}" type="slidenum">
              <a:rPr lang="en-US" smtClean="0"/>
              <a:pPr/>
              <a:t>21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6440D9-65C7-4343-86A3-45B33DD3BD27}" type="slidenum">
              <a:rPr lang="en-US" smtClean="0"/>
              <a:pPr/>
              <a:t>22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6440D9-65C7-4343-86A3-45B33DD3BD27}" type="slidenum">
              <a:rPr lang="en-US" smtClean="0"/>
              <a:pPr/>
              <a:t>23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Neuroanatomical pathway for the pupillary light reflex (PLR). A bright light stimulus enters the retina (1) and travels through the optic nerve (2), optic chiasm (3) and optic tract (4). The stimulus is relayed to the </a:t>
            </a:r>
            <a:r>
              <a:rPr lang="en-US" sz="1200" b="1" kern="1200" dirty="0" err="1" smtClean="0">
                <a:solidFill>
                  <a:schemeClr val="tx1"/>
                </a:solidFill>
                <a:effectLst/>
                <a:latin typeface="+mn-lt"/>
                <a:ea typeface="+mn-ea"/>
                <a:cs typeface="+mn-cs"/>
              </a:rPr>
              <a:t>pretectal</a:t>
            </a:r>
            <a:r>
              <a:rPr lang="en-US" sz="1200" b="1" kern="1200" dirty="0" smtClean="0">
                <a:solidFill>
                  <a:schemeClr val="tx1"/>
                </a:solidFill>
                <a:effectLst/>
                <a:latin typeface="+mn-lt"/>
                <a:ea typeface="+mn-ea"/>
                <a:cs typeface="+mn-cs"/>
              </a:rPr>
              <a:t> nucleus within the rostral </a:t>
            </a:r>
            <a:r>
              <a:rPr lang="en-US" sz="1200" b="1" kern="1200" dirty="0" err="1" smtClean="0">
                <a:solidFill>
                  <a:schemeClr val="tx1"/>
                </a:solidFill>
                <a:effectLst/>
                <a:latin typeface="+mn-lt"/>
                <a:ea typeface="+mn-ea"/>
                <a:cs typeface="+mn-cs"/>
              </a:rPr>
              <a:t>colliculus</a:t>
            </a:r>
            <a:r>
              <a:rPr lang="en-US" sz="1200" b="1" kern="1200" dirty="0" smtClean="0">
                <a:solidFill>
                  <a:schemeClr val="tx1"/>
                </a:solidFill>
                <a:effectLst/>
                <a:latin typeface="+mn-lt"/>
                <a:ea typeface="+mn-ea"/>
                <a:cs typeface="+mn-cs"/>
              </a:rPr>
              <a:t> (6). The parasympathetic nucleus of cranial nerve III (7) is stimulated and the signal is transmitted through its parasympathetic branch (5), resulting in contraction of the iris sphincter muscle and constriction of the pupil. A lesion in any part of the pathway can disrupt the PLR. </a:t>
            </a:r>
            <a:endParaRPr lang="en-US" dirty="0" smtClean="0"/>
          </a:p>
          <a:p>
            <a:endParaRPr lang="en-US" dirty="0"/>
          </a:p>
        </p:txBody>
      </p:sp>
      <p:sp>
        <p:nvSpPr>
          <p:cNvPr id="4" name="Slide Number Placeholder 3"/>
          <p:cNvSpPr>
            <a:spLocks noGrp="1"/>
          </p:cNvSpPr>
          <p:nvPr>
            <p:ph type="sldNum" sz="quarter" idx="10"/>
          </p:nvPr>
        </p:nvSpPr>
        <p:spPr/>
        <p:txBody>
          <a:bodyPr/>
          <a:lstStyle/>
          <a:p>
            <a:fld id="{2D7F20DB-E042-E044-9E7E-5B0E7E3B435B}" type="slidenum">
              <a:rPr lang="en-US" smtClean="0"/>
              <a:t>24</a:t>
            </a:fld>
            <a:endParaRPr lang="en-US"/>
          </a:p>
        </p:txBody>
      </p:sp>
    </p:spTree>
    <p:extLst>
      <p:ext uri="{BB962C8B-B14F-4D97-AF65-F5344CB8AC3E}">
        <p14:creationId xmlns:p14="http://schemas.microsoft.com/office/powerpoint/2010/main" val="3284299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BB62A8-3648-4743-AC3D-541C10BA23B9}" type="slidenum">
              <a:rPr lang="en-US" smtClean="0"/>
              <a:pPr/>
              <a:t>25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28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b="1" kern="1200" dirty="0" smtClean="0">
                <a:solidFill>
                  <a:schemeClr val="tx1"/>
                </a:solidFill>
                <a:effectLst/>
                <a:latin typeface="+mn-lt"/>
                <a:ea typeface="+mn-ea"/>
                <a:cs typeface="+mn-cs"/>
              </a:rPr>
              <a:t>Peripheral nervous system </a:t>
            </a:r>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PNS</a:t>
            </a:r>
            <a:r>
              <a:rPr lang="en-US" sz="1200" kern="1200" dirty="0" smtClean="0">
                <a:solidFill>
                  <a:schemeClr val="tx1"/>
                </a:solidFill>
                <a:effectLst/>
                <a:latin typeface="+mn-lt"/>
                <a:ea typeface="+mn-ea"/>
                <a:cs typeface="+mn-cs"/>
              </a:rPr>
              <a:t>)</a:t>
            </a:r>
            <a:endParaRPr lang="en-CA"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which includes sensory receptors, sensory nerves, and ganglia outside the CNS</a:t>
            </a:r>
            <a:endParaRPr lang="en-CA"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1BB62A8-3648-4743-AC3D-541C10BA23B9}"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30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31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32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33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09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7013EF-470C-4540-95A4-731C41DCA01A}" type="slidenum">
              <a:rPr lang="en-US"/>
              <a:pPr fontAlgn="base">
                <a:spcBef>
                  <a:spcPct val="0"/>
                </a:spcBef>
                <a:spcAft>
                  <a:spcPct val="0"/>
                </a:spcAft>
                <a:defRPr/>
              </a:pPr>
              <a:t>39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30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221B2C-EB4B-4740-A6AC-450CBD997B2C}" type="slidenum">
              <a:rPr lang="en-US"/>
              <a:pPr fontAlgn="base">
                <a:spcBef>
                  <a:spcPct val="0"/>
                </a:spcBef>
                <a:spcAft>
                  <a:spcPct val="0"/>
                </a:spcAft>
                <a:defRPr/>
              </a:pPr>
              <a:t>40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50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90E1EC-870C-4D1E-82E2-FD52CE26D594}" type="slidenum">
              <a:rPr lang="en-US"/>
              <a:pPr fontAlgn="base">
                <a:spcBef>
                  <a:spcPct val="0"/>
                </a:spcBef>
                <a:spcAft>
                  <a:spcPct val="0"/>
                </a:spcAft>
                <a:defRPr/>
              </a:pPr>
              <a:t>41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71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E992D7-D6EC-4CDA-BB12-B6345EBEE3C1}" type="slidenum">
              <a:rPr lang="en-US"/>
              <a:pPr fontAlgn="base">
                <a:spcBef>
                  <a:spcPct val="0"/>
                </a:spcBef>
                <a:spcAft>
                  <a:spcPct val="0"/>
                </a:spcAft>
                <a:defRPr/>
              </a:pPr>
              <a:t>42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auto" latinLnBrk="0" hangingPunct="1">
              <a:lnSpc>
                <a:spcPct val="100000"/>
              </a:lnSpc>
              <a:spcBef>
                <a:spcPct val="0"/>
              </a:spcBef>
              <a:spcAft>
                <a:spcPts val="0"/>
              </a:spcAft>
              <a:buClrTx/>
              <a:buSzTx/>
              <a:buFontTx/>
              <a:buNone/>
              <a:tabLst/>
              <a:defRPr/>
            </a:pPr>
            <a:r>
              <a:rPr lang="en-US" sz="1200" kern="1200" dirty="0" smtClean="0">
                <a:solidFill>
                  <a:schemeClr val="tx1"/>
                </a:solidFill>
                <a:effectLst/>
                <a:latin typeface="+mn-lt"/>
                <a:ea typeface="+mn-ea"/>
                <a:cs typeface="+mn-cs"/>
              </a:rPr>
              <a:t>When the head tilt is opposite to the side of the lesion, it is termed </a:t>
            </a:r>
            <a:r>
              <a:rPr lang="en-US" sz="1200" i="1" kern="1200" dirty="0" smtClean="0">
                <a:solidFill>
                  <a:schemeClr val="tx1"/>
                </a:solidFill>
                <a:effectLst/>
                <a:latin typeface="+mn-lt"/>
                <a:ea typeface="+mn-ea"/>
                <a:cs typeface="+mn-cs"/>
              </a:rPr>
              <a:t>paradoxical.</a:t>
            </a:r>
            <a:r>
              <a:rPr lang="en-US" sz="1200" i="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This can be seen with lesions of the </a:t>
            </a:r>
            <a:r>
              <a:rPr lang="en-US" sz="1200" kern="1200" dirty="0" err="1" smtClean="0">
                <a:solidFill>
                  <a:schemeClr val="tx1"/>
                </a:solidFill>
                <a:effectLst/>
                <a:latin typeface="+mn-lt"/>
                <a:ea typeface="+mn-ea"/>
                <a:cs typeface="+mn-cs"/>
              </a:rPr>
              <a:t>flocculonodular</a:t>
            </a:r>
            <a:r>
              <a:rPr lang="en-US" sz="1200" kern="1200" dirty="0" smtClean="0">
                <a:solidFill>
                  <a:schemeClr val="tx1"/>
                </a:solidFill>
                <a:effectLst/>
                <a:latin typeface="+mn-lt"/>
                <a:ea typeface="+mn-ea"/>
                <a:cs typeface="+mn-cs"/>
              </a:rPr>
              <a:t> lobe of the cerebellum or the </a:t>
            </a:r>
            <a:r>
              <a:rPr lang="en-US" sz="1200" kern="1200" dirty="0" err="1" smtClean="0">
                <a:solidFill>
                  <a:schemeClr val="tx1"/>
                </a:solidFill>
                <a:effectLst/>
                <a:latin typeface="+mn-lt"/>
                <a:ea typeface="+mn-ea"/>
                <a:cs typeface="+mn-cs"/>
              </a:rPr>
              <a:t>supramedullary</a:t>
            </a:r>
            <a:r>
              <a:rPr lang="en-US" sz="1200" kern="1200" dirty="0" smtClean="0">
                <a:solidFill>
                  <a:schemeClr val="tx1"/>
                </a:solidFill>
                <a:effectLst/>
                <a:latin typeface="+mn-lt"/>
                <a:ea typeface="+mn-ea"/>
                <a:cs typeface="+mn-cs"/>
              </a:rPr>
              <a:t> part of the caudal cerebellar peduncle, with sparing of the vestibular nuclei in the rostral medulla; the head tilt often is accompanied by </a:t>
            </a:r>
            <a:r>
              <a:rPr lang="en-US" sz="1200" kern="1200" dirty="0" err="1" smtClean="0">
                <a:solidFill>
                  <a:schemeClr val="tx1"/>
                </a:solidFill>
                <a:effectLst/>
                <a:latin typeface="+mn-lt"/>
                <a:ea typeface="+mn-ea"/>
                <a:cs typeface="+mn-cs"/>
              </a:rPr>
              <a:t>ipsilateral</a:t>
            </a:r>
            <a:r>
              <a:rPr lang="en-US" sz="1200" kern="1200" dirty="0" smtClean="0">
                <a:solidFill>
                  <a:schemeClr val="tx1"/>
                </a:solidFill>
                <a:effectLst/>
                <a:latin typeface="+mn-lt"/>
                <a:ea typeface="+mn-ea"/>
                <a:cs typeface="+mn-cs"/>
              </a:rPr>
              <a:t> cerebellar signs, paresis, and proprioceptive deficits </a:t>
            </a:r>
            <a:endParaRPr lang="en-US" dirty="0" smtClean="0"/>
          </a:p>
          <a:p>
            <a:pPr eaLnBrk="1" hangingPunct="1">
              <a:spcBef>
                <a:spcPct val="0"/>
              </a:spcBef>
            </a:pPr>
            <a:endParaRPr lang="en-US" dirty="0" smtClean="0"/>
          </a:p>
        </p:txBody>
      </p:sp>
      <p:sp>
        <p:nvSpPr>
          <p:cNvPr id="491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4981FE-37AE-49FE-A76C-82D56ACF5566}" type="slidenum">
              <a:rPr lang="en-US"/>
              <a:pPr fontAlgn="base">
                <a:spcBef>
                  <a:spcPct val="0"/>
                </a:spcBef>
                <a:spcAft>
                  <a:spcPct val="0"/>
                </a:spcAft>
                <a:defRPr/>
              </a:pPr>
              <a:t>43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FB63ACE-C02A-486A-B7FF-5E2CB6ACCF37}" type="slidenum">
              <a:rPr lang="en-US" smtClean="0"/>
              <a:pPr>
                <a:defRPr/>
              </a:pPr>
              <a:t>44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7</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FB63ACE-C02A-486A-B7FF-5E2CB6ACCF37}" type="slidenum">
              <a:rPr lang="en-US" smtClean="0"/>
              <a:pPr>
                <a:defRPr/>
              </a:pPr>
              <a:t>46</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BB62A8-3648-4743-AC3D-541C10BA23B9}" type="slidenum">
              <a:rPr lang="en-US" smtClean="0"/>
              <a:pPr/>
              <a:t>47</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BB62A8-3648-4743-AC3D-541C10BA23B9}" type="slidenum">
              <a:rPr lang="en-US" smtClean="0"/>
              <a:pPr/>
              <a:t>49</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BB62A8-3648-4743-AC3D-541C10BA23B9}" type="slidenum">
              <a:rPr lang="en-US" smtClean="0"/>
              <a:pPr/>
              <a:t>50</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53</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54</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55</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56</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57</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58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8</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59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1BB62A8-3648-4743-AC3D-541C10BA23B9}"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Axons from retinal ganglion cells form the optic nerves and optic tracts, synapse in the lateral geniculate body of the thalamus, and ascend to the visual cortex in the geniculocalcarine tract </a:t>
            </a:r>
          </a:p>
          <a:p>
            <a:pPr marL="45720" indent="0">
              <a:buNone/>
            </a:pPr>
            <a:endParaRPr lang="en-US" dirty="0" smtClean="0"/>
          </a:p>
          <a:p>
            <a:r>
              <a:rPr lang="en-US" dirty="0" smtClean="0"/>
              <a:t>The temporal visual fields project onto the nasal retina, and the nasal fields project onto the temporal retina</a:t>
            </a:r>
          </a:p>
          <a:p>
            <a:pPr marL="45720" indent="0">
              <a:buNone/>
            </a:pPr>
            <a:endParaRPr lang="en-US" dirty="0" smtClean="0"/>
          </a:p>
          <a:p>
            <a:r>
              <a:rPr lang="en-US" dirty="0" smtClean="0"/>
              <a:t>Nerve fibers from each </a:t>
            </a:r>
            <a:r>
              <a:rPr lang="en-US" b="1" dirty="0" smtClean="0"/>
              <a:t>nasal </a:t>
            </a:r>
            <a:r>
              <a:rPr lang="en-US" b="1" dirty="0" err="1" smtClean="0"/>
              <a:t>hemiretina</a:t>
            </a:r>
            <a:r>
              <a:rPr lang="en-US" b="1" dirty="0" smtClean="0"/>
              <a:t> </a:t>
            </a:r>
            <a:r>
              <a:rPr lang="en-US" dirty="0" smtClean="0"/>
              <a:t>cross at the </a:t>
            </a:r>
            <a:r>
              <a:rPr lang="en-US" b="1" dirty="0" smtClean="0"/>
              <a:t>optic chiasm </a:t>
            </a:r>
            <a:r>
              <a:rPr lang="en-US" dirty="0" smtClean="0"/>
              <a:t>and ascend </a:t>
            </a:r>
            <a:r>
              <a:rPr lang="en-US" dirty="0" err="1" smtClean="0"/>
              <a:t>contralaterally</a:t>
            </a:r>
            <a:r>
              <a:rPr lang="en-US" dirty="0" smtClean="0"/>
              <a:t> </a:t>
            </a:r>
          </a:p>
          <a:p>
            <a:endParaRPr lang="en-US" dirty="0"/>
          </a:p>
        </p:txBody>
      </p:sp>
      <p:sp>
        <p:nvSpPr>
          <p:cNvPr id="4" name="Slide Number Placeholder 3"/>
          <p:cNvSpPr>
            <a:spLocks noGrp="1"/>
          </p:cNvSpPr>
          <p:nvPr>
            <p:ph type="sldNum" sz="quarter" idx="10"/>
          </p:nvPr>
        </p:nvSpPr>
        <p:spPr/>
        <p:txBody>
          <a:bodyPr/>
          <a:lstStyle/>
          <a:p>
            <a:fld id="{2D7F20DB-E042-E044-9E7E-5B0E7E3B435B}" type="slidenum">
              <a:rPr lang="en-US" smtClean="0"/>
              <a:t>12</a:t>
            </a:fld>
            <a:endParaRPr lang="en-US"/>
          </a:p>
        </p:txBody>
      </p:sp>
    </p:spTree>
    <p:extLst>
      <p:ext uri="{BB962C8B-B14F-4D97-AF65-F5344CB8AC3E}">
        <p14:creationId xmlns:p14="http://schemas.microsoft.com/office/powerpoint/2010/main" val="1884856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6440D9-65C7-4343-86A3-45B33DD3BD27}"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4D8DEE8-7A87-4E01-8ADE-4C49CDD43F74}" type="datetime1">
              <a:rPr lang="en-US" smtClean="0"/>
              <a:pPr/>
              <a:t>2015-04-23</a:t>
            </a:fld>
            <a:endParaRPr lang="en-US" dirty="0"/>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8F9461-E3EB-40CD-B93F-E5CBBBD8E0BA}" type="datetimeFigureOut">
              <a:rPr lang="en-US" smtClean="0"/>
              <a:pPr/>
              <a:t>2015-04-23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A7543-9AAE-4E9F-B28C-4FCCFD07D4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578FA3-38AD-400D-A4D2-18E8EF129E5F}" type="datetime1">
              <a:rPr lang="en-US" smtClean="0"/>
              <a:pPr/>
              <a:t>2015-04-23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F7886C9C-DC18-4195-8FD5-A50AA931D41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2EFF424-F111-43CB-9C75-D52325012943}" type="datetime1">
              <a:rPr lang="en-US" smtClean="0"/>
              <a:pPr/>
              <a:t>2015-04-23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74A8BBF0-342D-409A-9C0A-B1B451E92883}" type="datetime1">
              <a:rPr lang="en-US" smtClean="0"/>
              <a:pPr/>
              <a:t>2015-04-23</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pPr algn="r"/>
            <a:fld id="{F7886C9C-DC18-4195-8FD5-A50AA931D419}" type="slidenum">
              <a:rPr lang="en-US" smtClean="0"/>
              <a:pPr algn="r"/>
              <a:t>‹#›</a:t>
            </a:fld>
            <a:endParaRPr lang="en-US"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345DA190-4BDC-4D39-B5BB-A14B3E8B1B3D}" type="datetime1">
              <a:rPr lang="en-US" smtClean="0"/>
              <a:pPr/>
              <a:t>2015-04-23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81D52F2-9B11-4FC0-9217-7D20B3AC9849}" type="datetime1">
              <a:rPr lang="en-US" smtClean="0"/>
              <a:pPr/>
              <a:t>2015-04-23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F13737-8506-438E-ABC0-0BE7E06DCCA6}" type="datetime1">
              <a:rPr lang="en-US" smtClean="0"/>
              <a:pPr/>
              <a:t>2015-04-23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886C9C-DC18-4195-8FD5-A50AA931D419}" type="slidenum">
              <a:rPr lang="en-US" smtClean="0"/>
              <a:pPr/>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41D58AA-1C84-40C9-BFEE-631CCB17636C}" type="datetime1">
              <a:rPr lang="en-US" smtClean="0"/>
              <a:pPr/>
              <a:t>2015-04-23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886C9C-DC18-4195-8FD5-A50AA931D4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6542C1-4E96-413B-B72E-6C4B39D85C9D}" type="datetime1">
              <a:rPr lang="en-US" smtClean="0"/>
              <a:pPr/>
              <a:t>2015-04-23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542AA2-D442-471A-9D69-80392E1E581D}" type="datetime1">
              <a:rPr lang="en-US" smtClean="0"/>
              <a:pPr/>
              <a:t>2015-04-23</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dirty="0" smtClean="0"/>
              <a:t>Click to edit Master text styles</a:t>
            </a:r>
          </a:p>
          <a:p>
            <a:pPr lvl="1"/>
            <a:r>
              <a:rPr lang="en-US" smtClean="0"/>
              <a:t>Second level</a:t>
            </a:r>
          </a:p>
          <a:p>
            <a:pPr lvl="2"/>
            <a:r>
              <a:rPr lang="en-US"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EC43563C-D9B3-4432-B336-144C997D6215}" type="datetime1">
              <a:rPr lang="en-US" smtClean="0"/>
              <a:pPr/>
              <a:t>2015-04-23</a:t>
            </a:fld>
            <a:endParaRPr lang="en-US" dirty="0"/>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0.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tiff"/></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wmf"/><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wmf"/><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wmf"/><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8.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8.tiff"/></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8.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8.tif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8.tif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8.tif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20.jpe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20.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20.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 Id="rId3" Type="http://schemas.openxmlformats.org/officeDocument/2006/relationships/image" Target="../media/image2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 Id="rId3" Type="http://schemas.openxmlformats.org/officeDocument/2006/relationships/image" Target="../media/image2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3.xml"/><Relationship Id="rId3" Type="http://schemas.openxmlformats.org/officeDocument/2006/relationships/image" Target="../media/image2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7010400" y="1498237"/>
            <a:ext cx="1981200" cy="4266407"/>
          </a:xfrm>
        </p:spPr>
        <p:txBody>
          <a:bodyPr>
            <a:normAutofit/>
          </a:bodyPr>
          <a:lstStyle/>
          <a:p>
            <a:r>
              <a:rPr lang="en-US" dirty="0" smtClean="0"/>
              <a:t>Valerie Madden </a:t>
            </a:r>
          </a:p>
          <a:p>
            <a:endParaRPr lang="en-US" dirty="0" smtClean="0"/>
          </a:p>
          <a:p>
            <a:r>
              <a:rPr lang="en-US" dirty="0" smtClean="0"/>
              <a:t>Small Animal ECC Resident</a:t>
            </a:r>
          </a:p>
          <a:p>
            <a:endParaRPr lang="en-US" dirty="0"/>
          </a:p>
          <a:p>
            <a:r>
              <a:rPr lang="en-US" dirty="0" smtClean="0"/>
              <a:t>Cornell University</a:t>
            </a:r>
          </a:p>
          <a:p>
            <a:r>
              <a:rPr lang="en-US" dirty="0" smtClean="0"/>
              <a:t> </a:t>
            </a:r>
          </a:p>
          <a:p>
            <a:endParaRPr lang="en-US" dirty="0"/>
          </a:p>
        </p:txBody>
      </p:sp>
      <p:sp>
        <p:nvSpPr>
          <p:cNvPr id="3" name="Title 2"/>
          <p:cNvSpPr>
            <a:spLocks noGrp="1"/>
          </p:cNvSpPr>
          <p:nvPr>
            <p:ph type="title"/>
          </p:nvPr>
        </p:nvSpPr>
        <p:spPr>
          <a:xfrm>
            <a:off x="343034" y="1138560"/>
            <a:ext cx="6324600" cy="1828800"/>
          </a:xfrm>
        </p:spPr>
        <p:txBody>
          <a:bodyPr/>
          <a:lstStyle/>
          <a:p>
            <a:r>
              <a:rPr lang="en-US" dirty="0" smtClean="0"/>
              <a:t>neurolocalization</a:t>
            </a:r>
            <a:endParaRPr lang="en-US" dirty="0"/>
          </a:p>
        </p:txBody>
      </p:sp>
      <p:pic>
        <p:nvPicPr>
          <p:cNvPr id="4" name="Picture 3"/>
          <p:cNvPicPr>
            <a:picLocks noChangeAspect="1"/>
          </p:cNvPicPr>
          <p:nvPr/>
        </p:nvPicPr>
        <p:blipFill>
          <a:blip r:embed="rId2"/>
          <a:stretch>
            <a:fillRect/>
          </a:stretch>
        </p:blipFill>
        <p:spPr>
          <a:xfrm>
            <a:off x="7010400" y="4882646"/>
            <a:ext cx="1981200" cy="1975354"/>
          </a:xfrm>
          <a:prstGeom prst="rect">
            <a:avLst/>
          </a:prstGeom>
        </p:spPr>
      </p:pic>
      <p:pic>
        <p:nvPicPr>
          <p:cNvPr id="5" name="Picture 4"/>
          <p:cNvPicPr>
            <a:picLocks noChangeAspect="1"/>
          </p:cNvPicPr>
          <p:nvPr/>
        </p:nvPicPr>
        <p:blipFill>
          <a:blip r:embed="rId3"/>
          <a:stretch>
            <a:fillRect/>
          </a:stretch>
        </p:blipFill>
        <p:spPr>
          <a:xfrm>
            <a:off x="1912285" y="3067819"/>
            <a:ext cx="3981546" cy="3552960"/>
          </a:xfrm>
          <a:prstGeom prst="rect">
            <a:avLst/>
          </a:prstGeom>
        </p:spPr>
      </p:pic>
    </p:spTree>
    <p:extLst>
      <p:ext uri="{BB962C8B-B14F-4D97-AF65-F5344CB8AC3E}">
        <p14:creationId xmlns:p14="http://schemas.microsoft.com/office/powerpoint/2010/main" val="235507471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ain.TIF"/>
          <p:cNvPicPr>
            <a:picLocks noChangeAspect="1"/>
          </p:cNvPicPr>
          <p:nvPr/>
        </p:nvPicPr>
        <p:blipFill>
          <a:blip r:embed="rId3" cstate="print"/>
          <a:stretch>
            <a:fillRect/>
          </a:stretch>
        </p:blipFill>
        <p:spPr>
          <a:xfrm>
            <a:off x="228600" y="1143000"/>
            <a:ext cx="2286000" cy="1278449"/>
          </a:xfrm>
          <a:prstGeom prst="rect">
            <a:avLst/>
          </a:prstGeom>
        </p:spPr>
      </p:pic>
      <p:sp>
        <p:nvSpPr>
          <p:cNvPr id="8" name="Freeform 7"/>
          <p:cNvSpPr/>
          <p:nvPr/>
        </p:nvSpPr>
        <p:spPr>
          <a:xfrm>
            <a:off x="457200" y="1295400"/>
            <a:ext cx="1458191" cy="781627"/>
          </a:xfrm>
          <a:custGeom>
            <a:avLst/>
            <a:gdLst>
              <a:gd name="connsiteX0" fmla="*/ 5816600 w 5832764"/>
              <a:gd name="connsiteY0" fmla="*/ 1152236 h 3126509"/>
              <a:gd name="connsiteX1" fmla="*/ 5678054 w 5832764"/>
              <a:gd name="connsiteY1" fmla="*/ 750454 h 3126509"/>
              <a:gd name="connsiteX2" fmla="*/ 5151582 w 5832764"/>
              <a:gd name="connsiteY2" fmla="*/ 431800 h 3126509"/>
              <a:gd name="connsiteX3" fmla="*/ 4528127 w 5832764"/>
              <a:gd name="connsiteY3" fmla="*/ 127000 h 3126509"/>
              <a:gd name="connsiteX4" fmla="*/ 3738418 w 5832764"/>
              <a:gd name="connsiteY4" fmla="*/ 16164 h 3126509"/>
              <a:gd name="connsiteX5" fmla="*/ 3004127 w 5832764"/>
              <a:gd name="connsiteY5" fmla="*/ 30018 h 3126509"/>
              <a:gd name="connsiteX6" fmla="*/ 2255982 w 5832764"/>
              <a:gd name="connsiteY6" fmla="*/ 154709 h 3126509"/>
              <a:gd name="connsiteX7" fmla="*/ 1521691 w 5832764"/>
              <a:gd name="connsiteY7" fmla="*/ 265545 h 3126509"/>
              <a:gd name="connsiteX8" fmla="*/ 1175327 w 5832764"/>
              <a:gd name="connsiteY8" fmla="*/ 611909 h 3126509"/>
              <a:gd name="connsiteX9" fmla="*/ 773545 w 5832764"/>
              <a:gd name="connsiteY9" fmla="*/ 1069109 h 3126509"/>
              <a:gd name="connsiteX10" fmla="*/ 496454 w 5832764"/>
              <a:gd name="connsiteY10" fmla="*/ 1581727 h 3126509"/>
              <a:gd name="connsiteX11" fmla="*/ 260927 w 5832764"/>
              <a:gd name="connsiteY11" fmla="*/ 1955800 h 3126509"/>
              <a:gd name="connsiteX12" fmla="*/ 25400 w 5832764"/>
              <a:gd name="connsiteY12" fmla="*/ 2205182 h 3126509"/>
              <a:gd name="connsiteX13" fmla="*/ 108527 w 5832764"/>
              <a:gd name="connsiteY13" fmla="*/ 2690091 h 3126509"/>
              <a:gd name="connsiteX14" fmla="*/ 468745 w 5832764"/>
              <a:gd name="connsiteY14" fmla="*/ 2967182 h 3126509"/>
              <a:gd name="connsiteX15" fmla="*/ 995218 w 5832764"/>
              <a:gd name="connsiteY15" fmla="*/ 3119582 h 3126509"/>
              <a:gd name="connsiteX16" fmla="*/ 1369291 w 5832764"/>
              <a:gd name="connsiteY16" fmla="*/ 3008745 h 3126509"/>
              <a:gd name="connsiteX17" fmla="*/ 1909618 w 5832764"/>
              <a:gd name="connsiteY17" fmla="*/ 3008745 h 3126509"/>
              <a:gd name="connsiteX18" fmla="*/ 2145145 w 5832764"/>
              <a:gd name="connsiteY18" fmla="*/ 2842491 h 3126509"/>
              <a:gd name="connsiteX19" fmla="*/ 2394527 w 5832764"/>
              <a:gd name="connsiteY19" fmla="*/ 2856345 h 3126509"/>
              <a:gd name="connsiteX20" fmla="*/ 2671618 w 5832764"/>
              <a:gd name="connsiteY20" fmla="*/ 3022600 h 3126509"/>
              <a:gd name="connsiteX21" fmla="*/ 3128818 w 5832764"/>
              <a:gd name="connsiteY21" fmla="*/ 3008745 h 3126509"/>
              <a:gd name="connsiteX22" fmla="*/ 3308927 w 5832764"/>
              <a:gd name="connsiteY22" fmla="*/ 2620818 h 3126509"/>
              <a:gd name="connsiteX23" fmla="*/ 3544454 w 5832764"/>
              <a:gd name="connsiteY23" fmla="*/ 2316018 h 3126509"/>
              <a:gd name="connsiteX24" fmla="*/ 3641436 w 5832764"/>
              <a:gd name="connsiteY24" fmla="*/ 1983509 h 3126509"/>
              <a:gd name="connsiteX25" fmla="*/ 4029363 w 5832764"/>
              <a:gd name="connsiteY25" fmla="*/ 1761836 h 3126509"/>
              <a:gd name="connsiteX26" fmla="*/ 4375727 w 5832764"/>
              <a:gd name="connsiteY26" fmla="*/ 1581727 h 3126509"/>
              <a:gd name="connsiteX27" fmla="*/ 4445000 w 5832764"/>
              <a:gd name="connsiteY27" fmla="*/ 1443182 h 3126509"/>
              <a:gd name="connsiteX28" fmla="*/ 4763654 w 5832764"/>
              <a:gd name="connsiteY28" fmla="*/ 1249218 h 3126509"/>
              <a:gd name="connsiteX29" fmla="*/ 5123872 w 5832764"/>
              <a:gd name="connsiteY29" fmla="*/ 1249218 h 3126509"/>
              <a:gd name="connsiteX30" fmla="*/ 5539509 w 5832764"/>
              <a:gd name="connsiteY30" fmla="*/ 1249218 h 3126509"/>
              <a:gd name="connsiteX31" fmla="*/ 5775036 w 5832764"/>
              <a:gd name="connsiteY31" fmla="*/ 1221509 h 3126509"/>
              <a:gd name="connsiteX32" fmla="*/ 5816600 w 5832764"/>
              <a:gd name="connsiteY32" fmla="*/ 1152236 h 312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832764" h="3126509">
                <a:moveTo>
                  <a:pt x="5816600" y="1152236"/>
                </a:moveTo>
                <a:cubicBezTo>
                  <a:pt x="5800436" y="1073727"/>
                  <a:pt x="5788890" y="870527"/>
                  <a:pt x="5678054" y="750454"/>
                </a:cubicBezTo>
                <a:cubicBezTo>
                  <a:pt x="5567218" y="630381"/>
                  <a:pt x="5343237" y="535709"/>
                  <a:pt x="5151582" y="431800"/>
                </a:cubicBezTo>
                <a:cubicBezTo>
                  <a:pt x="4959927" y="327891"/>
                  <a:pt x="4763654" y="196273"/>
                  <a:pt x="4528127" y="127000"/>
                </a:cubicBezTo>
                <a:cubicBezTo>
                  <a:pt x="4292600" y="57727"/>
                  <a:pt x="3992418" y="32328"/>
                  <a:pt x="3738418" y="16164"/>
                </a:cubicBezTo>
                <a:cubicBezTo>
                  <a:pt x="3484418" y="0"/>
                  <a:pt x="3251200" y="6927"/>
                  <a:pt x="3004127" y="30018"/>
                </a:cubicBezTo>
                <a:cubicBezTo>
                  <a:pt x="2757054" y="53109"/>
                  <a:pt x="2255982" y="154709"/>
                  <a:pt x="2255982" y="154709"/>
                </a:cubicBezTo>
                <a:cubicBezTo>
                  <a:pt x="2008909" y="193964"/>
                  <a:pt x="1701800" y="189345"/>
                  <a:pt x="1521691" y="265545"/>
                </a:cubicBezTo>
                <a:cubicBezTo>
                  <a:pt x="1341582" y="341745"/>
                  <a:pt x="1300018" y="477982"/>
                  <a:pt x="1175327" y="611909"/>
                </a:cubicBezTo>
                <a:cubicBezTo>
                  <a:pt x="1050636" y="745836"/>
                  <a:pt x="886690" y="907473"/>
                  <a:pt x="773545" y="1069109"/>
                </a:cubicBezTo>
                <a:cubicBezTo>
                  <a:pt x="660400" y="1230745"/>
                  <a:pt x="581890" y="1433945"/>
                  <a:pt x="496454" y="1581727"/>
                </a:cubicBezTo>
                <a:cubicBezTo>
                  <a:pt x="411018" y="1729509"/>
                  <a:pt x="339436" y="1851891"/>
                  <a:pt x="260927" y="1955800"/>
                </a:cubicBezTo>
                <a:cubicBezTo>
                  <a:pt x="182418" y="2059709"/>
                  <a:pt x="50800" y="2082800"/>
                  <a:pt x="25400" y="2205182"/>
                </a:cubicBezTo>
                <a:cubicBezTo>
                  <a:pt x="0" y="2327564"/>
                  <a:pt x="34636" y="2563091"/>
                  <a:pt x="108527" y="2690091"/>
                </a:cubicBezTo>
                <a:cubicBezTo>
                  <a:pt x="182418" y="2817091"/>
                  <a:pt x="320963" y="2895600"/>
                  <a:pt x="468745" y="2967182"/>
                </a:cubicBezTo>
                <a:cubicBezTo>
                  <a:pt x="616527" y="3038764"/>
                  <a:pt x="845127" y="3112655"/>
                  <a:pt x="995218" y="3119582"/>
                </a:cubicBezTo>
                <a:cubicBezTo>
                  <a:pt x="1145309" y="3126509"/>
                  <a:pt x="1216891" y="3027218"/>
                  <a:pt x="1369291" y="3008745"/>
                </a:cubicBezTo>
                <a:cubicBezTo>
                  <a:pt x="1521691" y="2990272"/>
                  <a:pt x="1780309" y="3036454"/>
                  <a:pt x="1909618" y="3008745"/>
                </a:cubicBezTo>
                <a:cubicBezTo>
                  <a:pt x="2038927" y="2981036"/>
                  <a:pt x="2064327" y="2867891"/>
                  <a:pt x="2145145" y="2842491"/>
                </a:cubicBezTo>
                <a:cubicBezTo>
                  <a:pt x="2225963" y="2817091"/>
                  <a:pt x="2306782" y="2826327"/>
                  <a:pt x="2394527" y="2856345"/>
                </a:cubicBezTo>
                <a:cubicBezTo>
                  <a:pt x="2482272" y="2886363"/>
                  <a:pt x="2549236" y="2997200"/>
                  <a:pt x="2671618" y="3022600"/>
                </a:cubicBezTo>
                <a:cubicBezTo>
                  <a:pt x="2794000" y="3048000"/>
                  <a:pt x="3022600" y="3075709"/>
                  <a:pt x="3128818" y="3008745"/>
                </a:cubicBezTo>
                <a:cubicBezTo>
                  <a:pt x="3235036" y="2941781"/>
                  <a:pt x="3239654" y="2736273"/>
                  <a:pt x="3308927" y="2620818"/>
                </a:cubicBezTo>
                <a:cubicBezTo>
                  <a:pt x="3378200" y="2505364"/>
                  <a:pt x="3489036" y="2422236"/>
                  <a:pt x="3544454" y="2316018"/>
                </a:cubicBezTo>
                <a:cubicBezTo>
                  <a:pt x="3599872" y="2209800"/>
                  <a:pt x="3560618" y="2075873"/>
                  <a:pt x="3641436" y="1983509"/>
                </a:cubicBezTo>
                <a:cubicBezTo>
                  <a:pt x="3722254" y="1891145"/>
                  <a:pt x="3906981" y="1828800"/>
                  <a:pt x="4029363" y="1761836"/>
                </a:cubicBezTo>
                <a:cubicBezTo>
                  <a:pt x="4151745" y="1694872"/>
                  <a:pt x="4306454" y="1634836"/>
                  <a:pt x="4375727" y="1581727"/>
                </a:cubicBezTo>
                <a:cubicBezTo>
                  <a:pt x="4445000" y="1528618"/>
                  <a:pt x="4380346" y="1498600"/>
                  <a:pt x="4445000" y="1443182"/>
                </a:cubicBezTo>
                <a:cubicBezTo>
                  <a:pt x="4509655" y="1387764"/>
                  <a:pt x="4650509" y="1281545"/>
                  <a:pt x="4763654" y="1249218"/>
                </a:cubicBezTo>
                <a:cubicBezTo>
                  <a:pt x="4876799" y="1216891"/>
                  <a:pt x="5123872" y="1249218"/>
                  <a:pt x="5123872" y="1249218"/>
                </a:cubicBezTo>
                <a:cubicBezTo>
                  <a:pt x="5253181" y="1249218"/>
                  <a:pt x="5430982" y="1253836"/>
                  <a:pt x="5539509" y="1249218"/>
                </a:cubicBezTo>
                <a:cubicBezTo>
                  <a:pt x="5648036" y="1244600"/>
                  <a:pt x="5726545" y="1242291"/>
                  <a:pt x="5775036" y="1221509"/>
                </a:cubicBezTo>
                <a:cubicBezTo>
                  <a:pt x="5823527" y="1200727"/>
                  <a:pt x="5832764" y="1230745"/>
                  <a:pt x="5816600" y="1152236"/>
                </a:cubicBez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p:cNvSpPr>
            <a:spLocks noGrp="1"/>
          </p:cNvSpPr>
          <p:nvPr>
            <p:ph type="title"/>
          </p:nvPr>
        </p:nvSpPr>
        <p:spPr>
          <a:xfrm>
            <a:off x="2743200" y="838200"/>
            <a:ext cx="6400800" cy="203431"/>
          </a:xfrm>
        </p:spPr>
        <p:txBody>
          <a:bodyPr>
            <a:noAutofit/>
          </a:bodyPr>
          <a:lstStyle/>
          <a:p>
            <a:r>
              <a:rPr lang="en-US" u="sng" dirty="0" smtClean="0"/>
              <a:t>Forebrain- </a:t>
            </a:r>
            <a:r>
              <a:rPr lang="en-US" u="sng" dirty="0" err="1" smtClean="0"/>
              <a:t>Telencephalon</a:t>
            </a:r>
            <a:r>
              <a:rPr lang="en-US" u="sng" dirty="0" smtClean="0"/>
              <a:t> + Diencephalon</a:t>
            </a:r>
            <a:endParaRPr lang="en-US" u="sng" dirty="0"/>
          </a:p>
        </p:txBody>
      </p:sp>
      <p:sp>
        <p:nvSpPr>
          <p:cNvPr id="13" name="Content Placeholder 12"/>
          <p:cNvSpPr>
            <a:spLocks noGrp="1"/>
          </p:cNvSpPr>
          <p:nvPr>
            <p:ph idx="1"/>
          </p:nvPr>
        </p:nvSpPr>
        <p:spPr>
          <a:xfrm>
            <a:off x="2667000" y="1981200"/>
            <a:ext cx="6019800" cy="4724400"/>
          </a:xfrm>
        </p:spPr>
        <p:txBody>
          <a:bodyPr>
            <a:normAutofit fontScale="92500" lnSpcReduction="10000"/>
          </a:bodyPr>
          <a:lstStyle/>
          <a:p>
            <a:r>
              <a:rPr lang="en-US" u="sng" dirty="0"/>
              <a:t>Thalamus and hypothalamus</a:t>
            </a:r>
            <a:r>
              <a:rPr lang="en-US" dirty="0"/>
              <a:t>:</a:t>
            </a:r>
            <a:endParaRPr lang="en-CA" dirty="0"/>
          </a:p>
          <a:p>
            <a:pPr lvl="0"/>
            <a:r>
              <a:rPr lang="en-US" dirty="0"/>
              <a:t>Together, the thalamus and hypothalamus form the </a:t>
            </a:r>
            <a:r>
              <a:rPr lang="en-US" b="1" dirty="0"/>
              <a:t>diencephalon</a:t>
            </a:r>
            <a:endParaRPr lang="en-CA" dirty="0"/>
          </a:p>
          <a:p>
            <a:pPr lvl="1"/>
            <a:r>
              <a:rPr lang="en-US" b="1" dirty="0"/>
              <a:t>Thalamus </a:t>
            </a:r>
            <a:r>
              <a:rPr lang="en-US" dirty="0"/>
              <a:t>processes almost all sensory information </a:t>
            </a:r>
            <a:r>
              <a:rPr lang="en-US" i="1" dirty="0"/>
              <a:t>going to </a:t>
            </a:r>
            <a:r>
              <a:rPr lang="en-US" dirty="0"/>
              <a:t>the cerebral cortex and almost all motor information </a:t>
            </a:r>
            <a:r>
              <a:rPr lang="en-US" i="1" dirty="0"/>
              <a:t>coming from </a:t>
            </a:r>
            <a:r>
              <a:rPr lang="en-US" dirty="0"/>
              <a:t>the cerebral cortex to the brain stem and spinal cord</a:t>
            </a:r>
            <a:endParaRPr lang="en-CA" dirty="0"/>
          </a:p>
          <a:p>
            <a:pPr lvl="1"/>
            <a:r>
              <a:rPr lang="en-US" b="1" dirty="0"/>
              <a:t>Hypothalamus</a:t>
            </a:r>
            <a:r>
              <a:rPr lang="en-US" dirty="0"/>
              <a:t> contains centers that regulate body temperature, food intake, and water balance. The hypothalamus is also an endocrine gland that controls the hormone secretions of the pituitary gland</a:t>
            </a:r>
            <a:endParaRPr lang="en-CA" dirty="0"/>
          </a:p>
          <a:p>
            <a:pPr lvl="2"/>
            <a:r>
              <a:rPr lang="en-US" dirty="0"/>
              <a:t>The hypothalamus secretes releasing hormones and release-inhibiting hormones into </a:t>
            </a:r>
            <a:r>
              <a:rPr lang="en-US" dirty="0" err="1"/>
              <a:t>hypophysial</a:t>
            </a:r>
            <a:r>
              <a:rPr lang="en-US" dirty="0"/>
              <a:t> portal blood that cause release (or inhibition of release) of the anterior pituitary </a:t>
            </a:r>
            <a:r>
              <a:rPr lang="en-US" dirty="0" smtClean="0"/>
              <a:t>hormones </a:t>
            </a:r>
            <a:endParaRPr lang="en-CA" dirty="0"/>
          </a:p>
          <a:p>
            <a:pPr lvl="2"/>
            <a:r>
              <a:rPr lang="en-US" dirty="0"/>
              <a:t>The hypothalamus also contains the cell bodies of neurons of the posterior pituitary gland that secrete antidiuretic hormone (ADH) and </a:t>
            </a:r>
            <a:r>
              <a:rPr lang="en-US" dirty="0" smtClean="0"/>
              <a:t>oxytocin</a:t>
            </a:r>
            <a:endParaRPr lang="en-CA" dirty="0"/>
          </a:p>
        </p:txBody>
      </p:sp>
    </p:spTree>
    <p:extLst>
      <p:ext uri="{BB962C8B-B14F-4D97-AF65-F5344CB8AC3E}">
        <p14:creationId xmlns:p14="http://schemas.microsoft.com/office/powerpoint/2010/main" val="29771157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slide(fromBottom)">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slide(fromBottom)">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slide(fromBottom)">
                                      <p:cBhvr>
                                        <p:cTn id="17" dur="5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slide(fromBottom)">
                                      <p:cBhvr>
                                        <p:cTn id="22" dur="500"/>
                                        <p:tgtEl>
                                          <p:spTgt spid="1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3">
                                            <p:txEl>
                                              <p:pRg st="4" end="4"/>
                                            </p:txEl>
                                          </p:spTgt>
                                        </p:tgtEl>
                                        <p:attrNameLst>
                                          <p:attrName>style.visibility</p:attrName>
                                        </p:attrNameLst>
                                      </p:cBhvr>
                                      <p:to>
                                        <p:strVal val="visible"/>
                                      </p:to>
                                    </p:set>
                                    <p:animEffect transition="in" filter="slide(fromBottom)">
                                      <p:cBhvr>
                                        <p:cTn id="27" dur="500"/>
                                        <p:tgtEl>
                                          <p:spTgt spid="1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13">
                                            <p:txEl>
                                              <p:pRg st="5" end="5"/>
                                            </p:txEl>
                                          </p:spTgt>
                                        </p:tgtEl>
                                        <p:attrNameLst>
                                          <p:attrName>style.visibility</p:attrName>
                                        </p:attrNameLst>
                                      </p:cBhvr>
                                      <p:to>
                                        <p:strVal val="visible"/>
                                      </p:to>
                                    </p:set>
                                    <p:animEffect transition="in" filter="slide(fromBottom)">
                                      <p:cBhvr>
                                        <p:cTn id="32" dur="500"/>
                                        <p:tgtEl>
                                          <p:spTgt spid="1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ain.TIF"/>
          <p:cNvPicPr>
            <a:picLocks noChangeAspect="1"/>
          </p:cNvPicPr>
          <p:nvPr/>
        </p:nvPicPr>
        <p:blipFill>
          <a:blip r:embed="rId3" cstate="print"/>
          <a:stretch>
            <a:fillRect/>
          </a:stretch>
        </p:blipFill>
        <p:spPr>
          <a:xfrm>
            <a:off x="228600" y="1143000"/>
            <a:ext cx="2286000" cy="1278449"/>
          </a:xfrm>
          <a:prstGeom prst="rect">
            <a:avLst/>
          </a:prstGeom>
        </p:spPr>
      </p:pic>
      <p:sp>
        <p:nvSpPr>
          <p:cNvPr id="8" name="Freeform 7"/>
          <p:cNvSpPr/>
          <p:nvPr/>
        </p:nvSpPr>
        <p:spPr>
          <a:xfrm>
            <a:off x="457200" y="1295400"/>
            <a:ext cx="1458191" cy="781627"/>
          </a:xfrm>
          <a:custGeom>
            <a:avLst/>
            <a:gdLst>
              <a:gd name="connsiteX0" fmla="*/ 5816600 w 5832764"/>
              <a:gd name="connsiteY0" fmla="*/ 1152236 h 3126509"/>
              <a:gd name="connsiteX1" fmla="*/ 5678054 w 5832764"/>
              <a:gd name="connsiteY1" fmla="*/ 750454 h 3126509"/>
              <a:gd name="connsiteX2" fmla="*/ 5151582 w 5832764"/>
              <a:gd name="connsiteY2" fmla="*/ 431800 h 3126509"/>
              <a:gd name="connsiteX3" fmla="*/ 4528127 w 5832764"/>
              <a:gd name="connsiteY3" fmla="*/ 127000 h 3126509"/>
              <a:gd name="connsiteX4" fmla="*/ 3738418 w 5832764"/>
              <a:gd name="connsiteY4" fmla="*/ 16164 h 3126509"/>
              <a:gd name="connsiteX5" fmla="*/ 3004127 w 5832764"/>
              <a:gd name="connsiteY5" fmla="*/ 30018 h 3126509"/>
              <a:gd name="connsiteX6" fmla="*/ 2255982 w 5832764"/>
              <a:gd name="connsiteY6" fmla="*/ 154709 h 3126509"/>
              <a:gd name="connsiteX7" fmla="*/ 1521691 w 5832764"/>
              <a:gd name="connsiteY7" fmla="*/ 265545 h 3126509"/>
              <a:gd name="connsiteX8" fmla="*/ 1175327 w 5832764"/>
              <a:gd name="connsiteY8" fmla="*/ 611909 h 3126509"/>
              <a:gd name="connsiteX9" fmla="*/ 773545 w 5832764"/>
              <a:gd name="connsiteY9" fmla="*/ 1069109 h 3126509"/>
              <a:gd name="connsiteX10" fmla="*/ 496454 w 5832764"/>
              <a:gd name="connsiteY10" fmla="*/ 1581727 h 3126509"/>
              <a:gd name="connsiteX11" fmla="*/ 260927 w 5832764"/>
              <a:gd name="connsiteY11" fmla="*/ 1955800 h 3126509"/>
              <a:gd name="connsiteX12" fmla="*/ 25400 w 5832764"/>
              <a:gd name="connsiteY12" fmla="*/ 2205182 h 3126509"/>
              <a:gd name="connsiteX13" fmla="*/ 108527 w 5832764"/>
              <a:gd name="connsiteY13" fmla="*/ 2690091 h 3126509"/>
              <a:gd name="connsiteX14" fmla="*/ 468745 w 5832764"/>
              <a:gd name="connsiteY14" fmla="*/ 2967182 h 3126509"/>
              <a:gd name="connsiteX15" fmla="*/ 995218 w 5832764"/>
              <a:gd name="connsiteY15" fmla="*/ 3119582 h 3126509"/>
              <a:gd name="connsiteX16" fmla="*/ 1369291 w 5832764"/>
              <a:gd name="connsiteY16" fmla="*/ 3008745 h 3126509"/>
              <a:gd name="connsiteX17" fmla="*/ 1909618 w 5832764"/>
              <a:gd name="connsiteY17" fmla="*/ 3008745 h 3126509"/>
              <a:gd name="connsiteX18" fmla="*/ 2145145 w 5832764"/>
              <a:gd name="connsiteY18" fmla="*/ 2842491 h 3126509"/>
              <a:gd name="connsiteX19" fmla="*/ 2394527 w 5832764"/>
              <a:gd name="connsiteY19" fmla="*/ 2856345 h 3126509"/>
              <a:gd name="connsiteX20" fmla="*/ 2671618 w 5832764"/>
              <a:gd name="connsiteY20" fmla="*/ 3022600 h 3126509"/>
              <a:gd name="connsiteX21" fmla="*/ 3128818 w 5832764"/>
              <a:gd name="connsiteY21" fmla="*/ 3008745 h 3126509"/>
              <a:gd name="connsiteX22" fmla="*/ 3308927 w 5832764"/>
              <a:gd name="connsiteY22" fmla="*/ 2620818 h 3126509"/>
              <a:gd name="connsiteX23" fmla="*/ 3544454 w 5832764"/>
              <a:gd name="connsiteY23" fmla="*/ 2316018 h 3126509"/>
              <a:gd name="connsiteX24" fmla="*/ 3641436 w 5832764"/>
              <a:gd name="connsiteY24" fmla="*/ 1983509 h 3126509"/>
              <a:gd name="connsiteX25" fmla="*/ 4029363 w 5832764"/>
              <a:gd name="connsiteY25" fmla="*/ 1761836 h 3126509"/>
              <a:gd name="connsiteX26" fmla="*/ 4375727 w 5832764"/>
              <a:gd name="connsiteY26" fmla="*/ 1581727 h 3126509"/>
              <a:gd name="connsiteX27" fmla="*/ 4445000 w 5832764"/>
              <a:gd name="connsiteY27" fmla="*/ 1443182 h 3126509"/>
              <a:gd name="connsiteX28" fmla="*/ 4763654 w 5832764"/>
              <a:gd name="connsiteY28" fmla="*/ 1249218 h 3126509"/>
              <a:gd name="connsiteX29" fmla="*/ 5123872 w 5832764"/>
              <a:gd name="connsiteY29" fmla="*/ 1249218 h 3126509"/>
              <a:gd name="connsiteX30" fmla="*/ 5539509 w 5832764"/>
              <a:gd name="connsiteY30" fmla="*/ 1249218 h 3126509"/>
              <a:gd name="connsiteX31" fmla="*/ 5775036 w 5832764"/>
              <a:gd name="connsiteY31" fmla="*/ 1221509 h 3126509"/>
              <a:gd name="connsiteX32" fmla="*/ 5816600 w 5832764"/>
              <a:gd name="connsiteY32" fmla="*/ 1152236 h 312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832764" h="3126509">
                <a:moveTo>
                  <a:pt x="5816600" y="1152236"/>
                </a:moveTo>
                <a:cubicBezTo>
                  <a:pt x="5800436" y="1073727"/>
                  <a:pt x="5788890" y="870527"/>
                  <a:pt x="5678054" y="750454"/>
                </a:cubicBezTo>
                <a:cubicBezTo>
                  <a:pt x="5567218" y="630381"/>
                  <a:pt x="5343237" y="535709"/>
                  <a:pt x="5151582" y="431800"/>
                </a:cubicBezTo>
                <a:cubicBezTo>
                  <a:pt x="4959927" y="327891"/>
                  <a:pt x="4763654" y="196273"/>
                  <a:pt x="4528127" y="127000"/>
                </a:cubicBezTo>
                <a:cubicBezTo>
                  <a:pt x="4292600" y="57727"/>
                  <a:pt x="3992418" y="32328"/>
                  <a:pt x="3738418" y="16164"/>
                </a:cubicBezTo>
                <a:cubicBezTo>
                  <a:pt x="3484418" y="0"/>
                  <a:pt x="3251200" y="6927"/>
                  <a:pt x="3004127" y="30018"/>
                </a:cubicBezTo>
                <a:cubicBezTo>
                  <a:pt x="2757054" y="53109"/>
                  <a:pt x="2255982" y="154709"/>
                  <a:pt x="2255982" y="154709"/>
                </a:cubicBezTo>
                <a:cubicBezTo>
                  <a:pt x="2008909" y="193964"/>
                  <a:pt x="1701800" y="189345"/>
                  <a:pt x="1521691" y="265545"/>
                </a:cubicBezTo>
                <a:cubicBezTo>
                  <a:pt x="1341582" y="341745"/>
                  <a:pt x="1300018" y="477982"/>
                  <a:pt x="1175327" y="611909"/>
                </a:cubicBezTo>
                <a:cubicBezTo>
                  <a:pt x="1050636" y="745836"/>
                  <a:pt x="886690" y="907473"/>
                  <a:pt x="773545" y="1069109"/>
                </a:cubicBezTo>
                <a:cubicBezTo>
                  <a:pt x="660400" y="1230745"/>
                  <a:pt x="581890" y="1433945"/>
                  <a:pt x="496454" y="1581727"/>
                </a:cubicBezTo>
                <a:cubicBezTo>
                  <a:pt x="411018" y="1729509"/>
                  <a:pt x="339436" y="1851891"/>
                  <a:pt x="260927" y="1955800"/>
                </a:cubicBezTo>
                <a:cubicBezTo>
                  <a:pt x="182418" y="2059709"/>
                  <a:pt x="50800" y="2082800"/>
                  <a:pt x="25400" y="2205182"/>
                </a:cubicBezTo>
                <a:cubicBezTo>
                  <a:pt x="0" y="2327564"/>
                  <a:pt x="34636" y="2563091"/>
                  <a:pt x="108527" y="2690091"/>
                </a:cubicBezTo>
                <a:cubicBezTo>
                  <a:pt x="182418" y="2817091"/>
                  <a:pt x="320963" y="2895600"/>
                  <a:pt x="468745" y="2967182"/>
                </a:cubicBezTo>
                <a:cubicBezTo>
                  <a:pt x="616527" y="3038764"/>
                  <a:pt x="845127" y="3112655"/>
                  <a:pt x="995218" y="3119582"/>
                </a:cubicBezTo>
                <a:cubicBezTo>
                  <a:pt x="1145309" y="3126509"/>
                  <a:pt x="1216891" y="3027218"/>
                  <a:pt x="1369291" y="3008745"/>
                </a:cubicBezTo>
                <a:cubicBezTo>
                  <a:pt x="1521691" y="2990272"/>
                  <a:pt x="1780309" y="3036454"/>
                  <a:pt x="1909618" y="3008745"/>
                </a:cubicBezTo>
                <a:cubicBezTo>
                  <a:pt x="2038927" y="2981036"/>
                  <a:pt x="2064327" y="2867891"/>
                  <a:pt x="2145145" y="2842491"/>
                </a:cubicBezTo>
                <a:cubicBezTo>
                  <a:pt x="2225963" y="2817091"/>
                  <a:pt x="2306782" y="2826327"/>
                  <a:pt x="2394527" y="2856345"/>
                </a:cubicBezTo>
                <a:cubicBezTo>
                  <a:pt x="2482272" y="2886363"/>
                  <a:pt x="2549236" y="2997200"/>
                  <a:pt x="2671618" y="3022600"/>
                </a:cubicBezTo>
                <a:cubicBezTo>
                  <a:pt x="2794000" y="3048000"/>
                  <a:pt x="3022600" y="3075709"/>
                  <a:pt x="3128818" y="3008745"/>
                </a:cubicBezTo>
                <a:cubicBezTo>
                  <a:pt x="3235036" y="2941781"/>
                  <a:pt x="3239654" y="2736273"/>
                  <a:pt x="3308927" y="2620818"/>
                </a:cubicBezTo>
                <a:cubicBezTo>
                  <a:pt x="3378200" y="2505364"/>
                  <a:pt x="3489036" y="2422236"/>
                  <a:pt x="3544454" y="2316018"/>
                </a:cubicBezTo>
                <a:cubicBezTo>
                  <a:pt x="3599872" y="2209800"/>
                  <a:pt x="3560618" y="2075873"/>
                  <a:pt x="3641436" y="1983509"/>
                </a:cubicBezTo>
                <a:cubicBezTo>
                  <a:pt x="3722254" y="1891145"/>
                  <a:pt x="3906981" y="1828800"/>
                  <a:pt x="4029363" y="1761836"/>
                </a:cubicBezTo>
                <a:cubicBezTo>
                  <a:pt x="4151745" y="1694872"/>
                  <a:pt x="4306454" y="1634836"/>
                  <a:pt x="4375727" y="1581727"/>
                </a:cubicBezTo>
                <a:cubicBezTo>
                  <a:pt x="4445000" y="1528618"/>
                  <a:pt x="4380346" y="1498600"/>
                  <a:pt x="4445000" y="1443182"/>
                </a:cubicBezTo>
                <a:cubicBezTo>
                  <a:pt x="4509655" y="1387764"/>
                  <a:pt x="4650509" y="1281545"/>
                  <a:pt x="4763654" y="1249218"/>
                </a:cubicBezTo>
                <a:cubicBezTo>
                  <a:pt x="4876799" y="1216891"/>
                  <a:pt x="5123872" y="1249218"/>
                  <a:pt x="5123872" y="1249218"/>
                </a:cubicBezTo>
                <a:cubicBezTo>
                  <a:pt x="5253181" y="1249218"/>
                  <a:pt x="5430982" y="1253836"/>
                  <a:pt x="5539509" y="1249218"/>
                </a:cubicBezTo>
                <a:cubicBezTo>
                  <a:pt x="5648036" y="1244600"/>
                  <a:pt x="5726545" y="1242291"/>
                  <a:pt x="5775036" y="1221509"/>
                </a:cubicBezTo>
                <a:cubicBezTo>
                  <a:pt x="5823527" y="1200727"/>
                  <a:pt x="5832764" y="1230745"/>
                  <a:pt x="5816600" y="1152236"/>
                </a:cubicBez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p:cNvSpPr>
            <a:spLocks noGrp="1"/>
          </p:cNvSpPr>
          <p:nvPr>
            <p:ph type="title"/>
          </p:nvPr>
        </p:nvSpPr>
        <p:spPr>
          <a:xfrm>
            <a:off x="2743200" y="838200"/>
            <a:ext cx="6400800" cy="203431"/>
          </a:xfrm>
        </p:spPr>
        <p:txBody>
          <a:bodyPr>
            <a:noAutofit/>
          </a:bodyPr>
          <a:lstStyle/>
          <a:p>
            <a:r>
              <a:rPr lang="en-US" u="sng" dirty="0" smtClean="0"/>
              <a:t>Forebrain- </a:t>
            </a:r>
            <a:r>
              <a:rPr lang="en-US" u="sng" dirty="0" err="1" smtClean="0"/>
              <a:t>Telencephalon</a:t>
            </a:r>
            <a:r>
              <a:rPr lang="en-US" u="sng" dirty="0" smtClean="0"/>
              <a:t> + Diencephalon</a:t>
            </a:r>
            <a:endParaRPr lang="en-US" u="sng" dirty="0"/>
          </a:p>
        </p:txBody>
      </p:sp>
      <p:sp>
        <p:nvSpPr>
          <p:cNvPr id="13" name="Content Placeholder 12"/>
          <p:cNvSpPr>
            <a:spLocks noGrp="1"/>
          </p:cNvSpPr>
          <p:nvPr>
            <p:ph idx="1"/>
          </p:nvPr>
        </p:nvSpPr>
        <p:spPr>
          <a:xfrm>
            <a:off x="2667000" y="1981200"/>
            <a:ext cx="6019800" cy="4724400"/>
          </a:xfrm>
        </p:spPr>
        <p:txBody>
          <a:bodyPr>
            <a:normAutofit/>
          </a:bodyPr>
          <a:lstStyle/>
          <a:p>
            <a:r>
              <a:rPr lang="en-US" dirty="0" smtClean="0"/>
              <a:t>Seizures</a:t>
            </a:r>
          </a:p>
          <a:p>
            <a:r>
              <a:rPr lang="en-US" dirty="0" smtClean="0"/>
              <a:t>Abnormal mentation (Dull →Coma )</a:t>
            </a:r>
          </a:p>
          <a:p>
            <a:r>
              <a:rPr lang="en-US" dirty="0" smtClean="0"/>
              <a:t>Behavior changes</a:t>
            </a:r>
          </a:p>
          <a:p>
            <a:r>
              <a:rPr lang="en-US" dirty="0" smtClean="0"/>
              <a:t>Hemi-neglect</a:t>
            </a:r>
          </a:p>
          <a:p>
            <a:r>
              <a:rPr lang="en-US" dirty="0" smtClean="0"/>
              <a:t>GP deficits (contralateral)</a:t>
            </a:r>
          </a:p>
          <a:p>
            <a:r>
              <a:rPr lang="en-US" dirty="0" smtClean="0"/>
              <a:t>Circling (</a:t>
            </a:r>
            <a:r>
              <a:rPr lang="en-US" dirty="0" smtClean="0">
                <a:solidFill>
                  <a:schemeClr val="bg2">
                    <a:lumMod val="50000"/>
                  </a:schemeClr>
                </a:solidFill>
              </a:rPr>
              <a:t>Ipsilateral</a:t>
            </a:r>
            <a:r>
              <a:rPr lang="en-US" dirty="0" smtClean="0"/>
              <a:t>) </a:t>
            </a:r>
          </a:p>
          <a:p>
            <a:r>
              <a:rPr lang="en-US" dirty="0" smtClean="0"/>
              <a:t>Vision (menace) deficits (contralateral)</a:t>
            </a:r>
          </a:p>
          <a:p>
            <a:r>
              <a:rPr lang="en-US" dirty="0" smtClean="0"/>
              <a:t>Facial sensation deficits (contralateral)</a:t>
            </a:r>
          </a:p>
          <a:p>
            <a:r>
              <a:rPr lang="en-US" dirty="0" smtClean="0"/>
              <a:t>Head/neck pain</a:t>
            </a:r>
          </a:p>
          <a:p>
            <a:r>
              <a:rPr lang="en-US" dirty="0" err="1" smtClean="0"/>
              <a:t>Micturation</a:t>
            </a:r>
            <a:r>
              <a:rPr lang="en-US" dirty="0" smtClean="0"/>
              <a:t> abnormalities</a:t>
            </a:r>
          </a:p>
          <a:p>
            <a:r>
              <a:rPr lang="en-US" dirty="0" smtClean="0"/>
              <a:t>Mild facial droop (contralateral)</a:t>
            </a:r>
          </a:p>
          <a:p>
            <a:r>
              <a:rPr lang="en-US" dirty="0" smtClean="0"/>
              <a:t>Diencephalon: PU/PD, Temp, Endocrine</a:t>
            </a:r>
            <a:endParaRPr lang="en-US" dirty="0"/>
          </a:p>
        </p:txBody>
      </p:sp>
    </p:spTree>
    <p:extLst>
      <p:ext uri="{BB962C8B-B14F-4D97-AF65-F5344CB8AC3E}">
        <p14:creationId xmlns:p14="http://schemas.microsoft.com/office/powerpoint/2010/main" val="28097202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slide(fromBottom)">
                                      <p:cBhvr>
                                        <p:cTn id="7" dur="500"/>
                                        <p:tgtEl>
                                          <p:spTgt spid="13">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13">
                                            <p:txEl>
                                              <p:pRg st="1" end="1"/>
                                            </p:txEl>
                                          </p:spTgt>
                                        </p:tgtEl>
                                        <p:attrNameLst>
                                          <p:attrName>style.visibility</p:attrName>
                                        </p:attrNameLst>
                                      </p:cBhvr>
                                      <p:to>
                                        <p:strVal val="visible"/>
                                      </p:to>
                                    </p:set>
                                    <p:animEffect transition="in" filter="slide(fromBottom)">
                                      <p:cBhvr>
                                        <p:cTn id="10" dur="500"/>
                                        <p:tgtEl>
                                          <p:spTgt spid="13">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Effect transition="in" filter="slide(fromBottom)">
                                      <p:cBhvr>
                                        <p:cTn id="13" dur="500"/>
                                        <p:tgtEl>
                                          <p:spTgt spid="13">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13">
                                            <p:txEl>
                                              <p:pRg st="3" end="3"/>
                                            </p:txEl>
                                          </p:spTgt>
                                        </p:tgtEl>
                                        <p:attrNameLst>
                                          <p:attrName>style.visibility</p:attrName>
                                        </p:attrNameLst>
                                      </p:cBhvr>
                                      <p:to>
                                        <p:strVal val="visible"/>
                                      </p:to>
                                    </p:set>
                                    <p:animEffect transition="in" filter="slide(fromBottom)">
                                      <p:cBhvr>
                                        <p:cTn id="16" dur="500"/>
                                        <p:tgtEl>
                                          <p:spTgt spid="13">
                                            <p:txEl>
                                              <p:pRg st="3" end="3"/>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animEffect transition="in" filter="slide(fromBottom)">
                                      <p:cBhvr>
                                        <p:cTn id="19" dur="500"/>
                                        <p:tgtEl>
                                          <p:spTgt spid="13">
                                            <p:txEl>
                                              <p:pRg st="4" end="4"/>
                                            </p:txEl>
                                          </p:spTgt>
                                        </p:tgtEl>
                                      </p:cBhvr>
                                    </p:animEffect>
                                  </p:childTnLst>
                                </p:cTn>
                              </p:par>
                              <p:par>
                                <p:cTn id="20" presetID="12" presetClass="entr" presetSubtype="4" fill="hold" nodeType="withEffect">
                                  <p:stCondLst>
                                    <p:cond delay="0"/>
                                  </p:stCondLst>
                                  <p:childTnLst>
                                    <p:set>
                                      <p:cBhvr>
                                        <p:cTn id="21" dur="1" fill="hold">
                                          <p:stCondLst>
                                            <p:cond delay="0"/>
                                          </p:stCondLst>
                                        </p:cTn>
                                        <p:tgtEl>
                                          <p:spTgt spid="13">
                                            <p:txEl>
                                              <p:pRg st="5" end="5"/>
                                            </p:txEl>
                                          </p:spTgt>
                                        </p:tgtEl>
                                        <p:attrNameLst>
                                          <p:attrName>style.visibility</p:attrName>
                                        </p:attrNameLst>
                                      </p:cBhvr>
                                      <p:to>
                                        <p:strVal val="visible"/>
                                      </p:to>
                                    </p:set>
                                    <p:animEffect transition="in" filter="slide(fromBottom)">
                                      <p:cBhvr>
                                        <p:cTn id="22" dur="500"/>
                                        <p:tgtEl>
                                          <p:spTgt spid="13">
                                            <p:txEl>
                                              <p:pRg st="5" end="5"/>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13">
                                            <p:txEl>
                                              <p:pRg st="6" end="6"/>
                                            </p:txEl>
                                          </p:spTgt>
                                        </p:tgtEl>
                                        <p:attrNameLst>
                                          <p:attrName>style.visibility</p:attrName>
                                        </p:attrNameLst>
                                      </p:cBhvr>
                                      <p:to>
                                        <p:strVal val="visible"/>
                                      </p:to>
                                    </p:set>
                                    <p:animEffect transition="in" filter="slide(fromBottom)">
                                      <p:cBhvr>
                                        <p:cTn id="25" dur="500"/>
                                        <p:tgtEl>
                                          <p:spTgt spid="13">
                                            <p:txEl>
                                              <p:pRg st="6" end="6"/>
                                            </p:txEl>
                                          </p:spTgt>
                                        </p:tgtEl>
                                      </p:cBhvr>
                                    </p:animEffect>
                                  </p:childTnLst>
                                </p:cTn>
                              </p:par>
                              <p:par>
                                <p:cTn id="26" presetID="12" presetClass="entr" presetSubtype="4" fill="hold" nodeType="withEffect">
                                  <p:stCondLst>
                                    <p:cond delay="0"/>
                                  </p:stCondLst>
                                  <p:childTnLst>
                                    <p:set>
                                      <p:cBhvr>
                                        <p:cTn id="27" dur="1" fill="hold">
                                          <p:stCondLst>
                                            <p:cond delay="0"/>
                                          </p:stCondLst>
                                        </p:cTn>
                                        <p:tgtEl>
                                          <p:spTgt spid="13">
                                            <p:txEl>
                                              <p:pRg st="7" end="7"/>
                                            </p:txEl>
                                          </p:spTgt>
                                        </p:tgtEl>
                                        <p:attrNameLst>
                                          <p:attrName>style.visibility</p:attrName>
                                        </p:attrNameLst>
                                      </p:cBhvr>
                                      <p:to>
                                        <p:strVal val="visible"/>
                                      </p:to>
                                    </p:set>
                                    <p:animEffect transition="in" filter="slide(fromBottom)">
                                      <p:cBhvr>
                                        <p:cTn id="28" dur="500"/>
                                        <p:tgtEl>
                                          <p:spTgt spid="13">
                                            <p:txEl>
                                              <p:pRg st="7" end="7"/>
                                            </p:txEl>
                                          </p:spTgt>
                                        </p:tgtEl>
                                      </p:cBhvr>
                                    </p:animEffect>
                                  </p:childTnLst>
                                </p:cTn>
                              </p:par>
                              <p:par>
                                <p:cTn id="29" presetID="12" presetClass="entr" presetSubtype="4" fill="hold" nodeType="withEffect">
                                  <p:stCondLst>
                                    <p:cond delay="0"/>
                                  </p:stCondLst>
                                  <p:childTnLst>
                                    <p:set>
                                      <p:cBhvr>
                                        <p:cTn id="30" dur="1" fill="hold">
                                          <p:stCondLst>
                                            <p:cond delay="0"/>
                                          </p:stCondLst>
                                        </p:cTn>
                                        <p:tgtEl>
                                          <p:spTgt spid="13">
                                            <p:txEl>
                                              <p:pRg st="8" end="8"/>
                                            </p:txEl>
                                          </p:spTgt>
                                        </p:tgtEl>
                                        <p:attrNameLst>
                                          <p:attrName>style.visibility</p:attrName>
                                        </p:attrNameLst>
                                      </p:cBhvr>
                                      <p:to>
                                        <p:strVal val="visible"/>
                                      </p:to>
                                    </p:set>
                                    <p:animEffect transition="in" filter="slide(fromBottom)">
                                      <p:cBhvr>
                                        <p:cTn id="31" dur="500"/>
                                        <p:tgtEl>
                                          <p:spTgt spid="13">
                                            <p:txEl>
                                              <p:pRg st="8" end="8"/>
                                            </p:txEl>
                                          </p:spTgt>
                                        </p:tgtEl>
                                      </p:cBhvr>
                                    </p:animEffect>
                                  </p:childTnLst>
                                </p:cTn>
                              </p:par>
                              <p:par>
                                <p:cTn id="32" presetID="12" presetClass="entr" presetSubtype="4" fill="hold" nodeType="withEffect">
                                  <p:stCondLst>
                                    <p:cond delay="0"/>
                                  </p:stCondLst>
                                  <p:childTnLst>
                                    <p:set>
                                      <p:cBhvr>
                                        <p:cTn id="33" dur="1" fill="hold">
                                          <p:stCondLst>
                                            <p:cond delay="0"/>
                                          </p:stCondLst>
                                        </p:cTn>
                                        <p:tgtEl>
                                          <p:spTgt spid="13">
                                            <p:txEl>
                                              <p:pRg st="9" end="9"/>
                                            </p:txEl>
                                          </p:spTgt>
                                        </p:tgtEl>
                                        <p:attrNameLst>
                                          <p:attrName>style.visibility</p:attrName>
                                        </p:attrNameLst>
                                      </p:cBhvr>
                                      <p:to>
                                        <p:strVal val="visible"/>
                                      </p:to>
                                    </p:set>
                                    <p:animEffect transition="in" filter="slide(fromBottom)">
                                      <p:cBhvr>
                                        <p:cTn id="34" dur="500"/>
                                        <p:tgtEl>
                                          <p:spTgt spid="13">
                                            <p:txEl>
                                              <p:pRg st="9" end="9"/>
                                            </p:txEl>
                                          </p:spTgt>
                                        </p:tgtEl>
                                      </p:cBhvr>
                                    </p:animEffect>
                                  </p:childTnLst>
                                </p:cTn>
                              </p:par>
                              <p:par>
                                <p:cTn id="35" presetID="12" presetClass="entr" presetSubtype="4" fill="hold" nodeType="withEffect">
                                  <p:stCondLst>
                                    <p:cond delay="0"/>
                                  </p:stCondLst>
                                  <p:childTnLst>
                                    <p:set>
                                      <p:cBhvr>
                                        <p:cTn id="36" dur="1" fill="hold">
                                          <p:stCondLst>
                                            <p:cond delay="0"/>
                                          </p:stCondLst>
                                        </p:cTn>
                                        <p:tgtEl>
                                          <p:spTgt spid="13">
                                            <p:txEl>
                                              <p:pRg st="10" end="10"/>
                                            </p:txEl>
                                          </p:spTgt>
                                        </p:tgtEl>
                                        <p:attrNameLst>
                                          <p:attrName>style.visibility</p:attrName>
                                        </p:attrNameLst>
                                      </p:cBhvr>
                                      <p:to>
                                        <p:strVal val="visible"/>
                                      </p:to>
                                    </p:set>
                                    <p:animEffect transition="in" filter="slide(fromBottom)">
                                      <p:cBhvr>
                                        <p:cTn id="37" dur="500"/>
                                        <p:tgtEl>
                                          <p:spTgt spid="13">
                                            <p:txEl>
                                              <p:pRg st="10" end="10"/>
                                            </p:txEl>
                                          </p:spTgt>
                                        </p:tgtEl>
                                      </p:cBhvr>
                                    </p:animEffect>
                                  </p:childTnLst>
                                </p:cTn>
                              </p:par>
                              <p:par>
                                <p:cTn id="38" presetID="12" presetClass="entr" presetSubtype="4" fill="hold" nodeType="withEffect">
                                  <p:stCondLst>
                                    <p:cond delay="0"/>
                                  </p:stCondLst>
                                  <p:childTnLst>
                                    <p:set>
                                      <p:cBhvr>
                                        <p:cTn id="39" dur="1" fill="hold">
                                          <p:stCondLst>
                                            <p:cond delay="0"/>
                                          </p:stCondLst>
                                        </p:cTn>
                                        <p:tgtEl>
                                          <p:spTgt spid="13">
                                            <p:txEl>
                                              <p:pRg st="11" end="11"/>
                                            </p:txEl>
                                          </p:spTgt>
                                        </p:tgtEl>
                                        <p:attrNameLst>
                                          <p:attrName>style.visibility</p:attrName>
                                        </p:attrNameLst>
                                      </p:cBhvr>
                                      <p:to>
                                        <p:strVal val="visible"/>
                                      </p:to>
                                    </p:set>
                                    <p:animEffect transition="in" filter="slide(fromBottom)">
                                      <p:cBhvr>
                                        <p:cTn id="40" dur="500"/>
                                        <p:tgtEl>
                                          <p:spTgt spid="1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Vision</a:t>
            </a:r>
            <a:endParaRPr lang="en-US" dirty="0"/>
          </a:p>
        </p:txBody>
      </p:sp>
      <p:pic>
        <p:nvPicPr>
          <p:cNvPr id="4" name="Picture 3"/>
          <p:cNvPicPr>
            <a:picLocks noChangeAspect="1"/>
          </p:cNvPicPr>
          <p:nvPr/>
        </p:nvPicPr>
        <p:blipFill>
          <a:blip r:embed="rId3"/>
          <a:stretch>
            <a:fillRect/>
          </a:stretch>
        </p:blipFill>
        <p:spPr>
          <a:xfrm>
            <a:off x="2400300" y="1541043"/>
            <a:ext cx="4342356" cy="5316956"/>
          </a:xfrm>
          <a:prstGeom prst="rect">
            <a:avLst/>
          </a:prstGeom>
        </p:spPr>
      </p:pic>
    </p:spTree>
    <p:extLst>
      <p:ext uri="{BB962C8B-B14F-4D97-AF65-F5344CB8AC3E}">
        <p14:creationId xmlns:p14="http://schemas.microsoft.com/office/powerpoint/2010/main" val="419407025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Axons </a:t>
            </a:r>
            <a:r>
              <a:rPr lang="en-US" dirty="0"/>
              <a:t>from retinal ganglion cells form the optic nerves and optic tracts, synapse in the lateral geniculate body of the thalamus, and ascend to the visual cortex in the geniculocalcarine tract </a:t>
            </a:r>
            <a:endParaRPr lang="en-US" dirty="0" smtClean="0"/>
          </a:p>
          <a:p>
            <a:pPr marL="45720" indent="0">
              <a:buNone/>
            </a:pPr>
            <a:endParaRPr lang="en-US" dirty="0" smtClean="0"/>
          </a:p>
          <a:p>
            <a:r>
              <a:rPr lang="en-US" dirty="0"/>
              <a:t>T</a:t>
            </a:r>
            <a:r>
              <a:rPr lang="en-US" dirty="0" smtClean="0"/>
              <a:t>he </a:t>
            </a:r>
            <a:r>
              <a:rPr lang="en-US" dirty="0"/>
              <a:t>temporal visual fields project onto the nasal retina, and the nasal fields project onto the temporal </a:t>
            </a:r>
            <a:r>
              <a:rPr lang="en-US" dirty="0" smtClean="0"/>
              <a:t>retina</a:t>
            </a:r>
          </a:p>
          <a:p>
            <a:pPr marL="45720" indent="0">
              <a:buNone/>
            </a:pPr>
            <a:endParaRPr lang="en-US" dirty="0" smtClean="0"/>
          </a:p>
          <a:p>
            <a:r>
              <a:rPr lang="en-US" dirty="0" smtClean="0"/>
              <a:t>Nerve </a:t>
            </a:r>
            <a:r>
              <a:rPr lang="en-US" dirty="0"/>
              <a:t>fibers from each </a:t>
            </a:r>
            <a:r>
              <a:rPr lang="en-US" b="1" dirty="0"/>
              <a:t>nasal </a:t>
            </a:r>
            <a:r>
              <a:rPr lang="en-US" b="1" dirty="0" err="1" smtClean="0"/>
              <a:t>hemiretina</a:t>
            </a:r>
            <a:r>
              <a:rPr lang="en-US" b="1" dirty="0" smtClean="0"/>
              <a:t> </a:t>
            </a:r>
            <a:r>
              <a:rPr lang="en-US" dirty="0"/>
              <a:t>cross at the </a:t>
            </a:r>
            <a:r>
              <a:rPr lang="en-US" b="1" dirty="0"/>
              <a:t>optic chiasm </a:t>
            </a:r>
            <a:r>
              <a:rPr lang="en-US" dirty="0"/>
              <a:t>and ascend </a:t>
            </a:r>
            <a:r>
              <a:rPr lang="en-US" dirty="0" err="1" smtClean="0"/>
              <a:t>contralaterally</a:t>
            </a:r>
            <a:r>
              <a:rPr lang="en-US" dirty="0" smtClean="0"/>
              <a:t> </a:t>
            </a:r>
            <a:endParaRPr lang="en-US" dirty="0"/>
          </a:p>
          <a:p>
            <a:endParaRPr lang="en-US" dirty="0"/>
          </a:p>
          <a:p>
            <a:endParaRPr lang="en-US" dirty="0"/>
          </a:p>
        </p:txBody>
      </p:sp>
      <p:sp>
        <p:nvSpPr>
          <p:cNvPr id="3" name="Title 2"/>
          <p:cNvSpPr>
            <a:spLocks noGrp="1"/>
          </p:cNvSpPr>
          <p:nvPr>
            <p:ph type="title"/>
          </p:nvPr>
        </p:nvSpPr>
        <p:spPr/>
        <p:txBody>
          <a:bodyPr/>
          <a:lstStyle/>
          <a:p>
            <a:r>
              <a:rPr lang="en-US" dirty="0" smtClean="0"/>
              <a:t>vision</a:t>
            </a:r>
            <a:endParaRPr lang="en-US" dirty="0"/>
          </a:p>
        </p:txBody>
      </p:sp>
    </p:spTree>
    <p:extLst>
      <p:ext uri="{BB962C8B-B14F-4D97-AF65-F5344CB8AC3E}">
        <p14:creationId xmlns:p14="http://schemas.microsoft.com/office/powerpoint/2010/main" val="20797230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1000"/>
                                        <p:tgtEl>
                                          <p:spTgt spid="2">
                                            <p:txEl>
                                              <p:pRg st="4" end="4"/>
                                            </p:txEl>
                                          </p:spTgt>
                                        </p:tgtEl>
                                      </p:cBhvr>
                                    </p:animEffect>
                                    <p:anim calcmode="lin" valueType="num">
                                      <p:cBhvr>
                                        <p:cTn id="2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lea-test.fi/en/assessme/trans/images/isot/15.gif"/>
          <p:cNvPicPr>
            <a:picLocks noChangeAspect="1" noChangeArrowheads="1" noCrop="1"/>
          </p:cNvPicPr>
          <p:nvPr/>
        </p:nvPicPr>
        <p:blipFill>
          <a:blip r:embed="rId3" cstate="print"/>
          <a:srcRect/>
          <a:stretch>
            <a:fillRect/>
          </a:stretch>
        </p:blipFill>
        <p:spPr bwMode="auto">
          <a:xfrm>
            <a:off x="1905000" y="0"/>
            <a:ext cx="5024628" cy="6400800"/>
          </a:xfrm>
          <a:prstGeom prst="rect">
            <a:avLst/>
          </a:prstGeom>
          <a:noFill/>
        </p:spPr>
      </p:pic>
      <p:sp>
        <p:nvSpPr>
          <p:cNvPr id="6" name="Freeform 5"/>
          <p:cNvSpPr/>
          <p:nvPr/>
        </p:nvSpPr>
        <p:spPr>
          <a:xfrm>
            <a:off x="3631474" y="3449397"/>
            <a:ext cx="1345475" cy="1544521"/>
          </a:xfrm>
          <a:custGeom>
            <a:avLst/>
            <a:gdLst>
              <a:gd name="connsiteX0" fmla="*/ 287383 w 1345475"/>
              <a:gd name="connsiteY0" fmla="*/ 1240169 h 1544521"/>
              <a:gd name="connsiteX1" fmla="*/ 326572 w 1345475"/>
              <a:gd name="connsiteY1" fmla="*/ 1279357 h 1544521"/>
              <a:gd name="connsiteX2" fmla="*/ 365760 w 1345475"/>
              <a:gd name="connsiteY2" fmla="*/ 1292420 h 1544521"/>
              <a:gd name="connsiteX3" fmla="*/ 431075 w 1345475"/>
              <a:gd name="connsiteY3" fmla="*/ 1344672 h 1544521"/>
              <a:gd name="connsiteX4" fmla="*/ 457200 w 1345475"/>
              <a:gd name="connsiteY4" fmla="*/ 1383860 h 1544521"/>
              <a:gd name="connsiteX5" fmla="*/ 483326 w 1345475"/>
              <a:gd name="connsiteY5" fmla="*/ 1462237 h 1544521"/>
              <a:gd name="connsiteX6" fmla="*/ 535577 w 1345475"/>
              <a:gd name="connsiteY6" fmla="*/ 1540614 h 1544521"/>
              <a:gd name="connsiteX7" fmla="*/ 587829 w 1345475"/>
              <a:gd name="connsiteY7" fmla="*/ 1409986 h 1544521"/>
              <a:gd name="connsiteX8" fmla="*/ 653143 w 1345475"/>
              <a:gd name="connsiteY8" fmla="*/ 1344672 h 1544521"/>
              <a:gd name="connsiteX9" fmla="*/ 705395 w 1345475"/>
              <a:gd name="connsiteY9" fmla="*/ 1279357 h 1544521"/>
              <a:gd name="connsiteX10" fmla="*/ 783772 w 1345475"/>
              <a:gd name="connsiteY10" fmla="*/ 1253232 h 1544521"/>
              <a:gd name="connsiteX11" fmla="*/ 822960 w 1345475"/>
              <a:gd name="connsiteY11" fmla="*/ 1279357 h 1544521"/>
              <a:gd name="connsiteX12" fmla="*/ 862149 w 1345475"/>
              <a:gd name="connsiteY12" fmla="*/ 1292420 h 1544521"/>
              <a:gd name="connsiteX13" fmla="*/ 875212 w 1345475"/>
              <a:gd name="connsiteY13" fmla="*/ 1331609 h 1544521"/>
              <a:gd name="connsiteX14" fmla="*/ 862149 w 1345475"/>
              <a:gd name="connsiteY14" fmla="*/ 1409986 h 1544521"/>
              <a:gd name="connsiteX15" fmla="*/ 836023 w 1345475"/>
              <a:gd name="connsiteY15" fmla="*/ 1449174 h 1544521"/>
              <a:gd name="connsiteX16" fmla="*/ 888275 w 1345475"/>
              <a:gd name="connsiteY16" fmla="*/ 1501426 h 1544521"/>
              <a:gd name="connsiteX17" fmla="*/ 953589 w 1345475"/>
              <a:gd name="connsiteY17" fmla="*/ 1436112 h 1544521"/>
              <a:gd name="connsiteX18" fmla="*/ 992777 w 1345475"/>
              <a:gd name="connsiteY18" fmla="*/ 1409986 h 1544521"/>
              <a:gd name="connsiteX19" fmla="*/ 1097280 w 1345475"/>
              <a:gd name="connsiteY19" fmla="*/ 1305483 h 1544521"/>
              <a:gd name="connsiteX20" fmla="*/ 1175657 w 1345475"/>
              <a:gd name="connsiteY20" fmla="*/ 1253232 h 1544521"/>
              <a:gd name="connsiteX21" fmla="*/ 1267097 w 1345475"/>
              <a:gd name="connsiteY21" fmla="*/ 1135666 h 1544521"/>
              <a:gd name="connsiteX22" fmla="*/ 1293223 w 1345475"/>
              <a:gd name="connsiteY22" fmla="*/ 1096477 h 1544521"/>
              <a:gd name="connsiteX23" fmla="*/ 1332412 w 1345475"/>
              <a:gd name="connsiteY23" fmla="*/ 965849 h 1544521"/>
              <a:gd name="connsiteX24" fmla="*/ 1345475 w 1345475"/>
              <a:gd name="connsiteY24" fmla="*/ 652340 h 1544521"/>
              <a:gd name="connsiteX25" fmla="*/ 1319349 w 1345475"/>
              <a:gd name="connsiteY25" fmla="*/ 521712 h 1544521"/>
              <a:gd name="connsiteX26" fmla="*/ 1293223 w 1345475"/>
              <a:gd name="connsiteY26" fmla="*/ 404146 h 1544521"/>
              <a:gd name="connsiteX27" fmla="*/ 1267097 w 1345475"/>
              <a:gd name="connsiteY27" fmla="*/ 325769 h 1544521"/>
              <a:gd name="connsiteX28" fmla="*/ 1254035 w 1345475"/>
              <a:gd name="connsiteY28" fmla="*/ 286580 h 1544521"/>
              <a:gd name="connsiteX29" fmla="*/ 1227909 w 1345475"/>
              <a:gd name="connsiteY29" fmla="*/ 195140 h 1544521"/>
              <a:gd name="connsiteX30" fmla="*/ 1214846 w 1345475"/>
              <a:gd name="connsiteY30" fmla="*/ 103700 h 1544521"/>
              <a:gd name="connsiteX31" fmla="*/ 1136469 w 1345475"/>
              <a:gd name="connsiteY31" fmla="*/ 38386 h 1544521"/>
              <a:gd name="connsiteX32" fmla="*/ 1084217 w 1345475"/>
              <a:gd name="connsiteY32" fmla="*/ 25323 h 1544521"/>
              <a:gd name="connsiteX33" fmla="*/ 1045029 w 1345475"/>
              <a:gd name="connsiteY33" fmla="*/ 12260 h 1544521"/>
              <a:gd name="connsiteX34" fmla="*/ 692332 w 1345475"/>
              <a:gd name="connsiteY34" fmla="*/ 38386 h 1544521"/>
              <a:gd name="connsiteX35" fmla="*/ 627017 w 1345475"/>
              <a:gd name="connsiteY35" fmla="*/ 51449 h 1544521"/>
              <a:gd name="connsiteX36" fmla="*/ 548640 w 1345475"/>
              <a:gd name="connsiteY36" fmla="*/ 77574 h 1544521"/>
              <a:gd name="connsiteX37" fmla="*/ 418012 w 1345475"/>
              <a:gd name="connsiteY37" fmla="*/ 64512 h 1544521"/>
              <a:gd name="connsiteX38" fmla="*/ 391886 w 1345475"/>
              <a:gd name="connsiteY38" fmla="*/ 25323 h 1544521"/>
              <a:gd name="connsiteX39" fmla="*/ 261257 w 1345475"/>
              <a:gd name="connsiteY39" fmla="*/ 38386 h 1544521"/>
              <a:gd name="connsiteX40" fmla="*/ 182880 w 1345475"/>
              <a:gd name="connsiteY40" fmla="*/ 155952 h 1544521"/>
              <a:gd name="connsiteX41" fmla="*/ 156755 w 1345475"/>
              <a:gd name="connsiteY41" fmla="*/ 195140 h 1544521"/>
              <a:gd name="connsiteX42" fmla="*/ 117566 w 1345475"/>
              <a:gd name="connsiteY42" fmla="*/ 286580 h 1544521"/>
              <a:gd name="connsiteX43" fmla="*/ 91440 w 1345475"/>
              <a:gd name="connsiteY43" fmla="*/ 364957 h 1544521"/>
              <a:gd name="connsiteX44" fmla="*/ 78377 w 1345475"/>
              <a:gd name="connsiteY44" fmla="*/ 404146 h 1544521"/>
              <a:gd name="connsiteX45" fmla="*/ 65315 w 1345475"/>
              <a:gd name="connsiteY45" fmla="*/ 587026 h 1544521"/>
              <a:gd name="connsiteX46" fmla="*/ 26126 w 1345475"/>
              <a:gd name="connsiteY46" fmla="*/ 665403 h 1544521"/>
              <a:gd name="connsiteX47" fmla="*/ 0 w 1345475"/>
              <a:gd name="connsiteY47" fmla="*/ 782969 h 1544521"/>
              <a:gd name="connsiteX48" fmla="*/ 26126 w 1345475"/>
              <a:gd name="connsiteY48" fmla="*/ 1044226 h 1544521"/>
              <a:gd name="connsiteX49" fmla="*/ 52252 w 1345475"/>
              <a:gd name="connsiteY49" fmla="*/ 1122603 h 1544521"/>
              <a:gd name="connsiteX50" fmla="*/ 130629 w 1345475"/>
              <a:gd name="connsiteY50" fmla="*/ 1174854 h 1544521"/>
              <a:gd name="connsiteX51" fmla="*/ 169817 w 1345475"/>
              <a:gd name="connsiteY51" fmla="*/ 1200980 h 1544521"/>
              <a:gd name="connsiteX52" fmla="*/ 195943 w 1345475"/>
              <a:gd name="connsiteY52" fmla="*/ 1240169 h 1544521"/>
              <a:gd name="connsiteX53" fmla="*/ 287383 w 1345475"/>
              <a:gd name="connsiteY53" fmla="*/ 1240169 h 154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345475" h="1544521">
                <a:moveTo>
                  <a:pt x="287383" y="1240169"/>
                </a:moveTo>
                <a:cubicBezTo>
                  <a:pt x="309154" y="1246700"/>
                  <a:pt x="311201" y="1269110"/>
                  <a:pt x="326572" y="1279357"/>
                </a:cubicBezTo>
                <a:cubicBezTo>
                  <a:pt x="338029" y="1286995"/>
                  <a:pt x="355008" y="1283818"/>
                  <a:pt x="365760" y="1292420"/>
                </a:cubicBezTo>
                <a:cubicBezTo>
                  <a:pt x="450168" y="1359947"/>
                  <a:pt x="332574" y="1311838"/>
                  <a:pt x="431075" y="1344672"/>
                </a:cubicBezTo>
                <a:cubicBezTo>
                  <a:pt x="439783" y="1357735"/>
                  <a:pt x="450824" y="1369514"/>
                  <a:pt x="457200" y="1383860"/>
                </a:cubicBezTo>
                <a:cubicBezTo>
                  <a:pt x="468385" y="1409025"/>
                  <a:pt x="468050" y="1439323"/>
                  <a:pt x="483326" y="1462237"/>
                </a:cubicBezTo>
                <a:lnTo>
                  <a:pt x="535577" y="1540614"/>
                </a:lnTo>
                <a:cubicBezTo>
                  <a:pt x="613672" y="1488553"/>
                  <a:pt x="551137" y="1544521"/>
                  <a:pt x="587829" y="1409986"/>
                </a:cubicBezTo>
                <a:cubicBezTo>
                  <a:pt x="597505" y="1374506"/>
                  <a:pt x="626049" y="1362734"/>
                  <a:pt x="653143" y="1344672"/>
                </a:cubicBezTo>
                <a:cubicBezTo>
                  <a:pt x="667308" y="1302177"/>
                  <a:pt x="659153" y="1299909"/>
                  <a:pt x="705395" y="1279357"/>
                </a:cubicBezTo>
                <a:cubicBezTo>
                  <a:pt x="730560" y="1268173"/>
                  <a:pt x="783772" y="1253232"/>
                  <a:pt x="783772" y="1253232"/>
                </a:cubicBezTo>
                <a:cubicBezTo>
                  <a:pt x="796835" y="1261940"/>
                  <a:pt x="808918" y="1272336"/>
                  <a:pt x="822960" y="1279357"/>
                </a:cubicBezTo>
                <a:cubicBezTo>
                  <a:pt x="835276" y="1285515"/>
                  <a:pt x="852412" y="1282683"/>
                  <a:pt x="862149" y="1292420"/>
                </a:cubicBezTo>
                <a:cubicBezTo>
                  <a:pt x="871886" y="1302157"/>
                  <a:pt x="870858" y="1318546"/>
                  <a:pt x="875212" y="1331609"/>
                </a:cubicBezTo>
                <a:cubicBezTo>
                  <a:pt x="870858" y="1357735"/>
                  <a:pt x="870525" y="1384859"/>
                  <a:pt x="862149" y="1409986"/>
                </a:cubicBezTo>
                <a:cubicBezTo>
                  <a:pt x="857184" y="1424880"/>
                  <a:pt x="838604" y="1433688"/>
                  <a:pt x="836023" y="1449174"/>
                </a:cubicBezTo>
                <a:cubicBezTo>
                  <a:pt x="828689" y="1493176"/>
                  <a:pt x="860774" y="1492259"/>
                  <a:pt x="888275" y="1501426"/>
                </a:cubicBezTo>
                <a:cubicBezTo>
                  <a:pt x="992776" y="1431757"/>
                  <a:pt x="866504" y="1523197"/>
                  <a:pt x="953589" y="1436112"/>
                </a:cubicBezTo>
                <a:cubicBezTo>
                  <a:pt x="964690" y="1425011"/>
                  <a:pt x="979714" y="1418695"/>
                  <a:pt x="992777" y="1409986"/>
                </a:cubicBezTo>
                <a:cubicBezTo>
                  <a:pt x="1091160" y="1262413"/>
                  <a:pt x="995035" y="1378516"/>
                  <a:pt x="1097280" y="1305483"/>
                </a:cubicBezTo>
                <a:cubicBezTo>
                  <a:pt x="1182896" y="1244328"/>
                  <a:pt x="1091596" y="1281251"/>
                  <a:pt x="1175657" y="1253232"/>
                </a:cubicBezTo>
                <a:cubicBezTo>
                  <a:pt x="1237049" y="1191840"/>
                  <a:pt x="1204598" y="1229415"/>
                  <a:pt x="1267097" y="1135666"/>
                </a:cubicBezTo>
                <a:cubicBezTo>
                  <a:pt x="1275806" y="1122603"/>
                  <a:pt x="1288258" y="1111371"/>
                  <a:pt x="1293223" y="1096477"/>
                </a:cubicBezTo>
                <a:cubicBezTo>
                  <a:pt x="1325026" y="1001068"/>
                  <a:pt x="1312670" y="1044817"/>
                  <a:pt x="1332412" y="965849"/>
                </a:cubicBezTo>
                <a:cubicBezTo>
                  <a:pt x="1336766" y="861346"/>
                  <a:pt x="1345475" y="756934"/>
                  <a:pt x="1345475" y="652340"/>
                </a:cubicBezTo>
                <a:cubicBezTo>
                  <a:pt x="1345475" y="556325"/>
                  <a:pt x="1335436" y="586059"/>
                  <a:pt x="1319349" y="521712"/>
                </a:cubicBezTo>
                <a:cubicBezTo>
                  <a:pt x="1300703" y="447127"/>
                  <a:pt x="1313339" y="471198"/>
                  <a:pt x="1293223" y="404146"/>
                </a:cubicBezTo>
                <a:cubicBezTo>
                  <a:pt x="1285310" y="377769"/>
                  <a:pt x="1275805" y="351895"/>
                  <a:pt x="1267097" y="325769"/>
                </a:cubicBezTo>
                <a:cubicBezTo>
                  <a:pt x="1262743" y="312706"/>
                  <a:pt x="1257375" y="299938"/>
                  <a:pt x="1254035" y="286580"/>
                </a:cubicBezTo>
                <a:cubicBezTo>
                  <a:pt x="1237632" y="220971"/>
                  <a:pt x="1246649" y="251361"/>
                  <a:pt x="1227909" y="195140"/>
                </a:cubicBezTo>
                <a:cubicBezTo>
                  <a:pt x="1223555" y="164660"/>
                  <a:pt x="1223693" y="133191"/>
                  <a:pt x="1214846" y="103700"/>
                </a:cubicBezTo>
                <a:cubicBezTo>
                  <a:pt x="1203062" y="64420"/>
                  <a:pt x="1171575" y="51551"/>
                  <a:pt x="1136469" y="38386"/>
                </a:cubicBezTo>
                <a:cubicBezTo>
                  <a:pt x="1119659" y="32082"/>
                  <a:pt x="1101480" y="30255"/>
                  <a:pt x="1084217" y="25323"/>
                </a:cubicBezTo>
                <a:cubicBezTo>
                  <a:pt x="1070978" y="21540"/>
                  <a:pt x="1058092" y="16614"/>
                  <a:pt x="1045029" y="12260"/>
                </a:cubicBezTo>
                <a:cubicBezTo>
                  <a:pt x="596908" y="31744"/>
                  <a:pt x="865069" y="0"/>
                  <a:pt x="692332" y="38386"/>
                </a:cubicBezTo>
                <a:cubicBezTo>
                  <a:pt x="670658" y="43203"/>
                  <a:pt x="648438" y="45607"/>
                  <a:pt x="627017" y="51449"/>
                </a:cubicBezTo>
                <a:cubicBezTo>
                  <a:pt x="600449" y="58695"/>
                  <a:pt x="548640" y="77574"/>
                  <a:pt x="548640" y="77574"/>
                </a:cubicBezTo>
                <a:cubicBezTo>
                  <a:pt x="505097" y="73220"/>
                  <a:pt x="459526" y="78350"/>
                  <a:pt x="418012" y="64512"/>
                </a:cubicBezTo>
                <a:cubicBezTo>
                  <a:pt x="403118" y="59547"/>
                  <a:pt x="407372" y="27904"/>
                  <a:pt x="391886" y="25323"/>
                </a:cubicBezTo>
                <a:cubicBezTo>
                  <a:pt x="348721" y="18129"/>
                  <a:pt x="304800" y="34032"/>
                  <a:pt x="261257" y="38386"/>
                </a:cubicBezTo>
                <a:lnTo>
                  <a:pt x="182880" y="155952"/>
                </a:lnTo>
                <a:lnTo>
                  <a:pt x="156755" y="195140"/>
                </a:lnTo>
                <a:cubicBezTo>
                  <a:pt x="122200" y="333362"/>
                  <a:pt x="169116" y="170596"/>
                  <a:pt x="117566" y="286580"/>
                </a:cubicBezTo>
                <a:cubicBezTo>
                  <a:pt x="106381" y="311745"/>
                  <a:pt x="100149" y="338831"/>
                  <a:pt x="91440" y="364957"/>
                </a:cubicBezTo>
                <a:lnTo>
                  <a:pt x="78377" y="404146"/>
                </a:lnTo>
                <a:cubicBezTo>
                  <a:pt x="74023" y="465106"/>
                  <a:pt x="72456" y="526329"/>
                  <a:pt x="65315" y="587026"/>
                </a:cubicBezTo>
                <a:cubicBezTo>
                  <a:pt x="60264" y="629961"/>
                  <a:pt x="45094" y="627468"/>
                  <a:pt x="26126" y="665403"/>
                </a:cubicBezTo>
                <a:cubicBezTo>
                  <a:pt x="10047" y="697561"/>
                  <a:pt x="5017" y="752866"/>
                  <a:pt x="0" y="782969"/>
                </a:cubicBezTo>
                <a:cubicBezTo>
                  <a:pt x="4285" y="842956"/>
                  <a:pt x="7638" y="970274"/>
                  <a:pt x="26126" y="1044226"/>
                </a:cubicBezTo>
                <a:cubicBezTo>
                  <a:pt x="32805" y="1070943"/>
                  <a:pt x="29338" y="1107327"/>
                  <a:pt x="52252" y="1122603"/>
                </a:cubicBezTo>
                <a:lnTo>
                  <a:pt x="130629" y="1174854"/>
                </a:lnTo>
                <a:lnTo>
                  <a:pt x="169817" y="1200980"/>
                </a:lnTo>
                <a:cubicBezTo>
                  <a:pt x="178526" y="1214043"/>
                  <a:pt x="183684" y="1230361"/>
                  <a:pt x="195943" y="1240169"/>
                </a:cubicBezTo>
                <a:cubicBezTo>
                  <a:pt x="219156" y="1258740"/>
                  <a:pt x="265612" y="1233638"/>
                  <a:pt x="287383" y="124016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33400" y="1219200"/>
            <a:ext cx="1676400" cy="584775"/>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3200" dirty="0" smtClean="0"/>
              <a:t>VISION</a:t>
            </a:r>
            <a:endParaRPr lang="en-US" sz="3200" dirty="0"/>
          </a:p>
        </p:txBody>
      </p:sp>
      <p:sp>
        <p:nvSpPr>
          <p:cNvPr id="5" name="TextBox 4"/>
          <p:cNvSpPr txBox="1"/>
          <p:nvPr/>
        </p:nvSpPr>
        <p:spPr>
          <a:xfrm>
            <a:off x="6477000" y="5105400"/>
            <a:ext cx="2209800" cy="923330"/>
          </a:xfrm>
          <a:prstGeom prst="rect">
            <a:avLst/>
          </a:prstGeom>
          <a:noFill/>
        </p:spPr>
        <p:txBody>
          <a:bodyPr wrap="square" rtlCol="0">
            <a:spAutoFit/>
          </a:bodyPr>
          <a:lstStyle/>
          <a:p>
            <a:r>
              <a:rPr lang="en-US" dirty="0" smtClean="0"/>
              <a:t>Fiber crossing at chiasm: </a:t>
            </a:r>
          </a:p>
          <a:p>
            <a:r>
              <a:rPr lang="en-US" dirty="0" smtClean="0"/>
              <a:t>Cat-65%, Dog-75%</a:t>
            </a:r>
            <a:endParaRPr lang="en-US" dirty="0"/>
          </a:p>
        </p:txBody>
      </p:sp>
    </p:spTree>
    <p:extLst>
      <p:ext uri="{BB962C8B-B14F-4D97-AF65-F5344CB8AC3E}">
        <p14:creationId xmlns:p14="http://schemas.microsoft.com/office/powerpoint/2010/main" val="225319348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679700" y="0"/>
            <a:ext cx="3782056" cy="6858000"/>
          </a:xfrm>
          <a:prstGeom prst="rect">
            <a:avLst/>
          </a:prstGeom>
        </p:spPr>
      </p:pic>
    </p:spTree>
    <p:extLst>
      <p:ext uri="{BB962C8B-B14F-4D97-AF65-F5344CB8AC3E}">
        <p14:creationId xmlns:p14="http://schemas.microsoft.com/office/powerpoint/2010/main" val="303257499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01700" y="0"/>
            <a:ext cx="7332785" cy="6858000"/>
          </a:xfrm>
          <a:prstGeom prst="rect">
            <a:avLst/>
          </a:prstGeom>
        </p:spPr>
      </p:pic>
    </p:spTree>
    <p:extLst>
      <p:ext uri="{BB962C8B-B14F-4D97-AF65-F5344CB8AC3E}">
        <p14:creationId xmlns:p14="http://schemas.microsoft.com/office/powerpoint/2010/main" val="320581736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400" dirty="0" smtClean="0"/>
              <a:t>Brainstem:</a:t>
            </a:r>
          </a:p>
          <a:p>
            <a:pPr lvl="1"/>
            <a:r>
              <a:rPr lang="en-US" sz="2400" dirty="0" smtClean="0"/>
              <a:t>Midbrain</a:t>
            </a:r>
          </a:p>
          <a:p>
            <a:pPr lvl="1"/>
            <a:r>
              <a:rPr lang="en-US" sz="2400" dirty="0" smtClean="0"/>
              <a:t>Pons </a:t>
            </a:r>
          </a:p>
          <a:p>
            <a:pPr lvl="1"/>
            <a:r>
              <a:rPr lang="en-US" sz="2400" dirty="0" smtClean="0"/>
              <a:t>Medulla</a:t>
            </a:r>
          </a:p>
          <a:p>
            <a:pPr marL="365760" lvl="1" indent="0">
              <a:buNone/>
            </a:pPr>
            <a:endParaRPr lang="en-US" sz="2400" dirty="0" smtClean="0"/>
          </a:p>
          <a:p>
            <a:pPr marL="274320" lvl="1" indent="-228600">
              <a:buClr>
                <a:schemeClr val="accent1"/>
              </a:buClr>
              <a:buFont typeface="Wingdings 2" pitchFamily="18" charset="2"/>
              <a:buChar char=""/>
            </a:pPr>
            <a:r>
              <a:rPr lang="en-US" sz="2400" dirty="0"/>
              <a:t>C</a:t>
            </a:r>
            <a:r>
              <a:rPr lang="en-US" sz="2400" dirty="0" smtClean="0"/>
              <a:t>ollectively </a:t>
            </a:r>
            <a:r>
              <a:rPr lang="en-US" sz="2400" dirty="0"/>
              <a:t>called the brain </a:t>
            </a:r>
            <a:r>
              <a:rPr lang="en-US" sz="2400" dirty="0" smtClean="0"/>
              <a:t>stem</a:t>
            </a:r>
            <a:endParaRPr lang="en-CA" sz="2400" dirty="0"/>
          </a:p>
          <a:p>
            <a:pPr marL="45720" indent="0">
              <a:buNone/>
            </a:pPr>
            <a:endParaRPr lang="en-US" sz="2400" dirty="0" smtClean="0"/>
          </a:p>
          <a:p>
            <a:r>
              <a:rPr lang="en-US" sz="2400" dirty="0" smtClean="0"/>
              <a:t>Ten </a:t>
            </a:r>
            <a:r>
              <a:rPr lang="en-US" sz="2400" dirty="0"/>
              <a:t>of the 12 cranial nerves (CN III–XII) arise in the brain </a:t>
            </a:r>
            <a:r>
              <a:rPr lang="en-US" sz="2400" dirty="0" smtClean="0"/>
              <a:t>stem</a:t>
            </a:r>
            <a:endParaRPr lang="en-CA" sz="2400" dirty="0"/>
          </a:p>
          <a:p>
            <a:endParaRPr lang="en-US" dirty="0"/>
          </a:p>
        </p:txBody>
      </p:sp>
      <p:sp>
        <p:nvSpPr>
          <p:cNvPr id="3" name="Title 2"/>
          <p:cNvSpPr>
            <a:spLocks noGrp="1"/>
          </p:cNvSpPr>
          <p:nvPr>
            <p:ph type="title"/>
          </p:nvPr>
        </p:nvSpPr>
        <p:spPr/>
        <p:txBody>
          <a:bodyPr/>
          <a:lstStyle/>
          <a:p>
            <a:r>
              <a:rPr lang="en-US" dirty="0" smtClean="0"/>
              <a:t>Brainstem</a:t>
            </a:r>
            <a:endParaRPr lang="en-US" dirty="0"/>
          </a:p>
        </p:txBody>
      </p:sp>
    </p:spTree>
    <p:extLst>
      <p:ext uri="{BB962C8B-B14F-4D97-AF65-F5344CB8AC3E}">
        <p14:creationId xmlns:p14="http://schemas.microsoft.com/office/powerpoint/2010/main" val="18993591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1000"/>
                                        <p:tgtEl>
                                          <p:spTgt spid="2">
                                            <p:txEl>
                                              <p:pRg st="3" end="3"/>
                                            </p:txEl>
                                          </p:spTgt>
                                        </p:tgtEl>
                                      </p:cBhvr>
                                    </p:animEffect>
                                    <p:anim calcmode="lin" valueType="num">
                                      <p:cBhvr>
                                        <p:cTn id="2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1000"/>
                                        <p:tgtEl>
                                          <p:spTgt spid="2">
                                            <p:txEl>
                                              <p:pRg st="5" end="5"/>
                                            </p:txEl>
                                          </p:spTgt>
                                        </p:tgtEl>
                                      </p:cBhvr>
                                    </p:animEffect>
                                    <p:anim calcmode="lin" valueType="num">
                                      <p:cBhvr>
                                        <p:cTn id="29"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fade">
                                      <p:cBhvr>
                                        <p:cTn id="35" dur="1000"/>
                                        <p:tgtEl>
                                          <p:spTgt spid="2">
                                            <p:txEl>
                                              <p:pRg st="7" end="7"/>
                                            </p:txEl>
                                          </p:spTgt>
                                        </p:tgtEl>
                                      </p:cBhvr>
                                    </p:animEffect>
                                    <p:anim calcmode="lin" valueType="num">
                                      <p:cBhvr>
                                        <p:cTn id="36"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Cranial NERVE EXAM</a:t>
            </a:r>
            <a:endParaRPr lang="en-US" dirty="0"/>
          </a:p>
        </p:txBody>
      </p:sp>
      <p:pic>
        <p:nvPicPr>
          <p:cNvPr id="6" name="Picture 5"/>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0359040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10925" y="2053543"/>
            <a:ext cx="5577967" cy="4072935"/>
          </a:xfrm>
        </p:spPr>
        <p:txBody>
          <a:bodyPr/>
          <a:lstStyle/>
          <a:p>
            <a:r>
              <a:rPr lang="en-US" sz="2400" dirty="0" smtClean="0"/>
              <a:t>Rostral to the pons</a:t>
            </a:r>
          </a:p>
          <a:p>
            <a:pPr marL="45720" indent="0">
              <a:buNone/>
            </a:pPr>
            <a:endParaRPr lang="en-US" sz="2400" dirty="0" smtClean="0"/>
          </a:p>
          <a:p>
            <a:r>
              <a:rPr lang="en-US" sz="2400" dirty="0" smtClean="0"/>
              <a:t>Participates in the control of eye movements</a:t>
            </a:r>
          </a:p>
          <a:p>
            <a:pPr marL="45720" indent="0">
              <a:buNone/>
            </a:pPr>
            <a:endParaRPr lang="en-US" sz="2400" dirty="0" smtClean="0"/>
          </a:p>
          <a:p>
            <a:r>
              <a:rPr lang="en-US" sz="2400" dirty="0" smtClean="0"/>
              <a:t>Contains relay nuclei of the auditory and visual systems</a:t>
            </a:r>
          </a:p>
          <a:p>
            <a:endParaRPr lang="en-US" dirty="0"/>
          </a:p>
        </p:txBody>
      </p:sp>
      <p:sp>
        <p:nvSpPr>
          <p:cNvPr id="3" name="Title 2"/>
          <p:cNvSpPr>
            <a:spLocks noGrp="1"/>
          </p:cNvSpPr>
          <p:nvPr>
            <p:ph type="title"/>
          </p:nvPr>
        </p:nvSpPr>
        <p:spPr/>
        <p:txBody>
          <a:bodyPr/>
          <a:lstStyle/>
          <a:p>
            <a:r>
              <a:rPr lang="en-US" dirty="0" smtClean="0"/>
              <a:t>midbrain</a:t>
            </a:r>
            <a:endParaRPr lang="en-US" dirty="0"/>
          </a:p>
        </p:txBody>
      </p:sp>
      <p:pic>
        <p:nvPicPr>
          <p:cNvPr id="4" name="Picture 3" descr="brain.TIF"/>
          <p:cNvPicPr>
            <a:picLocks noChangeAspect="1"/>
          </p:cNvPicPr>
          <p:nvPr/>
        </p:nvPicPr>
        <p:blipFill>
          <a:blip r:embed="rId2" cstate="print"/>
          <a:stretch>
            <a:fillRect/>
          </a:stretch>
        </p:blipFill>
        <p:spPr>
          <a:xfrm>
            <a:off x="228600" y="1143000"/>
            <a:ext cx="2286000" cy="1278449"/>
          </a:xfrm>
          <a:prstGeom prst="rect">
            <a:avLst/>
          </a:prstGeom>
        </p:spPr>
      </p:pic>
      <p:sp>
        <p:nvSpPr>
          <p:cNvPr id="5" name="Freeform 4"/>
          <p:cNvSpPr/>
          <p:nvPr/>
        </p:nvSpPr>
        <p:spPr>
          <a:xfrm>
            <a:off x="1268845" y="1757980"/>
            <a:ext cx="265546" cy="295564"/>
          </a:xfrm>
          <a:custGeom>
            <a:avLst/>
            <a:gdLst>
              <a:gd name="connsiteX0" fmla="*/ 34637 w 1062183"/>
              <a:gd name="connsiteY0" fmla="*/ 1048327 h 1182255"/>
              <a:gd name="connsiteX1" fmla="*/ 228601 w 1062183"/>
              <a:gd name="connsiteY1" fmla="*/ 1117600 h 1182255"/>
              <a:gd name="connsiteX2" fmla="*/ 519546 w 1062183"/>
              <a:gd name="connsiteY2" fmla="*/ 1117600 h 1182255"/>
              <a:gd name="connsiteX3" fmla="*/ 658091 w 1062183"/>
              <a:gd name="connsiteY3" fmla="*/ 1159164 h 1182255"/>
              <a:gd name="connsiteX4" fmla="*/ 949037 w 1062183"/>
              <a:gd name="connsiteY4" fmla="*/ 979055 h 1182255"/>
              <a:gd name="connsiteX5" fmla="*/ 1046019 w 1062183"/>
              <a:gd name="connsiteY5" fmla="*/ 674255 h 1182255"/>
              <a:gd name="connsiteX6" fmla="*/ 1046019 w 1062183"/>
              <a:gd name="connsiteY6" fmla="*/ 452582 h 1182255"/>
              <a:gd name="connsiteX7" fmla="*/ 1046019 w 1062183"/>
              <a:gd name="connsiteY7" fmla="*/ 230909 h 1182255"/>
              <a:gd name="connsiteX8" fmla="*/ 990601 w 1062183"/>
              <a:gd name="connsiteY8" fmla="*/ 92364 h 1182255"/>
              <a:gd name="connsiteX9" fmla="*/ 713510 w 1062183"/>
              <a:gd name="connsiteY9" fmla="*/ 9236 h 1182255"/>
              <a:gd name="connsiteX10" fmla="*/ 505691 w 1062183"/>
              <a:gd name="connsiteY10" fmla="*/ 147782 h 1182255"/>
              <a:gd name="connsiteX11" fmla="*/ 367146 w 1062183"/>
              <a:gd name="connsiteY11" fmla="*/ 355600 h 1182255"/>
              <a:gd name="connsiteX12" fmla="*/ 284019 w 1062183"/>
              <a:gd name="connsiteY12" fmla="*/ 535709 h 1182255"/>
              <a:gd name="connsiteX13" fmla="*/ 145473 w 1062183"/>
              <a:gd name="connsiteY13" fmla="*/ 757382 h 1182255"/>
              <a:gd name="connsiteX14" fmla="*/ 20782 w 1062183"/>
              <a:gd name="connsiteY14" fmla="*/ 937491 h 1182255"/>
              <a:gd name="connsiteX15" fmla="*/ 34637 w 1062183"/>
              <a:gd name="connsiteY15" fmla="*/ 1048327 h 1182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62183" h="1182255">
                <a:moveTo>
                  <a:pt x="34637" y="1048327"/>
                </a:moveTo>
                <a:cubicBezTo>
                  <a:pt x="69273" y="1078345"/>
                  <a:pt x="147783" y="1106055"/>
                  <a:pt x="228601" y="1117600"/>
                </a:cubicBezTo>
                <a:cubicBezTo>
                  <a:pt x="309419" y="1129146"/>
                  <a:pt x="447964" y="1110673"/>
                  <a:pt x="519546" y="1117600"/>
                </a:cubicBezTo>
                <a:cubicBezTo>
                  <a:pt x="591128" y="1124527"/>
                  <a:pt x="586509" y="1182255"/>
                  <a:pt x="658091" y="1159164"/>
                </a:cubicBezTo>
                <a:cubicBezTo>
                  <a:pt x="729673" y="1136073"/>
                  <a:pt x="884382" y="1059873"/>
                  <a:pt x="949037" y="979055"/>
                </a:cubicBezTo>
                <a:cubicBezTo>
                  <a:pt x="1013692" y="898237"/>
                  <a:pt x="1029855" y="762000"/>
                  <a:pt x="1046019" y="674255"/>
                </a:cubicBezTo>
                <a:cubicBezTo>
                  <a:pt x="1062183" y="586510"/>
                  <a:pt x="1046019" y="452582"/>
                  <a:pt x="1046019" y="452582"/>
                </a:cubicBezTo>
                <a:cubicBezTo>
                  <a:pt x="1046019" y="378691"/>
                  <a:pt x="1055255" y="290945"/>
                  <a:pt x="1046019" y="230909"/>
                </a:cubicBezTo>
                <a:cubicBezTo>
                  <a:pt x="1036783" y="170873"/>
                  <a:pt x="1046019" y="129309"/>
                  <a:pt x="990601" y="92364"/>
                </a:cubicBezTo>
                <a:cubicBezTo>
                  <a:pt x="935183" y="55419"/>
                  <a:pt x="794328" y="0"/>
                  <a:pt x="713510" y="9236"/>
                </a:cubicBezTo>
                <a:cubicBezTo>
                  <a:pt x="632692" y="18472"/>
                  <a:pt x="563418" y="90055"/>
                  <a:pt x="505691" y="147782"/>
                </a:cubicBezTo>
                <a:cubicBezTo>
                  <a:pt x="447964" y="205509"/>
                  <a:pt x="404091" y="290945"/>
                  <a:pt x="367146" y="355600"/>
                </a:cubicBezTo>
                <a:cubicBezTo>
                  <a:pt x="330201" y="420255"/>
                  <a:pt x="320964" y="468745"/>
                  <a:pt x="284019" y="535709"/>
                </a:cubicBezTo>
                <a:cubicBezTo>
                  <a:pt x="247074" y="602673"/>
                  <a:pt x="189346" y="690418"/>
                  <a:pt x="145473" y="757382"/>
                </a:cubicBezTo>
                <a:cubicBezTo>
                  <a:pt x="101600" y="824346"/>
                  <a:pt x="41564" y="891309"/>
                  <a:pt x="20782" y="937491"/>
                </a:cubicBezTo>
                <a:cubicBezTo>
                  <a:pt x="0" y="983673"/>
                  <a:pt x="1" y="1018309"/>
                  <a:pt x="34637" y="1048327"/>
                </a:cubicBezTo>
                <a:close/>
              </a:path>
            </a:pathLst>
          </a:custGeom>
          <a:solidFill>
            <a:schemeClr val="accent6">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47173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t>Divisions of the nervous system</a:t>
            </a:r>
          </a:p>
          <a:p>
            <a:r>
              <a:rPr lang="en-US" sz="2800" dirty="0" smtClean="0"/>
              <a:t>Anatomy</a:t>
            </a:r>
          </a:p>
          <a:p>
            <a:r>
              <a:rPr lang="en-US" sz="2800" dirty="0" smtClean="0"/>
              <a:t>Forebrain</a:t>
            </a:r>
          </a:p>
          <a:p>
            <a:r>
              <a:rPr lang="en-US" sz="2800" dirty="0" smtClean="0"/>
              <a:t>Midbrain</a:t>
            </a:r>
          </a:p>
          <a:p>
            <a:r>
              <a:rPr lang="en-US" sz="2800" dirty="0" smtClean="0"/>
              <a:t>Brain stem</a:t>
            </a:r>
          </a:p>
          <a:p>
            <a:r>
              <a:rPr lang="en-US" sz="2800" dirty="0" smtClean="0"/>
              <a:t>Cerebellum</a:t>
            </a:r>
          </a:p>
          <a:p>
            <a:r>
              <a:rPr lang="en-US" sz="2800" dirty="0" smtClean="0"/>
              <a:t>Spinal cord</a:t>
            </a:r>
            <a:endParaRPr lang="en-US" sz="2800" dirty="0"/>
          </a:p>
        </p:txBody>
      </p:sp>
      <p:sp>
        <p:nvSpPr>
          <p:cNvPr id="3" name="Title 2"/>
          <p:cNvSpPr>
            <a:spLocks noGrp="1"/>
          </p:cNvSpPr>
          <p:nvPr>
            <p:ph type="title"/>
          </p:nvPr>
        </p:nvSpPr>
        <p:spPr/>
        <p:txBody>
          <a:bodyPr/>
          <a:lstStyle/>
          <a:p>
            <a:r>
              <a:rPr lang="en-US" sz="4000" dirty="0" smtClean="0"/>
              <a:t>Overview</a:t>
            </a:r>
            <a:endParaRPr lang="en-US" sz="4000" dirty="0"/>
          </a:p>
        </p:txBody>
      </p:sp>
      <p:pic>
        <p:nvPicPr>
          <p:cNvPr id="4" name="Picture 3"/>
          <p:cNvPicPr>
            <a:picLocks noChangeAspect="1"/>
          </p:cNvPicPr>
          <p:nvPr/>
        </p:nvPicPr>
        <p:blipFill>
          <a:blip r:embed="rId2"/>
          <a:stretch>
            <a:fillRect/>
          </a:stretch>
        </p:blipFill>
        <p:spPr>
          <a:xfrm>
            <a:off x="4095714" y="2782440"/>
            <a:ext cx="4540286" cy="3694560"/>
          </a:xfrm>
          <a:prstGeom prst="rect">
            <a:avLst/>
          </a:prstGeom>
        </p:spPr>
      </p:pic>
    </p:spTree>
    <p:extLst>
      <p:ext uri="{BB962C8B-B14F-4D97-AF65-F5344CB8AC3E}">
        <p14:creationId xmlns:p14="http://schemas.microsoft.com/office/powerpoint/2010/main" val="23940722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ain.TIF"/>
          <p:cNvPicPr>
            <a:picLocks noChangeAspect="1"/>
          </p:cNvPicPr>
          <p:nvPr/>
        </p:nvPicPr>
        <p:blipFill>
          <a:blip r:embed="rId3" cstate="print"/>
          <a:stretch>
            <a:fillRect/>
          </a:stretch>
        </p:blipFill>
        <p:spPr>
          <a:xfrm>
            <a:off x="228600" y="1143000"/>
            <a:ext cx="2286000" cy="1278449"/>
          </a:xfrm>
          <a:prstGeom prst="rect">
            <a:avLst/>
          </a:prstGeom>
        </p:spPr>
      </p:pic>
      <p:sp>
        <p:nvSpPr>
          <p:cNvPr id="9" name="Freeform 8"/>
          <p:cNvSpPr/>
          <p:nvPr/>
        </p:nvSpPr>
        <p:spPr>
          <a:xfrm>
            <a:off x="1268845" y="1757980"/>
            <a:ext cx="265546" cy="295564"/>
          </a:xfrm>
          <a:custGeom>
            <a:avLst/>
            <a:gdLst>
              <a:gd name="connsiteX0" fmla="*/ 34637 w 1062183"/>
              <a:gd name="connsiteY0" fmla="*/ 1048327 h 1182255"/>
              <a:gd name="connsiteX1" fmla="*/ 228601 w 1062183"/>
              <a:gd name="connsiteY1" fmla="*/ 1117600 h 1182255"/>
              <a:gd name="connsiteX2" fmla="*/ 519546 w 1062183"/>
              <a:gd name="connsiteY2" fmla="*/ 1117600 h 1182255"/>
              <a:gd name="connsiteX3" fmla="*/ 658091 w 1062183"/>
              <a:gd name="connsiteY3" fmla="*/ 1159164 h 1182255"/>
              <a:gd name="connsiteX4" fmla="*/ 949037 w 1062183"/>
              <a:gd name="connsiteY4" fmla="*/ 979055 h 1182255"/>
              <a:gd name="connsiteX5" fmla="*/ 1046019 w 1062183"/>
              <a:gd name="connsiteY5" fmla="*/ 674255 h 1182255"/>
              <a:gd name="connsiteX6" fmla="*/ 1046019 w 1062183"/>
              <a:gd name="connsiteY6" fmla="*/ 452582 h 1182255"/>
              <a:gd name="connsiteX7" fmla="*/ 1046019 w 1062183"/>
              <a:gd name="connsiteY7" fmla="*/ 230909 h 1182255"/>
              <a:gd name="connsiteX8" fmla="*/ 990601 w 1062183"/>
              <a:gd name="connsiteY8" fmla="*/ 92364 h 1182255"/>
              <a:gd name="connsiteX9" fmla="*/ 713510 w 1062183"/>
              <a:gd name="connsiteY9" fmla="*/ 9236 h 1182255"/>
              <a:gd name="connsiteX10" fmla="*/ 505691 w 1062183"/>
              <a:gd name="connsiteY10" fmla="*/ 147782 h 1182255"/>
              <a:gd name="connsiteX11" fmla="*/ 367146 w 1062183"/>
              <a:gd name="connsiteY11" fmla="*/ 355600 h 1182255"/>
              <a:gd name="connsiteX12" fmla="*/ 284019 w 1062183"/>
              <a:gd name="connsiteY12" fmla="*/ 535709 h 1182255"/>
              <a:gd name="connsiteX13" fmla="*/ 145473 w 1062183"/>
              <a:gd name="connsiteY13" fmla="*/ 757382 h 1182255"/>
              <a:gd name="connsiteX14" fmla="*/ 20782 w 1062183"/>
              <a:gd name="connsiteY14" fmla="*/ 937491 h 1182255"/>
              <a:gd name="connsiteX15" fmla="*/ 34637 w 1062183"/>
              <a:gd name="connsiteY15" fmla="*/ 1048327 h 1182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62183" h="1182255">
                <a:moveTo>
                  <a:pt x="34637" y="1048327"/>
                </a:moveTo>
                <a:cubicBezTo>
                  <a:pt x="69273" y="1078345"/>
                  <a:pt x="147783" y="1106055"/>
                  <a:pt x="228601" y="1117600"/>
                </a:cubicBezTo>
                <a:cubicBezTo>
                  <a:pt x="309419" y="1129146"/>
                  <a:pt x="447964" y="1110673"/>
                  <a:pt x="519546" y="1117600"/>
                </a:cubicBezTo>
                <a:cubicBezTo>
                  <a:pt x="591128" y="1124527"/>
                  <a:pt x="586509" y="1182255"/>
                  <a:pt x="658091" y="1159164"/>
                </a:cubicBezTo>
                <a:cubicBezTo>
                  <a:pt x="729673" y="1136073"/>
                  <a:pt x="884382" y="1059873"/>
                  <a:pt x="949037" y="979055"/>
                </a:cubicBezTo>
                <a:cubicBezTo>
                  <a:pt x="1013692" y="898237"/>
                  <a:pt x="1029855" y="762000"/>
                  <a:pt x="1046019" y="674255"/>
                </a:cubicBezTo>
                <a:cubicBezTo>
                  <a:pt x="1062183" y="586510"/>
                  <a:pt x="1046019" y="452582"/>
                  <a:pt x="1046019" y="452582"/>
                </a:cubicBezTo>
                <a:cubicBezTo>
                  <a:pt x="1046019" y="378691"/>
                  <a:pt x="1055255" y="290945"/>
                  <a:pt x="1046019" y="230909"/>
                </a:cubicBezTo>
                <a:cubicBezTo>
                  <a:pt x="1036783" y="170873"/>
                  <a:pt x="1046019" y="129309"/>
                  <a:pt x="990601" y="92364"/>
                </a:cubicBezTo>
                <a:cubicBezTo>
                  <a:pt x="935183" y="55419"/>
                  <a:pt x="794328" y="0"/>
                  <a:pt x="713510" y="9236"/>
                </a:cubicBezTo>
                <a:cubicBezTo>
                  <a:pt x="632692" y="18472"/>
                  <a:pt x="563418" y="90055"/>
                  <a:pt x="505691" y="147782"/>
                </a:cubicBezTo>
                <a:cubicBezTo>
                  <a:pt x="447964" y="205509"/>
                  <a:pt x="404091" y="290945"/>
                  <a:pt x="367146" y="355600"/>
                </a:cubicBezTo>
                <a:cubicBezTo>
                  <a:pt x="330201" y="420255"/>
                  <a:pt x="320964" y="468745"/>
                  <a:pt x="284019" y="535709"/>
                </a:cubicBezTo>
                <a:cubicBezTo>
                  <a:pt x="247074" y="602673"/>
                  <a:pt x="189346" y="690418"/>
                  <a:pt x="145473" y="757382"/>
                </a:cubicBezTo>
                <a:cubicBezTo>
                  <a:pt x="101600" y="824346"/>
                  <a:pt x="41564" y="891309"/>
                  <a:pt x="20782" y="937491"/>
                </a:cubicBezTo>
                <a:cubicBezTo>
                  <a:pt x="0" y="983673"/>
                  <a:pt x="1" y="1018309"/>
                  <a:pt x="34637" y="1048327"/>
                </a:cubicBezTo>
                <a:close/>
              </a:path>
            </a:pathLst>
          </a:custGeom>
          <a:solidFill>
            <a:schemeClr val="accent6">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p:cNvSpPr>
            <a:spLocks noGrp="1"/>
          </p:cNvSpPr>
          <p:nvPr>
            <p:ph type="title"/>
          </p:nvPr>
        </p:nvSpPr>
        <p:spPr>
          <a:xfrm>
            <a:off x="2895600" y="704088"/>
            <a:ext cx="5791200" cy="1143000"/>
          </a:xfrm>
        </p:spPr>
        <p:txBody>
          <a:bodyPr/>
          <a:lstStyle/>
          <a:p>
            <a:r>
              <a:rPr lang="en-US" dirty="0" smtClean="0"/>
              <a:t>Midbrain</a:t>
            </a:r>
            <a:endParaRPr lang="en-US" dirty="0"/>
          </a:p>
        </p:txBody>
      </p:sp>
      <p:sp>
        <p:nvSpPr>
          <p:cNvPr id="13" name="Content Placeholder 12"/>
          <p:cNvSpPr>
            <a:spLocks noGrp="1"/>
          </p:cNvSpPr>
          <p:nvPr>
            <p:ph idx="1"/>
          </p:nvPr>
        </p:nvSpPr>
        <p:spPr>
          <a:xfrm>
            <a:off x="2667000" y="1935480"/>
            <a:ext cx="6019800" cy="4389120"/>
          </a:xfrm>
        </p:spPr>
        <p:txBody>
          <a:bodyPr/>
          <a:lstStyle/>
          <a:p>
            <a:r>
              <a:rPr lang="en-US" dirty="0" smtClean="0"/>
              <a:t>Stupor, Coma</a:t>
            </a:r>
          </a:p>
          <a:p>
            <a:r>
              <a:rPr lang="en-US" dirty="0" smtClean="0"/>
              <a:t>Paresis → </a:t>
            </a:r>
            <a:r>
              <a:rPr lang="en-US" dirty="0" err="1" smtClean="0"/>
              <a:t>Plegia</a:t>
            </a:r>
            <a:r>
              <a:rPr lang="en-US" dirty="0" smtClean="0"/>
              <a:t> (ipsilateral)</a:t>
            </a:r>
          </a:p>
          <a:p>
            <a:r>
              <a:rPr lang="en-US" dirty="0" smtClean="0"/>
              <a:t>Spinal ataxia</a:t>
            </a:r>
          </a:p>
          <a:p>
            <a:r>
              <a:rPr lang="en-US" dirty="0" smtClean="0"/>
              <a:t>GP deficits (ipsilateral)</a:t>
            </a:r>
          </a:p>
          <a:p>
            <a:r>
              <a:rPr lang="en-US" dirty="0" smtClean="0"/>
              <a:t>CN III  (strabismus, </a:t>
            </a:r>
            <a:r>
              <a:rPr lang="en-US" dirty="0" err="1" smtClean="0"/>
              <a:t>anisocoria</a:t>
            </a:r>
            <a:r>
              <a:rPr lang="en-US" dirty="0" smtClean="0"/>
              <a:t>, PLR)</a:t>
            </a:r>
          </a:p>
          <a:p>
            <a:r>
              <a:rPr lang="en-US" dirty="0" smtClean="0"/>
              <a:t>CN IV (</a:t>
            </a:r>
            <a:r>
              <a:rPr lang="en-US" dirty="0" err="1" smtClean="0"/>
              <a:t>dorsomedial</a:t>
            </a:r>
            <a:r>
              <a:rPr lang="en-US" dirty="0" smtClean="0"/>
              <a:t> strabismus)</a:t>
            </a:r>
          </a:p>
          <a:p>
            <a:r>
              <a:rPr lang="en-US" dirty="0" smtClean="0"/>
              <a:t>Head / Neck pain</a:t>
            </a:r>
          </a:p>
          <a:p>
            <a:r>
              <a:rPr lang="en-US" dirty="0" smtClean="0"/>
              <a:t>Horner’s Syndrome</a:t>
            </a:r>
          </a:p>
        </p:txBody>
      </p:sp>
    </p:spTree>
    <p:extLst>
      <p:ext uri="{BB962C8B-B14F-4D97-AF65-F5344CB8AC3E}">
        <p14:creationId xmlns:p14="http://schemas.microsoft.com/office/powerpoint/2010/main" val="37611031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slide(fromBottom)">
                                      <p:cBhvr>
                                        <p:cTn id="7" dur="500"/>
                                        <p:tgtEl>
                                          <p:spTgt spid="13">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13">
                                            <p:txEl>
                                              <p:pRg st="1" end="1"/>
                                            </p:txEl>
                                          </p:spTgt>
                                        </p:tgtEl>
                                        <p:attrNameLst>
                                          <p:attrName>style.visibility</p:attrName>
                                        </p:attrNameLst>
                                      </p:cBhvr>
                                      <p:to>
                                        <p:strVal val="visible"/>
                                      </p:to>
                                    </p:set>
                                    <p:animEffect transition="in" filter="slide(fromBottom)">
                                      <p:cBhvr>
                                        <p:cTn id="10" dur="500"/>
                                        <p:tgtEl>
                                          <p:spTgt spid="13">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Effect transition="in" filter="slide(fromBottom)">
                                      <p:cBhvr>
                                        <p:cTn id="13" dur="500"/>
                                        <p:tgtEl>
                                          <p:spTgt spid="13">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13">
                                            <p:txEl>
                                              <p:pRg st="3" end="3"/>
                                            </p:txEl>
                                          </p:spTgt>
                                        </p:tgtEl>
                                        <p:attrNameLst>
                                          <p:attrName>style.visibility</p:attrName>
                                        </p:attrNameLst>
                                      </p:cBhvr>
                                      <p:to>
                                        <p:strVal val="visible"/>
                                      </p:to>
                                    </p:set>
                                    <p:animEffect transition="in" filter="slide(fromBottom)">
                                      <p:cBhvr>
                                        <p:cTn id="16" dur="500"/>
                                        <p:tgtEl>
                                          <p:spTgt spid="13">
                                            <p:txEl>
                                              <p:pRg st="3" end="3"/>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animEffect transition="in" filter="slide(fromBottom)">
                                      <p:cBhvr>
                                        <p:cTn id="19" dur="500"/>
                                        <p:tgtEl>
                                          <p:spTgt spid="13">
                                            <p:txEl>
                                              <p:pRg st="4" end="4"/>
                                            </p:txEl>
                                          </p:spTgt>
                                        </p:tgtEl>
                                      </p:cBhvr>
                                    </p:animEffect>
                                  </p:childTnLst>
                                </p:cTn>
                              </p:par>
                              <p:par>
                                <p:cTn id="20" presetID="12" presetClass="entr" presetSubtype="4" fill="hold" nodeType="withEffect">
                                  <p:stCondLst>
                                    <p:cond delay="0"/>
                                  </p:stCondLst>
                                  <p:childTnLst>
                                    <p:set>
                                      <p:cBhvr>
                                        <p:cTn id="21" dur="1" fill="hold">
                                          <p:stCondLst>
                                            <p:cond delay="0"/>
                                          </p:stCondLst>
                                        </p:cTn>
                                        <p:tgtEl>
                                          <p:spTgt spid="13">
                                            <p:txEl>
                                              <p:pRg st="5" end="5"/>
                                            </p:txEl>
                                          </p:spTgt>
                                        </p:tgtEl>
                                        <p:attrNameLst>
                                          <p:attrName>style.visibility</p:attrName>
                                        </p:attrNameLst>
                                      </p:cBhvr>
                                      <p:to>
                                        <p:strVal val="visible"/>
                                      </p:to>
                                    </p:set>
                                    <p:animEffect transition="in" filter="slide(fromBottom)">
                                      <p:cBhvr>
                                        <p:cTn id="22" dur="500"/>
                                        <p:tgtEl>
                                          <p:spTgt spid="13">
                                            <p:txEl>
                                              <p:pRg st="5" end="5"/>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13">
                                            <p:txEl>
                                              <p:pRg st="6" end="6"/>
                                            </p:txEl>
                                          </p:spTgt>
                                        </p:tgtEl>
                                        <p:attrNameLst>
                                          <p:attrName>style.visibility</p:attrName>
                                        </p:attrNameLst>
                                      </p:cBhvr>
                                      <p:to>
                                        <p:strVal val="visible"/>
                                      </p:to>
                                    </p:set>
                                    <p:animEffect transition="in" filter="slide(fromBottom)">
                                      <p:cBhvr>
                                        <p:cTn id="25" dur="500"/>
                                        <p:tgtEl>
                                          <p:spTgt spid="13">
                                            <p:txEl>
                                              <p:pRg st="6" end="6"/>
                                            </p:txEl>
                                          </p:spTgt>
                                        </p:tgtEl>
                                      </p:cBhvr>
                                    </p:animEffect>
                                  </p:childTnLst>
                                </p:cTn>
                              </p:par>
                              <p:par>
                                <p:cTn id="26" presetID="12" presetClass="entr" presetSubtype="4" fill="hold" nodeType="withEffect">
                                  <p:stCondLst>
                                    <p:cond delay="0"/>
                                  </p:stCondLst>
                                  <p:childTnLst>
                                    <p:set>
                                      <p:cBhvr>
                                        <p:cTn id="27" dur="1" fill="hold">
                                          <p:stCondLst>
                                            <p:cond delay="0"/>
                                          </p:stCondLst>
                                        </p:cTn>
                                        <p:tgtEl>
                                          <p:spTgt spid="13">
                                            <p:txEl>
                                              <p:pRg st="7" end="7"/>
                                            </p:txEl>
                                          </p:spTgt>
                                        </p:tgtEl>
                                        <p:attrNameLst>
                                          <p:attrName>style.visibility</p:attrName>
                                        </p:attrNameLst>
                                      </p:cBhvr>
                                      <p:to>
                                        <p:strVal val="visible"/>
                                      </p:to>
                                    </p:set>
                                    <p:animEffect transition="in" filter="slide(fromBottom)">
                                      <p:cBhvr>
                                        <p:cTn id="28" dur="500"/>
                                        <p:tgtEl>
                                          <p:spTgt spid="1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LR-vision.jpg"/>
          <p:cNvPicPr>
            <a:picLocks noChangeAspect="1"/>
          </p:cNvPicPr>
          <p:nvPr/>
        </p:nvPicPr>
        <p:blipFill>
          <a:blip r:embed="rId3" cstate="print"/>
          <a:stretch>
            <a:fillRect/>
          </a:stretch>
        </p:blipFill>
        <p:spPr>
          <a:xfrm>
            <a:off x="1831129" y="0"/>
            <a:ext cx="5484071" cy="6858000"/>
          </a:xfrm>
          <a:prstGeom prst="rect">
            <a:avLst/>
          </a:prstGeom>
        </p:spPr>
      </p:pic>
      <p:sp>
        <p:nvSpPr>
          <p:cNvPr id="3" name="Explosion 1 2"/>
          <p:cNvSpPr/>
          <p:nvPr/>
        </p:nvSpPr>
        <p:spPr>
          <a:xfrm>
            <a:off x="5562600" y="1219200"/>
            <a:ext cx="152400" cy="2286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609600" y="1143000"/>
            <a:ext cx="990600"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3600" dirty="0" smtClean="0"/>
              <a:t>PLR</a:t>
            </a:r>
            <a:endParaRPr lang="en-US" sz="3600" dirty="0"/>
          </a:p>
        </p:txBody>
      </p:sp>
      <p:pic>
        <p:nvPicPr>
          <p:cNvPr id="1026" name="Picture 2" descr="C:\Users\David Brewer\AppData\Local\Microsoft\Windows\Temporary Internet Files\Content.IE5\BLOK1LPT\MCj02151650000[1].wmf"/>
          <p:cNvPicPr>
            <a:picLocks noChangeAspect="1" noChangeArrowheads="1"/>
          </p:cNvPicPr>
          <p:nvPr/>
        </p:nvPicPr>
        <p:blipFill>
          <a:blip r:embed="rId4" cstate="print"/>
          <a:srcRect/>
          <a:stretch>
            <a:fillRect/>
          </a:stretch>
        </p:blipFill>
        <p:spPr bwMode="auto">
          <a:xfrm>
            <a:off x="5562600" y="0"/>
            <a:ext cx="821071" cy="723523"/>
          </a:xfrm>
          <a:prstGeom prst="rect">
            <a:avLst/>
          </a:prstGeom>
          <a:noFill/>
        </p:spPr>
      </p:pic>
    </p:spTree>
    <p:extLst>
      <p:ext uri="{BB962C8B-B14F-4D97-AF65-F5344CB8AC3E}">
        <p14:creationId xmlns:p14="http://schemas.microsoft.com/office/powerpoint/2010/main" val="26167185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grpId="0" nodeType="clickEffect">
                                  <p:stCondLst>
                                    <p:cond delay="0"/>
                                  </p:stCondLst>
                                  <p:childTnLst>
                                    <p:animMotion origin="layout" path="M 3.33333E-6 4.81481E-6 L -0.28577 0.52847 L -0.27136 0.55718 L -0.20591 0.54282 L -0.15955 0.51273 " pathEditMode="relative" ptsTypes="AAAAA">
                                      <p:cBhvr>
                                        <p:cTn id="11" dur="1000" fill="hold"/>
                                        <p:tgtEl>
                                          <p:spTgt spid="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LR-vision.jpg"/>
          <p:cNvPicPr>
            <a:picLocks noChangeAspect="1"/>
          </p:cNvPicPr>
          <p:nvPr/>
        </p:nvPicPr>
        <p:blipFill>
          <a:blip r:embed="rId3" cstate="print"/>
          <a:stretch>
            <a:fillRect/>
          </a:stretch>
        </p:blipFill>
        <p:spPr>
          <a:xfrm>
            <a:off x="1829964" y="0"/>
            <a:ext cx="5484071" cy="6858000"/>
          </a:xfrm>
          <a:prstGeom prst="rect">
            <a:avLst/>
          </a:prstGeom>
        </p:spPr>
      </p:pic>
      <p:sp>
        <p:nvSpPr>
          <p:cNvPr id="3" name="Explosion 1 2"/>
          <p:cNvSpPr/>
          <p:nvPr/>
        </p:nvSpPr>
        <p:spPr>
          <a:xfrm>
            <a:off x="4114800" y="4724400"/>
            <a:ext cx="152400" cy="2286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Explosion 1 3"/>
          <p:cNvSpPr/>
          <p:nvPr/>
        </p:nvSpPr>
        <p:spPr>
          <a:xfrm>
            <a:off x="4114800" y="4724400"/>
            <a:ext cx="152400" cy="2286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C:\Users\David Brewer\AppData\Local\Microsoft\Windows\Temporary Internet Files\Content.IE5\BLOK1LPT\MCj02151650000[1].wmf"/>
          <p:cNvPicPr>
            <a:picLocks noChangeAspect="1" noChangeArrowheads="1"/>
          </p:cNvPicPr>
          <p:nvPr/>
        </p:nvPicPr>
        <p:blipFill>
          <a:blip r:embed="rId4" cstate="print"/>
          <a:srcRect/>
          <a:stretch>
            <a:fillRect/>
          </a:stretch>
        </p:blipFill>
        <p:spPr bwMode="auto">
          <a:xfrm>
            <a:off x="5562600" y="0"/>
            <a:ext cx="821071" cy="723523"/>
          </a:xfrm>
          <a:prstGeom prst="rect">
            <a:avLst/>
          </a:prstGeom>
          <a:noFill/>
        </p:spPr>
      </p:pic>
      <p:sp>
        <p:nvSpPr>
          <p:cNvPr id="7" name="TextBox 6"/>
          <p:cNvSpPr txBox="1"/>
          <p:nvPr/>
        </p:nvSpPr>
        <p:spPr>
          <a:xfrm>
            <a:off x="609600" y="1143000"/>
            <a:ext cx="990600"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3600" dirty="0" smtClean="0"/>
              <a:t>PLR</a:t>
            </a:r>
            <a:endParaRPr lang="en-US" sz="3600" dirty="0"/>
          </a:p>
        </p:txBody>
      </p:sp>
    </p:spTree>
    <p:extLst>
      <p:ext uri="{BB962C8B-B14F-4D97-AF65-F5344CB8AC3E}">
        <p14:creationId xmlns:p14="http://schemas.microsoft.com/office/powerpoint/2010/main" val="38989587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7.22222E-6 -3.33333E-6 L -0.00468 0.03009 L 0.0033 0.06018 L 0.0066 0.07523 " pathEditMode="relative" ptsTypes="AAAA">
                                      <p:cBhvr>
                                        <p:cTn id="6" dur="1000" fill="hold"/>
                                        <p:tgtEl>
                                          <p:spTgt spid="3"/>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5E-6 -1.11111E-6 L 0.03438 0.075 " pathEditMode="relative" ptsTypes="AA">
                                      <p:cBhvr>
                                        <p:cTn id="8" dur="1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LR-vision.jpg"/>
          <p:cNvPicPr>
            <a:picLocks noChangeAspect="1"/>
          </p:cNvPicPr>
          <p:nvPr/>
        </p:nvPicPr>
        <p:blipFill>
          <a:blip r:embed="rId3" cstate="print"/>
          <a:stretch>
            <a:fillRect/>
          </a:stretch>
        </p:blipFill>
        <p:spPr>
          <a:xfrm>
            <a:off x="1829964" y="0"/>
            <a:ext cx="5484071" cy="6858000"/>
          </a:xfrm>
          <a:prstGeom prst="rect">
            <a:avLst/>
          </a:prstGeom>
        </p:spPr>
      </p:pic>
      <p:sp>
        <p:nvSpPr>
          <p:cNvPr id="3" name="Explosion 1 2"/>
          <p:cNvSpPr/>
          <p:nvPr/>
        </p:nvSpPr>
        <p:spPr>
          <a:xfrm>
            <a:off x="4419600" y="5181600"/>
            <a:ext cx="152400" cy="2286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Explosion 1 3"/>
          <p:cNvSpPr/>
          <p:nvPr/>
        </p:nvSpPr>
        <p:spPr>
          <a:xfrm>
            <a:off x="4191000" y="5181600"/>
            <a:ext cx="152400" cy="2286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C:\Users\David Brewer\AppData\Local\Microsoft\Windows\Temporary Internet Files\Content.IE5\BLOK1LPT\MCj02151650000[1].wmf"/>
          <p:cNvPicPr>
            <a:picLocks noChangeAspect="1" noChangeArrowheads="1"/>
          </p:cNvPicPr>
          <p:nvPr/>
        </p:nvPicPr>
        <p:blipFill>
          <a:blip r:embed="rId4" cstate="print"/>
          <a:srcRect/>
          <a:stretch>
            <a:fillRect/>
          </a:stretch>
        </p:blipFill>
        <p:spPr bwMode="auto">
          <a:xfrm>
            <a:off x="5562600" y="0"/>
            <a:ext cx="821071" cy="723523"/>
          </a:xfrm>
          <a:prstGeom prst="rect">
            <a:avLst/>
          </a:prstGeom>
          <a:noFill/>
        </p:spPr>
      </p:pic>
      <p:sp>
        <p:nvSpPr>
          <p:cNvPr id="7" name="TextBox 6"/>
          <p:cNvSpPr txBox="1"/>
          <p:nvPr/>
        </p:nvSpPr>
        <p:spPr>
          <a:xfrm>
            <a:off x="609600" y="1143000"/>
            <a:ext cx="990600"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3600" dirty="0" smtClean="0"/>
              <a:t>PLR</a:t>
            </a:r>
            <a:endParaRPr lang="en-US" sz="3600" dirty="0"/>
          </a:p>
        </p:txBody>
      </p:sp>
    </p:spTree>
    <p:extLst>
      <p:ext uri="{BB962C8B-B14F-4D97-AF65-F5344CB8AC3E}">
        <p14:creationId xmlns:p14="http://schemas.microsoft.com/office/powerpoint/2010/main" val="42674664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33333E-6 0.00023 L -0.04289 0.03399 L -0.09688 0.04046 L -0.16979 -0.00601 L -0.2158 -0.13503 L -0.23976 -0.3126 L -0.22865 -0.47538 L -0.20955 -0.57688 " pathEditMode="relative" ptsTypes="AAAAAAAA">
                                      <p:cBhvr>
                                        <p:cTn id="6" dur="1000" fill="hold"/>
                                        <p:tgtEl>
                                          <p:spTgt spid="4"/>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2.77778E-7 -1.21387E-6 L 0.03507 0.03815 L 0.10798 0.04023 L 0.17951 -0.01896 L 0.22222 -0.14381 L 0.24132 -0.29595 L 0.23177 -0.48185 L 0.21111 -0.57295 " pathEditMode="relative" ptsTypes="AAAAAAAA">
                                      <p:cBhvr>
                                        <p:cTn id="8" dur="1000" fill="hold"/>
                                        <p:tgtEl>
                                          <p:spTgt spid="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628900" y="0"/>
            <a:ext cx="3882464" cy="6858000"/>
          </a:xfrm>
          <a:prstGeom prst="rect">
            <a:avLst/>
          </a:prstGeom>
        </p:spPr>
      </p:pic>
    </p:spTree>
    <p:extLst>
      <p:ext uri="{BB962C8B-B14F-4D97-AF65-F5344CB8AC3E}">
        <p14:creationId xmlns:p14="http://schemas.microsoft.com/office/powerpoint/2010/main" val="132948315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1630882" y="132588"/>
            <a:ext cx="5257800" cy="1143000"/>
          </a:xfrm>
        </p:spPr>
        <p:txBody>
          <a:bodyPr/>
          <a:lstStyle/>
          <a:p>
            <a:r>
              <a:rPr lang="en-US" dirty="0" smtClean="0"/>
              <a:t>PUPIL SIZE</a:t>
            </a:r>
            <a:endParaRPr lang="en-US" dirty="0"/>
          </a:p>
        </p:txBody>
      </p:sp>
      <p:sp>
        <p:nvSpPr>
          <p:cNvPr id="13" name="Content Placeholder 12"/>
          <p:cNvSpPr>
            <a:spLocks noGrp="1"/>
          </p:cNvSpPr>
          <p:nvPr>
            <p:ph idx="1"/>
          </p:nvPr>
        </p:nvSpPr>
        <p:spPr>
          <a:xfrm>
            <a:off x="328228" y="1935480"/>
            <a:ext cx="8358572" cy="4389120"/>
          </a:xfrm>
        </p:spPr>
        <p:txBody>
          <a:bodyPr>
            <a:normAutofit/>
          </a:bodyPr>
          <a:lstStyle/>
          <a:p>
            <a:r>
              <a:rPr lang="en-US" sz="2400" dirty="0"/>
              <a:t>S</a:t>
            </a:r>
            <a:r>
              <a:rPr lang="en-US" sz="2400" dirty="0" smtClean="0"/>
              <a:t>ize </a:t>
            </a:r>
            <a:r>
              <a:rPr lang="en-US" sz="2400" dirty="0"/>
              <a:t>of the pupils represents a balance </a:t>
            </a:r>
            <a:r>
              <a:rPr lang="en-US" sz="2400" dirty="0" smtClean="0"/>
              <a:t>of:</a:t>
            </a:r>
          </a:p>
          <a:p>
            <a:pPr lvl="1"/>
            <a:r>
              <a:rPr lang="en-US" sz="2200" dirty="0" smtClean="0"/>
              <a:t>parasympathetic </a:t>
            </a:r>
            <a:r>
              <a:rPr lang="en-US" sz="2200" dirty="0"/>
              <a:t>system (responsive to the amount of light entering the eye) </a:t>
            </a:r>
            <a:endParaRPr lang="en-US" sz="2200" dirty="0" smtClean="0"/>
          </a:p>
          <a:p>
            <a:pPr lvl="1"/>
            <a:r>
              <a:rPr lang="en-US" sz="2200" dirty="0" smtClean="0"/>
              <a:t>sympathetic </a:t>
            </a:r>
            <a:r>
              <a:rPr lang="en-US" sz="2200" dirty="0"/>
              <a:t>system (responsive to the </a:t>
            </a:r>
            <a:r>
              <a:rPr lang="en-US" sz="2200" dirty="0" smtClean="0"/>
              <a:t>emotional </a:t>
            </a:r>
            <a:r>
              <a:rPr lang="en-US" sz="2200" dirty="0"/>
              <a:t>state of the animal) </a:t>
            </a:r>
            <a:endParaRPr lang="en-US" sz="2200" dirty="0" smtClean="0"/>
          </a:p>
          <a:p>
            <a:r>
              <a:rPr lang="en-US" sz="2400" dirty="0"/>
              <a:t>The </a:t>
            </a:r>
            <a:r>
              <a:rPr lang="en-US" sz="2400" dirty="0" smtClean="0"/>
              <a:t>parasympathetic </a:t>
            </a:r>
            <a:r>
              <a:rPr lang="en-US" sz="2400" dirty="0"/>
              <a:t>component of the </a:t>
            </a:r>
            <a:r>
              <a:rPr lang="en-US" sz="2400" dirty="0" err="1"/>
              <a:t>oculomotor</a:t>
            </a:r>
            <a:r>
              <a:rPr lang="en-US" sz="2400" dirty="0"/>
              <a:t> nerve (CN III) is involved in the control of pupillary constriction </a:t>
            </a:r>
            <a:endParaRPr lang="en-US" sz="2400" dirty="0"/>
          </a:p>
          <a:p>
            <a:r>
              <a:rPr lang="en-US" sz="2400" dirty="0"/>
              <a:t>T</a:t>
            </a:r>
            <a:r>
              <a:rPr lang="en-US" sz="2400" dirty="0" smtClean="0"/>
              <a:t>one </a:t>
            </a:r>
            <a:r>
              <a:rPr lang="en-US" sz="2400" dirty="0"/>
              <a:t>of the iris dilator muscle is maintained by the sympathetic </a:t>
            </a:r>
            <a:r>
              <a:rPr lang="en-US" sz="2400" dirty="0" smtClean="0"/>
              <a:t>system</a:t>
            </a:r>
            <a:endParaRPr lang="en-US" sz="2400" dirty="0"/>
          </a:p>
          <a:p>
            <a:endParaRPr lang="en-US" sz="2400" dirty="0"/>
          </a:p>
          <a:p>
            <a:endParaRPr lang="en-US" sz="2400" dirty="0"/>
          </a:p>
        </p:txBody>
      </p:sp>
    </p:spTree>
    <p:extLst>
      <p:ext uri="{BB962C8B-B14F-4D97-AF65-F5344CB8AC3E}">
        <p14:creationId xmlns:p14="http://schemas.microsoft.com/office/powerpoint/2010/main" val="34362069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slide(fromBottom)">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slide(fromBottom)">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slide(fromBottom)">
                                      <p:cBhvr>
                                        <p:cTn id="17" dur="5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slide(fromBottom)">
                                      <p:cBhvr>
                                        <p:cTn id="22" dur="500"/>
                                        <p:tgtEl>
                                          <p:spTgt spid="1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3">
                                            <p:txEl>
                                              <p:pRg st="4" end="4"/>
                                            </p:txEl>
                                          </p:spTgt>
                                        </p:tgtEl>
                                        <p:attrNameLst>
                                          <p:attrName>style.visibility</p:attrName>
                                        </p:attrNameLst>
                                      </p:cBhvr>
                                      <p:to>
                                        <p:strVal val="visible"/>
                                      </p:to>
                                    </p:set>
                                    <p:animEffect transition="in" filter="slide(fromBottom)">
                                      <p:cBhvr>
                                        <p:cTn id="27" dur="5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502920" indent="-457200">
              <a:buFont typeface="+mj-lt"/>
              <a:buAutoNum type="arabicPeriod"/>
            </a:pPr>
            <a:r>
              <a:rPr lang="en-US" i="1" dirty="0" err="1"/>
              <a:t>Mydriasis</a:t>
            </a:r>
            <a:r>
              <a:rPr lang="en-US" i="1" dirty="0"/>
              <a:t> </a:t>
            </a:r>
            <a:r>
              <a:rPr lang="en-US" dirty="0"/>
              <a:t>usually denotes a lesion (</a:t>
            </a:r>
            <a:r>
              <a:rPr lang="en-US" dirty="0" err="1"/>
              <a:t>ipsilateral</a:t>
            </a:r>
            <a:r>
              <a:rPr lang="en-US" dirty="0"/>
              <a:t> or bilateral) of the </a:t>
            </a:r>
            <a:r>
              <a:rPr lang="en-US" dirty="0" smtClean="0"/>
              <a:t>midbrain </a:t>
            </a:r>
            <a:r>
              <a:rPr lang="en-US" dirty="0"/>
              <a:t>or the CN </a:t>
            </a:r>
            <a:r>
              <a:rPr lang="en-US" dirty="0" smtClean="0"/>
              <a:t>III</a:t>
            </a:r>
          </a:p>
          <a:p>
            <a:pPr marL="502920" indent="-457200">
              <a:buFont typeface="+mj-lt"/>
              <a:buAutoNum type="arabicPeriod"/>
            </a:pPr>
            <a:r>
              <a:rPr lang="en-US" i="1" dirty="0" err="1" smtClean="0"/>
              <a:t>Miosis</a:t>
            </a:r>
            <a:r>
              <a:rPr lang="en-US" i="1" dirty="0" smtClean="0"/>
              <a:t> </a:t>
            </a:r>
            <a:r>
              <a:rPr lang="en-US" dirty="0"/>
              <a:t>may occur </a:t>
            </a:r>
            <a:r>
              <a:rPr lang="en-US" dirty="0" err="1"/>
              <a:t>ipsilateral</a:t>
            </a:r>
            <a:r>
              <a:rPr lang="en-US" dirty="0"/>
              <a:t> to severe brainstem injury or </a:t>
            </a:r>
            <a:r>
              <a:rPr lang="en-US" dirty="0" err="1" smtClean="0"/>
              <a:t>aspart</a:t>
            </a:r>
            <a:r>
              <a:rPr lang="en-US" dirty="0" smtClean="0"/>
              <a:t> </a:t>
            </a:r>
            <a:r>
              <a:rPr lang="en-US" dirty="0"/>
              <a:t>of Horner’s syndrome (ptosis, </a:t>
            </a:r>
            <a:r>
              <a:rPr lang="en-US" dirty="0" err="1"/>
              <a:t>enophthalmos</a:t>
            </a:r>
            <a:r>
              <a:rPr lang="en-US" dirty="0"/>
              <a:t>, third eyelid protrusion), indicating a lesion affecting the sympathetic pathway to the </a:t>
            </a:r>
            <a:r>
              <a:rPr lang="en-US" dirty="0" smtClean="0"/>
              <a:t>eye</a:t>
            </a:r>
            <a:endParaRPr lang="en-US" dirty="0"/>
          </a:p>
          <a:p>
            <a:pPr marL="502920" indent="-457200">
              <a:buFont typeface="+mj-lt"/>
              <a:buAutoNum type="arabicPeriod"/>
            </a:pPr>
            <a:r>
              <a:rPr lang="en-US" i="1" dirty="0" smtClean="0"/>
              <a:t>Severe </a:t>
            </a:r>
            <a:r>
              <a:rPr lang="en-US" i="1" dirty="0"/>
              <a:t>bilateral </a:t>
            </a:r>
            <a:r>
              <a:rPr lang="en-US" i="1" dirty="0" err="1"/>
              <a:t>miosis</a:t>
            </a:r>
            <a:r>
              <a:rPr lang="en-US" i="1" dirty="0"/>
              <a:t> </a:t>
            </a:r>
            <a:r>
              <a:rPr lang="en-US" dirty="0"/>
              <a:t>is a sign of acute, extensive brain </a:t>
            </a:r>
            <a:r>
              <a:rPr lang="en-US" dirty="0" smtClean="0"/>
              <a:t>disturbance </a:t>
            </a:r>
            <a:r>
              <a:rPr lang="en-US" dirty="0"/>
              <a:t>and probably occurs as a result of functional disturbance of higher centers, with release of CN III </a:t>
            </a:r>
            <a:r>
              <a:rPr lang="en-US" dirty="0" err="1"/>
              <a:t>efferents</a:t>
            </a:r>
            <a:r>
              <a:rPr lang="en-US" dirty="0"/>
              <a:t> from cerebral </a:t>
            </a:r>
            <a:r>
              <a:rPr lang="en-US" dirty="0" smtClean="0"/>
              <a:t>inhibition</a:t>
            </a:r>
            <a:endParaRPr lang="en-US" dirty="0"/>
          </a:p>
          <a:p>
            <a:pPr marL="502920" indent="-457200">
              <a:buFont typeface="+mj-lt"/>
              <a:buAutoNum type="arabicPeriod"/>
            </a:pPr>
            <a:r>
              <a:rPr lang="en-US" i="1" dirty="0" smtClean="0"/>
              <a:t>Severe</a:t>
            </a:r>
            <a:r>
              <a:rPr lang="en-US" i="1" dirty="0"/>
              <a:t>, unresponsive bilateral </a:t>
            </a:r>
            <a:r>
              <a:rPr lang="en-US" i="1" dirty="0" err="1"/>
              <a:t>mydriasis</a:t>
            </a:r>
            <a:r>
              <a:rPr lang="en-US" i="1" dirty="0"/>
              <a:t> </a:t>
            </a:r>
            <a:r>
              <a:rPr lang="en-US" dirty="0"/>
              <a:t>generally indicates a grave prognosis, and it often accompanies brain </a:t>
            </a:r>
            <a:r>
              <a:rPr lang="en-US" dirty="0" smtClean="0"/>
              <a:t>herniation</a:t>
            </a:r>
          </a:p>
          <a:p>
            <a:pPr marL="502920" indent="-457200">
              <a:buFont typeface="+mj-lt"/>
              <a:buAutoNum type="arabicPeriod"/>
            </a:pPr>
            <a:r>
              <a:rPr lang="en-US" dirty="0" smtClean="0"/>
              <a:t>The </a:t>
            </a:r>
            <a:r>
              <a:rPr lang="en-US" dirty="0"/>
              <a:t>return of pupils to normal size and responsiveness to light is </a:t>
            </a:r>
            <a:r>
              <a:rPr lang="en-US" dirty="0" smtClean="0"/>
              <a:t>a </a:t>
            </a:r>
            <a:r>
              <a:rPr lang="en-US" dirty="0"/>
              <a:t>favorable prognostic </a:t>
            </a:r>
            <a:r>
              <a:rPr lang="en-US" dirty="0" smtClean="0"/>
              <a:t>sign</a:t>
            </a:r>
            <a:endParaRPr lang="en-US" dirty="0"/>
          </a:p>
          <a:p>
            <a:endParaRPr lang="en-US" dirty="0"/>
          </a:p>
        </p:txBody>
      </p:sp>
      <p:sp>
        <p:nvSpPr>
          <p:cNvPr id="3" name="Title 2"/>
          <p:cNvSpPr>
            <a:spLocks noGrp="1"/>
          </p:cNvSpPr>
          <p:nvPr>
            <p:ph type="title"/>
          </p:nvPr>
        </p:nvSpPr>
        <p:spPr/>
        <p:txBody>
          <a:bodyPr/>
          <a:lstStyle/>
          <a:p>
            <a:r>
              <a:rPr lang="en-US" dirty="0" smtClean="0"/>
              <a:t>Brainstem reflexes and PLR</a:t>
            </a:r>
            <a:endParaRPr lang="en-US" dirty="0"/>
          </a:p>
        </p:txBody>
      </p:sp>
    </p:spTree>
    <p:extLst>
      <p:ext uri="{BB962C8B-B14F-4D97-AF65-F5344CB8AC3E}">
        <p14:creationId xmlns:p14="http://schemas.microsoft.com/office/powerpoint/2010/main" val="38783900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Pupil size</a:t>
            </a:r>
            <a:endParaRPr lang="en-US" dirty="0"/>
          </a:p>
        </p:txBody>
      </p:sp>
      <p:pic>
        <p:nvPicPr>
          <p:cNvPr id="4" name="Picture 3"/>
          <p:cNvPicPr>
            <a:picLocks noChangeAspect="1"/>
          </p:cNvPicPr>
          <p:nvPr/>
        </p:nvPicPr>
        <p:blipFill>
          <a:blip r:embed="rId2"/>
          <a:stretch>
            <a:fillRect/>
          </a:stretch>
        </p:blipFill>
        <p:spPr>
          <a:xfrm>
            <a:off x="941871" y="1752154"/>
            <a:ext cx="7121118" cy="4754474"/>
          </a:xfrm>
          <a:prstGeom prst="rect">
            <a:avLst/>
          </a:prstGeom>
        </p:spPr>
      </p:pic>
    </p:spTree>
    <p:extLst>
      <p:ext uri="{BB962C8B-B14F-4D97-AF65-F5344CB8AC3E}">
        <p14:creationId xmlns:p14="http://schemas.microsoft.com/office/powerpoint/2010/main" val="26943255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ain.TIF"/>
          <p:cNvPicPr>
            <a:picLocks noChangeAspect="1"/>
          </p:cNvPicPr>
          <p:nvPr/>
        </p:nvPicPr>
        <p:blipFill>
          <a:blip r:embed="rId3" cstate="print"/>
          <a:stretch>
            <a:fillRect/>
          </a:stretch>
        </p:blipFill>
        <p:spPr>
          <a:xfrm>
            <a:off x="228600" y="1143000"/>
            <a:ext cx="2286000" cy="1278449"/>
          </a:xfrm>
          <a:prstGeom prst="rect">
            <a:avLst/>
          </a:prstGeom>
        </p:spPr>
      </p:pic>
      <p:sp>
        <p:nvSpPr>
          <p:cNvPr id="10" name="Freeform 9"/>
          <p:cNvSpPr/>
          <p:nvPr/>
        </p:nvSpPr>
        <p:spPr>
          <a:xfrm>
            <a:off x="1433945" y="1928275"/>
            <a:ext cx="197427" cy="253423"/>
          </a:xfrm>
          <a:custGeom>
            <a:avLst/>
            <a:gdLst>
              <a:gd name="connsiteX0" fmla="*/ 413327 w 789709"/>
              <a:gd name="connsiteY0" fmla="*/ 20782 h 1013690"/>
              <a:gd name="connsiteX1" fmla="*/ 371763 w 789709"/>
              <a:gd name="connsiteY1" fmla="*/ 256309 h 1013690"/>
              <a:gd name="connsiteX2" fmla="*/ 247072 w 789709"/>
              <a:gd name="connsiteY2" fmla="*/ 381000 h 1013690"/>
              <a:gd name="connsiteX3" fmla="*/ 39254 w 789709"/>
              <a:gd name="connsiteY3" fmla="*/ 519545 h 1013690"/>
              <a:gd name="connsiteX4" fmla="*/ 25400 w 789709"/>
              <a:gd name="connsiteY4" fmla="*/ 699654 h 1013690"/>
              <a:gd name="connsiteX5" fmla="*/ 191654 w 789709"/>
              <a:gd name="connsiteY5" fmla="*/ 879764 h 1013690"/>
              <a:gd name="connsiteX6" fmla="*/ 316345 w 789709"/>
              <a:gd name="connsiteY6" fmla="*/ 949036 h 1013690"/>
              <a:gd name="connsiteX7" fmla="*/ 565727 w 789709"/>
              <a:gd name="connsiteY7" fmla="*/ 1004454 h 1013690"/>
              <a:gd name="connsiteX8" fmla="*/ 662709 w 789709"/>
              <a:gd name="connsiteY8" fmla="*/ 893618 h 1013690"/>
              <a:gd name="connsiteX9" fmla="*/ 662709 w 789709"/>
              <a:gd name="connsiteY9" fmla="*/ 699654 h 1013690"/>
              <a:gd name="connsiteX10" fmla="*/ 745836 w 789709"/>
              <a:gd name="connsiteY10" fmla="*/ 505691 h 1013690"/>
              <a:gd name="connsiteX11" fmla="*/ 787400 w 789709"/>
              <a:gd name="connsiteY11" fmla="*/ 311727 h 1013690"/>
              <a:gd name="connsiteX12" fmla="*/ 731981 w 789709"/>
              <a:gd name="connsiteY12" fmla="*/ 214745 h 1013690"/>
              <a:gd name="connsiteX13" fmla="*/ 551872 w 789709"/>
              <a:gd name="connsiteY13" fmla="*/ 131618 h 1013690"/>
              <a:gd name="connsiteX14" fmla="*/ 413327 w 789709"/>
              <a:gd name="connsiteY14" fmla="*/ 20782 h 1013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89709" h="1013690">
                <a:moveTo>
                  <a:pt x="413327" y="20782"/>
                </a:moveTo>
                <a:cubicBezTo>
                  <a:pt x="383309" y="41564"/>
                  <a:pt x="399472" y="196273"/>
                  <a:pt x="371763" y="256309"/>
                </a:cubicBezTo>
                <a:cubicBezTo>
                  <a:pt x="344054" y="316345"/>
                  <a:pt x="302490" y="337127"/>
                  <a:pt x="247072" y="381000"/>
                </a:cubicBezTo>
                <a:cubicBezTo>
                  <a:pt x="191654" y="424873"/>
                  <a:pt x="76199" y="466436"/>
                  <a:pt x="39254" y="519545"/>
                </a:cubicBezTo>
                <a:cubicBezTo>
                  <a:pt x="2309" y="572654"/>
                  <a:pt x="0" y="639617"/>
                  <a:pt x="25400" y="699654"/>
                </a:cubicBezTo>
                <a:cubicBezTo>
                  <a:pt x="50800" y="759691"/>
                  <a:pt x="143163" y="838200"/>
                  <a:pt x="191654" y="879764"/>
                </a:cubicBezTo>
                <a:cubicBezTo>
                  <a:pt x="240145" y="921328"/>
                  <a:pt x="254000" y="928254"/>
                  <a:pt x="316345" y="949036"/>
                </a:cubicBezTo>
                <a:cubicBezTo>
                  <a:pt x="378691" y="969818"/>
                  <a:pt x="508000" y="1013690"/>
                  <a:pt x="565727" y="1004454"/>
                </a:cubicBezTo>
                <a:cubicBezTo>
                  <a:pt x="623454" y="995218"/>
                  <a:pt x="646545" y="944418"/>
                  <a:pt x="662709" y="893618"/>
                </a:cubicBezTo>
                <a:cubicBezTo>
                  <a:pt x="678873" y="842818"/>
                  <a:pt x="648855" y="764309"/>
                  <a:pt x="662709" y="699654"/>
                </a:cubicBezTo>
                <a:cubicBezTo>
                  <a:pt x="676564" y="635000"/>
                  <a:pt x="725054" y="570345"/>
                  <a:pt x="745836" y="505691"/>
                </a:cubicBezTo>
                <a:cubicBezTo>
                  <a:pt x="766618" y="441037"/>
                  <a:pt x="789709" y="360218"/>
                  <a:pt x="787400" y="311727"/>
                </a:cubicBezTo>
                <a:cubicBezTo>
                  <a:pt x="785091" y="263236"/>
                  <a:pt x="771236" y="244763"/>
                  <a:pt x="731981" y="214745"/>
                </a:cubicBezTo>
                <a:cubicBezTo>
                  <a:pt x="692726" y="184727"/>
                  <a:pt x="604981" y="163945"/>
                  <a:pt x="551872" y="131618"/>
                </a:cubicBezTo>
                <a:cubicBezTo>
                  <a:pt x="498763" y="99291"/>
                  <a:pt x="443345" y="0"/>
                  <a:pt x="413327" y="20782"/>
                </a:cubicBezTo>
                <a:close/>
              </a:path>
            </a:pathLst>
          </a:custGeom>
          <a:solidFill>
            <a:schemeClr val="bg2">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p:cNvSpPr>
            <a:spLocks noGrp="1"/>
          </p:cNvSpPr>
          <p:nvPr>
            <p:ph type="title"/>
          </p:nvPr>
        </p:nvSpPr>
        <p:spPr>
          <a:xfrm>
            <a:off x="3429000" y="704088"/>
            <a:ext cx="5257800" cy="1143000"/>
          </a:xfrm>
        </p:spPr>
        <p:txBody>
          <a:bodyPr/>
          <a:lstStyle/>
          <a:p>
            <a:r>
              <a:rPr lang="en-US" dirty="0" smtClean="0"/>
              <a:t>Pons</a:t>
            </a:r>
            <a:endParaRPr lang="en-US" dirty="0"/>
          </a:p>
        </p:txBody>
      </p:sp>
      <p:sp>
        <p:nvSpPr>
          <p:cNvPr id="13" name="Content Placeholder 12"/>
          <p:cNvSpPr>
            <a:spLocks noGrp="1"/>
          </p:cNvSpPr>
          <p:nvPr>
            <p:ph idx="1"/>
          </p:nvPr>
        </p:nvSpPr>
        <p:spPr>
          <a:xfrm>
            <a:off x="2743200" y="1935480"/>
            <a:ext cx="5943600" cy="4389120"/>
          </a:xfrm>
        </p:spPr>
        <p:txBody>
          <a:bodyPr>
            <a:normAutofit/>
          </a:bodyPr>
          <a:lstStyle/>
          <a:p>
            <a:r>
              <a:rPr lang="en-US" sz="2400" dirty="0" smtClean="0"/>
              <a:t>Rostral to the medulla</a:t>
            </a:r>
          </a:p>
          <a:p>
            <a:pPr marL="45720" indent="0">
              <a:buNone/>
            </a:pPr>
            <a:endParaRPr lang="en-US" sz="2400" dirty="0" smtClean="0"/>
          </a:p>
          <a:p>
            <a:r>
              <a:rPr lang="en-US" sz="2400" dirty="0" smtClean="0"/>
              <a:t>Together with centers in the medulla, participates in:</a:t>
            </a:r>
          </a:p>
          <a:p>
            <a:pPr lvl="1"/>
            <a:r>
              <a:rPr lang="en-US" sz="2400" dirty="0" smtClean="0"/>
              <a:t>balance and maintenance of posture </a:t>
            </a:r>
            <a:endParaRPr lang="en-US" sz="2400" dirty="0"/>
          </a:p>
          <a:p>
            <a:pPr lvl="1"/>
            <a:r>
              <a:rPr lang="en-US" sz="2400" dirty="0" smtClean="0"/>
              <a:t>regulation of breathing</a:t>
            </a:r>
          </a:p>
          <a:p>
            <a:pPr marL="365760" lvl="1" indent="0">
              <a:buNone/>
            </a:pPr>
            <a:endParaRPr lang="en-US" sz="2400" dirty="0" smtClean="0"/>
          </a:p>
          <a:p>
            <a:r>
              <a:rPr lang="en-US" sz="2400" dirty="0" smtClean="0"/>
              <a:t>Relays information from the cerebral hemispheres to the cerebellum</a:t>
            </a:r>
            <a:endParaRPr lang="en-US" sz="2400" dirty="0"/>
          </a:p>
        </p:txBody>
      </p:sp>
    </p:spTree>
    <p:extLst>
      <p:ext uri="{BB962C8B-B14F-4D97-AF65-F5344CB8AC3E}">
        <p14:creationId xmlns:p14="http://schemas.microsoft.com/office/powerpoint/2010/main" val="11009726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slide(fromBottom)">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3">
                                            <p:txEl>
                                              <p:pRg st="2" end="2"/>
                                            </p:txEl>
                                          </p:spTgt>
                                        </p:tgtEl>
                                        <p:attrNameLst>
                                          <p:attrName>style.visibility</p:attrName>
                                        </p:attrNameLst>
                                      </p:cBhvr>
                                      <p:to>
                                        <p:strVal val="visible"/>
                                      </p:to>
                                    </p:set>
                                    <p:animEffect transition="in" filter="slide(fromBottom)">
                                      <p:cBhvr>
                                        <p:cTn id="12" dur="500"/>
                                        <p:tgtEl>
                                          <p:spTgt spid="1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animEffect transition="in" filter="slide(fromBottom)">
                                      <p:cBhvr>
                                        <p:cTn id="17" dur="500"/>
                                        <p:tgtEl>
                                          <p:spTgt spid="1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3">
                                            <p:txEl>
                                              <p:pRg st="4" end="4"/>
                                            </p:txEl>
                                          </p:spTgt>
                                        </p:tgtEl>
                                        <p:attrNameLst>
                                          <p:attrName>style.visibility</p:attrName>
                                        </p:attrNameLst>
                                      </p:cBhvr>
                                      <p:to>
                                        <p:strVal val="visible"/>
                                      </p:to>
                                    </p:set>
                                    <p:animEffect transition="in" filter="slide(fromBottom)">
                                      <p:cBhvr>
                                        <p:cTn id="22" dur="500"/>
                                        <p:tgtEl>
                                          <p:spTgt spid="1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3">
                                            <p:txEl>
                                              <p:pRg st="6" end="6"/>
                                            </p:txEl>
                                          </p:spTgt>
                                        </p:tgtEl>
                                        <p:attrNameLst>
                                          <p:attrName>style.visibility</p:attrName>
                                        </p:attrNameLst>
                                      </p:cBhvr>
                                      <p:to>
                                        <p:strVal val="visible"/>
                                      </p:to>
                                    </p:set>
                                    <p:animEffect transition="in" filter="slide(fromBottom)">
                                      <p:cBhvr>
                                        <p:cTn id="27" dur="500"/>
                                        <p:tgtEl>
                                          <p:spTgt spid="1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ain.TIF"/>
          <p:cNvPicPr>
            <a:picLocks noChangeAspect="1"/>
          </p:cNvPicPr>
          <p:nvPr/>
        </p:nvPicPr>
        <p:blipFill>
          <a:blip r:embed="rId3" cstate="print"/>
          <a:stretch>
            <a:fillRect/>
          </a:stretch>
        </p:blipFill>
        <p:spPr>
          <a:xfrm>
            <a:off x="228600" y="1143000"/>
            <a:ext cx="2286000" cy="1278449"/>
          </a:xfrm>
          <a:prstGeom prst="rect">
            <a:avLst/>
          </a:prstGeom>
        </p:spPr>
      </p:pic>
      <p:sp>
        <p:nvSpPr>
          <p:cNvPr id="10" name="Freeform 9"/>
          <p:cNvSpPr/>
          <p:nvPr/>
        </p:nvSpPr>
        <p:spPr>
          <a:xfrm>
            <a:off x="1433945" y="1928275"/>
            <a:ext cx="197427" cy="253423"/>
          </a:xfrm>
          <a:custGeom>
            <a:avLst/>
            <a:gdLst>
              <a:gd name="connsiteX0" fmla="*/ 413327 w 789709"/>
              <a:gd name="connsiteY0" fmla="*/ 20782 h 1013690"/>
              <a:gd name="connsiteX1" fmla="*/ 371763 w 789709"/>
              <a:gd name="connsiteY1" fmla="*/ 256309 h 1013690"/>
              <a:gd name="connsiteX2" fmla="*/ 247072 w 789709"/>
              <a:gd name="connsiteY2" fmla="*/ 381000 h 1013690"/>
              <a:gd name="connsiteX3" fmla="*/ 39254 w 789709"/>
              <a:gd name="connsiteY3" fmla="*/ 519545 h 1013690"/>
              <a:gd name="connsiteX4" fmla="*/ 25400 w 789709"/>
              <a:gd name="connsiteY4" fmla="*/ 699654 h 1013690"/>
              <a:gd name="connsiteX5" fmla="*/ 191654 w 789709"/>
              <a:gd name="connsiteY5" fmla="*/ 879764 h 1013690"/>
              <a:gd name="connsiteX6" fmla="*/ 316345 w 789709"/>
              <a:gd name="connsiteY6" fmla="*/ 949036 h 1013690"/>
              <a:gd name="connsiteX7" fmla="*/ 565727 w 789709"/>
              <a:gd name="connsiteY7" fmla="*/ 1004454 h 1013690"/>
              <a:gd name="connsiteX8" fmla="*/ 662709 w 789709"/>
              <a:gd name="connsiteY8" fmla="*/ 893618 h 1013690"/>
              <a:gd name="connsiteX9" fmla="*/ 662709 w 789709"/>
              <a:gd name="connsiteY9" fmla="*/ 699654 h 1013690"/>
              <a:gd name="connsiteX10" fmla="*/ 745836 w 789709"/>
              <a:gd name="connsiteY10" fmla="*/ 505691 h 1013690"/>
              <a:gd name="connsiteX11" fmla="*/ 787400 w 789709"/>
              <a:gd name="connsiteY11" fmla="*/ 311727 h 1013690"/>
              <a:gd name="connsiteX12" fmla="*/ 731981 w 789709"/>
              <a:gd name="connsiteY12" fmla="*/ 214745 h 1013690"/>
              <a:gd name="connsiteX13" fmla="*/ 551872 w 789709"/>
              <a:gd name="connsiteY13" fmla="*/ 131618 h 1013690"/>
              <a:gd name="connsiteX14" fmla="*/ 413327 w 789709"/>
              <a:gd name="connsiteY14" fmla="*/ 20782 h 1013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89709" h="1013690">
                <a:moveTo>
                  <a:pt x="413327" y="20782"/>
                </a:moveTo>
                <a:cubicBezTo>
                  <a:pt x="383309" y="41564"/>
                  <a:pt x="399472" y="196273"/>
                  <a:pt x="371763" y="256309"/>
                </a:cubicBezTo>
                <a:cubicBezTo>
                  <a:pt x="344054" y="316345"/>
                  <a:pt x="302490" y="337127"/>
                  <a:pt x="247072" y="381000"/>
                </a:cubicBezTo>
                <a:cubicBezTo>
                  <a:pt x="191654" y="424873"/>
                  <a:pt x="76199" y="466436"/>
                  <a:pt x="39254" y="519545"/>
                </a:cubicBezTo>
                <a:cubicBezTo>
                  <a:pt x="2309" y="572654"/>
                  <a:pt x="0" y="639617"/>
                  <a:pt x="25400" y="699654"/>
                </a:cubicBezTo>
                <a:cubicBezTo>
                  <a:pt x="50800" y="759691"/>
                  <a:pt x="143163" y="838200"/>
                  <a:pt x="191654" y="879764"/>
                </a:cubicBezTo>
                <a:cubicBezTo>
                  <a:pt x="240145" y="921328"/>
                  <a:pt x="254000" y="928254"/>
                  <a:pt x="316345" y="949036"/>
                </a:cubicBezTo>
                <a:cubicBezTo>
                  <a:pt x="378691" y="969818"/>
                  <a:pt x="508000" y="1013690"/>
                  <a:pt x="565727" y="1004454"/>
                </a:cubicBezTo>
                <a:cubicBezTo>
                  <a:pt x="623454" y="995218"/>
                  <a:pt x="646545" y="944418"/>
                  <a:pt x="662709" y="893618"/>
                </a:cubicBezTo>
                <a:cubicBezTo>
                  <a:pt x="678873" y="842818"/>
                  <a:pt x="648855" y="764309"/>
                  <a:pt x="662709" y="699654"/>
                </a:cubicBezTo>
                <a:cubicBezTo>
                  <a:pt x="676564" y="635000"/>
                  <a:pt x="725054" y="570345"/>
                  <a:pt x="745836" y="505691"/>
                </a:cubicBezTo>
                <a:cubicBezTo>
                  <a:pt x="766618" y="441037"/>
                  <a:pt x="789709" y="360218"/>
                  <a:pt x="787400" y="311727"/>
                </a:cubicBezTo>
                <a:cubicBezTo>
                  <a:pt x="785091" y="263236"/>
                  <a:pt x="771236" y="244763"/>
                  <a:pt x="731981" y="214745"/>
                </a:cubicBezTo>
                <a:cubicBezTo>
                  <a:pt x="692726" y="184727"/>
                  <a:pt x="604981" y="163945"/>
                  <a:pt x="551872" y="131618"/>
                </a:cubicBezTo>
                <a:cubicBezTo>
                  <a:pt x="498763" y="99291"/>
                  <a:pt x="443345" y="0"/>
                  <a:pt x="413327" y="20782"/>
                </a:cubicBezTo>
                <a:close/>
              </a:path>
            </a:pathLst>
          </a:custGeom>
          <a:solidFill>
            <a:schemeClr val="bg2">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p:cNvSpPr>
            <a:spLocks noGrp="1"/>
          </p:cNvSpPr>
          <p:nvPr>
            <p:ph type="title"/>
          </p:nvPr>
        </p:nvSpPr>
        <p:spPr>
          <a:xfrm>
            <a:off x="3429000" y="704088"/>
            <a:ext cx="5257800" cy="1143000"/>
          </a:xfrm>
        </p:spPr>
        <p:txBody>
          <a:bodyPr/>
          <a:lstStyle/>
          <a:p>
            <a:r>
              <a:rPr lang="en-US" dirty="0" smtClean="0"/>
              <a:t>Pons</a:t>
            </a:r>
            <a:endParaRPr lang="en-US" dirty="0"/>
          </a:p>
        </p:txBody>
      </p:sp>
      <p:sp>
        <p:nvSpPr>
          <p:cNvPr id="13" name="Content Placeholder 12"/>
          <p:cNvSpPr>
            <a:spLocks noGrp="1"/>
          </p:cNvSpPr>
          <p:nvPr>
            <p:ph idx="1"/>
          </p:nvPr>
        </p:nvSpPr>
        <p:spPr>
          <a:xfrm>
            <a:off x="2743200" y="1935480"/>
            <a:ext cx="5943600" cy="4389120"/>
          </a:xfrm>
        </p:spPr>
        <p:txBody>
          <a:bodyPr/>
          <a:lstStyle/>
          <a:p>
            <a:r>
              <a:rPr lang="en-US" dirty="0" smtClean="0"/>
              <a:t>Stupor, Coma</a:t>
            </a:r>
          </a:p>
          <a:p>
            <a:r>
              <a:rPr lang="en-US" dirty="0" smtClean="0"/>
              <a:t>Paresis → </a:t>
            </a:r>
            <a:r>
              <a:rPr lang="en-US" dirty="0" err="1" smtClean="0"/>
              <a:t>Plegia</a:t>
            </a:r>
            <a:r>
              <a:rPr lang="en-US" dirty="0" smtClean="0"/>
              <a:t> (ipsilateral)</a:t>
            </a:r>
          </a:p>
          <a:p>
            <a:r>
              <a:rPr lang="en-US" dirty="0" smtClean="0"/>
              <a:t>Spinal ataxia</a:t>
            </a:r>
          </a:p>
          <a:p>
            <a:r>
              <a:rPr lang="en-US" dirty="0" smtClean="0"/>
              <a:t>GP deficits (ipsilateral)</a:t>
            </a:r>
          </a:p>
          <a:p>
            <a:r>
              <a:rPr lang="en-US" dirty="0" smtClean="0"/>
              <a:t>CN V (motor) deficits</a:t>
            </a:r>
          </a:p>
          <a:p>
            <a:r>
              <a:rPr lang="en-US" dirty="0" smtClean="0"/>
              <a:t>Head / neck pain</a:t>
            </a:r>
          </a:p>
          <a:p>
            <a:r>
              <a:rPr lang="en-US" dirty="0" smtClean="0"/>
              <a:t>Horner’s Syndrome</a:t>
            </a:r>
          </a:p>
          <a:p>
            <a:endParaRPr lang="en-US" dirty="0"/>
          </a:p>
        </p:txBody>
      </p:sp>
    </p:spTree>
    <p:extLst>
      <p:ext uri="{BB962C8B-B14F-4D97-AF65-F5344CB8AC3E}">
        <p14:creationId xmlns:p14="http://schemas.microsoft.com/office/powerpoint/2010/main" val="3003734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slide(fromBottom)">
                                      <p:cBhvr>
                                        <p:cTn id="7" dur="500"/>
                                        <p:tgtEl>
                                          <p:spTgt spid="13">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13">
                                            <p:txEl>
                                              <p:pRg st="1" end="1"/>
                                            </p:txEl>
                                          </p:spTgt>
                                        </p:tgtEl>
                                        <p:attrNameLst>
                                          <p:attrName>style.visibility</p:attrName>
                                        </p:attrNameLst>
                                      </p:cBhvr>
                                      <p:to>
                                        <p:strVal val="visible"/>
                                      </p:to>
                                    </p:set>
                                    <p:animEffect transition="in" filter="slide(fromBottom)">
                                      <p:cBhvr>
                                        <p:cTn id="10" dur="500"/>
                                        <p:tgtEl>
                                          <p:spTgt spid="13">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Effect transition="in" filter="slide(fromBottom)">
                                      <p:cBhvr>
                                        <p:cTn id="13" dur="500"/>
                                        <p:tgtEl>
                                          <p:spTgt spid="13">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13">
                                            <p:txEl>
                                              <p:pRg st="3" end="3"/>
                                            </p:txEl>
                                          </p:spTgt>
                                        </p:tgtEl>
                                        <p:attrNameLst>
                                          <p:attrName>style.visibility</p:attrName>
                                        </p:attrNameLst>
                                      </p:cBhvr>
                                      <p:to>
                                        <p:strVal val="visible"/>
                                      </p:to>
                                    </p:set>
                                    <p:animEffect transition="in" filter="slide(fromBottom)">
                                      <p:cBhvr>
                                        <p:cTn id="16" dur="500"/>
                                        <p:tgtEl>
                                          <p:spTgt spid="13">
                                            <p:txEl>
                                              <p:pRg st="3" end="3"/>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animEffect transition="in" filter="slide(fromBottom)">
                                      <p:cBhvr>
                                        <p:cTn id="19" dur="500"/>
                                        <p:tgtEl>
                                          <p:spTgt spid="13">
                                            <p:txEl>
                                              <p:pRg st="4" end="4"/>
                                            </p:txEl>
                                          </p:spTgt>
                                        </p:tgtEl>
                                      </p:cBhvr>
                                    </p:animEffect>
                                  </p:childTnLst>
                                </p:cTn>
                              </p:par>
                              <p:par>
                                <p:cTn id="20" presetID="12" presetClass="entr" presetSubtype="4" fill="hold" nodeType="withEffect">
                                  <p:stCondLst>
                                    <p:cond delay="0"/>
                                  </p:stCondLst>
                                  <p:childTnLst>
                                    <p:set>
                                      <p:cBhvr>
                                        <p:cTn id="21" dur="1" fill="hold">
                                          <p:stCondLst>
                                            <p:cond delay="0"/>
                                          </p:stCondLst>
                                        </p:cTn>
                                        <p:tgtEl>
                                          <p:spTgt spid="13">
                                            <p:txEl>
                                              <p:pRg st="5" end="5"/>
                                            </p:txEl>
                                          </p:spTgt>
                                        </p:tgtEl>
                                        <p:attrNameLst>
                                          <p:attrName>style.visibility</p:attrName>
                                        </p:attrNameLst>
                                      </p:cBhvr>
                                      <p:to>
                                        <p:strVal val="visible"/>
                                      </p:to>
                                    </p:set>
                                    <p:animEffect transition="in" filter="slide(fromBottom)">
                                      <p:cBhvr>
                                        <p:cTn id="22" dur="500"/>
                                        <p:tgtEl>
                                          <p:spTgt spid="13">
                                            <p:txEl>
                                              <p:pRg st="5" end="5"/>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13">
                                            <p:txEl>
                                              <p:pRg st="6" end="6"/>
                                            </p:txEl>
                                          </p:spTgt>
                                        </p:tgtEl>
                                        <p:attrNameLst>
                                          <p:attrName>style.visibility</p:attrName>
                                        </p:attrNameLst>
                                      </p:cBhvr>
                                      <p:to>
                                        <p:strVal val="visible"/>
                                      </p:to>
                                    </p:set>
                                    <p:animEffect transition="in" filter="slide(fromBottom)">
                                      <p:cBhvr>
                                        <p:cTn id="25" dur="500"/>
                                        <p:tgtEl>
                                          <p:spTgt spid="1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0" y="838200"/>
          <a:ext cx="8915400" cy="58674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349898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92B039C1-1E2A-4C62-BC1E-1F6F0F0AC344}"/>
                                            </p:graphicEl>
                                          </p:spTgt>
                                        </p:tgtEl>
                                        <p:attrNameLst>
                                          <p:attrName>style.visibility</p:attrName>
                                        </p:attrNameLst>
                                      </p:cBhvr>
                                      <p:to>
                                        <p:strVal val="visible"/>
                                      </p:to>
                                    </p:set>
                                    <p:animEffect transition="in" filter="fade">
                                      <p:cBhvr>
                                        <p:cTn id="7" dur="2000"/>
                                        <p:tgtEl>
                                          <p:spTgt spid="6">
                                            <p:graphicEl>
                                              <a:dgm id="{92B039C1-1E2A-4C62-BC1E-1F6F0F0AC344}"/>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graphicEl>
                                              <a:dgm id="{9C1B066C-29C4-44B0-95B6-F065495F40AE}"/>
                                            </p:graphicEl>
                                          </p:spTgt>
                                        </p:tgtEl>
                                        <p:attrNameLst>
                                          <p:attrName>style.visibility</p:attrName>
                                        </p:attrNameLst>
                                      </p:cBhvr>
                                      <p:to>
                                        <p:strVal val="visible"/>
                                      </p:to>
                                    </p:set>
                                    <p:animEffect transition="in" filter="fade">
                                      <p:cBhvr>
                                        <p:cTn id="10" dur="2000"/>
                                        <p:tgtEl>
                                          <p:spTgt spid="6">
                                            <p:graphicEl>
                                              <a:dgm id="{9C1B066C-29C4-44B0-95B6-F065495F40AE}"/>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graphicEl>
                                              <a:dgm id="{87F1762B-8500-4464-BCDB-AEBD6E975CAB}"/>
                                            </p:graphicEl>
                                          </p:spTgt>
                                        </p:tgtEl>
                                        <p:attrNameLst>
                                          <p:attrName>style.visibility</p:attrName>
                                        </p:attrNameLst>
                                      </p:cBhvr>
                                      <p:to>
                                        <p:strVal val="visible"/>
                                      </p:to>
                                    </p:set>
                                    <p:animEffect transition="in" filter="fade">
                                      <p:cBhvr>
                                        <p:cTn id="15" dur="2000"/>
                                        <p:tgtEl>
                                          <p:spTgt spid="6">
                                            <p:graphicEl>
                                              <a:dgm id="{87F1762B-8500-4464-BCDB-AEBD6E975CAB}"/>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graphicEl>
                                              <a:dgm id="{718F0AA3-2149-4287-A0AA-EFD620C01230}"/>
                                            </p:graphicEl>
                                          </p:spTgt>
                                        </p:tgtEl>
                                        <p:attrNameLst>
                                          <p:attrName>style.visibility</p:attrName>
                                        </p:attrNameLst>
                                      </p:cBhvr>
                                      <p:to>
                                        <p:strVal val="visible"/>
                                      </p:to>
                                    </p:set>
                                    <p:animEffect transition="in" filter="fade">
                                      <p:cBhvr>
                                        <p:cTn id="18" dur="2000"/>
                                        <p:tgtEl>
                                          <p:spTgt spid="6">
                                            <p:graphicEl>
                                              <a:dgm id="{718F0AA3-2149-4287-A0AA-EFD620C01230}"/>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graphicEl>
                                              <a:dgm id="{B6402B76-09AA-45DF-A9F8-23BDAEF6A40E}"/>
                                            </p:graphicEl>
                                          </p:spTgt>
                                        </p:tgtEl>
                                        <p:attrNameLst>
                                          <p:attrName>style.visibility</p:attrName>
                                        </p:attrNameLst>
                                      </p:cBhvr>
                                      <p:to>
                                        <p:strVal val="visible"/>
                                      </p:to>
                                    </p:set>
                                    <p:animEffect transition="in" filter="fade">
                                      <p:cBhvr>
                                        <p:cTn id="21" dur="2000"/>
                                        <p:tgtEl>
                                          <p:spTgt spid="6">
                                            <p:graphicEl>
                                              <a:dgm id="{B6402B76-09AA-45DF-A9F8-23BDAEF6A40E}"/>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graphicEl>
                                              <a:dgm id="{5F2432F3-5087-4C63-9F21-1FA406C7A4CE}"/>
                                            </p:graphicEl>
                                          </p:spTgt>
                                        </p:tgtEl>
                                        <p:attrNameLst>
                                          <p:attrName>style.visibility</p:attrName>
                                        </p:attrNameLst>
                                      </p:cBhvr>
                                      <p:to>
                                        <p:strVal val="visible"/>
                                      </p:to>
                                    </p:set>
                                    <p:animEffect transition="in" filter="fade">
                                      <p:cBhvr>
                                        <p:cTn id="24" dur="2000"/>
                                        <p:tgtEl>
                                          <p:spTgt spid="6">
                                            <p:graphicEl>
                                              <a:dgm id="{5F2432F3-5087-4C63-9F21-1FA406C7A4CE}"/>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graphicEl>
                                              <a:dgm id="{A316C29E-E45B-4A23-BB4A-7ADEF517AC91}"/>
                                            </p:graphicEl>
                                          </p:spTgt>
                                        </p:tgtEl>
                                        <p:attrNameLst>
                                          <p:attrName>style.visibility</p:attrName>
                                        </p:attrNameLst>
                                      </p:cBhvr>
                                      <p:to>
                                        <p:strVal val="visible"/>
                                      </p:to>
                                    </p:set>
                                    <p:animEffect transition="in" filter="fade">
                                      <p:cBhvr>
                                        <p:cTn id="27" dur="2000"/>
                                        <p:tgtEl>
                                          <p:spTgt spid="6">
                                            <p:graphicEl>
                                              <a:dgm id="{A316C29E-E45B-4A23-BB4A-7ADEF517AC91}"/>
                                            </p:graphic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graphicEl>
                                              <a:dgm id="{FAF3EF8D-8A2D-469F-9519-0A7A35FA1459}"/>
                                            </p:graphicEl>
                                          </p:spTgt>
                                        </p:tgtEl>
                                        <p:attrNameLst>
                                          <p:attrName>style.visibility</p:attrName>
                                        </p:attrNameLst>
                                      </p:cBhvr>
                                      <p:to>
                                        <p:strVal val="visible"/>
                                      </p:to>
                                    </p:set>
                                    <p:animEffect transition="in" filter="fade">
                                      <p:cBhvr>
                                        <p:cTn id="30" dur="2000"/>
                                        <p:tgtEl>
                                          <p:spTgt spid="6">
                                            <p:graphicEl>
                                              <a:dgm id="{FAF3EF8D-8A2D-469F-9519-0A7A35FA1459}"/>
                                            </p:graphic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
                                            <p:graphicEl>
                                              <a:dgm id="{3A8DF33C-CD59-492F-B8FE-9C278EC1C276}"/>
                                            </p:graphicEl>
                                          </p:spTgt>
                                        </p:tgtEl>
                                        <p:attrNameLst>
                                          <p:attrName>style.visibility</p:attrName>
                                        </p:attrNameLst>
                                      </p:cBhvr>
                                      <p:to>
                                        <p:strVal val="visible"/>
                                      </p:to>
                                    </p:set>
                                    <p:animEffect transition="in" filter="fade">
                                      <p:cBhvr>
                                        <p:cTn id="33" dur="2000"/>
                                        <p:tgtEl>
                                          <p:spTgt spid="6">
                                            <p:graphicEl>
                                              <a:dgm id="{3A8DF33C-CD59-492F-B8FE-9C278EC1C276}"/>
                                            </p:graphic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graphicEl>
                                              <a:dgm id="{6D06370C-F079-4D94-B587-5C08F923274C}"/>
                                            </p:graphicEl>
                                          </p:spTgt>
                                        </p:tgtEl>
                                        <p:attrNameLst>
                                          <p:attrName>style.visibility</p:attrName>
                                        </p:attrNameLst>
                                      </p:cBhvr>
                                      <p:to>
                                        <p:strVal val="visible"/>
                                      </p:to>
                                    </p:set>
                                    <p:animEffect transition="in" filter="fade">
                                      <p:cBhvr>
                                        <p:cTn id="36" dur="2000"/>
                                        <p:tgtEl>
                                          <p:spTgt spid="6">
                                            <p:graphicEl>
                                              <a:dgm id="{6D06370C-F079-4D94-B587-5C08F923274C}"/>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
                                            <p:graphicEl>
                                              <a:dgm id="{5D64A997-0638-4943-BBAB-6E27A520DBCA}"/>
                                            </p:graphicEl>
                                          </p:spTgt>
                                        </p:tgtEl>
                                        <p:attrNameLst>
                                          <p:attrName>style.visibility</p:attrName>
                                        </p:attrNameLst>
                                      </p:cBhvr>
                                      <p:to>
                                        <p:strVal val="visible"/>
                                      </p:to>
                                    </p:set>
                                    <p:animEffect transition="in" filter="fade">
                                      <p:cBhvr>
                                        <p:cTn id="39" dur="2000"/>
                                        <p:tgtEl>
                                          <p:spTgt spid="6">
                                            <p:graphicEl>
                                              <a:dgm id="{5D64A997-0638-4943-BBAB-6E27A520DBCA}"/>
                                            </p:graphic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graphicEl>
                                              <a:dgm id="{AB76F51D-2EA1-4B34-9CC2-5723C2E975F2}"/>
                                            </p:graphicEl>
                                          </p:spTgt>
                                        </p:tgtEl>
                                        <p:attrNameLst>
                                          <p:attrName>style.visibility</p:attrName>
                                        </p:attrNameLst>
                                      </p:cBhvr>
                                      <p:to>
                                        <p:strVal val="visible"/>
                                      </p:to>
                                    </p:set>
                                    <p:animEffect transition="in" filter="fade">
                                      <p:cBhvr>
                                        <p:cTn id="42" dur="2000"/>
                                        <p:tgtEl>
                                          <p:spTgt spid="6">
                                            <p:graphicEl>
                                              <a:dgm id="{AB76F51D-2EA1-4B34-9CC2-5723C2E975F2}"/>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graphicEl>
                                              <a:dgm id="{5F63264C-DE23-4A1F-9ACC-2ACFB8EC06E8}"/>
                                            </p:graphicEl>
                                          </p:spTgt>
                                        </p:tgtEl>
                                        <p:attrNameLst>
                                          <p:attrName>style.visibility</p:attrName>
                                        </p:attrNameLst>
                                      </p:cBhvr>
                                      <p:to>
                                        <p:strVal val="visible"/>
                                      </p:to>
                                    </p:set>
                                    <p:animEffect transition="in" filter="fade">
                                      <p:cBhvr>
                                        <p:cTn id="47" dur="2000"/>
                                        <p:tgtEl>
                                          <p:spTgt spid="6">
                                            <p:graphicEl>
                                              <a:dgm id="{5F63264C-DE23-4A1F-9ACC-2ACFB8EC06E8}"/>
                                            </p:graphic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
                                            <p:graphicEl>
                                              <a:dgm id="{5FCAB0B7-5827-43D0-800C-36A05E207617}"/>
                                            </p:graphicEl>
                                          </p:spTgt>
                                        </p:tgtEl>
                                        <p:attrNameLst>
                                          <p:attrName>style.visibility</p:attrName>
                                        </p:attrNameLst>
                                      </p:cBhvr>
                                      <p:to>
                                        <p:strVal val="visible"/>
                                      </p:to>
                                    </p:set>
                                    <p:animEffect transition="in" filter="fade">
                                      <p:cBhvr>
                                        <p:cTn id="50" dur="2000"/>
                                        <p:tgtEl>
                                          <p:spTgt spid="6">
                                            <p:graphicEl>
                                              <a:dgm id="{5FCAB0B7-5827-43D0-800C-36A05E207617}"/>
                                            </p:graphic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
                                            <p:graphicEl>
                                              <a:dgm id="{E965EC37-2632-434D-8428-BE3A7688D634}"/>
                                            </p:graphicEl>
                                          </p:spTgt>
                                        </p:tgtEl>
                                        <p:attrNameLst>
                                          <p:attrName>style.visibility</p:attrName>
                                        </p:attrNameLst>
                                      </p:cBhvr>
                                      <p:to>
                                        <p:strVal val="visible"/>
                                      </p:to>
                                    </p:set>
                                    <p:animEffect transition="in" filter="fade">
                                      <p:cBhvr>
                                        <p:cTn id="53" dur="2000"/>
                                        <p:tgtEl>
                                          <p:spTgt spid="6">
                                            <p:graphicEl>
                                              <a:dgm id="{E965EC37-2632-434D-8428-BE3A7688D634}"/>
                                            </p:graphic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
                                            <p:graphicEl>
                                              <a:dgm id="{225BB443-C4EB-40CD-9886-764123E24047}"/>
                                            </p:graphicEl>
                                          </p:spTgt>
                                        </p:tgtEl>
                                        <p:attrNameLst>
                                          <p:attrName>style.visibility</p:attrName>
                                        </p:attrNameLst>
                                      </p:cBhvr>
                                      <p:to>
                                        <p:strVal val="visible"/>
                                      </p:to>
                                    </p:set>
                                    <p:animEffect transition="in" filter="fade">
                                      <p:cBhvr>
                                        <p:cTn id="56" dur="2000"/>
                                        <p:tgtEl>
                                          <p:spTgt spid="6">
                                            <p:graphicEl>
                                              <a:dgm id="{225BB443-C4EB-40CD-9886-764123E24047}"/>
                                            </p:graphic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
                                            <p:graphicEl>
                                              <a:dgm id="{C4125032-B8DD-43A3-A6B0-953CEC0CA6C7}"/>
                                            </p:graphicEl>
                                          </p:spTgt>
                                        </p:tgtEl>
                                        <p:attrNameLst>
                                          <p:attrName>style.visibility</p:attrName>
                                        </p:attrNameLst>
                                      </p:cBhvr>
                                      <p:to>
                                        <p:strVal val="visible"/>
                                      </p:to>
                                    </p:set>
                                    <p:animEffect transition="in" filter="fade">
                                      <p:cBhvr>
                                        <p:cTn id="59" dur="2000"/>
                                        <p:tgtEl>
                                          <p:spTgt spid="6">
                                            <p:graphicEl>
                                              <a:dgm id="{C4125032-B8DD-43A3-A6B0-953CEC0CA6C7}"/>
                                            </p:graphic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
                                            <p:graphicEl>
                                              <a:dgm id="{61FC1B82-D164-4CD3-8401-47B495D3AB94}"/>
                                            </p:graphicEl>
                                          </p:spTgt>
                                        </p:tgtEl>
                                        <p:attrNameLst>
                                          <p:attrName>style.visibility</p:attrName>
                                        </p:attrNameLst>
                                      </p:cBhvr>
                                      <p:to>
                                        <p:strVal val="visible"/>
                                      </p:to>
                                    </p:set>
                                    <p:animEffect transition="in" filter="fade">
                                      <p:cBhvr>
                                        <p:cTn id="62" dur="2000"/>
                                        <p:tgtEl>
                                          <p:spTgt spid="6">
                                            <p:graphicEl>
                                              <a:dgm id="{61FC1B82-D164-4CD3-8401-47B495D3AB94}"/>
                                            </p:graphic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
                                            <p:graphicEl>
                                              <a:dgm id="{56D2C2C4-2B28-43F3-A7B8-1FD306DF72EA}"/>
                                            </p:graphicEl>
                                          </p:spTgt>
                                        </p:tgtEl>
                                        <p:attrNameLst>
                                          <p:attrName>style.visibility</p:attrName>
                                        </p:attrNameLst>
                                      </p:cBhvr>
                                      <p:to>
                                        <p:strVal val="visible"/>
                                      </p:to>
                                    </p:set>
                                    <p:animEffect transition="in" filter="fade">
                                      <p:cBhvr>
                                        <p:cTn id="65" dur="2000"/>
                                        <p:tgtEl>
                                          <p:spTgt spid="6">
                                            <p:graphicEl>
                                              <a:dgm id="{56D2C2C4-2B28-43F3-A7B8-1FD306DF72EA}"/>
                                            </p:graphic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
                                            <p:graphicEl>
                                              <a:dgm id="{CCF6565D-824B-4B0D-BA70-B47210837A4B}"/>
                                            </p:graphicEl>
                                          </p:spTgt>
                                        </p:tgtEl>
                                        <p:attrNameLst>
                                          <p:attrName>style.visibility</p:attrName>
                                        </p:attrNameLst>
                                      </p:cBhvr>
                                      <p:to>
                                        <p:strVal val="visible"/>
                                      </p:to>
                                    </p:set>
                                    <p:animEffect transition="in" filter="fade">
                                      <p:cBhvr>
                                        <p:cTn id="68" dur="2000"/>
                                        <p:tgtEl>
                                          <p:spTgt spid="6">
                                            <p:graphicEl>
                                              <a:dgm id="{CCF6565D-824B-4B0D-BA70-B47210837A4B}"/>
                                            </p:graphic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6">
                                            <p:graphicEl>
                                              <a:dgm id="{987E3C62-249E-4284-B5AF-2F4E292AB7A0}"/>
                                            </p:graphicEl>
                                          </p:spTgt>
                                        </p:tgtEl>
                                        <p:attrNameLst>
                                          <p:attrName>style.visibility</p:attrName>
                                        </p:attrNameLst>
                                      </p:cBhvr>
                                      <p:to>
                                        <p:strVal val="visible"/>
                                      </p:to>
                                    </p:set>
                                    <p:animEffect transition="in" filter="fade">
                                      <p:cBhvr>
                                        <p:cTn id="71" dur="2000"/>
                                        <p:tgtEl>
                                          <p:spTgt spid="6">
                                            <p:graphicEl>
                                              <a:dgm id="{987E3C62-249E-4284-B5AF-2F4E292AB7A0}"/>
                                            </p:graphicEl>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
                                            <p:graphicEl>
                                              <a:dgm id="{712CF280-1769-4D61-8CC0-B5764BA29004}"/>
                                            </p:graphicEl>
                                          </p:spTgt>
                                        </p:tgtEl>
                                        <p:attrNameLst>
                                          <p:attrName>style.visibility</p:attrName>
                                        </p:attrNameLst>
                                      </p:cBhvr>
                                      <p:to>
                                        <p:strVal val="visible"/>
                                      </p:to>
                                    </p:set>
                                    <p:animEffect transition="in" filter="fade">
                                      <p:cBhvr>
                                        <p:cTn id="74" dur="2000"/>
                                        <p:tgtEl>
                                          <p:spTgt spid="6">
                                            <p:graphicEl>
                                              <a:dgm id="{712CF280-1769-4D61-8CC0-B5764BA29004}"/>
                                            </p:graphic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
                                            <p:graphicEl>
                                              <a:dgm id="{F1188CB2-D687-4830-AABC-305B8677F74B}"/>
                                            </p:graphicEl>
                                          </p:spTgt>
                                        </p:tgtEl>
                                        <p:attrNameLst>
                                          <p:attrName>style.visibility</p:attrName>
                                        </p:attrNameLst>
                                      </p:cBhvr>
                                      <p:to>
                                        <p:strVal val="visible"/>
                                      </p:to>
                                    </p:set>
                                    <p:animEffect transition="in" filter="fade">
                                      <p:cBhvr>
                                        <p:cTn id="77" dur="2000"/>
                                        <p:tgtEl>
                                          <p:spTgt spid="6">
                                            <p:graphicEl>
                                              <a:dgm id="{F1188CB2-D687-4830-AABC-305B8677F74B}"/>
                                            </p:graphic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6">
                                            <p:graphicEl>
                                              <a:dgm id="{C5FD9DFD-B6F3-49F4-8E1A-84D13C94D172}"/>
                                            </p:graphicEl>
                                          </p:spTgt>
                                        </p:tgtEl>
                                        <p:attrNameLst>
                                          <p:attrName>style.visibility</p:attrName>
                                        </p:attrNameLst>
                                      </p:cBhvr>
                                      <p:to>
                                        <p:strVal val="visible"/>
                                      </p:to>
                                    </p:set>
                                    <p:animEffect transition="in" filter="fade">
                                      <p:cBhvr>
                                        <p:cTn id="80" dur="2000"/>
                                        <p:tgtEl>
                                          <p:spTgt spid="6">
                                            <p:graphicEl>
                                              <a:dgm id="{C5FD9DFD-B6F3-49F4-8E1A-84D13C94D172}"/>
                                            </p:graphicEl>
                                          </p:spTgt>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6">
                                            <p:graphicEl>
                                              <a:dgm id="{0708E57F-77D4-4426-9906-B235FACE380D}"/>
                                            </p:graphicEl>
                                          </p:spTgt>
                                        </p:tgtEl>
                                        <p:attrNameLst>
                                          <p:attrName>style.visibility</p:attrName>
                                        </p:attrNameLst>
                                      </p:cBhvr>
                                      <p:to>
                                        <p:strVal val="visible"/>
                                      </p:to>
                                    </p:set>
                                    <p:animEffect transition="in" filter="fade">
                                      <p:cBhvr>
                                        <p:cTn id="83" dur="2000"/>
                                        <p:tgtEl>
                                          <p:spTgt spid="6">
                                            <p:graphicEl>
                                              <a:dgm id="{0708E57F-77D4-4426-9906-B235FACE380D}"/>
                                            </p:graphicEl>
                                          </p:spTgt>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
                                            <p:graphicEl>
                                              <a:dgm id="{B719FC8D-1F4D-4D78-98D0-3161B511E960}"/>
                                            </p:graphicEl>
                                          </p:spTgt>
                                        </p:tgtEl>
                                        <p:attrNameLst>
                                          <p:attrName>style.visibility</p:attrName>
                                        </p:attrNameLst>
                                      </p:cBhvr>
                                      <p:to>
                                        <p:strVal val="visible"/>
                                      </p:to>
                                    </p:set>
                                    <p:animEffect transition="in" filter="fade">
                                      <p:cBhvr>
                                        <p:cTn id="86" dur="2000"/>
                                        <p:tgtEl>
                                          <p:spTgt spid="6">
                                            <p:graphicEl>
                                              <a:dgm id="{B719FC8D-1F4D-4D78-98D0-3161B511E96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AtOnc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ain.TIF"/>
          <p:cNvPicPr>
            <a:picLocks noChangeAspect="1"/>
          </p:cNvPicPr>
          <p:nvPr/>
        </p:nvPicPr>
        <p:blipFill>
          <a:blip r:embed="rId3" cstate="print"/>
          <a:stretch>
            <a:fillRect/>
          </a:stretch>
        </p:blipFill>
        <p:spPr>
          <a:xfrm>
            <a:off x="228600" y="1143000"/>
            <a:ext cx="2286000" cy="1278449"/>
          </a:xfrm>
          <a:prstGeom prst="rect">
            <a:avLst/>
          </a:prstGeom>
        </p:spPr>
      </p:pic>
      <p:sp>
        <p:nvSpPr>
          <p:cNvPr id="11" name="Freeform 10"/>
          <p:cNvSpPr/>
          <p:nvPr/>
        </p:nvSpPr>
        <p:spPr>
          <a:xfrm>
            <a:off x="1590963" y="1996393"/>
            <a:ext cx="431223" cy="206664"/>
          </a:xfrm>
          <a:custGeom>
            <a:avLst/>
            <a:gdLst>
              <a:gd name="connsiteX0" fmla="*/ 228600 w 1724891"/>
              <a:gd name="connsiteY0" fmla="*/ 25400 h 826654"/>
              <a:gd name="connsiteX1" fmla="*/ 117764 w 1724891"/>
              <a:gd name="connsiteY1" fmla="*/ 191654 h 826654"/>
              <a:gd name="connsiteX2" fmla="*/ 76200 w 1724891"/>
              <a:gd name="connsiteY2" fmla="*/ 413327 h 826654"/>
              <a:gd name="connsiteX3" fmla="*/ 48491 w 1724891"/>
              <a:gd name="connsiteY3" fmla="*/ 648854 h 826654"/>
              <a:gd name="connsiteX4" fmla="*/ 48491 w 1724891"/>
              <a:gd name="connsiteY4" fmla="*/ 801254 h 826654"/>
              <a:gd name="connsiteX5" fmla="*/ 339437 w 1724891"/>
              <a:gd name="connsiteY5" fmla="*/ 801254 h 826654"/>
              <a:gd name="connsiteX6" fmla="*/ 561109 w 1724891"/>
              <a:gd name="connsiteY6" fmla="*/ 801254 h 826654"/>
              <a:gd name="connsiteX7" fmla="*/ 768928 w 1724891"/>
              <a:gd name="connsiteY7" fmla="*/ 787400 h 826654"/>
              <a:gd name="connsiteX8" fmla="*/ 1032164 w 1724891"/>
              <a:gd name="connsiteY8" fmla="*/ 787400 h 826654"/>
              <a:gd name="connsiteX9" fmla="*/ 1156855 w 1724891"/>
              <a:gd name="connsiteY9" fmla="*/ 759691 h 826654"/>
              <a:gd name="connsiteX10" fmla="*/ 1378528 w 1724891"/>
              <a:gd name="connsiteY10" fmla="*/ 607291 h 826654"/>
              <a:gd name="connsiteX11" fmla="*/ 1586346 w 1724891"/>
              <a:gd name="connsiteY11" fmla="*/ 579581 h 826654"/>
              <a:gd name="connsiteX12" fmla="*/ 1669473 w 1724891"/>
              <a:gd name="connsiteY12" fmla="*/ 413327 h 826654"/>
              <a:gd name="connsiteX13" fmla="*/ 1711037 w 1724891"/>
              <a:gd name="connsiteY13" fmla="*/ 122381 h 826654"/>
              <a:gd name="connsiteX14" fmla="*/ 1586346 w 1724891"/>
              <a:gd name="connsiteY14" fmla="*/ 66963 h 826654"/>
              <a:gd name="connsiteX15" fmla="*/ 1309255 w 1724891"/>
              <a:gd name="connsiteY15" fmla="*/ 205509 h 826654"/>
              <a:gd name="connsiteX16" fmla="*/ 1004455 w 1724891"/>
              <a:gd name="connsiteY16" fmla="*/ 219363 h 826654"/>
              <a:gd name="connsiteX17" fmla="*/ 685800 w 1724891"/>
              <a:gd name="connsiteY17" fmla="*/ 219363 h 826654"/>
              <a:gd name="connsiteX18" fmla="*/ 408709 w 1724891"/>
              <a:gd name="connsiteY18" fmla="*/ 94672 h 826654"/>
              <a:gd name="connsiteX19" fmla="*/ 297873 w 1724891"/>
              <a:gd name="connsiteY19" fmla="*/ 39254 h 826654"/>
              <a:gd name="connsiteX20" fmla="*/ 228600 w 1724891"/>
              <a:gd name="connsiteY20" fmla="*/ 25400 h 826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24891" h="826654">
                <a:moveTo>
                  <a:pt x="228600" y="25400"/>
                </a:moveTo>
                <a:cubicBezTo>
                  <a:pt x="198582" y="50800"/>
                  <a:pt x="143164" y="127000"/>
                  <a:pt x="117764" y="191654"/>
                </a:cubicBezTo>
                <a:cubicBezTo>
                  <a:pt x="92364" y="256308"/>
                  <a:pt x="87746" y="337127"/>
                  <a:pt x="76200" y="413327"/>
                </a:cubicBezTo>
                <a:cubicBezTo>
                  <a:pt x="64655" y="489527"/>
                  <a:pt x="53109" y="584200"/>
                  <a:pt x="48491" y="648854"/>
                </a:cubicBezTo>
                <a:cubicBezTo>
                  <a:pt x="43873" y="713509"/>
                  <a:pt x="0" y="775854"/>
                  <a:pt x="48491" y="801254"/>
                </a:cubicBezTo>
                <a:cubicBezTo>
                  <a:pt x="96982" y="826654"/>
                  <a:pt x="339437" y="801254"/>
                  <a:pt x="339437" y="801254"/>
                </a:cubicBezTo>
                <a:cubicBezTo>
                  <a:pt x="424873" y="801254"/>
                  <a:pt x="489527" y="803563"/>
                  <a:pt x="561109" y="801254"/>
                </a:cubicBezTo>
                <a:cubicBezTo>
                  <a:pt x="632691" y="798945"/>
                  <a:pt x="690419" y="789709"/>
                  <a:pt x="768928" y="787400"/>
                </a:cubicBezTo>
                <a:cubicBezTo>
                  <a:pt x="847437" y="785091"/>
                  <a:pt x="967510" y="792018"/>
                  <a:pt x="1032164" y="787400"/>
                </a:cubicBezTo>
                <a:cubicBezTo>
                  <a:pt x="1096819" y="782782"/>
                  <a:pt x="1099128" y="789709"/>
                  <a:pt x="1156855" y="759691"/>
                </a:cubicBezTo>
                <a:cubicBezTo>
                  <a:pt x="1214582" y="729673"/>
                  <a:pt x="1306946" y="637309"/>
                  <a:pt x="1378528" y="607291"/>
                </a:cubicBezTo>
                <a:cubicBezTo>
                  <a:pt x="1450110" y="577273"/>
                  <a:pt x="1537855" y="611908"/>
                  <a:pt x="1586346" y="579581"/>
                </a:cubicBezTo>
                <a:cubicBezTo>
                  <a:pt x="1634837" y="547254"/>
                  <a:pt x="1648691" y="489527"/>
                  <a:pt x="1669473" y="413327"/>
                </a:cubicBezTo>
                <a:cubicBezTo>
                  <a:pt x="1690255" y="337127"/>
                  <a:pt x="1724891" y="180108"/>
                  <a:pt x="1711037" y="122381"/>
                </a:cubicBezTo>
                <a:cubicBezTo>
                  <a:pt x="1697183" y="64654"/>
                  <a:pt x="1653310" y="53108"/>
                  <a:pt x="1586346" y="66963"/>
                </a:cubicBezTo>
                <a:cubicBezTo>
                  <a:pt x="1519382" y="80818"/>
                  <a:pt x="1406237" y="180109"/>
                  <a:pt x="1309255" y="205509"/>
                </a:cubicBezTo>
                <a:cubicBezTo>
                  <a:pt x="1212273" y="230909"/>
                  <a:pt x="1108364" y="217054"/>
                  <a:pt x="1004455" y="219363"/>
                </a:cubicBezTo>
                <a:cubicBezTo>
                  <a:pt x="900546" y="221672"/>
                  <a:pt x="785091" y="240145"/>
                  <a:pt x="685800" y="219363"/>
                </a:cubicBezTo>
                <a:cubicBezTo>
                  <a:pt x="586509" y="198581"/>
                  <a:pt x="473363" y="124690"/>
                  <a:pt x="408709" y="94672"/>
                </a:cubicBezTo>
                <a:cubicBezTo>
                  <a:pt x="344055" y="64654"/>
                  <a:pt x="332509" y="53108"/>
                  <a:pt x="297873" y="39254"/>
                </a:cubicBezTo>
                <a:cubicBezTo>
                  <a:pt x="263237" y="25400"/>
                  <a:pt x="258618" y="0"/>
                  <a:pt x="228600" y="25400"/>
                </a:cubicBezTo>
                <a:close/>
              </a:path>
            </a:pathLst>
          </a:cu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p:cNvSpPr>
            <a:spLocks noGrp="1"/>
          </p:cNvSpPr>
          <p:nvPr>
            <p:ph type="title"/>
          </p:nvPr>
        </p:nvSpPr>
        <p:spPr>
          <a:xfrm>
            <a:off x="2971800" y="704088"/>
            <a:ext cx="5715000" cy="1143000"/>
          </a:xfrm>
        </p:spPr>
        <p:txBody>
          <a:bodyPr/>
          <a:lstStyle/>
          <a:p>
            <a:r>
              <a:rPr lang="en-US" dirty="0" smtClean="0"/>
              <a:t>Medulla</a:t>
            </a:r>
            <a:endParaRPr lang="en-US" dirty="0"/>
          </a:p>
        </p:txBody>
      </p:sp>
      <p:sp>
        <p:nvSpPr>
          <p:cNvPr id="13" name="Content Placeholder 12"/>
          <p:cNvSpPr>
            <a:spLocks noGrp="1"/>
          </p:cNvSpPr>
          <p:nvPr>
            <p:ph idx="1"/>
          </p:nvPr>
        </p:nvSpPr>
        <p:spPr>
          <a:xfrm>
            <a:off x="2590800" y="1935480"/>
            <a:ext cx="6096000" cy="4389120"/>
          </a:xfrm>
        </p:spPr>
        <p:txBody>
          <a:bodyPr>
            <a:normAutofit/>
          </a:bodyPr>
          <a:lstStyle/>
          <a:p>
            <a:r>
              <a:rPr lang="en-US" sz="2400" dirty="0" smtClean="0"/>
              <a:t>Rostral extension of the spinal cord</a:t>
            </a:r>
          </a:p>
          <a:p>
            <a:pPr marL="45720" indent="0">
              <a:buNone/>
            </a:pPr>
            <a:endParaRPr lang="en-US" sz="2400" dirty="0" smtClean="0"/>
          </a:p>
          <a:p>
            <a:r>
              <a:rPr lang="en-US" sz="2400" dirty="0" smtClean="0"/>
              <a:t>Contains autonomic centers that regulate breathing and blood pressure</a:t>
            </a:r>
          </a:p>
          <a:p>
            <a:pPr marL="45720" indent="0">
              <a:buNone/>
            </a:pPr>
            <a:endParaRPr lang="en-US" sz="2400" dirty="0" smtClean="0"/>
          </a:p>
          <a:p>
            <a:r>
              <a:rPr lang="en-US" sz="2400" dirty="0" smtClean="0"/>
              <a:t>Contains centers that coordinate coughing, swallowing and vomiting reflexes</a:t>
            </a:r>
          </a:p>
        </p:txBody>
      </p:sp>
    </p:spTree>
    <p:extLst>
      <p:ext uri="{BB962C8B-B14F-4D97-AF65-F5344CB8AC3E}">
        <p14:creationId xmlns:p14="http://schemas.microsoft.com/office/powerpoint/2010/main" val="12304781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slide(fromBottom)">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3">
                                            <p:txEl>
                                              <p:pRg st="2" end="2"/>
                                            </p:txEl>
                                          </p:spTgt>
                                        </p:tgtEl>
                                        <p:attrNameLst>
                                          <p:attrName>style.visibility</p:attrName>
                                        </p:attrNameLst>
                                      </p:cBhvr>
                                      <p:to>
                                        <p:strVal val="visible"/>
                                      </p:to>
                                    </p:set>
                                    <p:animEffect transition="in" filter="slide(fromBottom)">
                                      <p:cBhvr>
                                        <p:cTn id="12" dur="500"/>
                                        <p:tgtEl>
                                          <p:spTgt spid="1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3">
                                            <p:txEl>
                                              <p:pRg st="4" end="4"/>
                                            </p:txEl>
                                          </p:spTgt>
                                        </p:tgtEl>
                                        <p:attrNameLst>
                                          <p:attrName>style.visibility</p:attrName>
                                        </p:attrNameLst>
                                      </p:cBhvr>
                                      <p:to>
                                        <p:strVal val="visible"/>
                                      </p:to>
                                    </p:set>
                                    <p:animEffect transition="in" filter="slide(fromBottom)">
                                      <p:cBhvr>
                                        <p:cTn id="17" dur="5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ain.TIF"/>
          <p:cNvPicPr>
            <a:picLocks noChangeAspect="1"/>
          </p:cNvPicPr>
          <p:nvPr/>
        </p:nvPicPr>
        <p:blipFill>
          <a:blip r:embed="rId3" cstate="print"/>
          <a:stretch>
            <a:fillRect/>
          </a:stretch>
        </p:blipFill>
        <p:spPr>
          <a:xfrm>
            <a:off x="228600" y="1143000"/>
            <a:ext cx="2286000" cy="1278449"/>
          </a:xfrm>
          <a:prstGeom prst="rect">
            <a:avLst/>
          </a:prstGeom>
        </p:spPr>
      </p:pic>
      <p:sp>
        <p:nvSpPr>
          <p:cNvPr id="11" name="Freeform 10"/>
          <p:cNvSpPr/>
          <p:nvPr/>
        </p:nvSpPr>
        <p:spPr>
          <a:xfrm>
            <a:off x="1590963" y="1996393"/>
            <a:ext cx="431223" cy="206664"/>
          </a:xfrm>
          <a:custGeom>
            <a:avLst/>
            <a:gdLst>
              <a:gd name="connsiteX0" fmla="*/ 228600 w 1724891"/>
              <a:gd name="connsiteY0" fmla="*/ 25400 h 826654"/>
              <a:gd name="connsiteX1" fmla="*/ 117764 w 1724891"/>
              <a:gd name="connsiteY1" fmla="*/ 191654 h 826654"/>
              <a:gd name="connsiteX2" fmla="*/ 76200 w 1724891"/>
              <a:gd name="connsiteY2" fmla="*/ 413327 h 826654"/>
              <a:gd name="connsiteX3" fmla="*/ 48491 w 1724891"/>
              <a:gd name="connsiteY3" fmla="*/ 648854 h 826654"/>
              <a:gd name="connsiteX4" fmla="*/ 48491 w 1724891"/>
              <a:gd name="connsiteY4" fmla="*/ 801254 h 826654"/>
              <a:gd name="connsiteX5" fmla="*/ 339437 w 1724891"/>
              <a:gd name="connsiteY5" fmla="*/ 801254 h 826654"/>
              <a:gd name="connsiteX6" fmla="*/ 561109 w 1724891"/>
              <a:gd name="connsiteY6" fmla="*/ 801254 h 826654"/>
              <a:gd name="connsiteX7" fmla="*/ 768928 w 1724891"/>
              <a:gd name="connsiteY7" fmla="*/ 787400 h 826654"/>
              <a:gd name="connsiteX8" fmla="*/ 1032164 w 1724891"/>
              <a:gd name="connsiteY8" fmla="*/ 787400 h 826654"/>
              <a:gd name="connsiteX9" fmla="*/ 1156855 w 1724891"/>
              <a:gd name="connsiteY9" fmla="*/ 759691 h 826654"/>
              <a:gd name="connsiteX10" fmla="*/ 1378528 w 1724891"/>
              <a:gd name="connsiteY10" fmla="*/ 607291 h 826654"/>
              <a:gd name="connsiteX11" fmla="*/ 1586346 w 1724891"/>
              <a:gd name="connsiteY11" fmla="*/ 579581 h 826654"/>
              <a:gd name="connsiteX12" fmla="*/ 1669473 w 1724891"/>
              <a:gd name="connsiteY12" fmla="*/ 413327 h 826654"/>
              <a:gd name="connsiteX13" fmla="*/ 1711037 w 1724891"/>
              <a:gd name="connsiteY13" fmla="*/ 122381 h 826654"/>
              <a:gd name="connsiteX14" fmla="*/ 1586346 w 1724891"/>
              <a:gd name="connsiteY14" fmla="*/ 66963 h 826654"/>
              <a:gd name="connsiteX15" fmla="*/ 1309255 w 1724891"/>
              <a:gd name="connsiteY15" fmla="*/ 205509 h 826654"/>
              <a:gd name="connsiteX16" fmla="*/ 1004455 w 1724891"/>
              <a:gd name="connsiteY16" fmla="*/ 219363 h 826654"/>
              <a:gd name="connsiteX17" fmla="*/ 685800 w 1724891"/>
              <a:gd name="connsiteY17" fmla="*/ 219363 h 826654"/>
              <a:gd name="connsiteX18" fmla="*/ 408709 w 1724891"/>
              <a:gd name="connsiteY18" fmla="*/ 94672 h 826654"/>
              <a:gd name="connsiteX19" fmla="*/ 297873 w 1724891"/>
              <a:gd name="connsiteY19" fmla="*/ 39254 h 826654"/>
              <a:gd name="connsiteX20" fmla="*/ 228600 w 1724891"/>
              <a:gd name="connsiteY20" fmla="*/ 25400 h 826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24891" h="826654">
                <a:moveTo>
                  <a:pt x="228600" y="25400"/>
                </a:moveTo>
                <a:cubicBezTo>
                  <a:pt x="198582" y="50800"/>
                  <a:pt x="143164" y="127000"/>
                  <a:pt x="117764" y="191654"/>
                </a:cubicBezTo>
                <a:cubicBezTo>
                  <a:pt x="92364" y="256308"/>
                  <a:pt x="87746" y="337127"/>
                  <a:pt x="76200" y="413327"/>
                </a:cubicBezTo>
                <a:cubicBezTo>
                  <a:pt x="64655" y="489527"/>
                  <a:pt x="53109" y="584200"/>
                  <a:pt x="48491" y="648854"/>
                </a:cubicBezTo>
                <a:cubicBezTo>
                  <a:pt x="43873" y="713509"/>
                  <a:pt x="0" y="775854"/>
                  <a:pt x="48491" y="801254"/>
                </a:cubicBezTo>
                <a:cubicBezTo>
                  <a:pt x="96982" y="826654"/>
                  <a:pt x="339437" y="801254"/>
                  <a:pt x="339437" y="801254"/>
                </a:cubicBezTo>
                <a:cubicBezTo>
                  <a:pt x="424873" y="801254"/>
                  <a:pt x="489527" y="803563"/>
                  <a:pt x="561109" y="801254"/>
                </a:cubicBezTo>
                <a:cubicBezTo>
                  <a:pt x="632691" y="798945"/>
                  <a:pt x="690419" y="789709"/>
                  <a:pt x="768928" y="787400"/>
                </a:cubicBezTo>
                <a:cubicBezTo>
                  <a:pt x="847437" y="785091"/>
                  <a:pt x="967510" y="792018"/>
                  <a:pt x="1032164" y="787400"/>
                </a:cubicBezTo>
                <a:cubicBezTo>
                  <a:pt x="1096819" y="782782"/>
                  <a:pt x="1099128" y="789709"/>
                  <a:pt x="1156855" y="759691"/>
                </a:cubicBezTo>
                <a:cubicBezTo>
                  <a:pt x="1214582" y="729673"/>
                  <a:pt x="1306946" y="637309"/>
                  <a:pt x="1378528" y="607291"/>
                </a:cubicBezTo>
                <a:cubicBezTo>
                  <a:pt x="1450110" y="577273"/>
                  <a:pt x="1537855" y="611908"/>
                  <a:pt x="1586346" y="579581"/>
                </a:cubicBezTo>
                <a:cubicBezTo>
                  <a:pt x="1634837" y="547254"/>
                  <a:pt x="1648691" y="489527"/>
                  <a:pt x="1669473" y="413327"/>
                </a:cubicBezTo>
                <a:cubicBezTo>
                  <a:pt x="1690255" y="337127"/>
                  <a:pt x="1724891" y="180108"/>
                  <a:pt x="1711037" y="122381"/>
                </a:cubicBezTo>
                <a:cubicBezTo>
                  <a:pt x="1697183" y="64654"/>
                  <a:pt x="1653310" y="53108"/>
                  <a:pt x="1586346" y="66963"/>
                </a:cubicBezTo>
                <a:cubicBezTo>
                  <a:pt x="1519382" y="80818"/>
                  <a:pt x="1406237" y="180109"/>
                  <a:pt x="1309255" y="205509"/>
                </a:cubicBezTo>
                <a:cubicBezTo>
                  <a:pt x="1212273" y="230909"/>
                  <a:pt x="1108364" y="217054"/>
                  <a:pt x="1004455" y="219363"/>
                </a:cubicBezTo>
                <a:cubicBezTo>
                  <a:pt x="900546" y="221672"/>
                  <a:pt x="785091" y="240145"/>
                  <a:pt x="685800" y="219363"/>
                </a:cubicBezTo>
                <a:cubicBezTo>
                  <a:pt x="586509" y="198581"/>
                  <a:pt x="473363" y="124690"/>
                  <a:pt x="408709" y="94672"/>
                </a:cubicBezTo>
                <a:cubicBezTo>
                  <a:pt x="344055" y="64654"/>
                  <a:pt x="332509" y="53108"/>
                  <a:pt x="297873" y="39254"/>
                </a:cubicBezTo>
                <a:cubicBezTo>
                  <a:pt x="263237" y="25400"/>
                  <a:pt x="258618" y="0"/>
                  <a:pt x="228600" y="25400"/>
                </a:cubicBezTo>
                <a:close/>
              </a:path>
            </a:pathLst>
          </a:cu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p:cNvSpPr>
            <a:spLocks noGrp="1"/>
          </p:cNvSpPr>
          <p:nvPr>
            <p:ph type="title"/>
          </p:nvPr>
        </p:nvSpPr>
        <p:spPr>
          <a:xfrm>
            <a:off x="2971800" y="704088"/>
            <a:ext cx="5715000" cy="1143000"/>
          </a:xfrm>
        </p:spPr>
        <p:txBody>
          <a:bodyPr/>
          <a:lstStyle/>
          <a:p>
            <a:r>
              <a:rPr lang="en-US" dirty="0" smtClean="0"/>
              <a:t>Medulla</a:t>
            </a:r>
            <a:endParaRPr lang="en-US" dirty="0"/>
          </a:p>
        </p:txBody>
      </p:sp>
      <p:sp>
        <p:nvSpPr>
          <p:cNvPr id="13" name="Content Placeholder 12"/>
          <p:cNvSpPr>
            <a:spLocks noGrp="1"/>
          </p:cNvSpPr>
          <p:nvPr>
            <p:ph idx="1"/>
          </p:nvPr>
        </p:nvSpPr>
        <p:spPr>
          <a:xfrm>
            <a:off x="2590800" y="1935480"/>
            <a:ext cx="6096000" cy="4389120"/>
          </a:xfrm>
        </p:spPr>
        <p:txBody>
          <a:bodyPr>
            <a:normAutofit/>
          </a:bodyPr>
          <a:lstStyle/>
          <a:p>
            <a:r>
              <a:rPr lang="en-US" dirty="0" smtClean="0"/>
              <a:t>Stupor, Coma</a:t>
            </a:r>
          </a:p>
          <a:p>
            <a:r>
              <a:rPr lang="en-US" dirty="0" smtClean="0"/>
              <a:t>Paresis → </a:t>
            </a:r>
            <a:r>
              <a:rPr lang="en-US" dirty="0" err="1" smtClean="0"/>
              <a:t>Plegia</a:t>
            </a:r>
            <a:r>
              <a:rPr lang="en-US" dirty="0" smtClean="0"/>
              <a:t> (ipsilateral)</a:t>
            </a:r>
          </a:p>
          <a:p>
            <a:r>
              <a:rPr lang="en-US" dirty="0" smtClean="0"/>
              <a:t>Spinal / vestibular ataxia</a:t>
            </a:r>
          </a:p>
          <a:p>
            <a:r>
              <a:rPr lang="en-US" dirty="0" smtClean="0"/>
              <a:t>GP deficits (ipsilateral)</a:t>
            </a:r>
          </a:p>
          <a:p>
            <a:r>
              <a:rPr lang="en-US" dirty="0" smtClean="0"/>
              <a:t>CN VI-XII deficits</a:t>
            </a:r>
          </a:p>
          <a:p>
            <a:r>
              <a:rPr lang="en-US" dirty="0" smtClean="0"/>
              <a:t>Head / neck pain</a:t>
            </a:r>
          </a:p>
          <a:p>
            <a:r>
              <a:rPr lang="en-US" dirty="0" smtClean="0"/>
              <a:t>Respiratory dysfunction</a:t>
            </a:r>
          </a:p>
          <a:p>
            <a:r>
              <a:rPr lang="en-US" dirty="0" smtClean="0"/>
              <a:t>Autonomic dysfunction (HR, BP)</a:t>
            </a:r>
          </a:p>
          <a:p>
            <a:r>
              <a:rPr lang="en-US" dirty="0" smtClean="0"/>
              <a:t>Vestibular signs often most notable</a:t>
            </a:r>
          </a:p>
          <a:p>
            <a:r>
              <a:rPr lang="en-US" dirty="0" smtClean="0"/>
              <a:t>Horner’s Syndrome</a:t>
            </a:r>
            <a:endParaRPr lang="en-US" dirty="0"/>
          </a:p>
        </p:txBody>
      </p:sp>
    </p:spTree>
    <p:extLst>
      <p:ext uri="{BB962C8B-B14F-4D97-AF65-F5344CB8AC3E}">
        <p14:creationId xmlns:p14="http://schemas.microsoft.com/office/powerpoint/2010/main" val="9913745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slide(fromBottom)">
                                      <p:cBhvr>
                                        <p:cTn id="7" dur="500"/>
                                        <p:tgtEl>
                                          <p:spTgt spid="13">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13">
                                            <p:txEl>
                                              <p:pRg st="1" end="1"/>
                                            </p:txEl>
                                          </p:spTgt>
                                        </p:tgtEl>
                                        <p:attrNameLst>
                                          <p:attrName>style.visibility</p:attrName>
                                        </p:attrNameLst>
                                      </p:cBhvr>
                                      <p:to>
                                        <p:strVal val="visible"/>
                                      </p:to>
                                    </p:set>
                                    <p:animEffect transition="in" filter="slide(fromBottom)">
                                      <p:cBhvr>
                                        <p:cTn id="10" dur="500"/>
                                        <p:tgtEl>
                                          <p:spTgt spid="13">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Effect transition="in" filter="slide(fromBottom)">
                                      <p:cBhvr>
                                        <p:cTn id="13" dur="500"/>
                                        <p:tgtEl>
                                          <p:spTgt spid="13">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13">
                                            <p:txEl>
                                              <p:pRg st="3" end="3"/>
                                            </p:txEl>
                                          </p:spTgt>
                                        </p:tgtEl>
                                        <p:attrNameLst>
                                          <p:attrName>style.visibility</p:attrName>
                                        </p:attrNameLst>
                                      </p:cBhvr>
                                      <p:to>
                                        <p:strVal val="visible"/>
                                      </p:to>
                                    </p:set>
                                    <p:animEffect transition="in" filter="slide(fromBottom)">
                                      <p:cBhvr>
                                        <p:cTn id="16" dur="500"/>
                                        <p:tgtEl>
                                          <p:spTgt spid="13">
                                            <p:txEl>
                                              <p:pRg st="3" end="3"/>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animEffect transition="in" filter="slide(fromBottom)">
                                      <p:cBhvr>
                                        <p:cTn id="19" dur="500"/>
                                        <p:tgtEl>
                                          <p:spTgt spid="13">
                                            <p:txEl>
                                              <p:pRg st="4" end="4"/>
                                            </p:txEl>
                                          </p:spTgt>
                                        </p:tgtEl>
                                      </p:cBhvr>
                                    </p:animEffect>
                                  </p:childTnLst>
                                </p:cTn>
                              </p:par>
                              <p:par>
                                <p:cTn id="20" presetID="12" presetClass="entr" presetSubtype="4" fill="hold" nodeType="withEffect">
                                  <p:stCondLst>
                                    <p:cond delay="0"/>
                                  </p:stCondLst>
                                  <p:childTnLst>
                                    <p:set>
                                      <p:cBhvr>
                                        <p:cTn id="21" dur="1" fill="hold">
                                          <p:stCondLst>
                                            <p:cond delay="0"/>
                                          </p:stCondLst>
                                        </p:cTn>
                                        <p:tgtEl>
                                          <p:spTgt spid="13">
                                            <p:txEl>
                                              <p:pRg st="5" end="5"/>
                                            </p:txEl>
                                          </p:spTgt>
                                        </p:tgtEl>
                                        <p:attrNameLst>
                                          <p:attrName>style.visibility</p:attrName>
                                        </p:attrNameLst>
                                      </p:cBhvr>
                                      <p:to>
                                        <p:strVal val="visible"/>
                                      </p:to>
                                    </p:set>
                                    <p:animEffect transition="in" filter="slide(fromBottom)">
                                      <p:cBhvr>
                                        <p:cTn id="22" dur="500"/>
                                        <p:tgtEl>
                                          <p:spTgt spid="13">
                                            <p:txEl>
                                              <p:pRg st="5" end="5"/>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13">
                                            <p:txEl>
                                              <p:pRg st="6" end="6"/>
                                            </p:txEl>
                                          </p:spTgt>
                                        </p:tgtEl>
                                        <p:attrNameLst>
                                          <p:attrName>style.visibility</p:attrName>
                                        </p:attrNameLst>
                                      </p:cBhvr>
                                      <p:to>
                                        <p:strVal val="visible"/>
                                      </p:to>
                                    </p:set>
                                    <p:animEffect transition="in" filter="slide(fromBottom)">
                                      <p:cBhvr>
                                        <p:cTn id="25" dur="500"/>
                                        <p:tgtEl>
                                          <p:spTgt spid="13">
                                            <p:txEl>
                                              <p:pRg st="6" end="6"/>
                                            </p:txEl>
                                          </p:spTgt>
                                        </p:tgtEl>
                                      </p:cBhvr>
                                    </p:animEffect>
                                  </p:childTnLst>
                                </p:cTn>
                              </p:par>
                              <p:par>
                                <p:cTn id="26" presetID="12" presetClass="entr" presetSubtype="4" fill="hold" nodeType="withEffect">
                                  <p:stCondLst>
                                    <p:cond delay="0"/>
                                  </p:stCondLst>
                                  <p:childTnLst>
                                    <p:set>
                                      <p:cBhvr>
                                        <p:cTn id="27" dur="1" fill="hold">
                                          <p:stCondLst>
                                            <p:cond delay="0"/>
                                          </p:stCondLst>
                                        </p:cTn>
                                        <p:tgtEl>
                                          <p:spTgt spid="13">
                                            <p:txEl>
                                              <p:pRg st="7" end="7"/>
                                            </p:txEl>
                                          </p:spTgt>
                                        </p:tgtEl>
                                        <p:attrNameLst>
                                          <p:attrName>style.visibility</p:attrName>
                                        </p:attrNameLst>
                                      </p:cBhvr>
                                      <p:to>
                                        <p:strVal val="visible"/>
                                      </p:to>
                                    </p:set>
                                    <p:animEffect transition="in" filter="slide(fromBottom)">
                                      <p:cBhvr>
                                        <p:cTn id="28" dur="500"/>
                                        <p:tgtEl>
                                          <p:spTgt spid="13">
                                            <p:txEl>
                                              <p:pRg st="7" end="7"/>
                                            </p:txEl>
                                          </p:spTgt>
                                        </p:tgtEl>
                                      </p:cBhvr>
                                    </p:animEffect>
                                  </p:childTnLst>
                                </p:cTn>
                              </p:par>
                              <p:par>
                                <p:cTn id="29" presetID="12" presetClass="entr" presetSubtype="4" fill="hold" nodeType="withEffect">
                                  <p:stCondLst>
                                    <p:cond delay="0"/>
                                  </p:stCondLst>
                                  <p:childTnLst>
                                    <p:set>
                                      <p:cBhvr>
                                        <p:cTn id="30" dur="1" fill="hold">
                                          <p:stCondLst>
                                            <p:cond delay="0"/>
                                          </p:stCondLst>
                                        </p:cTn>
                                        <p:tgtEl>
                                          <p:spTgt spid="13">
                                            <p:txEl>
                                              <p:pRg st="8" end="8"/>
                                            </p:txEl>
                                          </p:spTgt>
                                        </p:tgtEl>
                                        <p:attrNameLst>
                                          <p:attrName>style.visibility</p:attrName>
                                        </p:attrNameLst>
                                      </p:cBhvr>
                                      <p:to>
                                        <p:strVal val="visible"/>
                                      </p:to>
                                    </p:set>
                                    <p:animEffect transition="in" filter="slide(fromBottom)">
                                      <p:cBhvr>
                                        <p:cTn id="31" dur="500"/>
                                        <p:tgtEl>
                                          <p:spTgt spid="13">
                                            <p:txEl>
                                              <p:pRg st="8" end="8"/>
                                            </p:txEl>
                                          </p:spTgt>
                                        </p:tgtEl>
                                      </p:cBhvr>
                                    </p:animEffect>
                                  </p:childTnLst>
                                </p:cTn>
                              </p:par>
                              <p:par>
                                <p:cTn id="32" presetID="12" presetClass="entr" presetSubtype="4" fill="hold" nodeType="withEffect">
                                  <p:stCondLst>
                                    <p:cond delay="0"/>
                                  </p:stCondLst>
                                  <p:childTnLst>
                                    <p:set>
                                      <p:cBhvr>
                                        <p:cTn id="33" dur="1" fill="hold">
                                          <p:stCondLst>
                                            <p:cond delay="0"/>
                                          </p:stCondLst>
                                        </p:cTn>
                                        <p:tgtEl>
                                          <p:spTgt spid="13">
                                            <p:txEl>
                                              <p:pRg st="9" end="9"/>
                                            </p:txEl>
                                          </p:spTgt>
                                        </p:tgtEl>
                                        <p:attrNameLst>
                                          <p:attrName>style.visibility</p:attrName>
                                        </p:attrNameLst>
                                      </p:cBhvr>
                                      <p:to>
                                        <p:strVal val="visible"/>
                                      </p:to>
                                    </p:set>
                                    <p:animEffect transition="in" filter="slide(fromBottom)">
                                      <p:cBhvr>
                                        <p:cTn id="34" dur="500"/>
                                        <p:tgtEl>
                                          <p:spTgt spid="1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ain.TIF"/>
          <p:cNvPicPr>
            <a:picLocks noChangeAspect="1"/>
          </p:cNvPicPr>
          <p:nvPr/>
        </p:nvPicPr>
        <p:blipFill>
          <a:blip r:embed="rId3" cstate="print"/>
          <a:stretch>
            <a:fillRect/>
          </a:stretch>
        </p:blipFill>
        <p:spPr>
          <a:xfrm>
            <a:off x="228600" y="1143000"/>
            <a:ext cx="2286000" cy="1278449"/>
          </a:xfrm>
          <a:prstGeom prst="rect">
            <a:avLst/>
          </a:prstGeom>
        </p:spPr>
      </p:pic>
      <p:sp>
        <p:nvSpPr>
          <p:cNvPr id="7" name="Freeform 6"/>
          <p:cNvSpPr/>
          <p:nvPr/>
        </p:nvSpPr>
        <p:spPr>
          <a:xfrm>
            <a:off x="1521113" y="1618280"/>
            <a:ext cx="528782" cy="436996"/>
          </a:xfrm>
          <a:custGeom>
            <a:avLst/>
            <a:gdLst>
              <a:gd name="connsiteX0" fmla="*/ 1824182 w 2115127"/>
              <a:gd name="connsiteY0" fmla="*/ 277091 h 1747982"/>
              <a:gd name="connsiteX1" fmla="*/ 1366982 w 2115127"/>
              <a:gd name="connsiteY1" fmla="*/ 110836 h 1747982"/>
              <a:gd name="connsiteX2" fmla="*/ 854364 w 2115127"/>
              <a:gd name="connsiteY2" fmla="*/ 0 h 1747982"/>
              <a:gd name="connsiteX3" fmla="*/ 355600 w 2115127"/>
              <a:gd name="connsiteY3" fmla="*/ 110836 h 1747982"/>
              <a:gd name="connsiteX4" fmla="*/ 78509 w 2115127"/>
              <a:gd name="connsiteY4" fmla="*/ 429491 h 1747982"/>
              <a:gd name="connsiteX5" fmla="*/ 23091 w 2115127"/>
              <a:gd name="connsiteY5" fmla="*/ 900546 h 1747982"/>
              <a:gd name="connsiteX6" fmla="*/ 92364 w 2115127"/>
              <a:gd name="connsiteY6" fmla="*/ 1260764 h 1747982"/>
              <a:gd name="connsiteX7" fmla="*/ 577273 w 2115127"/>
              <a:gd name="connsiteY7" fmla="*/ 1537855 h 1747982"/>
              <a:gd name="connsiteX8" fmla="*/ 1117600 w 2115127"/>
              <a:gd name="connsiteY8" fmla="*/ 1704109 h 1747982"/>
              <a:gd name="connsiteX9" fmla="*/ 1505528 w 2115127"/>
              <a:gd name="connsiteY9" fmla="*/ 1717964 h 1747982"/>
              <a:gd name="connsiteX10" fmla="*/ 1851891 w 2115127"/>
              <a:gd name="connsiteY10" fmla="*/ 1524000 h 1747982"/>
              <a:gd name="connsiteX11" fmla="*/ 1976582 w 2115127"/>
              <a:gd name="connsiteY11" fmla="*/ 1399309 h 1747982"/>
              <a:gd name="connsiteX12" fmla="*/ 1879600 w 2115127"/>
              <a:gd name="connsiteY12" fmla="*/ 1219200 h 1747982"/>
              <a:gd name="connsiteX13" fmla="*/ 1879600 w 2115127"/>
              <a:gd name="connsiteY13" fmla="*/ 997527 h 1747982"/>
              <a:gd name="connsiteX14" fmla="*/ 2087418 w 2115127"/>
              <a:gd name="connsiteY14" fmla="*/ 831273 h 1747982"/>
              <a:gd name="connsiteX15" fmla="*/ 2045855 w 2115127"/>
              <a:gd name="connsiteY15" fmla="*/ 526473 h 1747982"/>
              <a:gd name="connsiteX16" fmla="*/ 1907309 w 2115127"/>
              <a:gd name="connsiteY16" fmla="*/ 290946 h 174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15127" h="1747982">
                <a:moveTo>
                  <a:pt x="1824182" y="277091"/>
                </a:moveTo>
                <a:cubicBezTo>
                  <a:pt x="1676400" y="217054"/>
                  <a:pt x="1528618" y="157018"/>
                  <a:pt x="1366982" y="110836"/>
                </a:cubicBezTo>
                <a:cubicBezTo>
                  <a:pt x="1205346" y="64654"/>
                  <a:pt x="1022928" y="0"/>
                  <a:pt x="854364" y="0"/>
                </a:cubicBezTo>
                <a:cubicBezTo>
                  <a:pt x="685800" y="0"/>
                  <a:pt x="484909" y="39254"/>
                  <a:pt x="355600" y="110836"/>
                </a:cubicBezTo>
                <a:cubicBezTo>
                  <a:pt x="226291" y="182418"/>
                  <a:pt x="133927" y="297873"/>
                  <a:pt x="78509" y="429491"/>
                </a:cubicBezTo>
                <a:cubicBezTo>
                  <a:pt x="23091" y="561109"/>
                  <a:pt x="20782" y="762001"/>
                  <a:pt x="23091" y="900546"/>
                </a:cubicBezTo>
                <a:cubicBezTo>
                  <a:pt x="25400" y="1039091"/>
                  <a:pt x="0" y="1154546"/>
                  <a:pt x="92364" y="1260764"/>
                </a:cubicBezTo>
                <a:cubicBezTo>
                  <a:pt x="184728" y="1366982"/>
                  <a:pt x="406400" y="1463964"/>
                  <a:pt x="577273" y="1537855"/>
                </a:cubicBezTo>
                <a:cubicBezTo>
                  <a:pt x="748146" y="1611746"/>
                  <a:pt x="962891" y="1674091"/>
                  <a:pt x="1117600" y="1704109"/>
                </a:cubicBezTo>
                <a:cubicBezTo>
                  <a:pt x="1272309" y="1734127"/>
                  <a:pt x="1383146" y="1747982"/>
                  <a:pt x="1505528" y="1717964"/>
                </a:cubicBezTo>
                <a:cubicBezTo>
                  <a:pt x="1627910" y="1687946"/>
                  <a:pt x="1773382" y="1577109"/>
                  <a:pt x="1851891" y="1524000"/>
                </a:cubicBezTo>
                <a:cubicBezTo>
                  <a:pt x="1930400" y="1470891"/>
                  <a:pt x="1971964" y="1450109"/>
                  <a:pt x="1976582" y="1399309"/>
                </a:cubicBezTo>
                <a:cubicBezTo>
                  <a:pt x="1981200" y="1348509"/>
                  <a:pt x="1895764" y="1286164"/>
                  <a:pt x="1879600" y="1219200"/>
                </a:cubicBezTo>
                <a:cubicBezTo>
                  <a:pt x="1863436" y="1152236"/>
                  <a:pt x="1844964" y="1062181"/>
                  <a:pt x="1879600" y="997527"/>
                </a:cubicBezTo>
                <a:cubicBezTo>
                  <a:pt x="1914236" y="932873"/>
                  <a:pt x="2059709" y="909782"/>
                  <a:pt x="2087418" y="831273"/>
                </a:cubicBezTo>
                <a:cubicBezTo>
                  <a:pt x="2115127" y="752764"/>
                  <a:pt x="2075873" y="616528"/>
                  <a:pt x="2045855" y="526473"/>
                </a:cubicBezTo>
                <a:cubicBezTo>
                  <a:pt x="2015837" y="436419"/>
                  <a:pt x="1961573" y="363682"/>
                  <a:pt x="1907309" y="290946"/>
                </a:cubicBezTo>
              </a:path>
            </a:pathLst>
          </a:custGeom>
          <a:solidFill>
            <a:srgbClr val="FF0000">
              <a:alpha val="70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itle 11"/>
          <p:cNvSpPr>
            <a:spLocks noGrp="1"/>
          </p:cNvSpPr>
          <p:nvPr>
            <p:ph type="title"/>
          </p:nvPr>
        </p:nvSpPr>
        <p:spPr>
          <a:xfrm>
            <a:off x="2971800" y="704088"/>
            <a:ext cx="5715000" cy="1143000"/>
          </a:xfrm>
        </p:spPr>
        <p:txBody>
          <a:bodyPr/>
          <a:lstStyle/>
          <a:p>
            <a:r>
              <a:rPr lang="en-US" dirty="0" smtClean="0"/>
              <a:t>Cerebellum</a:t>
            </a:r>
            <a:endParaRPr lang="en-US" dirty="0"/>
          </a:p>
        </p:txBody>
      </p:sp>
      <p:sp>
        <p:nvSpPr>
          <p:cNvPr id="13" name="Content Placeholder 12"/>
          <p:cNvSpPr>
            <a:spLocks noGrp="1"/>
          </p:cNvSpPr>
          <p:nvPr>
            <p:ph idx="1"/>
          </p:nvPr>
        </p:nvSpPr>
        <p:spPr>
          <a:xfrm>
            <a:off x="2743200" y="1935480"/>
            <a:ext cx="5943600" cy="4389120"/>
          </a:xfrm>
        </p:spPr>
        <p:txBody>
          <a:bodyPr/>
          <a:lstStyle/>
          <a:p>
            <a:pPr lvl="0"/>
            <a:r>
              <a:rPr lang="en-US" dirty="0" smtClean="0"/>
              <a:t>Lies </a:t>
            </a:r>
            <a:r>
              <a:rPr lang="en-US" dirty="0"/>
              <a:t>dorsal to the pons and </a:t>
            </a:r>
            <a:r>
              <a:rPr lang="en-US" dirty="0" smtClean="0"/>
              <a:t>medulla</a:t>
            </a:r>
          </a:p>
          <a:p>
            <a:pPr marL="45720" lvl="0" indent="0">
              <a:buNone/>
            </a:pPr>
            <a:endParaRPr lang="en-CA" dirty="0"/>
          </a:p>
          <a:p>
            <a:pPr lvl="0"/>
            <a:r>
              <a:rPr lang="en-US" dirty="0"/>
              <a:t>Functions of the cerebellum:</a:t>
            </a:r>
            <a:endParaRPr lang="en-CA" dirty="0"/>
          </a:p>
          <a:p>
            <a:pPr lvl="1"/>
            <a:r>
              <a:rPr lang="en-US" dirty="0"/>
              <a:t>Coordination of movement</a:t>
            </a:r>
            <a:endParaRPr lang="en-CA" dirty="0"/>
          </a:p>
          <a:p>
            <a:pPr lvl="1"/>
            <a:r>
              <a:rPr lang="en-US" dirty="0"/>
              <a:t>Planning and execution of movement</a:t>
            </a:r>
            <a:endParaRPr lang="en-CA" dirty="0"/>
          </a:p>
          <a:p>
            <a:pPr lvl="1"/>
            <a:r>
              <a:rPr lang="en-US" dirty="0"/>
              <a:t>Maintenance of posture</a:t>
            </a:r>
            <a:endParaRPr lang="en-CA" dirty="0"/>
          </a:p>
          <a:p>
            <a:pPr lvl="1"/>
            <a:r>
              <a:rPr lang="en-US" dirty="0"/>
              <a:t>Coordination of head and eye </a:t>
            </a:r>
            <a:r>
              <a:rPr lang="en-US" dirty="0" smtClean="0"/>
              <a:t>movements</a:t>
            </a:r>
          </a:p>
          <a:p>
            <a:pPr marL="365760" lvl="1" indent="0">
              <a:buNone/>
            </a:pPr>
            <a:endParaRPr lang="en-CA" dirty="0"/>
          </a:p>
          <a:p>
            <a:pPr lvl="0"/>
            <a:r>
              <a:rPr lang="en-US" dirty="0"/>
              <a:t>Integrates sensory information about position from the spinal cord, motor information from the cerebral cortex, and information about balance from the vestibular organs of the inner ear</a:t>
            </a:r>
            <a:endParaRPr lang="en-CA" dirty="0"/>
          </a:p>
          <a:p>
            <a:endParaRPr lang="en-US" dirty="0" smtClean="0"/>
          </a:p>
          <a:p>
            <a:endParaRPr lang="en-US" dirty="0"/>
          </a:p>
        </p:txBody>
      </p:sp>
    </p:spTree>
    <p:extLst>
      <p:ext uri="{BB962C8B-B14F-4D97-AF65-F5344CB8AC3E}">
        <p14:creationId xmlns:p14="http://schemas.microsoft.com/office/powerpoint/2010/main" val="34218853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000"/>
                                        <p:tgtEl>
                                          <p:spTgt spid="13">
                                            <p:txEl>
                                              <p:pRg st="0" end="0"/>
                                            </p:txEl>
                                          </p:spTgt>
                                        </p:tgtEl>
                                      </p:cBhvr>
                                    </p:animEffect>
                                    <p:anim calcmode="lin" valueType="num">
                                      <p:cBhvr>
                                        <p:cTn id="8"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xEl>
                                              <p:pRg st="2" end="2"/>
                                            </p:txEl>
                                          </p:spTgt>
                                        </p:tgtEl>
                                        <p:attrNameLst>
                                          <p:attrName>style.visibility</p:attrName>
                                        </p:attrNameLst>
                                      </p:cBhvr>
                                      <p:to>
                                        <p:strVal val="visible"/>
                                      </p:to>
                                    </p:set>
                                    <p:animEffect transition="in" filter="fade">
                                      <p:cBhvr>
                                        <p:cTn id="14" dur="1000"/>
                                        <p:tgtEl>
                                          <p:spTgt spid="13">
                                            <p:txEl>
                                              <p:pRg st="2" end="2"/>
                                            </p:txEl>
                                          </p:spTgt>
                                        </p:tgtEl>
                                      </p:cBhvr>
                                    </p:animEffect>
                                    <p:anim calcmode="lin" valueType="num">
                                      <p:cBhvr>
                                        <p:cTn id="15" dur="1000" fill="hold"/>
                                        <p:tgtEl>
                                          <p:spTgt spid="1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animEffect transition="in" filter="fade">
                                      <p:cBhvr>
                                        <p:cTn id="19" dur="1000"/>
                                        <p:tgtEl>
                                          <p:spTgt spid="13">
                                            <p:txEl>
                                              <p:pRg st="3" end="3"/>
                                            </p:txEl>
                                          </p:spTgt>
                                        </p:tgtEl>
                                      </p:cBhvr>
                                    </p:animEffect>
                                    <p:anim calcmode="lin" valueType="num">
                                      <p:cBhvr>
                                        <p:cTn id="20" dur="1000" fill="hold"/>
                                        <p:tgtEl>
                                          <p:spTgt spid="1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1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3">
                                            <p:txEl>
                                              <p:pRg st="4" end="4"/>
                                            </p:txEl>
                                          </p:spTgt>
                                        </p:tgtEl>
                                        <p:attrNameLst>
                                          <p:attrName>style.visibility</p:attrName>
                                        </p:attrNameLst>
                                      </p:cBhvr>
                                      <p:to>
                                        <p:strVal val="visible"/>
                                      </p:to>
                                    </p:set>
                                    <p:animEffect transition="in" filter="fade">
                                      <p:cBhvr>
                                        <p:cTn id="24" dur="1000"/>
                                        <p:tgtEl>
                                          <p:spTgt spid="13">
                                            <p:txEl>
                                              <p:pRg st="4" end="4"/>
                                            </p:txEl>
                                          </p:spTgt>
                                        </p:tgtEl>
                                      </p:cBhvr>
                                    </p:animEffect>
                                    <p:anim calcmode="lin" valueType="num">
                                      <p:cBhvr>
                                        <p:cTn id="25" dur="1000" fill="hold"/>
                                        <p:tgtEl>
                                          <p:spTgt spid="1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13">
                                            <p:txEl>
                                              <p:pRg st="4" end="4"/>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3">
                                            <p:txEl>
                                              <p:pRg st="5" end="5"/>
                                            </p:txEl>
                                          </p:spTgt>
                                        </p:tgtEl>
                                        <p:attrNameLst>
                                          <p:attrName>style.visibility</p:attrName>
                                        </p:attrNameLst>
                                      </p:cBhvr>
                                      <p:to>
                                        <p:strVal val="visible"/>
                                      </p:to>
                                    </p:set>
                                    <p:animEffect transition="in" filter="fade">
                                      <p:cBhvr>
                                        <p:cTn id="29" dur="1000"/>
                                        <p:tgtEl>
                                          <p:spTgt spid="13">
                                            <p:txEl>
                                              <p:pRg st="5" end="5"/>
                                            </p:txEl>
                                          </p:spTgt>
                                        </p:tgtEl>
                                      </p:cBhvr>
                                    </p:animEffect>
                                    <p:anim calcmode="lin" valueType="num">
                                      <p:cBhvr>
                                        <p:cTn id="30" dur="1000" fill="hold"/>
                                        <p:tgtEl>
                                          <p:spTgt spid="13">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13">
                                            <p:txEl>
                                              <p:pRg st="5" end="5"/>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3">
                                            <p:txEl>
                                              <p:pRg st="6" end="6"/>
                                            </p:txEl>
                                          </p:spTgt>
                                        </p:tgtEl>
                                        <p:attrNameLst>
                                          <p:attrName>style.visibility</p:attrName>
                                        </p:attrNameLst>
                                      </p:cBhvr>
                                      <p:to>
                                        <p:strVal val="visible"/>
                                      </p:to>
                                    </p:set>
                                    <p:animEffect transition="in" filter="fade">
                                      <p:cBhvr>
                                        <p:cTn id="34" dur="1000"/>
                                        <p:tgtEl>
                                          <p:spTgt spid="13">
                                            <p:txEl>
                                              <p:pRg st="6" end="6"/>
                                            </p:txEl>
                                          </p:spTgt>
                                        </p:tgtEl>
                                      </p:cBhvr>
                                    </p:animEffect>
                                    <p:anim calcmode="lin" valueType="num">
                                      <p:cBhvr>
                                        <p:cTn id="35" dur="1000" fill="hold"/>
                                        <p:tgtEl>
                                          <p:spTgt spid="13">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1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3">
                                            <p:txEl>
                                              <p:pRg st="8" end="8"/>
                                            </p:txEl>
                                          </p:spTgt>
                                        </p:tgtEl>
                                        <p:attrNameLst>
                                          <p:attrName>style.visibility</p:attrName>
                                        </p:attrNameLst>
                                      </p:cBhvr>
                                      <p:to>
                                        <p:strVal val="visible"/>
                                      </p:to>
                                    </p:set>
                                    <p:animEffect transition="in" filter="fade">
                                      <p:cBhvr>
                                        <p:cTn id="41" dur="1000"/>
                                        <p:tgtEl>
                                          <p:spTgt spid="13">
                                            <p:txEl>
                                              <p:pRg st="8" end="8"/>
                                            </p:txEl>
                                          </p:spTgt>
                                        </p:tgtEl>
                                      </p:cBhvr>
                                    </p:animEffect>
                                    <p:anim calcmode="lin" valueType="num">
                                      <p:cBhvr>
                                        <p:cTn id="42" dur="1000" fill="hold"/>
                                        <p:tgtEl>
                                          <p:spTgt spid="13">
                                            <p:txEl>
                                              <p:pRg st="8" end="8"/>
                                            </p:txEl>
                                          </p:spTgt>
                                        </p:tgtEl>
                                        <p:attrNameLst>
                                          <p:attrName>ppt_x</p:attrName>
                                        </p:attrNameLst>
                                      </p:cBhvr>
                                      <p:tavLst>
                                        <p:tav tm="0">
                                          <p:val>
                                            <p:strVal val="#ppt_x"/>
                                          </p:val>
                                        </p:tav>
                                        <p:tav tm="100000">
                                          <p:val>
                                            <p:strVal val="#ppt_x"/>
                                          </p:val>
                                        </p:tav>
                                      </p:tavLst>
                                    </p:anim>
                                    <p:anim calcmode="lin" valueType="num">
                                      <p:cBhvr>
                                        <p:cTn id="43" dur="1000" fill="hold"/>
                                        <p:tgtEl>
                                          <p:spTgt spid="1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ain.TIF"/>
          <p:cNvPicPr>
            <a:picLocks noChangeAspect="1"/>
          </p:cNvPicPr>
          <p:nvPr/>
        </p:nvPicPr>
        <p:blipFill>
          <a:blip r:embed="rId3" cstate="print"/>
          <a:stretch>
            <a:fillRect/>
          </a:stretch>
        </p:blipFill>
        <p:spPr>
          <a:xfrm>
            <a:off x="228600" y="1143000"/>
            <a:ext cx="2286000" cy="1278449"/>
          </a:xfrm>
          <a:prstGeom prst="rect">
            <a:avLst/>
          </a:prstGeom>
        </p:spPr>
      </p:pic>
      <p:sp>
        <p:nvSpPr>
          <p:cNvPr id="7" name="Freeform 6"/>
          <p:cNvSpPr/>
          <p:nvPr/>
        </p:nvSpPr>
        <p:spPr>
          <a:xfrm>
            <a:off x="1521113" y="1618280"/>
            <a:ext cx="528782" cy="436996"/>
          </a:xfrm>
          <a:custGeom>
            <a:avLst/>
            <a:gdLst>
              <a:gd name="connsiteX0" fmla="*/ 1824182 w 2115127"/>
              <a:gd name="connsiteY0" fmla="*/ 277091 h 1747982"/>
              <a:gd name="connsiteX1" fmla="*/ 1366982 w 2115127"/>
              <a:gd name="connsiteY1" fmla="*/ 110836 h 1747982"/>
              <a:gd name="connsiteX2" fmla="*/ 854364 w 2115127"/>
              <a:gd name="connsiteY2" fmla="*/ 0 h 1747982"/>
              <a:gd name="connsiteX3" fmla="*/ 355600 w 2115127"/>
              <a:gd name="connsiteY3" fmla="*/ 110836 h 1747982"/>
              <a:gd name="connsiteX4" fmla="*/ 78509 w 2115127"/>
              <a:gd name="connsiteY4" fmla="*/ 429491 h 1747982"/>
              <a:gd name="connsiteX5" fmla="*/ 23091 w 2115127"/>
              <a:gd name="connsiteY5" fmla="*/ 900546 h 1747982"/>
              <a:gd name="connsiteX6" fmla="*/ 92364 w 2115127"/>
              <a:gd name="connsiteY6" fmla="*/ 1260764 h 1747982"/>
              <a:gd name="connsiteX7" fmla="*/ 577273 w 2115127"/>
              <a:gd name="connsiteY7" fmla="*/ 1537855 h 1747982"/>
              <a:gd name="connsiteX8" fmla="*/ 1117600 w 2115127"/>
              <a:gd name="connsiteY8" fmla="*/ 1704109 h 1747982"/>
              <a:gd name="connsiteX9" fmla="*/ 1505528 w 2115127"/>
              <a:gd name="connsiteY9" fmla="*/ 1717964 h 1747982"/>
              <a:gd name="connsiteX10" fmla="*/ 1851891 w 2115127"/>
              <a:gd name="connsiteY10" fmla="*/ 1524000 h 1747982"/>
              <a:gd name="connsiteX11" fmla="*/ 1976582 w 2115127"/>
              <a:gd name="connsiteY11" fmla="*/ 1399309 h 1747982"/>
              <a:gd name="connsiteX12" fmla="*/ 1879600 w 2115127"/>
              <a:gd name="connsiteY12" fmla="*/ 1219200 h 1747982"/>
              <a:gd name="connsiteX13" fmla="*/ 1879600 w 2115127"/>
              <a:gd name="connsiteY13" fmla="*/ 997527 h 1747982"/>
              <a:gd name="connsiteX14" fmla="*/ 2087418 w 2115127"/>
              <a:gd name="connsiteY14" fmla="*/ 831273 h 1747982"/>
              <a:gd name="connsiteX15" fmla="*/ 2045855 w 2115127"/>
              <a:gd name="connsiteY15" fmla="*/ 526473 h 1747982"/>
              <a:gd name="connsiteX16" fmla="*/ 1907309 w 2115127"/>
              <a:gd name="connsiteY16" fmla="*/ 290946 h 174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15127" h="1747982">
                <a:moveTo>
                  <a:pt x="1824182" y="277091"/>
                </a:moveTo>
                <a:cubicBezTo>
                  <a:pt x="1676400" y="217054"/>
                  <a:pt x="1528618" y="157018"/>
                  <a:pt x="1366982" y="110836"/>
                </a:cubicBezTo>
                <a:cubicBezTo>
                  <a:pt x="1205346" y="64654"/>
                  <a:pt x="1022928" y="0"/>
                  <a:pt x="854364" y="0"/>
                </a:cubicBezTo>
                <a:cubicBezTo>
                  <a:pt x="685800" y="0"/>
                  <a:pt x="484909" y="39254"/>
                  <a:pt x="355600" y="110836"/>
                </a:cubicBezTo>
                <a:cubicBezTo>
                  <a:pt x="226291" y="182418"/>
                  <a:pt x="133927" y="297873"/>
                  <a:pt x="78509" y="429491"/>
                </a:cubicBezTo>
                <a:cubicBezTo>
                  <a:pt x="23091" y="561109"/>
                  <a:pt x="20782" y="762001"/>
                  <a:pt x="23091" y="900546"/>
                </a:cubicBezTo>
                <a:cubicBezTo>
                  <a:pt x="25400" y="1039091"/>
                  <a:pt x="0" y="1154546"/>
                  <a:pt x="92364" y="1260764"/>
                </a:cubicBezTo>
                <a:cubicBezTo>
                  <a:pt x="184728" y="1366982"/>
                  <a:pt x="406400" y="1463964"/>
                  <a:pt x="577273" y="1537855"/>
                </a:cubicBezTo>
                <a:cubicBezTo>
                  <a:pt x="748146" y="1611746"/>
                  <a:pt x="962891" y="1674091"/>
                  <a:pt x="1117600" y="1704109"/>
                </a:cubicBezTo>
                <a:cubicBezTo>
                  <a:pt x="1272309" y="1734127"/>
                  <a:pt x="1383146" y="1747982"/>
                  <a:pt x="1505528" y="1717964"/>
                </a:cubicBezTo>
                <a:cubicBezTo>
                  <a:pt x="1627910" y="1687946"/>
                  <a:pt x="1773382" y="1577109"/>
                  <a:pt x="1851891" y="1524000"/>
                </a:cubicBezTo>
                <a:cubicBezTo>
                  <a:pt x="1930400" y="1470891"/>
                  <a:pt x="1971964" y="1450109"/>
                  <a:pt x="1976582" y="1399309"/>
                </a:cubicBezTo>
                <a:cubicBezTo>
                  <a:pt x="1981200" y="1348509"/>
                  <a:pt x="1895764" y="1286164"/>
                  <a:pt x="1879600" y="1219200"/>
                </a:cubicBezTo>
                <a:cubicBezTo>
                  <a:pt x="1863436" y="1152236"/>
                  <a:pt x="1844964" y="1062181"/>
                  <a:pt x="1879600" y="997527"/>
                </a:cubicBezTo>
                <a:cubicBezTo>
                  <a:pt x="1914236" y="932873"/>
                  <a:pt x="2059709" y="909782"/>
                  <a:pt x="2087418" y="831273"/>
                </a:cubicBezTo>
                <a:cubicBezTo>
                  <a:pt x="2115127" y="752764"/>
                  <a:pt x="2075873" y="616528"/>
                  <a:pt x="2045855" y="526473"/>
                </a:cubicBezTo>
                <a:cubicBezTo>
                  <a:pt x="2015837" y="436419"/>
                  <a:pt x="1961573" y="363682"/>
                  <a:pt x="1907309" y="290946"/>
                </a:cubicBezTo>
              </a:path>
            </a:pathLst>
          </a:custGeom>
          <a:solidFill>
            <a:srgbClr val="FF0000">
              <a:alpha val="70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itle 11"/>
          <p:cNvSpPr>
            <a:spLocks noGrp="1"/>
          </p:cNvSpPr>
          <p:nvPr>
            <p:ph type="title"/>
          </p:nvPr>
        </p:nvSpPr>
        <p:spPr>
          <a:xfrm>
            <a:off x="2971800" y="704088"/>
            <a:ext cx="5715000" cy="1143000"/>
          </a:xfrm>
        </p:spPr>
        <p:txBody>
          <a:bodyPr/>
          <a:lstStyle/>
          <a:p>
            <a:r>
              <a:rPr lang="en-US" dirty="0" smtClean="0"/>
              <a:t>Cerebellum</a:t>
            </a:r>
            <a:endParaRPr lang="en-US" dirty="0"/>
          </a:p>
        </p:txBody>
      </p:sp>
      <p:sp>
        <p:nvSpPr>
          <p:cNvPr id="13" name="Content Placeholder 12"/>
          <p:cNvSpPr>
            <a:spLocks noGrp="1"/>
          </p:cNvSpPr>
          <p:nvPr>
            <p:ph idx="1"/>
          </p:nvPr>
        </p:nvSpPr>
        <p:spPr>
          <a:xfrm>
            <a:off x="2743200" y="1935480"/>
            <a:ext cx="5943600" cy="4389120"/>
          </a:xfrm>
        </p:spPr>
        <p:txBody>
          <a:bodyPr/>
          <a:lstStyle/>
          <a:p>
            <a:r>
              <a:rPr lang="en-US" dirty="0" smtClean="0"/>
              <a:t>Cerebellar ataxia</a:t>
            </a:r>
          </a:p>
          <a:p>
            <a:r>
              <a:rPr lang="en-US" dirty="0" smtClean="0"/>
              <a:t>Hypermetric gait</a:t>
            </a:r>
          </a:p>
          <a:p>
            <a:r>
              <a:rPr lang="en-US" dirty="0" smtClean="0"/>
              <a:t>Intention tremors</a:t>
            </a:r>
          </a:p>
          <a:p>
            <a:r>
              <a:rPr lang="en-US" dirty="0" smtClean="0"/>
              <a:t>Vestibular signs</a:t>
            </a:r>
          </a:p>
          <a:p>
            <a:r>
              <a:rPr lang="en-US" dirty="0" smtClean="0"/>
              <a:t>Absent menace with normal vision</a:t>
            </a:r>
          </a:p>
          <a:p>
            <a:r>
              <a:rPr lang="en-US" dirty="0" smtClean="0"/>
              <a:t>Anisocoria</a:t>
            </a:r>
          </a:p>
          <a:p>
            <a:r>
              <a:rPr lang="en-US" dirty="0" smtClean="0"/>
              <a:t>+/- GP deficits</a:t>
            </a:r>
          </a:p>
          <a:p>
            <a:endParaRPr lang="en-US" dirty="0" smtClean="0"/>
          </a:p>
          <a:p>
            <a:endParaRPr lang="en-US" dirty="0"/>
          </a:p>
        </p:txBody>
      </p:sp>
    </p:spTree>
    <p:extLst>
      <p:ext uri="{BB962C8B-B14F-4D97-AF65-F5344CB8AC3E}">
        <p14:creationId xmlns:p14="http://schemas.microsoft.com/office/powerpoint/2010/main" val="18283705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slide(fromBottom)">
                                      <p:cBhvr>
                                        <p:cTn id="7" dur="500"/>
                                        <p:tgtEl>
                                          <p:spTgt spid="13">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13">
                                            <p:txEl>
                                              <p:pRg st="1" end="1"/>
                                            </p:txEl>
                                          </p:spTgt>
                                        </p:tgtEl>
                                        <p:attrNameLst>
                                          <p:attrName>style.visibility</p:attrName>
                                        </p:attrNameLst>
                                      </p:cBhvr>
                                      <p:to>
                                        <p:strVal val="visible"/>
                                      </p:to>
                                    </p:set>
                                    <p:animEffect transition="in" filter="slide(fromBottom)">
                                      <p:cBhvr>
                                        <p:cTn id="10" dur="500"/>
                                        <p:tgtEl>
                                          <p:spTgt spid="13">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Effect transition="in" filter="slide(fromBottom)">
                                      <p:cBhvr>
                                        <p:cTn id="13" dur="500"/>
                                        <p:tgtEl>
                                          <p:spTgt spid="13">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13">
                                            <p:txEl>
                                              <p:pRg st="3" end="3"/>
                                            </p:txEl>
                                          </p:spTgt>
                                        </p:tgtEl>
                                        <p:attrNameLst>
                                          <p:attrName>style.visibility</p:attrName>
                                        </p:attrNameLst>
                                      </p:cBhvr>
                                      <p:to>
                                        <p:strVal val="visible"/>
                                      </p:to>
                                    </p:set>
                                    <p:animEffect transition="in" filter="slide(fromBottom)">
                                      <p:cBhvr>
                                        <p:cTn id="16" dur="500"/>
                                        <p:tgtEl>
                                          <p:spTgt spid="13">
                                            <p:txEl>
                                              <p:pRg st="3" end="3"/>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animEffect transition="in" filter="slide(fromBottom)">
                                      <p:cBhvr>
                                        <p:cTn id="19" dur="500"/>
                                        <p:tgtEl>
                                          <p:spTgt spid="13">
                                            <p:txEl>
                                              <p:pRg st="4" end="4"/>
                                            </p:txEl>
                                          </p:spTgt>
                                        </p:tgtEl>
                                      </p:cBhvr>
                                    </p:animEffect>
                                  </p:childTnLst>
                                </p:cTn>
                              </p:par>
                              <p:par>
                                <p:cTn id="20" presetID="12" presetClass="entr" presetSubtype="4" fill="hold" nodeType="withEffect">
                                  <p:stCondLst>
                                    <p:cond delay="0"/>
                                  </p:stCondLst>
                                  <p:childTnLst>
                                    <p:set>
                                      <p:cBhvr>
                                        <p:cTn id="21" dur="1" fill="hold">
                                          <p:stCondLst>
                                            <p:cond delay="0"/>
                                          </p:stCondLst>
                                        </p:cTn>
                                        <p:tgtEl>
                                          <p:spTgt spid="13">
                                            <p:txEl>
                                              <p:pRg st="5" end="5"/>
                                            </p:txEl>
                                          </p:spTgt>
                                        </p:tgtEl>
                                        <p:attrNameLst>
                                          <p:attrName>style.visibility</p:attrName>
                                        </p:attrNameLst>
                                      </p:cBhvr>
                                      <p:to>
                                        <p:strVal val="visible"/>
                                      </p:to>
                                    </p:set>
                                    <p:animEffect transition="in" filter="slide(fromBottom)">
                                      <p:cBhvr>
                                        <p:cTn id="22" dur="500"/>
                                        <p:tgtEl>
                                          <p:spTgt spid="13">
                                            <p:txEl>
                                              <p:pRg st="5" end="5"/>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13">
                                            <p:txEl>
                                              <p:pRg st="6" end="6"/>
                                            </p:txEl>
                                          </p:spTgt>
                                        </p:tgtEl>
                                        <p:attrNameLst>
                                          <p:attrName>style.visibility</p:attrName>
                                        </p:attrNameLst>
                                      </p:cBhvr>
                                      <p:to>
                                        <p:strVal val="visible"/>
                                      </p:to>
                                    </p:set>
                                    <p:animEffect transition="in" filter="slide(fromBottom)">
                                      <p:cBhvr>
                                        <p:cTn id="25" dur="500"/>
                                        <p:tgtEl>
                                          <p:spTgt spid="1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Vestibular system</a:t>
            </a:r>
            <a:endParaRPr lang="en-US" dirty="0"/>
          </a:p>
        </p:txBody>
      </p:sp>
      <p:pic>
        <p:nvPicPr>
          <p:cNvPr id="4" name="Picture 3"/>
          <p:cNvPicPr>
            <a:picLocks noChangeAspect="1"/>
          </p:cNvPicPr>
          <p:nvPr/>
        </p:nvPicPr>
        <p:blipFill>
          <a:blip r:embed="rId2"/>
          <a:stretch>
            <a:fillRect/>
          </a:stretch>
        </p:blipFill>
        <p:spPr>
          <a:xfrm>
            <a:off x="2667000" y="1937799"/>
            <a:ext cx="3810000" cy="3810000"/>
          </a:xfrm>
          <a:prstGeom prst="rect">
            <a:avLst/>
          </a:prstGeom>
        </p:spPr>
      </p:pic>
    </p:spTree>
    <p:extLst>
      <p:ext uri="{BB962C8B-B14F-4D97-AF65-F5344CB8AC3E}">
        <p14:creationId xmlns:p14="http://schemas.microsoft.com/office/powerpoint/2010/main" val="216854199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C</a:t>
            </a:r>
            <a:r>
              <a:rPr lang="en-US" sz="2400" dirty="0" smtClean="0"/>
              <a:t>onsists of:</a:t>
            </a:r>
          </a:p>
          <a:p>
            <a:pPr marL="45720" indent="0">
              <a:buNone/>
            </a:pPr>
            <a:endParaRPr lang="en-US" sz="2400" dirty="0" smtClean="0"/>
          </a:p>
          <a:p>
            <a:pPr lvl="1"/>
            <a:r>
              <a:rPr lang="en-US" sz="2400" dirty="0" smtClean="0"/>
              <a:t>A </a:t>
            </a:r>
            <a:r>
              <a:rPr lang="en-US" sz="2400" dirty="0"/>
              <a:t>receptor organ within the petrous temporal bone (inner ear</a:t>
            </a:r>
            <a:r>
              <a:rPr lang="en-US" sz="2400" dirty="0" smtClean="0"/>
              <a:t>)</a:t>
            </a:r>
          </a:p>
          <a:p>
            <a:pPr lvl="1"/>
            <a:endParaRPr lang="en-US" sz="2400" dirty="0"/>
          </a:p>
          <a:p>
            <a:pPr lvl="1"/>
            <a:r>
              <a:rPr lang="en-US" sz="2400" dirty="0"/>
              <a:t>T</a:t>
            </a:r>
            <a:r>
              <a:rPr lang="en-US" sz="2400" dirty="0" smtClean="0"/>
              <a:t>he </a:t>
            </a:r>
            <a:r>
              <a:rPr lang="en-US" sz="2400" dirty="0"/>
              <a:t>vestibular </a:t>
            </a:r>
            <a:r>
              <a:rPr lang="en-US" sz="2400" dirty="0" smtClean="0"/>
              <a:t>nerve (CN VIII)</a:t>
            </a:r>
          </a:p>
          <a:p>
            <a:pPr lvl="1"/>
            <a:endParaRPr lang="en-US" sz="2400" dirty="0" smtClean="0"/>
          </a:p>
          <a:p>
            <a:pPr lvl="1"/>
            <a:r>
              <a:rPr lang="en-US" sz="2400" dirty="0" smtClean="0"/>
              <a:t>A balance </a:t>
            </a:r>
            <a:r>
              <a:rPr lang="en-US" sz="2400" dirty="0"/>
              <a:t>control </a:t>
            </a:r>
            <a:r>
              <a:rPr lang="en-US" sz="2400" dirty="0" smtClean="0"/>
              <a:t>Centre </a:t>
            </a:r>
            <a:r>
              <a:rPr lang="en-US" sz="2400" dirty="0"/>
              <a:t>at the back of the brain </a:t>
            </a:r>
            <a:endParaRPr lang="en-US" sz="2400" dirty="0"/>
          </a:p>
          <a:p>
            <a:pPr lvl="2"/>
            <a:r>
              <a:rPr lang="en-US" sz="2400" dirty="0"/>
              <a:t>4</a:t>
            </a:r>
            <a:r>
              <a:rPr lang="en-US" sz="2400" dirty="0" smtClean="0"/>
              <a:t> </a:t>
            </a:r>
            <a:r>
              <a:rPr lang="en-US" sz="2400" dirty="0"/>
              <a:t>brainstem nuclei located in the rostral medulla </a:t>
            </a:r>
            <a:r>
              <a:rPr lang="en-US" sz="2400" dirty="0" smtClean="0"/>
              <a:t>on </a:t>
            </a:r>
            <a:r>
              <a:rPr lang="en-US" sz="2400" dirty="0"/>
              <a:t>each side of the fourth ventricle </a:t>
            </a:r>
            <a:endParaRPr lang="en-US" sz="2400" dirty="0"/>
          </a:p>
          <a:p>
            <a:endParaRPr lang="en-US" dirty="0"/>
          </a:p>
        </p:txBody>
      </p:sp>
      <p:sp>
        <p:nvSpPr>
          <p:cNvPr id="3" name="Title 2"/>
          <p:cNvSpPr>
            <a:spLocks noGrp="1"/>
          </p:cNvSpPr>
          <p:nvPr>
            <p:ph type="title"/>
          </p:nvPr>
        </p:nvSpPr>
        <p:spPr/>
        <p:txBody>
          <a:bodyPr/>
          <a:lstStyle/>
          <a:p>
            <a:r>
              <a:rPr lang="en-US" dirty="0" smtClean="0"/>
              <a:t>Vestibular system</a:t>
            </a:r>
            <a:endParaRPr lang="en-US" dirty="0"/>
          </a:p>
        </p:txBody>
      </p:sp>
    </p:spTree>
    <p:extLst>
      <p:ext uri="{BB962C8B-B14F-4D97-AF65-F5344CB8AC3E}">
        <p14:creationId xmlns:p14="http://schemas.microsoft.com/office/powerpoint/2010/main" val="5493519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1000"/>
                                        <p:tgtEl>
                                          <p:spTgt spid="2">
                                            <p:txEl>
                                              <p:pRg st="2" end="2"/>
                                            </p:txEl>
                                          </p:spTgt>
                                        </p:tgtEl>
                                      </p:cBhvr>
                                    </p:animEffect>
                                    <p:anim calcmode="lin" valueType="num">
                                      <p:cBhvr>
                                        <p:cTn id="1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1000"/>
                                        <p:tgtEl>
                                          <p:spTgt spid="2">
                                            <p:txEl>
                                              <p:pRg st="4" end="4"/>
                                            </p:txEl>
                                          </p:spTgt>
                                        </p:tgtEl>
                                      </p:cBhvr>
                                    </p:animEffect>
                                    <p:anim calcmode="lin" valueType="num">
                                      <p:cBhvr>
                                        <p:cTn id="1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1000"/>
                                        <p:tgtEl>
                                          <p:spTgt spid="2">
                                            <p:txEl>
                                              <p:pRg st="6" end="6"/>
                                            </p:txEl>
                                          </p:spTgt>
                                        </p:tgtEl>
                                      </p:cBhvr>
                                    </p:animEffect>
                                    <p:anim calcmode="lin" valueType="num">
                                      <p:cBhvr>
                                        <p:cTn id="2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6" end="6"/>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1000"/>
                                        <p:tgtEl>
                                          <p:spTgt spid="2">
                                            <p:txEl>
                                              <p:pRg st="7" end="7"/>
                                            </p:txEl>
                                          </p:spTgt>
                                        </p:tgtEl>
                                      </p:cBhvr>
                                    </p:animEffect>
                                    <p:anim calcmode="lin" valueType="num">
                                      <p:cBhvr>
                                        <p:cTn id="28"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M</a:t>
            </a:r>
            <a:r>
              <a:rPr lang="en-US" sz="2400" dirty="0" smtClean="0"/>
              <a:t>aintain </a:t>
            </a:r>
            <a:r>
              <a:rPr lang="en-US" sz="2400" b="1" dirty="0"/>
              <a:t>equilibrium </a:t>
            </a:r>
            <a:r>
              <a:rPr lang="en-US" sz="2400" dirty="0"/>
              <a:t>or </a:t>
            </a:r>
            <a:r>
              <a:rPr lang="en-US" sz="2400" b="1" dirty="0"/>
              <a:t>balance </a:t>
            </a:r>
            <a:r>
              <a:rPr lang="en-US" sz="2400" dirty="0"/>
              <a:t>by detecting angular and linear </a:t>
            </a:r>
            <a:r>
              <a:rPr lang="en-US" sz="2400" dirty="0" smtClean="0"/>
              <a:t>accelerations </a:t>
            </a:r>
            <a:r>
              <a:rPr lang="en-US" sz="2400" dirty="0"/>
              <a:t>of the </a:t>
            </a:r>
            <a:r>
              <a:rPr lang="en-US" sz="2400" dirty="0" smtClean="0"/>
              <a:t>head</a:t>
            </a:r>
          </a:p>
          <a:p>
            <a:pPr marL="45720" indent="0">
              <a:buNone/>
            </a:pPr>
            <a:endParaRPr lang="en-US" sz="2400" dirty="0" smtClean="0"/>
          </a:p>
          <a:p>
            <a:r>
              <a:rPr lang="en-US" sz="2400" dirty="0" smtClean="0"/>
              <a:t>Sensory </a:t>
            </a:r>
            <a:r>
              <a:rPr lang="en-US" sz="2400" dirty="0"/>
              <a:t>information from the </a:t>
            </a:r>
            <a:r>
              <a:rPr lang="en-US" sz="2400" dirty="0" smtClean="0"/>
              <a:t>vestibular </a:t>
            </a:r>
            <a:r>
              <a:rPr lang="en-US" sz="2400" dirty="0"/>
              <a:t>system is </a:t>
            </a:r>
            <a:r>
              <a:rPr lang="en-US" sz="2400" dirty="0" smtClean="0"/>
              <a:t>used to:</a:t>
            </a:r>
          </a:p>
          <a:p>
            <a:pPr lvl="1"/>
            <a:r>
              <a:rPr lang="en-US" sz="2400" dirty="0" smtClean="0"/>
              <a:t>Provide </a:t>
            </a:r>
            <a:r>
              <a:rPr lang="en-US" sz="2400" dirty="0"/>
              <a:t>a stable visual image for the retina (while the head moves</a:t>
            </a:r>
            <a:r>
              <a:rPr lang="en-US" sz="2400" dirty="0" smtClean="0"/>
              <a:t>)</a:t>
            </a:r>
          </a:p>
          <a:p>
            <a:pPr lvl="1"/>
            <a:r>
              <a:rPr lang="en-US" sz="2400" dirty="0"/>
              <a:t>M</a:t>
            </a:r>
            <a:r>
              <a:rPr lang="en-US" sz="2400" dirty="0" smtClean="0"/>
              <a:t>ake </a:t>
            </a:r>
            <a:r>
              <a:rPr lang="en-US" sz="2400" dirty="0"/>
              <a:t>the adjustments in posture that are necessary to maintain </a:t>
            </a:r>
            <a:r>
              <a:rPr lang="en-US" sz="2400" dirty="0" smtClean="0"/>
              <a:t>balance </a:t>
            </a:r>
            <a:endParaRPr lang="en-US" sz="2400" dirty="0"/>
          </a:p>
          <a:p>
            <a:pPr marL="45720" indent="0">
              <a:buNone/>
            </a:pPr>
            <a:endParaRPr lang="en-US" dirty="0" smtClean="0"/>
          </a:p>
        </p:txBody>
      </p:sp>
      <p:sp>
        <p:nvSpPr>
          <p:cNvPr id="3" name="Title 2"/>
          <p:cNvSpPr>
            <a:spLocks noGrp="1"/>
          </p:cNvSpPr>
          <p:nvPr>
            <p:ph type="title"/>
          </p:nvPr>
        </p:nvSpPr>
        <p:spPr/>
        <p:txBody>
          <a:bodyPr/>
          <a:lstStyle/>
          <a:p>
            <a:r>
              <a:rPr lang="en-US" dirty="0" smtClean="0"/>
              <a:t>Vestibular system</a:t>
            </a:r>
            <a:endParaRPr lang="en-US" dirty="0"/>
          </a:p>
        </p:txBody>
      </p:sp>
    </p:spTree>
    <p:extLst>
      <p:ext uri="{BB962C8B-B14F-4D97-AF65-F5344CB8AC3E}">
        <p14:creationId xmlns:p14="http://schemas.microsoft.com/office/powerpoint/2010/main" val="25695700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1000"/>
                                        <p:tgtEl>
                                          <p:spTgt spid="2">
                                            <p:txEl>
                                              <p:pRg st="3" end="3"/>
                                            </p:txEl>
                                          </p:spTgt>
                                        </p:tgtEl>
                                      </p:cBhvr>
                                    </p:animEffect>
                                    <p:anim calcmode="lin" valueType="num">
                                      <p:cBhvr>
                                        <p:cTn id="20"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1000"/>
                                        <p:tgtEl>
                                          <p:spTgt spid="2">
                                            <p:txEl>
                                              <p:pRg st="4" end="4"/>
                                            </p:txEl>
                                          </p:spTgt>
                                        </p:tgtEl>
                                      </p:cBhvr>
                                    </p:animEffect>
                                    <p:anim calcmode="lin" valueType="num">
                                      <p:cBhvr>
                                        <p:cTn id="25"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476500" y="0"/>
            <a:ext cx="4168407" cy="6858000"/>
          </a:xfrm>
          <a:prstGeom prst="rect">
            <a:avLst/>
          </a:prstGeom>
        </p:spPr>
      </p:pic>
    </p:spTree>
    <p:extLst>
      <p:ext uri="{BB962C8B-B14F-4D97-AF65-F5344CB8AC3E}">
        <p14:creationId xmlns:p14="http://schemas.microsoft.com/office/powerpoint/2010/main" val="348594985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Vestibular system</a:t>
            </a:r>
            <a:endParaRPr lang="en-US" dirty="0"/>
          </a:p>
        </p:txBody>
      </p:sp>
      <p:sp>
        <p:nvSpPr>
          <p:cNvPr id="3" name="Content Placeholder 2"/>
          <p:cNvSpPr>
            <a:spLocks noGrp="1"/>
          </p:cNvSpPr>
          <p:nvPr>
            <p:ph idx="1"/>
          </p:nvPr>
        </p:nvSpPr>
        <p:spPr/>
        <p:txBody>
          <a:bodyPr>
            <a:normAutofit fontScale="92500" lnSpcReduction="20000"/>
          </a:bodyPr>
          <a:lstStyle/>
          <a:p>
            <a:r>
              <a:rPr lang="en-US" dirty="0"/>
              <a:t>Afferent nerves from vestibular hair cells terminate in vestibular nuclei of the medulla </a:t>
            </a:r>
            <a:endParaRPr lang="en-US" dirty="0" smtClean="0"/>
          </a:p>
          <a:p>
            <a:pPr marL="45720" indent="0">
              <a:buNone/>
            </a:pPr>
            <a:endParaRPr lang="en-US" dirty="0"/>
          </a:p>
          <a:p>
            <a:r>
              <a:rPr lang="en-US" dirty="0" smtClean="0"/>
              <a:t>The </a:t>
            </a:r>
            <a:r>
              <a:rPr lang="en-US" dirty="0"/>
              <a:t>balance control </a:t>
            </a:r>
            <a:r>
              <a:rPr lang="en-US" dirty="0" err="1"/>
              <a:t>centre</a:t>
            </a:r>
            <a:r>
              <a:rPr lang="en-US" dirty="0"/>
              <a:t> in the brainstem processes this information and sends messages to the rest of the body to keep the animal </a:t>
            </a:r>
            <a:r>
              <a:rPr lang="en-US" dirty="0" smtClean="0"/>
              <a:t>upright via:</a:t>
            </a:r>
          </a:p>
          <a:p>
            <a:pPr lvl="1"/>
            <a:r>
              <a:rPr lang="en-US" dirty="0" err="1" smtClean="0"/>
              <a:t>facilitatory</a:t>
            </a:r>
            <a:r>
              <a:rPr lang="en-US" dirty="0" smtClean="0"/>
              <a:t> </a:t>
            </a:r>
            <a:r>
              <a:rPr lang="en-US" dirty="0"/>
              <a:t>effect on the </a:t>
            </a:r>
            <a:r>
              <a:rPr lang="en-US" dirty="0" err="1"/>
              <a:t>ipsilateral</a:t>
            </a:r>
            <a:r>
              <a:rPr lang="en-US" dirty="0"/>
              <a:t> extensor muscles of the limb via the </a:t>
            </a:r>
            <a:r>
              <a:rPr lang="en-US" dirty="0" err="1"/>
              <a:t>vestibulospinal</a:t>
            </a:r>
            <a:r>
              <a:rPr lang="en-US" dirty="0"/>
              <a:t> tract </a:t>
            </a:r>
            <a:endParaRPr lang="en-US" dirty="0" smtClean="0"/>
          </a:p>
          <a:p>
            <a:pPr marL="365760" lvl="1" indent="0">
              <a:buNone/>
            </a:pPr>
            <a:endParaRPr lang="en-US" dirty="0" smtClean="0"/>
          </a:p>
          <a:p>
            <a:r>
              <a:rPr lang="en-US" dirty="0"/>
              <a:t>Messages are also sent to the muscles controlling </a:t>
            </a:r>
            <a:r>
              <a:rPr lang="en-US" dirty="0" smtClean="0"/>
              <a:t>movement </a:t>
            </a:r>
            <a:r>
              <a:rPr lang="en-US" dirty="0"/>
              <a:t>of the eyes (via medial longitudinal fasciculus and CNs III, IV and VI) to change the position of the eyes according to the position of the </a:t>
            </a:r>
            <a:r>
              <a:rPr lang="en-US" dirty="0" smtClean="0"/>
              <a:t>head</a:t>
            </a:r>
            <a:endParaRPr lang="en-US" dirty="0"/>
          </a:p>
          <a:p>
            <a:endParaRPr lang="en-US" dirty="0" smtClean="0"/>
          </a:p>
          <a:p>
            <a:r>
              <a:rPr lang="en-US" dirty="0" smtClean="0"/>
              <a:t>Brainstem </a:t>
            </a:r>
            <a:r>
              <a:rPr lang="en-US" dirty="0"/>
              <a:t>vestibular nuclei receive some influence from higher vestibular </a:t>
            </a:r>
            <a:r>
              <a:rPr lang="en-US" dirty="0" err="1"/>
              <a:t>centres</a:t>
            </a:r>
            <a:r>
              <a:rPr lang="en-US" dirty="0"/>
              <a:t> in the thalamus and from vestibular </a:t>
            </a:r>
            <a:r>
              <a:rPr lang="en-US" dirty="0" err="1"/>
              <a:t>centres</a:t>
            </a:r>
            <a:r>
              <a:rPr lang="en-US" dirty="0"/>
              <a:t> in the cerebellum (</a:t>
            </a:r>
            <a:r>
              <a:rPr lang="en-US" dirty="0" err="1"/>
              <a:t>flocculonodular</a:t>
            </a:r>
            <a:r>
              <a:rPr lang="en-US" dirty="0"/>
              <a:t> lobe and </a:t>
            </a:r>
            <a:r>
              <a:rPr lang="en-US" dirty="0" err="1"/>
              <a:t>fastigial</a:t>
            </a:r>
            <a:r>
              <a:rPr lang="en-US" dirty="0"/>
              <a:t> nuclei) </a:t>
            </a:r>
            <a:endParaRPr lang="en-US" dirty="0"/>
          </a:p>
          <a:p>
            <a:endParaRPr lang="en-US" dirty="0"/>
          </a:p>
          <a:p>
            <a:endParaRPr lang="en-US" dirty="0"/>
          </a:p>
        </p:txBody>
      </p:sp>
    </p:spTree>
    <p:extLst>
      <p:ext uri="{BB962C8B-B14F-4D97-AF65-F5344CB8AC3E}">
        <p14:creationId xmlns:p14="http://schemas.microsoft.com/office/powerpoint/2010/main" val="25937780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1000"/>
                                        <p:tgtEl>
                                          <p:spTgt spid="3">
                                            <p:txEl>
                                              <p:pRg st="7" end="7"/>
                                            </p:txEl>
                                          </p:spTgt>
                                        </p:tgtEl>
                                      </p:cBhvr>
                                    </p:animEffect>
                                    <p:anim calcmode="lin" valueType="num">
                                      <p:cBhvr>
                                        <p:cTn id="3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 descr="BrainSect700-14.jpg"/>
          <p:cNvPicPr>
            <a:picLocks noChangeAspect="1"/>
          </p:cNvPicPr>
          <p:nvPr/>
        </p:nvPicPr>
        <p:blipFill>
          <a:blip r:embed="rId3" cstate="print"/>
          <a:srcRect/>
          <a:stretch>
            <a:fillRect/>
          </a:stretch>
        </p:blipFill>
        <p:spPr bwMode="auto">
          <a:xfrm>
            <a:off x="1447800" y="152400"/>
            <a:ext cx="5422900" cy="4648200"/>
          </a:xfrm>
          <a:prstGeom prst="rect">
            <a:avLst/>
          </a:prstGeom>
          <a:noFill/>
          <a:ln w="9525">
            <a:noFill/>
            <a:miter lim="800000"/>
            <a:headEnd/>
            <a:tailEnd/>
          </a:ln>
        </p:spPr>
      </p:pic>
      <p:cxnSp>
        <p:nvCxnSpPr>
          <p:cNvPr id="4" name="Straight Arrow Connector 3"/>
          <p:cNvCxnSpPr/>
          <p:nvPr/>
        </p:nvCxnSpPr>
        <p:spPr>
          <a:xfrm rot="5400000">
            <a:off x="2324101" y="2400300"/>
            <a:ext cx="1600200" cy="3175"/>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4229894" y="2399506"/>
            <a:ext cx="1600200" cy="1588"/>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1790701" y="4686300"/>
            <a:ext cx="2971800" cy="3175"/>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3315494" y="4685506"/>
            <a:ext cx="2971800" cy="1588"/>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10" name="Minus 9"/>
          <p:cNvSpPr/>
          <p:nvPr/>
        </p:nvSpPr>
        <p:spPr>
          <a:xfrm>
            <a:off x="2667000" y="2133600"/>
            <a:ext cx="381000" cy="304800"/>
          </a:xfrm>
          <a:prstGeom prst="mathMin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Minus 10"/>
          <p:cNvSpPr/>
          <p:nvPr/>
        </p:nvSpPr>
        <p:spPr>
          <a:xfrm>
            <a:off x="5105400" y="2133600"/>
            <a:ext cx="381000" cy="304800"/>
          </a:xfrm>
          <a:prstGeom prst="mathMin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Plus 11"/>
          <p:cNvSpPr/>
          <p:nvPr/>
        </p:nvSpPr>
        <p:spPr>
          <a:xfrm>
            <a:off x="2667000" y="5410200"/>
            <a:ext cx="457200" cy="609600"/>
          </a:xfrm>
          <a:prstGeom prst="math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Plus 12"/>
          <p:cNvSpPr/>
          <p:nvPr/>
        </p:nvSpPr>
        <p:spPr>
          <a:xfrm>
            <a:off x="4953000" y="5334000"/>
            <a:ext cx="457200" cy="609600"/>
          </a:xfrm>
          <a:prstGeom prst="math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946" name="TextBox 13"/>
          <p:cNvSpPr txBox="1">
            <a:spLocks noChangeArrowheads="1"/>
          </p:cNvSpPr>
          <p:nvPr/>
        </p:nvSpPr>
        <p:spPr bwMode="auto">
          <a:xfrm>
            <a:off x="4648200" y="6248400"/>
            <a:ext cx="2286000" cy="369888"/>
          </a:xfrm>
          <a:prstGeom prst="rect">
            <a:avLst/>
          </a:prstGeom>
          <a:noFill/>
          <a:ln w="9525">
            <a:noFill/>
            <a:miter lim="800000"/>
            <a:headEnd/>
            <a:tailEnd/>
          </a:ln>
        </p:spPr>
        <p:txBody>
          <a:bodyPr>
            <a:spAutoFit/>
          </a:bodyPr>
          <a:lstStyle/>
          <a:p>
            <a:r>
              <a:rPr lang="en-US">
                <a:latin typeface="Calibri" pitchFamily="34" charset="0"/>
              </a:rPr>
              <a:t>Extensor limb muscles</a:t>
            </a:r>
          </a:p>
        </p:txBody>
      </p:sp>
      <p:sp>
        <p:nvSpPr>
          <p:cNvPr id="39947" name="TextBox 14"/>
          <p:cNvSpPr txBox="1">
            <a:spLocks noChangeArrowheads="1"/>
          </p:cNvSpPr>
          <p:nvPr/>
        </p:nvSpPr>
        <p:spPr bwMode="auto">
          <a:xfrm>
            <a:off x="1600200" y="6248400"/>
            <a:ext cx="2286000" cy="369888"/>
          </a:xfrm>
          <a:prstGeom prst="rect">
            <a:avLst/>
          </a:prstGeom>
          <a:noFill/>
          <a:ln w="9525">
            <a:noFill/>
            <a:miter lim="800000"/>
            <a:headEnd/>
            <a:tailEnd/>
          </a:ln>
        </p:spPr>
        <p:txBody>
          <a:bodyPr>
            <a:spAutoFit/>
          </a:bodyPr>
          <a:lstStyle/>
          <a:p>
            <a:r>
              <a:rPr lang="en-US">
                <a:latin typeface="Calibri" pitchFamily="34" charset="0"/>
              </a:rPr>
              <a:t>Extensor limb muscles</a:t>
            </a:r>
          </a:p>
        </p:txBody>
      </p:sp>
      <p:sp>
        <p:nvSpPr>
          <p:cNvPr id="39948" name="TextBox 15"/>
          <p:cNvSpPr txBox="1">
            <a:spLocks noChangeArrowheads="1"/>
          </p:cNvSpPr>
          <p:nvPr/>
        </p:nvSpPr>
        <p:spPr bwMode="auto">
          <a:xfrm>
            <a:off x="5791200" y="4419600"/>
            <a:ext cx="2286000" cy="369888"/>
          </a:xfrm>
          <a:prstGeom prst="rect">
            <a:avLst/>
          </a:prstGeom>
          <a:noFill/>
          <a:ln w="9525">
            <a:noFill/>
            <a:miter lim="800000"/>
            <a:headEnd/>
            <a:tailEnd/>
          </a:ln>
        </p:spPr>
        <p:txBody>
          <a:bodyPr>
            <a:spAutoFit/>
          </a:bodyPr>
          <a:lstStyle/>
          <a:p>
            <a:r>
              <a:rPr lang="en-US">
                <a:latin typeface="Calibri" pitchFamily="34" charset="0"/>
              </a:rPr>
              <a:t>Everything is balanced</a:t>
            </a:r>
          </a:p>
        </p:txBody>
      </p:sp>
    </p:spTree>
    <p:extLst>
      <p:ext uri="{BB962C8B-B14F-4D97-AF65-F5344CB8AC3E}">
        <p14:creationId xmlns:p14="http://schemas.microsoft.com/office/powerpoint/2010/main" val="23249916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0" y="838200"/>
          <a:ext cx="8915400" cy="58674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6674508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idx="4294967295"/>
          </p:nvPr>
        </p:nvSpPr>
        <p:spPr>
          <a:xfrm>
            <a:off x="1143000" y="2590800"/>
            <a:ext cx="6705600" cy="1143000"/>
          </a:xfrm>
        </p:spPr>
        <p:txBody>
          <a:bodyPr/>
          <a:lstStyle/>
          <a:p>
            <a:pPr eaLnBrk="1" hangingPunct="1"/>
            <a:r>
              <a:rPr lang="en-US" dirty="0" smtClean="0"/>
              <a:t>Central Vestibular Lesion</a:t>
            </a:r>
          </a:p>
        </p:txBody>
      </p:sp>
    </p:spTree>
    <p:extLst>
      <p:ext uri="{BB962C8B-B14F-4D97-AF65-F5344CB8AC3E}">
        <p14:creationId xmlns:p14="http://schemas.microsoft.com/office/powerpoint/2010/main" val="316484594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rainSect700-14.jpg"/>
          <p:cNvPicPr>
            <a:picLocks noChangeAspect="1"/>
          </p:cNvPicPr>
          <p:nvPr/>
        </p:nvPicPr>
        <p:blipFill>
          <a:blip r:embed="rId3" cstate="print"/>
          <a:srcRect/>
          <a:stretch>
            <a:fillRect/>
          </a:stretch>
        </p:blipFill>
        <p:spPr bwMode="auto">
          <a:xfrm>
            <a:off x="1447800" y="152400"/>
            <a:ext cx="5422900" cy="4648200"/>
          </a:xfrm>
          <a:prstGeom prst="rect">
            <a:avLst/>
          </a:prstGeom>
          <a:noFill/>
          <a:ln w="9525">
            <a:noFill/>
            <a:miter lim="800000"/>
            <a:headEnd/>
            <a:tailEnd/>
          </a:ln>
        </p:spPr>
      </p:pic>
      <p:cxnSp>
        <p:nvCxnSpPr>
          <p:cNvPr id="4" name="Straight Arrow Connector 3"/>
          <p:cNvCxnSpPr/>
          <p:nvPr/>
        </p:nvCxnSpPr>
        <p:spPr>
          <a:xfrm rot="5400000">
            <a:off x="2324101" y="2400300"/>
            <a:ext cx="1600200" cy="3175"/>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4229894" y="2399506"/>
            <a:ext cx="1600200" cy="1588"/>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1790701" y="4686300"/>
            <a:ext cx="2971800" cy="3175"/>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3315494" y="4685506"/>
            <a:ext cx="2971800" cy="1588"/>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10" name="Minus 9"/>
          <p:cNvSpPr/>
          <p:nvPr/>
        </p:nvSpPr>
        <p:spPr>
          <a:xfrm>
            <a:off x="2667000" y="2133600"/>
            <a:ext cx="381000" cy="304800"/>
          </a:xfrm>
          <a:prstGeom prst="mathMin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Minus 10"/>
          <p:cNvSpPr/>
          <p:nvPr/>
        </p:nvSpPr>
        <p:spPr>
          <a:xfrm>
            <a:off x="5105400" y="2133600"/>
            <a:ext cx="381000" cy="304800"/>
          </a:xfrm>
          <a:prstGeom prst="mathMin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Plus 11"/>
          <p:cNvSpPr/>
          <p:nvPr/>
        </p:nvSpPr>
        <p:spPr>
          <a:xfrm>
            <a:off x="2667000" y="5410200"/>
            <a:ext cx="457200" cy="609600"/>
          </a:xfrm>
          <a:prstGeom prst="math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Plus 12"/>
          <p:cNvSpPr/>
          <p:nvPr/>
        </p:nvSpPr>
        <p:spPr>
          <a:xfrm>
            <a:off x="4953000" y="5334000"/>
            <a:ext cx="457200" cy="609600"/>
          </a:xfrm>
          <a:prstGeom prst="math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TextBox 13"/>
          <p:cNvSpPr txBox="1">
            <a:spLocks noChangeArrowheads="1"/>
          </p:cNvSpPr>
          <p:nvPr/>
        </p:nvSpPr>
        <p:spPr bwMode="auto">
          <a:xfrm>
            <a:off x="4648200" y="6248400"/>
            <a:ext cx="2286000" cy="369888"/>
          </a:xfrm>
          <a:prstGeom prst="rect">
            <a:avLst/>
          </a:prstGeom>
          <a:noFill/>
          <a:ln w="9525">
            <a:noFill/>
            <a:miter lim="800000"/>
            <a:headEnd/>
            <a:tailEnd/>
          </a:ln>
        </p:spPr>
        <p:txBody>
          <a:bodyPr>
            <a:spAutoFit/>
          </a:bodyPr>
          <a:lstStyle/>
          <a:p>
            <a:r>
              <a:rPr lang="en-US">
                <a:latin typeface="Calibri" pitchFamily="34" charset="0"/>
              </a:rPr>
              <a:t>Extensor limb muscles</a:t>
            </a:r>
          </a:p>
        </p:txBody>
      </p:sp>
      <p:sp>
        <p:nvSpPr>
          <p:cNvPr id="44043" name="TextBox 14"/>
          <p:cNvSpPr txBox="1">
            <a:spLocks noChangeArrowheads="1"/>
          </p:cNvSpPr>
          <p:nvPr/>
        </p:nvSpPr>
        <p:spPr bwMode="auto">
          <a:xfrm>
            <a:off x="1600200" y="6248400"/>
            <a:ext cx="2286000" cy="369888"/>
          </a:xfrm>
          <a:prstGeom prst="rect">
            <a:avLst/>
          </a:prstGeom>
          <a:noFill/>
          <a:ln w="9525">
            <a:noFill/>
            <a:miter lim="800000"/>
            <a:headEnd/>
            <a:tailEnd/>
          </a:ln>
        </p:spPr>
        <p:txBody>
          <a:bodyPr>
            <a:spAutoFit/>
          </a:bodyPr>
          <a:lstStyle/>
          <a:p>
            <a:r>
              <a:rPr lang="en-US">
                <a:latin typeface="Calibri" pitchFamily="34" charset="0"/>
              </a:rPr>
              <a:t>Extensor limb muscles</a:t>
            </a:r>
          </a:p>
        </p:txBody>
      </p:sp>
      <p:sp>
        <p:nvSpPr>
          <p:cNvPr id="16" name="Circular Arrow 15"/>
          <p:cNvSpPr/>
          <p:nvPr/>
        </p:nvSpPr>
        <p:spPr>
          <a:xfrm>
            <a:off x="5638800" y="4343400"/>
            <a:ext cx="1905000" cy="1905000"/>
          </a:xfrm>
          <a:prstGeom prst="circular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7" name="TextBox 16"/>
          <p:cNvSpPr txBox="1">
            <a:spLocks noChangeArrowheads="1"/>
          </p:cNvSpPr>
          <p:nvPr/>
        </p:nvSpPr>
        <p:spPr bwMode="auto">
          <a:xfrm>
            <a:off x="6477000" y="5334000"/>
            <a:ext cx="2286000" cy="646113"/>
          </a:xfrm>
          <a:prstGeom prst="rect">
            <a:avLst/>
          </a:prstGeom>
          <a:noFill/>
          <a:ln w="9525">
            <a:noFill/>
            <a:miter lim="800000"/>
            <a:headEnd/>
            <a:tailEnd/>
          </a:ln>
        </p:spPr>
        <p:txBody>
          <a:bodyPr>
            <a:spAutoFit/>
          </a:bodyPr>
          <a:lstStyle/>
          <a:p>
            <a:r>
              <a:rPr lang="en-US">
                <a:latin typeface="Calibri" pitchFamily="34" charset="0"/>
              </a:rPr>
              <a:t>Roll, turn, head tilt to the side of the lesion</a:t>
            </a:r>
          </a:p>
        </p:txBody>
      </p:sp>
      <p:sp>
        <p:nvSpPr>
          <p:cNvPr id="18" name="Explosion 1 17"/>
          <p:cNvSpPr/>
          <p:nvPr/>
        </p:nvSpPr>
        <p:spPr>
          <a:xfrm>
            <a:off x="4495800" y="2895600"/>
            <a:ext cx="609600" cy="838200"/>
          </a:xfrm>
          <a:prstGeom prst="irregularSeal1">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18266372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par>
                          <p:cTn id="8" fill="hold">
                            <p:stCondLst>
                              <p:cond delay="500"/>
                            </p:stCondLst>
                            <p:childTnLst>
                              <p:par>
                                <p:cTn id="9" presetID="3" presetClass="exit" presetSubtype="10" fill="hold" nodeType="afterEffect">
                                  <p:stCondLst>
                                    <p:cond delay="0"/>
                                  </p:stCondLst>
                                  <p:childTnLst>
                                    <p:animEffect transition="out" filter="blinds(horizontal)">
                                      <p:cBhvr>
                                        <p:cTn id="10" dur="500"/>
                                        <p:tgtEl>
                                          <p:spTgt spid="9"/>
                                        </p:tgtEl>
                                      </p:cBhvr>
                                    </p:animEffect>
                                    <p:set>
                                      <p:cBhvr>
                                        <p:cTn id="11" dur="1" fill="hold">
                                          <p:stCondLst>
                                            <p:cond delay="499"/>
                                          </p:stCondLst>
                                        </p:cTn>
                                        <p:tgtEl>
                                          <p:spTgt spid="9"/>
                                        </p:tgtEl>
                                        <p:attrNameLst>
                                          <p:attrName>style.visibility</p:attrName>
                                        </p:attrNameLst>
                                      </p:cBhvr>
                                      <p:to>
                                        <p:strVal val="hidden"/>
                                      </p:to>
                                    </p:set>
                                  </p:childTnLst>
                                </p:cTn>
                              </p:par>
                              <p:par>
                                <p:cTn id="12" presetID="3" presetClass="exit" presetSubtype="10" fill="hold" nodeType="withEffect">
                                  <p:stCondLst>
                                    <p:cond delay="0"/>
                                  </p:stCondLst>
                                  <p:childTnLst>
                                    <p:animEffect transition="out" filter="blinds(horizontal)">
                                      <p:cBhvr>
                                        <p:cTn id="13" dur="500"/>
                                        <p:tgtEl>
                                          <p:spTgt spid="13"/>
                                        </p:tgtEl>
                                      </p:cBhvr>
                                    </p:animEffect>
                                    <p:set>
                                      <p:cBhvr>
                                        <p:cTn id="14" dur="1" fill="hold">
                                          <p:stCondLst>
                                            <p:cond delay="499"/>
                                          </p:stCondLst>
                                        </p:cTn>
                                        <p:tgtEl>
                                          <p:spTgt spid="13"/>
                                        </p:tgtEl>
                                        <p:attrNameLst>
                                          <p:attrName>style.visibility</p:attrName>
                                        </p:attrNameLst>
                                      </p:cBhvr>
                                      <p:to>
                                        <p:strVal val="hidden"/>
                                      </p:to>
                                    </p:set>
                                  </p:childTnLst>
                                </p:cTn>
                              </p:par>
                              <p:par>
                                <p:cTn id="15" presetID="3" presetClass="exit" presetSubtype="10" fill="hold" grpId="0" nodeType="withEffect">
                                  <p:stCondLst>
                                    <p:cond delay="0"/>
                                  </p:stCondLst>
                                  <p:childTnLst>
                                    <p:animEffect transition="out" filter="blinds(horizontal)">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8" presetClass="emph" presetSubtype="0" fill="hold" nodeType="clickEffect">
                                  <p:stCondLst>
                                    <p:cond delay="0"/>
                                  </p:stCondLst>
                                  <p:childTnLst>
                                    <p:animRot by="1200000">
                                      <p:cBhvr>
                                        <p:cTn id="21" dur="2000" fill="hold"/>
                                        <p:tgtEl>
                                          <p:spTgt spid="2"/>
                                        </p:tgtEl>
                                        <p:attrNameLst>
                                          <p:attrName>r</p:attrName>
                                        </p:attrNameLst>
                                      </p:cBhvr>
                                    </p:animRot>
                                  </p:childTnLst>
                                </p:cTn>
                              </p:par>
                            </p:childTnLst>
                          </p:cTn>
                        </p:par>
                        <p:par>
                          <p:cTn id="22" fill="hold">
                            <p:stCondLst>
                              <p:cond delay="2000"/>
                            </p:stCondLst>
                            <p:childTnLst>
                              <p:par>
                                <p:cTn id="23" presetID="3" presetClass="entr" presetSubtype="1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linds(horizontal)">
                                      <p:cBhvr>
                                        <p:cTn id="25" dur="500"/>
                                        <p:tgtEl>
                                          <p:spTgt spid="16"/>
                                        </p:tgtEl>
                                      </p:cBhvr>
                                    </p:animEffect>
                                  </p:childTnLst>
                                </p:cTn>
                              </p:par>
                            </p:childTnLst>
                          </p:cTn>
                        </p:par>
                        <p:par>
                          <p:cTn id="26" fill="hold">
                            <p:stCondLst>
                              <p:cond delay="2500"/>
                            </p:stCondLst>
                            <p:childTnLst>
                              <p:par>
                                <p:cTn id="27" presetID="3" presetClass="entr" presetSubtype="1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blinds(horizontal)">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idx="4294967295"/>
          </p:nvPr>
        </p:nvSpPr>
        <p:spPr>
          <a:xfrm>
            <a:off x="762000" y="2667000"/>
            <a:ext cx="7620000" cy="1143000"/>
          </a:xfrm>
        </p:spPr>
        <p:txBody>
          <a:bodyPr/>
          <a:lstStyle/>
          <a:p>
            <a:pPr eaLnBrk="1" hangingPunct="1"/>
            <a:r>
              <a:rPr lang="en-US" smtClean="0"/>
              <a:t>Paradoxical Vestibular Lesion</a:t>
            </a:r>
          </a:p>
        </p:txBody>
      </p:sp>
    </p:spTree>
    <p:extLst>
      <p:ext uri="{BB962C8B-B14F-4D97-AF65-F5344CB8AC3E}">
        <p14:creationId xmlns:p14="http://schemas.microsoft.com/office/powerpoint/2010/main" val="68510642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rainSect700-14.jpg"/>
          <p:cNvPicPr>
            <a:picLocks noChangeAspect="1"/>
          </p:cNvPicPr>
          <p:nvPr/>
        </p:nvPicPr>
        <p:blipFill>
          <a:blip r:embed="rId3" cstate="print"/>
          <a:srcRect/>
          <a:stretch>
            <a:fillRect/>
          </a:stretch>
        </p:blipFill>
        <p:spPr bwMode="auto">
          <a:xfrm>
            <a:off x="1447800" y="152400"/>
            <a:ext cx="5422900" cy="4648200"/>
          </a:xfrm>
          <a:prstGeom prst="rect">
            <a:avLst/>
          </a:prstGeom>
          <a:noFill/>
          <a:ln w="9525">
            <a:noFill/>
            <a:miter lim="800000"/>
            <a:headEnd/>
            <a:tailEnd/>
          </a:ln>
        </p:spPr>
      </p:pic>
      <p:cxnSp>
        <p:nvCxnSpPr>
          <p:cNvPr id="4" name="Straight Arrow Connector 3"/>
          <p:cNvCxnSpPr/>
          <p:nvPr/>
        </p:nvCxnSpPr>
        <p:spPr>
          <a:xfrm rot="5400000">
            <a:off x="2324101" y="2400300"/>
            <a:ext cx="1600200" cy="3175"/>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4229894" y="2399506"/>
            <a:ext cx="1600200" cy="1588"/>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1790701" y="4686300"/>
            <a:ext cx="2971800" cy="3175"/>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3315494" y="4685506"/>
            <a:ext cx="2971800" cy="1588"/>
          </a:xfrm>
          <a:prstGeom prst="straightConnector1">
            <a:avLst/>
          </a:prstGeom>
          <a:ln w="381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10" name="Minus 9"/>
          <p:cNvSpPr/>
          <p:nvPr/>
        </p:nvSpPr>
        <p:spPr>
          <a:xfrm>
            <a:off x="2667000" y="2133600"/>
            <a:ext cx="381000" cy="304800"/>
          </a:xfrm>
          <a:prstGeom prst="mathMin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Minus 10"/>
          <p:cNvSpPr/>
          <p:nvPr/>
        </p:nvSpPr>
        <p:spPr>
          <a:xfrm>
            <a:off x="5105400" y="2133600"/>
            <a:ext cx="381000" cy="304800"/>
          </a:xfrm>
          <a:prstGeom prst="mathMin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Plus 11"/>
          <p:cNvSpPr/>
          <p:nvPr/>
        </p:nvSpPr>
        <p:spPr>
          <a:xfrm>
            <a:off x="2667000" y="5410200"/>
            <a:ext cx="457200" cy="609600"/>
          </a:xfrm>
          <a:prstGeom prst="math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Plus 12"/>
          <p:cNvSpPr/>
          <p:nvPr/>
        </p:nvSpPr>
        <p:spPr>
          <a:xfrm>
            <a:off x="4953000" y="5334000"/>
            <a:ext cx="457200" cy="609600"/>
          </a:xfrm>
          <a:prstGeom prst="math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138" name="TextBox 13"/>
          <p:cNvSpPr txBox="1">
            <a:spLocks noChangeArrowheads="1"/>
          </p:cNvSpPr>
          <p:nvPr/>
        </p:nvSpPr>
        <p:spPr bwMode="auto">
          <a:xfrm>
            <a:off x="4648200" y="6248400"/>
            <a:ext cx="2286000" cy="369888"/>
          </a:xfrm>
          <a:prstGeom prst="rect">
            <a:avLst/>
          </a:prstGeom>
          <a:noFill/>
          <a:ln w="9525">
            <a:noFill/>
            <a:miter lim="800000"/>
            <a:headEnd/>
            <a:tailEnd/>
          </a:ln>
        </p:spPr>
        <p:txBody>
          <a:bodyPr>
            <a:spAutoFit/>
          </a:bodyPr>
          <a:lstStyle/>
          <a:p>
            <a:r>
              <a:rPr lang="en-US">
                <a:latin typeface="Calibri" pitchFamily="34" charset="0"/>
              </a:rPr>
              <a:t>Extensor limb muscles</a:t>
            </a:r>
          </a:p>
        </p:txBody>
      </p:sp>
      <p:sp>
        <p:nvSpPr>
          <p:cNvPr id="48139" name="TextBox 14"/>
          <p:cNvSpPr txBox="1">
            <a:spLocks noChangeArrowheads="1"/>
          </p:cNvSpPr>
          <p:nvPr/>
        </p:nvSpPr>
        <p:spPr bwMode="auto">
          <a:xfrm>
            <a:off x="1600200" y="6248400"/>
            <a:ext cx="2286000" cy="369888"/>
          </a:xfrm>
          <a:prstGeom prst="rect">
            <a:avLst/>
          </a:prstGeom>
          <a:noFill/>
          <a:ln w="9525">
            <a:noFill/>
            <a:miter lim="800000"/>
            <a:headEnd/>
            <a:tailEnd/>
          </a:ln>
        </p:spPr>
        <p:txBody>
          <a:bodyPr>
            <a:spAutoFit/>
          </a:bodyPr>
          <a:lstStyle/>
          <a:p>
            <a:r>
              <a:rPr lang="en-US">
                <a:latin typeface="Calibri" pitchFamily="34" charset="0"/>
              </a:rPr>
              <a:t>Extensor limb muscles</a:t>
            </a:r>
          </a:p>
        </p:txBody>
      </p:sp>
      <p:cxnSp>
        <p:nvCxnSpPr>
          <p:cNvPr id="17" name="Straight Arrow Connector 16"/>
          <p:cNvCxnSpPr/>
          <p:nvPr/>
        </p:nvCxnSpPr>
        <p:spPr>
          <a:xfrm rot="5400000">
            <a:off x="3315494" y="4685506"/>
            <a:ext cx="2971800" cy="1588"/>
          </a:xfrm>
          <a:prstGeom prst="straightConnector1">
            <a:avLst/>
          </a:prstGeom>
          <a:ln w="6350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18" name="Plus 17"/>
          <p:cNvSpPr/>
          <p:nvPr/>
        </p:nvSpPr>
        <p:spPr>
          <a:xfrm>
            <a:off x="4800600" y="5181600"/>
            <a:ext cx="762000" cy="990600"/>
          </a:xfrm>
          <a:prstGeom prst="math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Curved Right Arrow 20"/>
          <p:cNvSpPr/>
          <p:nvPr/>
        </p:nvSpPr>
        <p:spPr>
          <a:xfrm rot="5400000">
            <a:off x="723900" y="4305300"/>
            <a:ext cx="685800" cy="1219200"/>
          </a:xfrm>
          <a:prstGeom prst="curved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22" name="TextBox 21"/>
          <p:cNvSpPr txBox="1">
            <a:spLocks noChangeArrowheads="1"/>
          </p:cNvSpPr>
          <p:nvPr/>
        </p:nvSpPr>
        <p:spPr bwMode="auto">
          <a:xfrm>
            <a:off x="152400" y="5334000"/>
            <a:ext cx="2514600" cy="646113"/>
          </a:xfrm>
          <a:prstGeom prst="rect">
            <a:avLst/>
          </a:prstGeom>
          <a:noFill/>
          <a:ln w="9525">
            <a:noFill/>
            <a:miter lim="800000"/>
            <a:headEnd/>
            <a:tailEnd/>
          </a:ln>
        </p:spPr>
        <p:txBody>
          <a:bodyPr>
            <a:spAutoFit/>
          </a:bodyPr>
          <a:lstStyle/>
          <a:p>
            <a:r>
              <a:rPr lang="en-US">
                <a:latin typeface="Calibri" pitchFamily="34" charset="0"/>
              </a:rPr>
              <a:t>Roll, turn, head tilt away from of the lesion</a:t>
            </a:r>
          </a:p>
        </p:txBody>
      </p:sp>
      <p:sp>
        <p:nvSpPr>
          <p:cNvPr id="23" name="Explosion 1 22"/>
          <p:cNvSpPr/>
          <p:nvPr/>
        </p:nvSpPr>
        <p:spPr>
          <a:xfrm>
            <a:off x="4724400" y="1219200"/>
            <a:ext cx="609600" cy="838200"/>
          </a:xfrm>
          <a:prstGeom prst="irregularSeal1">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33822375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par>
                          <p:cTn id="8" fill="hold">
                            <p:stCondLst>
                              <p:cond delay="500"/>
                            </p:stCondLst>
                            <p:childTnLst>
                              <p:par>
                                <p:cTn id="9" presetID="3" presetClass="exit" presetSubtype="10" fill="hold" nodeType="afterEffect">
                                  <p:stCondLst>
                                    <p:cond delay="0"/>
                                  </p:stCondLst>
                                  <p:childTnLst>
                                    <p:animEffect transition="out" filter="blinds(horizontal)">
                                      <p:cBhvr>
                                        <p:cTn id="10" dur="500"/>
                                        <p:tgtEl>
                                          <p:spTgt spid="6"/>
                                        </p:tgtEl>
                                      </p:cBhvr>
                                    </p:animEffect>
                                    <p:set>
                                      <p:cBhvr>
                                        <p:cTn id="11" dur="1" fill="hold">
                                          <p:stCondLst>
                                            <p:cond delay="499"/>
                                          </p:stCondLst>
                                        </p:cTn>
                                        <p:tgtEl>
                                          <p:spTgt spid="6"/>
                                        </p:tgtEl>
                                        <p:attrNameLst>
                                          <p:attrName>style.visibility</p:attrName>
                                        </p:attrNameLst>
                                      </p:cBhvr>
                                      <p:to>
                                        <p:strVal val="hidden"/>
                                      </p:to>
                                    </p:set>
                                  </p:childTnLst>
                                </p:cTn>
                              </p:par>
                              <p:par>
                                <p:cTn id="12" presetID="3" presetClass="exit" presetSubtype="10" fill="hold" nodeType="withEffect">
                                  <p:stCondLst>
                                    <p:cond delay="0"/>
                                  </p:stCondLst>
                                  <p:childTnLst>
                                    <p:animEffect transition="out" filter="blinds(horizontal)">
                                      <p:cBhvr>
                                        <p:cTn id="13" dur="500"/>
                                        <p:tgtEl>
                                          <p:spTgt spid="11"/>
                                        </p:tgtEl>
                                      </p:cBhvr>
                                    </p:animEffect>
                                    <p:set>
                                      <p:cBhvr>
                                        <p:cTn id="14" dur="1" fill="hold">
                                          <p:stCondLst>
                                            <p:cond delay="499"/>
                                          </p:stCondLst>
                                        </p:cTn>
                                        <p:tgtEl>
                                          <p:spTgt spid="11"/>
                                        </p:tgtEl>
                                        <p:attrNameLst>
                                          <p:attrName>style.visibility</p:attrName>
                                        </p:attrNameLst>
                                      </p:cBhvr>
                                      <p:to>
                                        <p:strVal val="hidden"/>
                                      </p:to>
                                    </p:set>
                                  </p:childTnLst>
                                </p:cTn>
                              </p:par>
                            </p:childTnLst>
                          </p:cTn>
                        </p:par>
                        <p:par>
                          <p:cTn id="15" fill="hold">
                            <p:stCondLst>
                              <p:cond delay="1000"/>
                            </p:stCondLst>
                            <p:childTnLst>
                              <p:par>
                                <p:cTn id="16" presetID="3" presetClass="entr" presetSubtype="1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linds(horizontal)">
                                      <p:cBhvr>
                                        <p:cTn id="18" dur="500"/>
                                        <p:tgtEl>
                                          <p:spTgt spid="17"/>
                                        </p:tgtEl>
                                      </p:cBhvr>
                                    </p:animEffect>
                                  </p:childTnLst>
                                </p:cTn>
                              </p:par>
                              <p:par>
                                <p:cTn id="19" presetID="3" presetClass="entr" presetSubtype="1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linds(horizontal)">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mph" presetSubtype="0" fill="hold" nodeType="clickEffect">
                                  <p:stCondLst>
                                    <p:cond delay="0"/>
                                  </p:stCondLst>
                                  <p:childTnLst>
                                    <p:animRot by="-900000">
                                      <p:cBhvr>
                                        <p:cTn id="25" dur="2000" fill="hold"/>
                                        <p:tgtEl>
                                          <p:spTgt spid="2"/>
                                        </p:tgtEl>
                                        <p:attrNameLst>
                                          <p:attrName>r</p:attrName>
                                        </p:attrNameLst>
                                      </p:cBhvr>
                                    </p:animRot>
                                  </p:childTnLst>
                                </p:cTn>
                              </p:par>
                            </p:childTnLst>
                          </p:cTn>
                        </p:par>
                        <p:par>
                          <p:cTn id="26" fill="hold">
                            <p:stCondLst>
                              <p:cond delay="2000"/>
                            </p:stCondLst>
                            <p:childTnLst>
                              <p:par>
                                <p:cTn id="27" presetID="3" presetClass="entr" presetSubtype="1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blinds(horizontal)">
                                      <p:cBhvr>
                                        <p:cTn id="29" dur="500"/>
                                        <p:tgtEl>
                                          <p:spTgt spid="22"/>
                                        </p:tgtEl>
                                      </p:cBhvr>
                                    </p:animEffect>
                                  </p:childTnLst>
                                </p:cTn>
                              </p:par>
                            </p:childTnLst>
                          </p:cTn>
                        </p:par>
                        <p:par>
                          <p:cTn id="30" fill="hold">
                            <p:stCondLst>
                              <p:cond delay="2500"/>
                            </p:stCondLst>
                            <p:childTnLst>
                              <p:par>
                                <p:cTn id="31" presetID="3" presetClass="entr" presetSubtype="1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blinds(horizontal)">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57200" y="704850"/>
            <a:ext cx="8229600" cy="1143000"/>
          </a:xfrm>
        </p:spPr>
        <p:txBody>
          <a:bodyPr/>
          <a:lstStyle/>
          <a:p>
            <a:pPr eaLnBrk="1" hangingPunct="1"/>
            <a:r>
              <a:rPr lang="en-US" smtClean="0"/>
              <a:t>Peripheral vs. Central Vestibular</a:t>
            </a:r>
          </a:p>
        </p:txBody>
      </p:sp>
      <p:sp>
        <p:nvSpPr>
          <p:cNvPr id="3" name="Content Placeholder 2"/>
          <p:cNvSpPr>
            <a:spLocks noGrp="1"/>
          </p:cNvSpPr>
          <p:nvPr>
            <p:ph sz="half" idx="1"/>
          </p:nvPr>
        </p:nvSpPr>
        <p:spPr>
          <a:xfrm>
            <a:off x="457200" y="1920875"/>
            <a:ext cx="4038600" cy="4433888"/>
          </a:xfrm>
        </p:spPr>
        <p:txBody>
          <a:bodyPr>
            <a:normAutofit fontScale="70000" lnSpcReduction="20000"/>
          </a:bodyPr>
          <a:lstStyle/>
          <a:p>
            <a:pPr marL="274320" indent="-274320" eaLnBrk="1" fontAlgn="t" hangingPunct="1">
              <a:spcAft>
                <a:spcPts val="0"/>
              </a:spcAft>
              <a:buClr>
                <a:schemeClr val="accent3"/>
              </a:buClr>
              <a:buFont typeface="Wingdings 2"/>
              <a:buNone/>
              <a:defRPr/>
            </a:pPr>
            <a:r>
              <a:rPr lang="en-US" b="1" dirty="0" smtClean="0"/>
              <a:t>Neurologic Signs</a:t>
            </a:r>
          </a:p>
          <a:p>
            <a:pPr marL="274320" indent="-274320" eaLnBrk="1" fontAlgn="t" hangingPunct="1">
              <a:spcAft>
                <a:spcPts val="0"/>
              </a:spcAft>
              <a:buClr>
                <a:schemeClr val="accent3"/>
              </a:buClr>
              <a:buFont typeface="Wingdings 2"/>
              <a:buChar char=""/>
              <a:defRPr/>
            </a:pPr>
            <a:r>
              <a:rPr lang="en-US" b="1" dirty="0" smtClean="0"/>
              <a:t>CP deficits</a:t>
            </a:r>
          </a:p>
          <a:p>
            <a:pPr marL="274320" indent="-274320" eaLnBrk="1" fontAlgn="t" hangingPunct="1">
              <a:spcAft>
                <a:spcPts val="0"/>
              </a:spcAft>
              <a:buClr>
                <a:schemeClr val="accent3"/>
              </a:buClr>
              <a:buFont typeface="Wingdings 2"/>
              <a:buChar char=""/>
              <a:defRPr/>
            </a:pPr>
            <a:r>
              <a:rPr lang="en-US" b="1" dirty="0" smtClean="0"/>
              <a:t>Altered mentation</a:t>
            </a:r>
          </a:p>
          <a:p>
            <a:pPr marL="274320" indent="-274320" eaLnBrk="1" fontAlgn="t" hangingPunct="1">
              <a:spcAft>
                <a:spcPts val="0"/>
              </a:spcAft>
              <a:buClr>
                <a:schemeClr val="accent3"/>
              </a:buClr>
              <a:buFont typeface="Wingdings 2"/>
              <a:buChar char=""/>
              <a:defRPr/>
            </a:pPr>
            <a:r>
              <a:rPr lang="en-US" b="1" dirty="0" smtClean="0"/>
              <a:t>Head tilt</a:t>
            </a:r>
          </a:p>
          <a:p>
            <a:pPr marL="274320" indent="-274320" eaLnBrk="1" fontAlgn="t" hangingPunct="1">
              <a:spcAft>
                <a:spcPts val="0"/>
              </a:spcAft>
              <a:buClr>
                <a:schemeClr val="accent3"/>
              </a:buClr>
              <a:buFont typeface="Wingdings 2"/>
              <a:buChar char=""/>
              <a:defRPr/>
            </a:pPr>
            <a:r>
              <a:rPr lang="en-US" b="1" dirty="0" smtClean="0"/>
              <a:t>CN deficits (other than VII)</a:t>
            </a:r>
          </a:p>
          <a:p>
            <a:pPr marL="274320" indent="-274320" eaLnBrk="1" fontAlgn="t" hangingPunct="1">
              <a:spcAft>
                <a:spcPts val="0"/>
              </a:spcAft>
              <a:buClr>
                <a:schemeClr val="accent3"/>
              </a:buClr>
              <a:buFont typeface="Wingdings 2"/>
              <a:buChar char=""/>
              <a:defRPr/>
            </a:pPr>
            <a:r>
              <a:rPr lang="en-US" b="1" dirty="0" smtClean="0"/>
              <a:t>Nystagmus</a:t>
            </a:r>
          </a:p>
          <a:p>
            <a:pPr marL="274320" indent="-274320" eaLnBrk="1" fontAlgn="t" hangingPunct="1">
              <a:spcAft>
                <a:spcPts val="0"/>
              </a:spcAft>
              <a:buClr>
                <a:schemeClr val="accent3"/>
              </a:buClr>
              <a:buFont typeface="Wingdings 2"/>
              <a:buChar char=""/>
              <a:defRPr/>
            </a:pPr>
            <a:r>
              <a:rPr lang="en-US" b="1" dirty="0" smtClean="0"/>
              <a:t>-Horizontal</a:t>
            </a:r>
          </a:p>
          <a:p>
            <a:pPr marL="274320" indent="-274320" eaLnBrk="1" fontAlgn="t" hangingPunct="1">
              <a:spcAft>
                <a:spcPts val="0"/>
              </a:spcAft>
              <a:buClr>
                <a:schemeClr val="accent3"/>
              </a:buClr>
              <a:buFont typeface="Wingdings 2"/>
              <a:buChar char=""/>
              <a:defRPr/>
            </a:pPr>
            <a:r>
              <a:rPr lang="en-US" b="1" dirty="0" smtClean="0"/>
              <a:t>-Rotary</a:t>
            </a:r>
          </a:p>
          <a:p>
            <a:pPr marL="274320" indent="-274320" eaLnBrk="1" fontAlgn="t" hangingPunct="1">
              <a:spcAft>
                <a:spcPts val="0"/>
              </a:spcAft>
              <a:buClr>
                <a:schemeClr val="accent3"/>
              </a:buClr>
              <a:buFont typeface="Wingdings 2"/>
              <a:buChar char=""/>
              <a:defRPr/>
            </a:pPr>
            <a:r>
              <a:rPr lang="en-US" b="1" dirty="0" smtClean="0"/>
              <a:t>-Vertical</a:t>
            </a:r>
          </a:p>
          <a:p>
            <a:pPr marL="274320" indent="-274320" eaLnBrk="1" fontAlgn="t" hangingPunct="1">
              <a:spcAft>
                <a:spcPts val="0"/>
              </a:spcAft>
              <a:buClr>
                <a:schemeClr val="accent3"/>
              </a:buClr>
              <a:buFont typeface="Wingdings 2"/>
              <a:buChar char=""/>
              <a:defRPr/>
            </a:pPr>
            <a:r>
              <a:rPr lang="en-US" b="1" dirty="0" smtClean="0"/>
              <a:t>-Positional</a:t>
            </a:r>
          </a:p>
          <a:p>
            <a:pPr marL="274320" indent="-274320" eaLnBrk="1" fontAlgn="t" hangingPunct="1">
              <a:spcAft>
                <a:spcPts val="0"/>
              </a:spcAft>
              <a:buClr>
                <a:schemeClr val="accent3"/>
              </a:buClr>
              <a:buFont typeface="Wingdings 2"/>
              <a:buChar char=""/>
              <a:defRPr/>
            </a:pPr>
            <a:r>
              <a:rPr lang="en-US" b="1" dirty="0" smtClean="0"/>
              <a:t>-Conjugate</a:t>
            </a:r>
          </a:p>
          <a:p>
            <a:pPr marL="274320" indent="-274320" eaLnBrk="1" fontAlgn="t" hangingPunct="1">
              <a:spcAft>
                <a:spcPts val="0"/>
              </a:spcAft>
              <a:buClr>
                <a:schemeClr val="accent3"/>
              </a:buClr>
              <a:buFont typeface="Wingdings 2"/>
              <a:buChar char=""/>
              <a:defRPr/>
            </a:pPr>
            <a:r>
              <a:rPr lang="en-US" b="1" dirty="0" smtClean="0"/>
              <a:t>-Disconjugate</a:t>
            </a:r>
          </a:p>
          <a:p>
            <a:pPr marL="274320" indent="-274320" eaLnBrk="1" fontAlgn="t" hangingPunct="1">
              <a:spcAft>
                <a:spcPts val="0"/>
              </a:spcAft>
              <a:buClr>
                <a:schemeClr val="accent3"/>
              </a:buClr>
              <a:buFont typeface="Wingdings 2"/>
              <a:buChar char=""/>
              <a:defRPr/>
            </a:pPr>
            <a:r>
              <a:rPr lang="en-US" b="1" dirty="0" smtClean="0"/>
              <a:t>Strabismus</a:t>
            </a:r>
          </a:p>
          <a:p>
            <a:pPr marL="274320" indent="-274320" eaLnBrk="1" fontAlgn="auto" hangingPunct="1">
              <a:spcAft>
                <a:spcPts val="0"/>
              </a:spcAft>
              <a:buClr>
                <a:schemeClr val="accent3"/>
              </a:buClr>
              <a:buFont typeface="Wingdings 2"/>
              <a:buChar char=""/>
              <a:defRPr/>
            </a:pPr>
            <a:endParaRPr lang="en-US" dirty="0"/>
          </a:p>
        </p:txBody>
      </p:sp>
      <p:sp>
        <p:nvSpPr>
          <p:cNvPr id="5" name="Content Placeholder 4"/>
          <p:cNvSpPr>
            <a:spLocks noGrp="1"/>
          </p:cNvSpPr>
          <p:nvPr>
            <p:ph sz="half" idx="2"/>
          </p:nvPr>
        </p:nvSpPr>
        <p:spPr>
          <a:xfrm>
            <a:off x="4648200" y="1705161"/>
            <a:ext cx="4038600" cy="4506913"/>
          </a:xfrm>
        </p:spPr>
        <p:txBody>
          <a:bodyPr>
            <a:normAutofit fontScale="70000" lnSpcReduction="20000"/>
          </a:bodyPr>
          <a:lstStyle/>
          <a:p>
            <a:pPr marL="274320" indent="-274320" eaLnBrk="1" fontAlgn="auto" hangingPunct="1">
              <a:spcAft>
                <a:spcPts val="0"/>
              </a:spcAft>
              <a:buClr>
                <a:schemeClr val="accent3"/>
              </a:buClr>
              <a:buFont typeface="Wingdings 2"/>
              <a:buNone/>
              <a:defRPr/>
            </a:pPr>
            <a:r>
              <a:rPr lang="en-US" dirty="0" smtClean="0"/>
              <a:t>   </a:t>
            </a:r>
            <a:r>
              <a:rPr lang="en-US" b="1" dirty="0" smtClean="0"/>
              <a:t>Peripheral           </a:t>
            </a:r>
            <a:r>
              <a:rPr lang="en-US" b="1" dirty="0" smtClean="0"/>
              <a:t>Central</a:t>
            </a:r>
            <a:endParaRPr lang="en-US" b="1" dirty="0" smtClean="0"/>
          </a:p>
          <a:p>
            <a:pPr marL="274320" indent="-274320" eaLnBrk="1" fontAlgn="auto" hangingPunct="1">
              <a:spcAft>
                <a:spcPts val="0"/>
              </a:spcAft>
              <a:buClr>
                <a:schemeClr val="accent3"/>
              </a:buClr>
              <a:buFont typeface="Wingdings 2"/>
              <a:buNone/>
              <a:defRPr/>
            </a:pPr>
            <a:r>
              <a:rPr lang="en-US" dirty="0" smtClean="0"/>
              <a:t>   </a:t>
            </a:r>
            <a:r>
              <a:rPr lang="en-US" dirty="0" smtClean="0"/>
              <a:t>No</a:t>
            </a:r>
            <a:r>
              <a:rPr lang="en-US" dirty="0" smtClean="0"/>
              <a:t>			Yes</a:t>
            </a:r>
          </a:p>
          <a:p>
            <a:pPr marL="274320" indent="-274320" eaLnBrk="1" fontAlgn="auto" hangingPunct="1">
              <a:spcAft>
                <a:spcPts val="0"/>
              </a:spcAft>
              <a:buClr>
                <a:schemeClr val="accent3"/>
              </a:buClr>
              <a:buFont typeface="Wingdings 2"/>
              <a:buNone/>
              <a:defRPr/>
            </a:pPr>
            <a:r>
              <a:rPr lang="en-US" dirty="0" smtClean="0"/>
              <a:t>	No			Yes</a:t>
            </a:r>
          </a:p>
          <a:p>
            <a:pPr marL="274320" indent="-274320" eaLnBrk="1" fontAlgn="auto" hangingPunct="1">
              <a:spcAft>
                <a:spcPts val="0"/>
              </a:spcAft>
              <a:buClr>
                <a:schemeClr val="accent3"/>
              </a:buClr>
              <a:buFont typeface="Wingdings 2"/>
              <a:buNone/>
              <a:defRPr/>
            </a:pPr>
            <a:r>
              <a:rPr lang="en-US" dirty="0" smtClean="0"/>
              <a:t>	Yes			</a:t>
            </a:r>
            <a:r>
              <a:rPr lang="en-US" dirty="0" err="1" smtClean="0"/>
              <a:t>Yes</a:t>
            </a:r>
            <a:endParaRPr lang="en-US" dirty="0" smtClean="0"/>
          </a:p>
          <a:p>
            <a:pPr marL="274320" indent="-274320" eaLnBrk="1" fontAlgn="auto" hangingPunct="1">
              <a:spcAft>
                <a:spcPts val="0"/>
              </a:spcAft>
              <a:buClr>
                <a:schemeClr val="accent3"/>
              </a:buClr>
              <a:buFont typeface="Wingdings 2"/>
              <a:buNone/>
              <a:defRPr/>
            </a:pPr>
            <a:r>
              <a:rPr lang="en-US" dirty="0" smtClean="0"/>
              <a:t>	No			Possible</a:t>
            </a:r>
          </a:p>
          <a:p>
            <a:pPr marL="274320" indent="-274320" eaLnBrk="1" fontAlgn="auto" hangingPunct="1">
              <a:spcAft>
                <a:spcPts val="0"/>
              </a:spcAft>
              <a:buClr>
                <a:schemeClr val="accent3"/>
              </a:buClr>
              <a:buFont typeface="Wingdings 2"/>
              <a:buNone/>
              <a:defRPr/>
            </a:pPr>
            <a:r>
              <a:rPr lang="en-US" dirty="0" smtClean="0"/>
              <a:t>	Yes			</a:t>
            </a:r>
            <a:r>
              <a:rPr lang="en-US" dirty="0" err="1" smtClean="0"/>
              <a:t>Yes</a:t>
            </a:r>
            <a:endParaRPr lang="en-US" dirty="0" smtClean="0"/>
          </a:p>
          <a:p>
            <a:pPr marL="274320" indent="-274320" eaLnBrk="1" fontAlgn="auto" hangingPunct="1">
              <a:spcAft>
                <a:spcPts val="0"/>
              </a:spcAft>
              <a:buClr>
                <a:schemeClr val="accent3"/>
              </a:buClr>
              <a:buFont typeface="Wingdings 2"/>
              <a:buNone/>
              <a:defRPr/>
            </a:pPr>
            <a:r>
              <a:rPr lang="en-US" dirty="0" smtClean="0"/>
              <a:t>	Yes			</a:t>
            </a:r>
            <a:r>
              <a:rPr lang="en-US" dirty="0" err="1" smtClean="0"/>
              <a:t>Yes</a:t>
            </a:r>
            <a:endParaRPr lang="en-US" dirty="0" smtClean="0"/>
          </a:p>
          <a:p>
            <a:pPr marL="274320" indent="-274320" eaLnBrk="1" fontAlgn="auto" hangingPunct="1">
              <a:spcAft>
                <a:spcPts val="0"/>
              </a:spcAft>
              <a:buClr>
                <a:schemeClr val="accent3"/>
              </a:buClr>
              <a:buFont typeface="Wingdings 2"/>
              <a:buNone/>
              <a:defRPr/>
            </a:pPr>
            <a:r>
              <a:rPr lang="en-US" dirty="0" smtClean="0"/>
              <a:t>	Yes			</a:t>
            </a:r>
            <a:r>
              <a:rPr lang="en-US" dirty="0" err="1" smtClean="0"/>
              <a:t>Yes</a:t>
            </a:r>
            <a:endParaRPr lang="en-US" dirty="0" smtClean="0"/>
          </a:p>
          <a:p>
            <a:pPr marL="274320" indent="-274320" eaLnBrk="1" fontAlgn="auto" hangingPunct="1">
              <a:spcAft>
                <a:spcPts val="0"/>
              </a:spcAft>
              <a:buClr>
                <a:schemeClr val="accent3"/>
              </a:buClr>
              <a:buFont typeface="Wingdings 2"/>
              <a:buNone/>
              <a:defRPr/>
            </a:pPr>
            <a:r>
              <a:rPr lang="en-US" dirty="0" smtClean="0"/>
              <a:t>	No			Yes</a:t>
            </a:r>
          </a:p>
          <a:p>
            <a:pPr marL="274320" indent="-274320" eaLnBrk="1" fontAlgn="auto" hangingPunct="1">
              <a:spcAft>
                <a:spcPts val="0"/>
              </a:spcAft>
              <a:buClr>
                <a:schemeClr val="accent3"/>
              </a:buClr>
              <a:buFont typeface="Wingdings 2"/>
              <a:buNone/>
              <a:defRPr/>
            </a:pPr>
            <a:r>
              <a:rPr lang="en-US" dirty="0" smtClean="0"/>
              <a:t>	Yes			</a:t>
            </a:r>
            <a:r>
              <a:rPr lang="en-US" dirty="0" err="1" smtClean="0"/>
              <a:t>Yes</a:t>
            </a:r>
            <a:endParaRPr lang="en-US" dirty="0" smtClean="0"/>
          </a:p>
          <a:p>
            <a:pPr marL="274320" indent="-274320" eaLnBrk="1" fontAlgn="auto" hangingPunct="1">
              <a:spcAft>
                <a:spcPts val="0"/>
              </a:spcAft>
              <a:buClr>
                <a:schemeClr val="accent3"/>
              </a:buClr>
              <a:buFont typeface="Wingdings 2"/>
              <a:buNone/>
              <a:defRPr/>
            </a:pPr>
            <a:r>
              <a:rPr lang="en-US" dirty="0" smtClean="0"/>
              <a:t>	Yes			</a:t>
            </a:r>
            <a:r>
              <a:rPr lang="en-US" dirty="0" err="1" smtClean="0"/>
              <a:t>Yes</a:t>
            </a:r>
            <a:endParaRPr lang="en-US" dirty="0" smtClean="0"/>
          </a:p>
          <a:p>
            <a:pPr marL="274320" indent="-274320" eaLnBrk="1" fontAlgn="auto" hangingPunct="1">
              <a:spcAft>
                <a:spcPts val="0"/>
              </a:spcAft>
              <a:buClr>
                <a:schemeClr val="accent3"/>
              </a:buClr>
              <a:buFont typeface="Wingdings 2"/>
              <a:buNone/>
              <a:defRPr/>
            </a:pPr>
            <a:r>
              <a:rPr lang="en-US" dirty="0" smtClean="0"/>
              <a:t>	No			Yes</a:t>
            </a:r>
          </a:p>
          <a:p>
            <a:pPr marL="274320" indent="-274320" eaLnBrk="1" fontAlgn="auto" hangingPunct="1">
              <a:spcAft>
                <a:spcPts val="0"/>
              </a:spcAft>
              <a:buClr>
                <a:schemeClr val="accent3"/>
              </a:buClr>
              <a:buFont typeface="Wingdings 2"/>
              <a:buNone/>
              <a:defRPr/>
            </a:pPr>
            <a:r>
              <a:rPr lang="en-US" dirty="0" smtClean="0"/>
              <a:t>	Yes			</a:t>
            </a:r>
            <a:r>
              <a:rPr lang="en-US" dirty="0" err="1" smtClean="0"/>
              <a:t>Yes</a:t>
            </a:r>
            <a:endParaRPr lang="en-US" dirty="0"/>
          </a:p>
        </p:txBody>
      </p:sp>
    </p:spTree>
    <p:extLst>
      <p:ext uri="{BB962C8B-B14F-4D97-AF65-F5344CB8AC3E}">
        <p14:creationId xmlns:p14="http://schemas.microsoft.com/office/powerpoint/2010/main" val="3136688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linds(horizontal)">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linds(horizontal)">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blinds(horizontal)">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blinds(horizontal)">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blinds(horizontal)">
                                      <p:cBhvr>
                                        <p:cTn id="27" dur="500"/>
                                        <p:tgtEl>
                                          <p:spTgt spid="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blinds(horizontal)">
                                      <p:cBhvr>
                                        <p:cTn id="32" dur="500"/>
                                        <p:tgtEl>
                                          <p:spTgt spid="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Effect transition="in" filter="blinds(horizontal)">
                                      <p:cBhvr>
                                        <p:cTn id="37" dur="500"/>
                                        <p:tgtEl>
                                          <p:spTgt spid="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5">
                                            <p:txEl>
                                              <p:pRg st="8" end="8"/>
                                            </p:txEl>
                                          </p:spTgt>
                                        </p:tgtEl>
                                        <p:attrNameLst>
                                          <p:attrName>style.visibility</p:attrName>
                                        </p:attrNameLst>
                                      </p:cBhvr>
                                      <p:to>
                                        <p:strVal val="visible"/>
                                      </p:to>
                                    </p:set>
                                    <p:animEffect transition="in" filter="blinds(horizontal)">
                                      <p:cBhvr>
                                        <p:cTn id="42" dur="500"/>
                                        <p:tgtEl>
                                          <p:spTgt spid="5">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animEffect transition="in" filter="blinds(horizontal)">
                                      <p:cBhvr>
                                        <p:cTn id="47" dur="500"/>
                                        <p:tgtEl>
                                          <p:spTgt spid="5">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5">
                                            <p:txEl>
                                              <p:pRg st="10" end="10"/>
                                            </p:txEl>
                                          </p:spTgt>
                                        </p:tgtEl>
                                        <p:attrNameLst>
                                          <p:attrName>style.visibility</p:attrName>
                                        </p:attrNameLst>
                                      </p:cBhvr>
                                      <p:to>
                                        <p:strVal val="visible"/>
                                      </p:to>
                                    </p:set>
                                    <p:animEffect transition="in" filter="blinds(horizontal)">
                                      <p:cBhvr>
                                        <p:cTn id="52" dur="500"/>
                                        <p:tgtEl>
                                          <p:spTgt spid="5">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5">
                                            <p:txEl>
                                              <p:pRg st="11" end="11"/>
                                            </p:txEl>
                                          </p:spTgt>
                                        </p:tgtEl>
                                        <p:attrNameLst>
                                          <p:attrName>style.visibility</p:attrName>
                                        </p:attrNameLst>
                                      </p:cBhvr>
                                      <p:to>
                                        <p:strVal val="visible"/>
                                      </p:to>
                                    </p:set>
                                    <p:animEffect transition="in" filter="blinds(horizontal)">
                                      <p:cBhvr>
                                        <p:cTn id="57" dur="500"/>
                                        <p:tgtEl>
                                          <p:spTgt spid="5">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5">
                                            <p:txEl>
                                              <p:pRg st="12" end="12"/>
                                            </p:txEl>
                                          </p:spTgt>
                                        </p:tgtEl>
                                        <p:attrNameLst>
                                          <p:attrName>style.visibility</p:attrName>
                                        </p:attrNameLst>
                                      </p:cBhvr>
                                      <p:to>
                                        <p:strVal val="visible"/>
                                      </p:to>
                                    </p:set>
                                    <p:animEffect transition="in" filter="blinds(horizontal)">
                                      <p:cBhvr>
                                        <p:cTn id="62"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1312742"/>
            <a:ext cx="9144000" cy="4180792"/>
          </a:xfrm>
          <a:prstGeom prst="rect">
            <a:avLst/>
          </a:prstGeom>
        </p:spPr>
      </p:pic>
    </p:spTree>
    <p:extLst>
      <p:ext uri="{BB962C8B-B14F-4D97-AF65-F5344CB8AC3E}">
        <p14:creationId xmlns:p14="http://schemas.microsoft.com/office/powerpoint/2010/main" val="210035079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r>
              <a:rPr lang="en-US" dirty="0" smtClean="0"/>
              <a:t>Peripheral vs. Central Vestibular</a:t>
            </a:r>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r>
              <a:rPr lang="en-US" sz="2400" b="1" dirty="0" smtClean="0">
                <a:solidFill>
                  <a:schemeClr val="tx2"/>
                </a:solidFill>
              </a:rPr>
              <a:t>Centralizing Signs</a:t>
            </a:r>
          </a:p>
          <a:p>
            <a:pPr lvl="1" indent="-274320">
              <a:buClr>
                <a:schemeClr val="accent3"/>
              </a:buClr>
              <a:defRPr/>
            </a:pPr>
            <a:r>
              <a:rPr lang="en-US" sz="2400" dirty="0" smtClean="0"/>
              <a:t>1.  </a:t>
            </a:r>
            <a:r>
              <a:rPr lang="en-US" sz="2400" dirty="0" err="1" smtClean="0"/>
              <a:t>Mentation</a:t>
            </a:r>
            <a:r>
              <a:rPr lang="en-US" sz="2400" dirty="0" smtClean="0"/>
              <a:t> Changes</a:t>
            </a:r>
          </a:p>
          <a:p>
            <a:pPr lvl="1" indent="-274320">
              <a:buClr>
                <a:schemeClr val="accent3"/>
              </a:buClr>
              <a:defRPr/>
            </a:pPr>
            <a:r>
              <a:rPr lang="en-US" sz="2400" dirty="0" smtClean="0"/>
              <a:t>2. </a:t>
            </a:r>
            <a:r>
              <a:rPr lang="en-US" sz="2400" dirty="0" err="1" smtClean="0"/>
              <a:t>Proprioceptive</a:t>
            </a:r>
            <a:r>
              <a:rPr lang="en-US" sz="2400" dirty="0" smtClean="0"/>
              <a:t> Deficits</a:t>
            </a:r>
          </a:p>
          <a:p>
            <a:pPr lvl="1" indent="-274320">
              <a:buClr>
                <a:schemeClr val="accent3"/>
              </a:buClr>
              <a:defRPr/>
            </a:pPr>
            <a:r>
              <a:rPr lang="en-US" sz="2400" dirty="0" smtClean="0"/>
              <a:t>3.  Cranial Nerve Involvement (other than CNVII &amp; VIII)</a:t>
            </a:r>
          </a:p>
          <a:p>
            <a:pPr lvl="1" indent="-274320">
              <a:buClr>
                <a:schemeClr val="accent3"/>
              </a:buClr>
              <a:defRPr/>
            </a:pPr>
            <a:r>
              <a:rPr lang="en-US" sz="2400" dirty="0" smtClean="0"/>
              <a:t>4.  Vertical </a:t>
            </a:r>
            <a:r>
              <a:rPr lang="en-US" sz="2400" dirty="0" err="1" smtClean="0"/>
              <a:t>Nystagmus</a:t>
            </a:r>
            <a:r>
              <a:rPr lang="en-US" sz="2400" dirty="0" smtClean="0"/>
              <a:t> </a:t>
            </a:r>
          </a:p>
        </p:txBody>
      </p:sp>
    </p:spTree>
    <p:extLst>
      <p:ext uri="{BB962C8B-B14F-4D97-AF65-F5344CB8AC3E}">
        <p14:creationId xmlns:p14="http://schemas.microsoft.com/office/powerpoint/2010/main" val="33812486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228600" y="2590800"/>
            <a:ext cx="8686800" cy="3124200"/>
          </a:xfrm>
          <a:prstGeom prst="rect">
            <a:avLst/>
          </a:prstGeom>
          <a:noFill/>
          <a:ln w="9525">
            <a:noFill/>
            <a:miter lim="800000"/>
            <a:headEnd/>
            <a:tailEnd/>
          </a:ln>
        </p:spPr>
      </p:pic>
      <p:sp>
        <p:nvSpPr>
          <p:cNvPr id="8" name="Title 7"/>
          <p:cNvSpPr>
            <a:spLocks noGrp="1"/>
          </p:cNvSpPr>
          <p:nvPr>
            <p:ph type="title"/>
          </p:nvPr>
        </p:nvSpPr>
        <p:spPr/>
        <p:txBody>
          <a:bodyPr/>
          <a:lstStyle/>
          <a:p>
            <a:r>
              <a:rPr lang="en-US" dirty="0" smtClean="0"/>
              <a:t>Spinal Cord</a:t>
            </a:r>
            <a:endParaRPr lang="en-US" dirty="0"/>
          </a:p>
        </p:txBody>
      </p:sp>
    </p:spTree>
    <p:extLst>
      <p:ext uri="{BB962C8B-B14F-4D97-AF65-F5344CB8AC3E}">
        <p14:creationId xmlns:p14="http://schemas.microsoft.com/office/powerpoint/2010/main" val="1504364523"/>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u="sng" dirty="0"/>
              <a:t>Spinal cord</a:t>
            </a:r>
            <a:r>
              <a:rPr lang="en-US" dirty="0"/>
              <a:t>:</a:t>
            </a:r>
            <a:endParaRPr lang="en-CA" dirty="0"/>
          </a:p>
          <a:p>
            <a:pPr lvl="0"/>
            <a:r>
              <a:rPr lang="en-US" dirty="0"/>
              <a:t>Paired spinal nerves that contain both </a:t>
            </a:r>
            <a:r>
              <a:rPr lang="en-US" b="1" dirty="0"/>
              <a:t>sensory </a:t>
            </a:r>
            <a:r>
              <a:rPr lang="en-US" dirty="0"/>
              <a:t>(afferent) nerves and </a:t>
            </a:r>
            <a:r>
              <a:rPr lang="en-US" b="1" dirty="0"/>
              <a:t>motor </a:t>
            </a:r>
            <a:r>
              <a:rPr lang="en-US" dirty="0"/>
              <a:t>(efferent) </a:t>
            </a:r>
            <a:r>
              <a:rPr lang="en-US" dirty="0" smtClean="0"/>
              <a:t>nerves</a:t>
            </a:r>
          </a:p>
          <a:p>
            <a:pPr marL="45720" lvl="0" indent="0">
              <a:buNone/>
            </a:pPr>
            <a:endParaRPr lang="en-CA" dirty="0"/>
          </a:p>
          <a:p>
            <a:r>
              <a:rPr lang="en-US" b="1" dirty="0"/>
              <a:t>Sensory nerves</a:t>
            </a:r>
            <a:r>
              <a:rPr lang="en-US" dirty="0"/>
              <a:t> carry information </a:t>
            </a:r>
            <a:r>
              <a:rPr lang="en-US" i="1" dirty="0"/>
              <a:t>to </a:t>
            </a:r>
            <a:r>
              <a:rPr lang="en-US" dirty="0"/>
              <a:t>the spinal cord from the skin, joints, muscles, and visceral organs in the periphery via </a:t>
            </a:r>
            <a:r>
              <a:rPr lang="en-US" b="1" i="1" u="sng" dirty="0"/>
              <a:t>dorsal root</a:t>
            </a:r>
            <a:r>
              <a:rPr lang="en-US" dirty="0"/>
              <a:t> and </a:t>
            </a:r>
            <a:r>
              <a:rPr lang="en-US" b="1" i="1" u="sng" dirty="0"/>
              <a:t>cranial nerve </a:t>
            </a:r>
            <a:r>
              <a:rPr lang="en-US" b="1" i="1" u="sng" dirty="0" smtClean="0"/>
              <a:t>ganglia</a:t>
            </a:r>
            <a:endParaRPr lang="en-US" dirty="0"/>
          </a:p>
          <a:p>
            <a:pPr lvl="1"/>
            <a:endParaRPr lang="en-CA" dirty="0"/>
          </a:p>
          <a:p>
            <a:r>
              <a:rPr lang="en-US" b="1" dirty="0"/>
              <a:t>Motor nerves</a:t>
            </a:r>
            <a:r>
              <a:rPr lang="en-US" dirty="0"/>
              <a:t> carry information </a:t>
            </a:r>
            <a:r>
              <a:rPr lang="en-US" i="1" dirty="0"/>
              <a:t>from </a:t>
            </a:r>
            <a:r>
              <a:rPr lang="en-US" dirty="0"/>
              <a:t>the spinal cord to the periphery and include both somatic motor nerves, which innervate skeletal muscle, and motor nerves of the autonomic nervous system, which innervate cardiac muscle, smooth muscle, glands, and secretory cells</a:t>
            </a:r>
            <a:r>
              <a:rPr lang="en-CA" dirty="0"/>
              <a:t> </a:t>
            </a:r>
            <a:endParaRPr lang="en-US" dirty="0"/>
          </a:p>
        </p:txBody>
      </p:sp>
      <p:sp>
        <p:nvSpPr>
          <p:cNvPr id="3" name="Title 2"/>
          <p:cNvSpPr>
            <a:spLocks noGrp="1"/>
          </p:cNvSpPr>
          <p:nvPr>
            <p:ph type="title"/>
          </p:nvPr>
        </p:nvSpPr>
        <p:spPr/>
        <p:txBody>
          <a:bodyPr/>
          <a:lstStyle/>
          <a:p>
            <a:r>
              <a:rPr lang="en-US" dirty="0" smtClean="0"/>
              <a:t>Spinal cord</a:t>
            </a:r>
            <a:endParaRPr lang="en-US" dirty="0"/>
          </a:p>
        </p:txBody>
      </p:sp>
    </p:spTree>
    <p:extLst>
      <p:ext uri="{BB962C8B-B14F-4D97-AF65-F5344CB8AC3E}">
        <p14:creationId xmlns:p14="http://schemas.microsoft.com/office/powerpoint/2010/main" val="29581880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228600" y="2590800"/>
            <a:ext cx="8686800" cy="3124200"/>
          </a:xfrm>
          <a:prstGeom prst="rect">
            <a:avLst/>
          </a:prstGeom>
          <a:noFill/>
          <a:ln w="9525">
            <a:noFill/>
            <a:miter lim="800000"/>
            <a:headEnd/>
            <a:tailEnd/>
          </a:ln>
        </p:spPr>
      </p:pic>
      <p:sp>
        <p:nvSpPr>
          <p:cNvPr id="3" name="Freeform 2"/>
          <p:cNvSpPr/>
          <p:nvPr/>
        </p:nvSpPr>
        <p:spPr>
          <a:xfrm>
            <a:off x="575659" y="3020444"/>
            <a:ext cx="1416375" cy="1620446"/>
          </a:xfrm>
          <a:custGeom>
            <a:avLst/>
            <a:gdLst>
              <a:gd name="connsiteX0" fmla="*/ 4916 w 1484670"/>
              <a:gd name="connsiteY0" fmla="*/ 263012 h 1501877"/>
              <a:gd name="connsiteX1" fmla="*/ 93406 w 1484670"/>
              <a:gd name="connsiteY1" fmla="*/ 366251 h 1501877"/>
              <a:gd name="connsiteX2" fmla="*/ 49161 w 1484670"/>
              <a:gd name="connsiteY2" fmla="*/ 513735 h 1501877"/>
              <a:gd name="connsiteX3" fmla="*/ 93406 w 1484670"/>
              <a:gd name="connsiteY3" fmla="*/ 661219 h 1501877"/>
              <a:gd name="connsiteX4" fmla="*/ 137651 w 1484670"/>
              <a:gd name="connsiteY4" fmla="*/ 690716 h 1501877"/>
              <a:gd name="connsiteX5" fmla="*/ 211393 w 1484670"/>
              <a:gd name="connsiteY5" fmla="*/ 572728 h 1501877"/>
              <a:gd name="connsiteX6" fmla="*/ 299883 w 1484670"/>
              <a:gd name="connsiteY6" fmla="*/ 543232 h 1501877"/>
              <a:gd name="connsiteX7" fmla="*/ 388374 w 1484670"/>
              <a:gd name="connsiteY7" fmla="*/ 602225 h 1501877"/>
              <a:gd name="connsiteX8" fmla="*/ 447367 w 1484670"/>
              <a:gd name="connsiteY8" fmla="*/ 690716 h 1501877"/>
              <a:gd name="connsiteX9" fmla="*/ 491612 w 1484670"/>
              <a:gd name="connsiteY9" fmla="*/ 823451 h 1501877"/>
              <a:gd name="connsiteX10" fmla="*/ 521109 w 1484670"/>
              <a:gd name="connsiteY10" fmla="*/ 882445 h 1501877"/>
              <a:gd name="connsiteX11" fmla="*/ 639096 w 1484670"/>
              <a:gd name="connsiteY11" fmla="*/ 970935 h 1501877"/>
              <a:gd name="connsiteX12" fmla="*/ 727587 w 1484670"/>
              <a:gd name="connsiteY12" fmla="*/ 1059425 h 1501877"/>
              <a:gd name="connsiteX13" fmla="*/ 845574 w 1484670"/>
              <a:gd name="connsiteY13" fmla="*/ 1162664 h 1501877"/>
              <a:gd name="connsiteX14" fmla="*/ 978309 w 1484670"/>
              <a:gd name="connsiteY14" fmla="*/ 1236406 h 1501877"/>
              <a:gd name="connsiteX15" fmla="*/ 1125793 w 1484670"/>
              <a:gd name="connsiteY15" fmla="*/ 1295399 h 1501877"/>
              <a:gd name="connsiteX16" fmla="*/ 1170038 w 1484670"/>
              <a:gd name="connsiteY16" fmla="*/ 1383890 h 1501877"/>
              <a:gd name="connsiteX17" fmla="*/ 1243780 w 1484670"/>
              <a:gd name="connsiteY17" fmla="*/ 1442883 h 1501877"/>
              <a:gd name="connsiteX18" fmla="*/ 1302774 w 1484670"/>
              <a:gd name="connsiteY18" fmla="*/ 1472380 h 1501877"/>
              <a:gd name="connsiteX19" fmla="*/ 1435509 w 1484670"/>
              <a:gd name="connsiteY19" fmla="*/ 1472380 h 1501877"/>
              <a:gd name="connsiteX20" fmla="*/ 1465006 w 1484670"/>
              <a:gd name="connsiteY20" fmla="*/ 1295399 h 1501877"/>
              <a:gd name="connsiteX21" fmla="*/ 1479754 w 1484670"/>
              <a:gd name="connsiteY21" fmla="*/ 1133167 h 1501877"/>
              <a:gd name="connsiteX22" fmla="*/ 1435509 w 1484670"/>
              <a:gd name="connsiteY22" fmla="*/ 1044677 h 1501877"/>
              <a:gd name="connsiteX23" fmla="*/ 1391264 w 1484670"/>
              <a:gd name="connsiteY23" fmla="*/ 956187 h 1501877"/>
              <a:gd name="connsiteX24" fmla="*/ 1288025 w 1484670"/>
              <a:gd name="connsiteY24" fmla="*/ 956187 h 1501877"/>
              <a:gd name="connsiteX25" fmla="*/ 1243780 w 1484670"/>
              <a:gd name="connsiteY25" fmla="*/ 867696 h 1501877"/>
              <a:gd name="connsiteX26" fmla="*/ 1184787 w 1484670"/>
              <a:gd name="connsiteY26" fmla="*/ 764458 h 1501877"/>
              <a:gd name="connsiteX27" fmla="*/ 1111045 w 1484670"/>
              <a:gd name="connsiteY27" fmla="*/ 720212 h 1501877"/>
              <a:gd name="connsiteX28" fmla="*/ 1052051 w 1484670"/>
              <a:gd name="connsiteY28" fmla="*/ 720212 h 1501877"/>
              <a:gd name="connsiteX29" fmla="*/ 934064 w 1484670"/>
              <a:gd name="connsiteY29" fmla="*/ 646470 h 1501877"/>
              <a:gd name="connsiteX30" fmla="*/ 948812 w 1484670"/>
              <a:gd name="connsiteY30" fmla="*/ 587477 h 1501877"/>
              <a:gd name="connsiteX31" fmla="*/ 904567 w 1484670"/>
              <a:gd name="connsiteY31" fmla="*/ 439993 h 1501877"/>
              <a:gd name="connsiteX32" fmla="*/ 786580 w 1484670"/>
              <a:gd name="connsiteY32" fmla="*/ 322006 h 1501877"/>
              <a:gd name="connsiteX33" fmla="*/ 727587 w 1484670"/>
              <a:gd name="connsiteY33" fmla="*/ 218767 h 1501877"/>
              <a:gd name="connsiteX34" fmla="*/ 594851 w 1484670"/>
              <a:gd name="connsiteY34" fmla="*/ 100780 h 1501877"/>
              <a:gd name="connsiteX35" fmla="*/ 417871 w 1484670"/>
              <a:gd name="connsiteY35" fmla="*/ 12290 h 1501877"/>
              <a:gd name="connsiteX36" fmla="*/ 167148 w 1484670"/>
              <a:gd name="connsiteY36" fmla="*/ 27038 h 1501877"/>
              <a:gd name="connsiteX37" fmla="*/ 78658 w 1484670"/>
              <a:gd name="connsiteY37" fmla="*/ 130277 h 1501877"/>
              <a:gd name="connsiteX38" fmla="*/ 63909 w 1484670"/>
              <a:gd name="connsiteY38" fmla="*/ 218767 h 1501877"/>
              <a:gd name="connsiteX39" fmla="*/ 4916 w 1484670"/>
              <a:gd name="connsiteY39" fmla="*/ 263012 h 1501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484670" h="1501877">
                <a:moveTo>
                  <a:pt x="4916" y="263012"/>
                </a:moveTo>
                <a:cubicBezTo>
                  <a:pt x="9832" y="287593"/>
                  <a:pt x="86032" y="324464"/>
                  <a:pt x="93406" y="366251"/>
                </a:cubicBezTo>
                <a:cubicBezTo>
                  <a:pt x="100780" y="408038"/>
                  <a:pt x="49161" y="464574"/>
                  <a:pt x="49161" y="513735"/>
                </a:cubicBezTo>
                <a:cubicBezTo>
                  <a:pt x="49161" y="562896"/>
                  <a:pt x="78658" y="631722"/>
                  <a:pt x="93406" y="661219"/>
                </a:cubicBezTo>
                <a:cubicBezTo>
                  <a:pt x="108154" y="690716"/>
                  <a:pt x="117987" y="705465"/>
                  <a:pt x="137651" y="690716"/>
                </a:cubicBezTo>
                <a:cubicBezTo>
                  <a:pt x="157316" y="675968"/>
                  <a:pt x="184354" y="597309"/>
                  <a:pt x="211393" y="572728"/>
                </a:cubicBezTo>
                <a:cubicBezTo>
                  <a:pt x="238432" y="548147"/>
                  <a:pt x="270386" y="538316"/>
                  <a:pt x="299883" y="543232"/>
                </a:cubicBezTo>
                <a:cubicBezTo>
                  <a:pt x="329380" y="548148"/>
                  <a:pt x="363793" y="577644"/>
                  <a:pt x="388374" y="602225"/>
                </a:cubicBezTo>
                <a:cubicBezTo>
                  <a:pt x="412955" y="626806"/>
                  <a:pt x="430161" y="653845"/>
                  <a:pt x="447367" y="690716"/>
                </a:cubicBezTo>
                <a:cubicBezTo>
                  <a:pt x="464573" y="727587"/>
                  <a:pt x="479322" y="791496"/>
                  <a:pt x="491612" y="823451"/>
                </a:cubicBezTo>
                <a:cubicBezTo>
                  <a:pt x="503902" y="855406"/>
                  <a:pt x="496528" y="857864"/>
                  <a:pt x="521109" y="882445"/>
                </a:cubicBezTo>
                <a:cubicBezTo>
                  <a:pt x="545690" y="907026"/>
                  <a:pt x="604683" y="941438"/>
                  <a:pt x="639096" y="970935"/>
                </a:cubicBezTo>
                <a:cubicBezTo>
                  <a:pt x="673509" y="1000432"/>
                  <a:pt x="693174" y="1027470"/>
                  <a:pt x="727587" y="1059425"/>
                </a:cubicBezTo>
                <a:cubicBezTo>
                  <a:pt x="762000" y="1091380"/>
                  <a:pt x="803787" y="1133167"/>
                  <a:pt x="845574" y="1162664"/>
                </a:cubicBezTo>
                <a:cubicBezTo>
                  <a:pt x="887361" y="1192161"/>
                  <a:pt x="931606" y="1214284"/>
                  <a:pt x="978309" y="1236406"/>
                </a:cubicBezTo>
                <a:cubicBezTo>
                  <a:pt x="1025012" y="1258528"/>
                  <a:pt x="1093838" y="1270818"/>
                  <a:pt x="1125793" y="1295399"/>
                </a:cubicBezTo>
                <a:cubicBezTo>
                  <a:pt x="1157748" y="1319980"/>
                  <a:pt x="1150374" y="1359309"/>
                  <a:pt x="1170038" y="1383890"/>
                </a:cubicBezTo>
                <a:cubicBezTo>
                  <a:pt x="1189702" y="1408471"/>
                  <a:pt x="1221657" y="1428135"/>
                  <a:pt x="1243780" y="1442883"/>
                </a:cubicBezTo>
                <a:cubicBezTo>
                  <a:pt x="1265903" y="1457631"/>
                  <a:pt x="1270819" y="1467464"/>
                  <a:pt x="1302774" y="1472380"/>
                </a:cubicBezTo>
                <a:cubicBezTo>
                  <a:pt x="1334729" y="1477296"/>
                  <a:pt x="1408470" y="1501877"/>
                  <a:pt x="1435509" y="1472380"/>
                </a:cubicBezTo>
                <a:cubicBezTo>
                  <a:pt x="1462548" y="1442883"/>
                  <a:pt x="1457632" y="1351934"/>
                  <a:pt x="1465006" y="1295399"/>
                </a:cubicBezTo>
                <a:cubicBezTo>
                  <a:pt x="1472380" y="1238864"/>
                  <a:pt x="1484670" y="1174954"/>
                  <a:pt x="1479754" y="1133167"/>
                </a:cubicBezTo>
                <a:cubicBezTo>
                  <a:pt x="1474838" y="1091380"/>
                  <a:pt x="1435509" y="1044677"/>
                  <a:pt x="1435509" y="1044677"/>
                </a:cubicBezTo>
                <a:cubicBezTo>
                  <a:pt x="1420761" y="1015180"/>
                  <a:pt x="1415845" y="970935"/>
                  <a:pt x="1391264" y="956187"/>
                </a:cubicBezTo>
                <a:cubicBezTo>
                  <a:pt x="1366683" y="941439"/>
                  <a:pt x="1312606" y="970936"/>
                  <a:pt x="1288025" y="956187"/>
                </a:cubicBezTo>
                <a:cubicBezTo>
                  <a:pt x="1263444" y="941439"/>
                  <a:pt x="1260986" y="899651"/>
                  <a:pt x="1243780" y="867696"/>
                </a:cubicBezTo>
                <a:cubicBezTo>
                  <a:pt x="1226574" y="835741"/>
                  <a:pt x="1206909" y="789039"/>
                  <a:pt x="1184787" y="764458"/>
                </a:cubicBezTo>
                <a:cubicBezTo>
                  <a:pt x="1162665" y="739877"/>
                  <a:pt x="1133168" y="727586"/>
                  <a:pt x="1111045" y="720212"/>
                </a:cubicBezTo>
                <a:cubicBezTo>
                  <a:pt x="1088922" y="712838"/>
                  <a:pt x="1081548" y="732502"/>
                  <a:pt x="1052051" y="720212"/>
                </a:cubicBezTo>
                <a:cubicBezTo>
                  <a:pt x="1022554" y="707922"/>
                  <a:pt x="951270" y="668592"/>
                  <a:pt x="934064" y="646470"/>
                </a:cubicBezTo>
                <a:cubicBezTo>
                  <a:pt x="916858" y="624348"/>
                  <a:pt x="953728" y="621890"/>
                  <a:pt x="948812" y="587477"/>
                </a:cubicBezTo>
                <a:cubicBezTo>
                  <a:pt x="943896" y="553064"/>
                  <a:pt x="931606" y="484238"/>
                  <a:pt x="904567" y="439993"/>
                </a:cubicBezTo>
                <a:cubicBezTo>
                  <a:pt x="877528" y="395748"/>
                  <a:pt x="816077" y="358877"/>
                  <a:pt x="786580" y="322006"/>
                </a:cubicBezTo>
                <a:cubicBezTo>
                  <a:pt x="757083" y="285135"/>
                  <a:pt x="759542" y="255638"/>
                  <a:pt x="727587" y="218767"/>
                </a:cubicBezTo>
                <a:cubicBezTo>
                  <a:pt x="695632" y="181896"/>
                  <a:pt x="646470" y="135193"/>
                  <a:pt x="594851" y="100780"/>
                </a:cubicBezTo>
                <a:cubicBezTo>
                  <a:pt x="543232" y="66367"/>
                  <a:pt x="489155" y="24580"/>
                  <a:pt x="417871" y="12290"/>
                </a:cubicBezTo>
                <a:cubicBezTo>
                  <a:pt x="346587" y="0"/>
                  <a:pt x="223683" y="7374"/>
                  <a:pt x="167148" y="27038"/>
                </a:cubicBezTo>
                <a:cubicBezTo>
                  <a:pt x="110613" y="46702"/>
                  <a:pt x="95864" y="98322"/>
                  <a:pt x="78658" y="130277"/>
                </a:cubicBezTo>
                <a:cubicBezTo>
                  <a:pt x="61452" y="162232"/>
                  <a:pt x="68825" y="196645"/>
                  <a:pt x="63909" y="218767"/>
                </a:cubicBezTo>
                <a:cubicBezTo>
                  <a:pt x="58993" y="240889"/>
                  <a:pt x="0" y="238431"/>
                  <a:pt x="4916" y="263012"/>
                </a:cubicBez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1936928" y="3980761"/>
            <a:ext cx="1179019" cy="972887"/>
          </a:xfrm>
          <a:custGeom>
            <a:avLst/>
            <a:gdLst>
              <a:gd name="connsiteX0" fmla="*/ 4763 w 1235869"/>
              <a:gd name="connsiteY0" fmla="*/ 602456 h 901700"/>
              <a:gd name="connsiteX1" fmla="*/ 9525 w 1235869"/>
              <a:gd name="connsiteY1" fmla="*/ 711993 h 901700"/>
              <a:gd name="connsiteX2" fmla="*/ 61913 w 1235869"/>
              <a:gd name="connsiteY2" fmla="*/ 778668 h 901700"/>
              <a:gd name="connsiteX3" fmla="*/ 190500 w 1235869"/>
              <a:gd name="connsiteY3" fmla="*/ 845343 h 901700"/>
              <a:gd name="connsiteX4" fmla="*/ 252413 w 1235869"/>
              <a:gd name="connsiteY4" fmla="*/ 807243 h 901700"/>
              <a:gd name="connsiteX5" fmla="*/ 319088 w 1235869"/>
              <a:gd name="connsiteY5" fmla="*/ 735806 h 901700"/>
              <a:gd name="connsiteX6" fmla="*/ 371475 w 1235869"/>
              <a:gd name="connsiteY6" fmla="*/ 802481 h 901700"/>
              <a:gd name="connsiteX7" fmla="*/ 442913 w 1235869"/>
              <a:gd name="connsiteY7" fmla="*/ 802481 h 901700"/>
              <a:gd name="connsiteX8" fmla="*/ 533400 w 1235869"/>
              <a:gd name="connsiteY8" fmla="*/ 831056 h 901700"/>
              <a:gd name="connsiteX9" fmla="*/ 638175 w 1235869"/>
              <a:gd name="connsiteY9" fmla="*/ 835818 h 901700"/>
              <a:gd name="connsiteX10" fmla="*/ 781050 w 1235869"/>
              <a:gd name="connsiteY10" fmla="*/ 850106 h 901700"/>
              <a:gd name="connsiteX11" fmla="*/ 933450 w 1235869"/>
              <a:gd name="connsiteY11" fmla="*/ 883443 h 901700"/>
              <a:gd name="connsiteX12" fmla="*/ 990600 w 1235869"/>
              <a:gd name="connsiteY12" fmla="*/ 878681 h 901700"/>
              <a:gd name="connsiteX13" fmla="*/ 995363 w 1235869"/>
              <a:gd name="connsiteY13" fmla="*/ 745331 h 901700"/>
              <a:gd name="connsiteX14" fmla="*/ 1052513 w 1235869"/>
              <a:gd name="connsiteY14" fmla="*/ 635793 h 901700"/>
              <a:gd name="connsiteX15" fmla="*/ 1071563 w 1235869"/>
              <a:gd name="connsiteY15" fmla="*/ 564356 h 901700"/>
              <a:gd name="connsiteX16" fmla="*/ 1133475 w 1235869"/>
              <a:gd name="connsiteY16" fmla="*/ 445293 h 901700"/>
              <a:gd name="connsiteX17" fmla="*/ 1162050 w 1235869"/>
              <a:gd name="connsiteY17" fmla="*/ 364331 h 901700"/>
              <a:gd name="connsiteX18" fmla="*/ 1171575 w 1235869"/>
              <a:gd name="connsiteY18" fmla="*/ 207168 h 901700"/>
              <a:gd name="connsiteX19" fmla="*/ 1195388 w 1235869"/>
              <a:gd name="connsiteY19" fmla="*/ 116681 h 901700"/>
              <a:gd name="connsiteX20" fmla="*/ 1219200 w 1235869"/>
              <a:gd name="connsiteY20" fmla="*/ 21431 h 901700"/>
              <a:gd name="connsiteX21" fmla="*/ 1095375 w 1235869"/>
              <a:gd name="connsiteY21" fmla="*/ 2381 h 901700"/>
              <a:gd name="connsiteX22" fmla="*/ 1014413 w 1235869"/>
              <a:gd name="connsiteY22" fmla="*/ 35718 h 901700"/>
              <a:gd name="connsiteX23" fmla="*/ 957263 w 1235869"/>
              <a:gd name="connsiteY23" fmla="*/ 92868 h 901700"/>
              <a:gd name="connsiteX24" fmla="*/ 890588 w 1235869"/>
              <a:gd name="connsiteY24" fmla="*/ 169068 h 901700"/>
              <a:gd name="connsiteX25" fmla="*/ 847725 w 1235869"/>
              <a:gd name="connsiteY25" fmla="*/ 240506 h 901700"/>
              <a:gd name="connsiteX26" fmla="*/ 800100 w 1235869"/>
              <a:gd name="connsiteY26" fmla="*/ 340518 h 901700"/>
              <a:gd name="connsiteX27" fmla="*/ 733425 w 1235869"/>
              <a:gd name="connsiteY27" fmla="*/ 454818 h 901700"/>
              <a:gd name="connsiteX28" fmla="*/ 719138 w 1235869"/>
              <a:gd name="connsiteY28" fmla="*/ 531018 h 901700"/>
              <a:gd name="connsiteX29" fmla="*/ 638175 w 1235869"/>
              <a:gd name="connsiteY29" fmla="*/ 526256 h 901700"/>
              <a:gd name="connsiteX30" fmla="*/ 571500 w 1235869"/>
              <a:gd name="connsiteY30" fmla="*/ 459581 h 901700"/>
              <a:gd name="connsiteX31" fmla="*/ 552450 w 1235869"/>
              <a:gd name="connsiteY31" fmla="*/ 340518 h 901700"/>
              <a:gd name="connsiteX32" fmla="*/ 552450 w 1235869"/>
              <a:gd name="connsiteY32" fmla="*/ 254793 h 901700"/>
              <a:gd name="connsiteX33" fmla="*/ 519113 w 1235869"/>
              <a:gd name="connsiteY33" fmla="*/ 197643 h 901700"/>
              <a:gd name="connsiteX34" fmla="*/ 461963 w 1235869"/>
              <a:gd name="connsiteY34" fmla="*/ 202406 h 901700"/>
              <a:gd name="connsiteX35" fmla="*/ 457200 w 1235869"/>
              <a:gd name="connsiteY35" fmla="*/ 302418 h 901700"/>
              <a:gd name="connsiteX36" fmla="*/ 457200 w 1235869"/>
              <a:gd name="connsiteY36" fmla="*/ 416718 h 901700"/>
              <a:gd name="connsiteX37" fmla="*/ 390525 w 1235869"/>
              <a:gd name="connsiteY37" fmla="*/ 373856 h 901700"/>
              <a:gd name="connsiteX38" fmla="*/ 300038 w 1235869"/>
              <a:gd name="connsiteY38" fmla="*/ 326231 h 901700"/>
              <a:gd name="connsiteX39" fmla="*/ 247650 w 1235869"/>
              <a:gd name="connsiteY39" fmla="*/ 250031 h 901700"/>
              <a:gd name="connsiteX40" fmla="*/ 200025 w 1235869"/>
              <a:gd name="connsiteY40" fmla="*/ 197643 h 901700"/>
              <a:gd name="connsiteX41" fmla="*/ 147638 w 1235869"/>
              <a:gd name="connsiteY41" fmla="*/ 245268 h 901700"/>
              <a:gd name="connsiteX42" fmla="*/ 61913 w 1235869"/>
              <a:gd name="connsiteY42" fmla="*/ 235743 h 901700"/>
              <a:gd name="connsiteX43" fmla="*/ 47625 w 1235869"/>
              <a:gd name="connsiteY43" fmla="*/ 321468 h 901700"/>
              <a:gd name="connsiteX44" fmla="*/ 33338 w 1235869"/>
              <a:gd name="connsiteY44" fmla="*/ 392906 h 901700"/>
              <a:gd name="connsiteX45" fmla="*/ 4763 w 1235869"/>
              <a:gd name="connsiteY45" fmla="*/ 602456 h 90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35869" h="901700">
                <a:moveTo>
                  <a:pt x="4763" y="602456"/>
                </a:moveTo>
                <a:cubicBezTo>
                  <a:pt x="794" y="655637"/>
                  <a:pt x="0" y="682624"/>
                  <a:pt x="9525" y="711993"/>
                </a:cubicBezTo>
                <a:cubicBezTo>
                  <a:pt x="19050" y="741362"/>
                  <a:pt x="31751" y="756443"/>
                  <a:pt x="61913" y="778668"/>
                </a:cubicBezTo>
                <a:cubicBezTo>
                  <a:pt x="92075" y="800893"/>
                  <a:pt x="158750" y="840581"/>
                  <a:pt x="190500" y="845343"/>
                </a:cubicBezTo>
                <a:cubicBezTo>
                  <a:pt x="222250" y="850105"/>
                  <a:pt x="230982" y="825499"/>
                  <a:pt x="252413" y="807243"/>
                </a:cubicBezTo>
                <a:cubicBezTo>
                  <a:pt x="273844" y="788987"/>
                  <a:pt x="299244" y="736600"/>
                  <a:pt x="319088" y="735806"/>
                </a:cubicBezTo>
                <a:cubicBezTo>
                  <a:pt x="338932" y="735012"/>
                  <a:pt x="350838" y="791369"/>
                  <a:pt x="371475" y="802481"/>
                </a:cubicBezTo>
                <a:cubicBezTo>
                  <a:pt x="392112" y="813593"/>
                  <a:pt x="415926" y="797719"/>
                  <a:pt x="442913" y="802481"/>
                </a:cubicBezTo>
                <a:cubicBezTo>
                  <a:pt x="469900" y="807243"/>
                  <a:pt x="500856" y="825500"/>
                  <a:pt x="533400" y="831056"/>
                </a:cubicBezTo>
                <a:cubicBezTo>
                  <a:pt x="565944" y="836612"/>
                  <a:pt x="596900" y="832643"/>
                  <a:pt x="638175" y="835818"/>
                </a:cubicBezTo>
                <a:cubicBezTo>
                  <a:pt x="679450" y="838993"/>
                  <a:pt x="731838" y="842169"/>
                  <a:pt x="781050" y="850106"/>
                </a:cubicBezTo>
                <a:cubicBezTo>
                  <a:pt x="830262" y="858043"/>
                  <a:pt x="898525" y="878681"/>
                  <a:pt x="933450" y="883443"/>
                </a:cubicBezTo>
                <a:cubicBezTo>
                  <a:pt x="968375" y="888206"/>
                  <a:pt x="980281" y="901700"/>
                  <a:pt x="990600" y="878681"/>
                </a:cubicBezTo>
                <a:cubicBezTo>
                  <a:pt x="1000919" y="855662"/>
                  <a:pt x="985044" y="785812"/>
                  <a:pt x="995363" y="745331"/>
                </a:cubicBezTo>
                <a:cubicBezTo>
                  <a:pt x="1005682" y="704850"/>
                  <a:pt x="1039813" y="665956"/>
                  <a:pt x="1052513" y="635793"/>
                </a:cubicBezTo>
                <a:cubicBezTo>
                  <a:pt x="1065213" y="605631"/>
                  <a:pt x="1058069" y="596106"/>
                  <a:pt x="1071563" y="564356"/>
                </a:cubicBezTo>
                <a:cubicBezTo>
                  <a:pt x="1085057" y="532606"/>
                  <a:pt x="1118394" y="478630"/>
                  <a:pt x="1133475" y="445293"/>
                </a:cubicBezTo>
                <a:cubicBezTo>
                  <a:pt x="1148556" y="411956"/>
                  <a:pt x="1155700" y="404018"/>
                  <a:pt x="1162050" y="364331"/>
                </a:cubicBezTo>
                <a:cubicBezTo>
                  <a:pt x="1168400" y="324644"/>
                  <a:pt x="1166019" y="248443"/>
                  <a:pt x="1171575" y="207168"/>
                </a:cubicBezTo>
                <a:cubicBezTo>
                  <a:pt x="1177131" y="165893"/>
                  <a:pt x="1187451" y="147637"/>
                  <a:pt x="1195388" y="116681"/>
                </a:cubicBezTo>
                <a:cubicBezTo>
                  <a:pt x="1203325" y="85725"/>
                  <a:pt x="1235869" y="40481"/>
                  <a:pt x="1219200" y="21431"/>
                </a:cubicBezTo>
                <a:cubicBezTo>
                  <a:pt x="1202531" y="2381"/>
                  <a:pt x="1129506" y="0"/>
                  <a:pt x="1095375" y="2381"/>
                </a:cubicBezTo>
                <a:cubicBezTo>
                  <a:pt x="1061244" y="4762"/>
                  <a:pt x="1037432" y="20637"/>
                  <a:pt x="1014413" y="35718"/>
                </a:cubicBezTo>
                <a:cubicBezTo>
                  <a:pt x="991394" y="50799"/>
                  <a:pt x="977900" y="70643"/>
                  <a:pt x="957263" y="92868"/>
                </a:cubicBezTo>
                <a:cubicBezTo>
                  <a:pt x="936626" y="115093"/>
                  <a:pt x="908844" y="144462"/>
                  <a:pt x="890588" y="169068"/>
                </a:cubicBezTo>
                <a:cubicBezTo>
                  <a:pt x="872332" y="193674"/>
                  <a:pt x="862806" y="211931"/>
                  <a:pt x="847725" y="240506"/>
                </a:cubicBezTo>
                <a:cubicBezTo>
                  <a:pt x="832644" y="269081"/>
                  <a:pt x="819150" y="304799"/>
                  <a:pt x="800100" y="340518"/>
                </a:cubicBezTo>
                <a:cubicBezTo>
                  <a:pt x="781050" y="376237"/>
                  <a:pt x="746919" y="423068"/>
                  <a:pt x="733425" y="454818"/>
                </a:cubicBezTo>
                <a:cubicBezTo>
                  <a:pt x="719931" y="486568"/>
                  <a:pt x="735013" y="519112"/>
                  <a:pt x="719138" y="531018"/>
                </a:cubicBezTo>
                <a:cubicBezTo>
                  <a:pt x="703263" y="542924"/>
                  <a:pt x="662781" y="538162"/>
                  <a:pt x="638175" y="526256"/>
                </a:cubicBezTo>
                <a:cubicBezTo>
                  <a:pt x="613569" y="514350"/>
                  <a:pt x="585788" y="490537"/>
                  <a:pt x="571500" y="459581"/>
                </a:cubicBezTo>
                <a:cubicBezTo>
                  <a:pt x="557213" y="428625"/>
                  <a:pt x="555625" y="374649"/>
                  <a:pt x="552450" y="340518"/>
                </a:cubicBezTo>
                <a:cubicBezTo>
                  <a:pt x="549275" y="306387"/>
                  <a:pt x="558006" y="278605"/>
                  <a:pt x="552450" y="254793"/>
                </a:cubicBezTo>
                <a:cubicBezTo>
                  <a:pt x="546894" y="230981"/>
                  <a:pt x="534194" y="206374"/>
                  <a:pt x="519113" y="197643"/>
                </a:cubicBezTo>
                <a:cubicBezTo>
                  <a:pt x="504032" y="188912"/>
                  <a:pt x="472282" y="184943"/>
                  <a:pt x="461963" y="202406"/>
                </a:cubicBezTo>
                <a:cubicBezTo>
                  <a:pt x="451644" y="219869"/>
                  <a:pt x="457994" y="266699"/>
                  <a:pt x="457200" y="302418"/>
                </a:cubicBezTo>
                <a:cubicBezTo>
                  <a:pt x="456406" y="338137"/>
                  <a:pt x="468312" y="404812"/>
                  <a:pt x="457200" y="416718"/>
                </a:cubicBezTo>
                <a:cubicBezTo>
                  <a:pt x="446088" y="428624"/>
                  <a:pt x="416719" y="388937"/>
                  <a:pt x="390525" y="373856"/>
                </a:cubicBezTo>
                <a:cubicBezTo>
                  <a:pt x="364331" y="358775"/>
                  <a:pt x="323850" y="346868"/>
                  <a:pt x="300038" y="326231"/>
                </a:cubicBezTo>
                <a:cubicBezTo>
                  <a:pt x="276226" y="305594"/>
                  <a:pt x="264319" y="271462"/>
                  <a:pt x="247650" y="250031"/>
                </a:cubicBezTo>
                <a:cubicBezTo>
                  <a:pt x="230981" y="228600"/>
                  <a:pt x="216694" y="198437"/>
                  <a:pt x="200025" y="197643"/>
                </a:cubicBezTo>
                <a:cubicBezTo>
                  <a:pt x="183356" y="196849"/>
                  <a:pt x="170657" y="238918"/>
                  <a:pt x="147638" y="245268"/>
                </a:cubicBezTo>
                <a:cubicBezTo>
                  <a:pt x="124619" y="251618"/>
                  <a:pt x="78582" y="223043"/>
                  <a:pt x="61913" y="235743"/>
                </a:cubicBezTo>
                <a:cubicBezTo>
                  <a:pt x="45244" y="248443"/>
                  <a:pt x="52387" y="295274"/>
                  <a:pt x="47625" y="321468"/>
                </a:cubicBezTo>
                <a:cubicBezTo>
                  <a:pt x="42863" y="347662"/>
                  <a:pt x="41275" y="345281"/>
                  <a:pt x="33338" y="392906"/>
                </a:cubicBezTo>
                <a:cubicBezTo>
                  <a:pt x="25401" y="440531"/>
                  <a:pt x="8732" y="549275"/>
                  <a:pt x="4763" y="602456"/>
                </a:cubicBezTo>
                <a:close/>
              </a:path>
            </a:pathLst>
          </a:cu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2862048" y="3686773"/>
            <a:ext cx="3434987" cy="1279706"/>
          </a:xfrm>
          <a:custGeom>
            <a:avLst/>
            <a:gdLst>
              <a:gd name="connsiteX0" fmla="*/ 2576222 w 3600615"/>
              <a:gd name="connsiteY0" fmla="*/ 811032 h 1186069"/>
              <a:gd name="connsiteX1" fmla="*/ 2409245 w 3600615"/>
              <a:gd name="connsiteY1" fmla="*/ 834886 h 1186069"/>
              <a:gd name="connsiteX2" fmla="*/ 2297927 w 3600615"/>
              <a:gd name="connsiteY2" fmla="*/ 898497 h 1186069"/>
              <a:gd name="connsiteX3" fmla="*/ 2186609 w 3600615"/>
              <a:gd name="connsiteY3" fmla="*/ 906448 h 1186069"/>
              <a:gd name="connsiteX4" fmla="*/ 2059388 w 3600615"/>
              <a:gd name="connsiteY4" fmla="*/ 962107 h 1186069"/>
              <a:gd name="connsiteX5" fmla="*/ 1916264 w 3600615"/>
              <a:gd name="connsiteY5" fmla="*/ 962107 h 1186069"/>
              <a:gd name="connsiteX6" fmla="*/ 1804946 w 3600615"/>
              <a:gd name="connsiteY6" fmla="*/ 1033669 h 1186069"/>
              <a:gd name="connsiteX7" fmla="*/ 1669774 w 3600615"/>
              <a:gd name="connsiteY7" fmla="*/ 1025717 h 1186069"/>
              <a:gd name="connsiteX8" fmla="*/ 1510748 w 3600615"/>
              <a:gd name="connsiteY8" fmla="*/ 1057523 h 1186069"/>
              <a:gd name="connsiteX9" fmla="*/ 1351722 w 3600615"/>
              <a:gd name="connsiteY9" fmla="*/ 1073425 h 1186069"/>
              <a:gd name="connsiteX10" fmla="*/ 1232452 w 3600615"/>
              <a:gd name="connsiteY10" fmla="*/ 1137036 h 1186069"/>
              <a:gd name="connsiteX11" fmla="*/ 1073426 w 3600615"/>
              <a:gd name="connsiteY11" fmla="*/ 1144987 h 1186069"/>
              <a:gd name="connsiteX12" fmla="*/ 922351 w 3600615"/>
              <a:gd name="connsiteY12" fmla="*/ 1168841 h 1186069"/>
              <a:gd name="connsiteX13" fmla="*/ 803082 w 3600615"/>
              <a:gd name="connsiteY13" fmla="*/ 1176792 h 1186069"/>
              <a:gd name="connsiteX14" fmla="*/ 612250 w 3600615"/>
              <a:gd name="connsiteY14" fmla="*/ 1176792 h 1186069"/>
              <a:gd name="connsiteX15" fmla="*/ 469127 w 3600615"/>
              <a:gd name="connsiteY15" fmla="*/ 1168841 h 1186069"/>
              <a:gd name="connsiteX16" fmla="*/ 222636 w 3600615"/>
              <a:gd name="connsiteY16" fmla="*/ 1168841 h 1186069"/>
              <a:gd name="connsiteX17" fmla="*/ 95415 w 3600615"/>
              <a:gd name="connsiteY17" fmla="*/ 1168841 h 1186069"/>
              <a:gd name="connsiteX18" fmla="*/ 7951 w 3600615"/>
              <a:gd name="connsiteY18" fmla="*/ 1152938 h 1186069"/>
              <a:gd name="connsiteX19" fmla="*/ 47708 w 3600615"/>
              <a:gd name="connsiteY19" fmla="*/ 970058 h 1186069"/>
              <a:gd name="connsiteX20" fmla="*/ 79513 w 3600615"/>
              <a:gd name="connsiteY20" fmla="*/ 850789 h 1186069"/>
              <a:gd name="connsiteX21" fmla="*/ 119269 w 3600615"/>
              <a:gd name="connsiteY21" fmla="*/ 842837 h 1186069"/>
              <a:gd name="connsiteX22" fmla="*/ 190831 w 3600615"/>
              <a:gd name="connsiteY22" fmla="*/ 795130 h 1186069"/>
              <a:gd name="connsiteX23" fmla="*/ 246490 w 3600615"/>
              <a:gd name="connsiteY23" fmla="*/ 715617 h 1186069"/>
              <a:gd name="connsiteX24" fmla="*/ 278295 w 3600615"/>
              <a:gd name="connsiteY24" fmla="*/ 604298 h 1186069"/>
              <a:gd name="connsiteX25" fmla="*/ 341906 w 3600615"/>
              <a:gd name="connsiteY25" fmla="*/ 477077 h 1186069"/>
              <a:gd name="connsiteX26" fmla="*/ 381662 w 3600615"/>
              <a:gd name="connsiteY26" fmla="*/ 357808 h 1186069"/>
              <a:gd name="connsiteX27" fmla="*/ 429370 w 3600615"/>
              <a:gd name="connsiteY27" fmla="*/ 326003 h 1186069"/>
              <a:gd name="connsiteX28" fmla="*/ 453224 w 3600615"/>
              <a:gd name="connsiteY28" fmla="*/ 373710 h 1186069"/>
              <a:gd name="connsiteX29" fmla="*/ 437322 w 3600615"/>
              <a:gd name="connsiteY29" fmla="*/ 469126 h 1186069"/>
              <a:gd name="connsiteX30" fmla="*/ 413468 w 3600615"/>
              <a:gd name="connsiteY30" fmla="*/ 596347 h 1186069"/>
              <a:gd name="connsiteX31" fmla="*/ 373711 w 3600615"/>
              <a:gd name="connsiteY31" fmla="*/ 731519 h 1186069"/>
              <a:gd name="connsiteX32" fmla="*/ 310101 w 3600615"/>
              <a:gd name="connsiteY32" fmla="*/ 818983 h 1186069"/>
              <a:gd name="connsiteX33" fmla="*/ 341906 w 3600615"/>
              <a:gd name="connsiteY33" fmla="*/ 834886 h 1186069"/>
              <a:gd name="connsiteX34" fmla="*/ 453224 w 3600615"/>
              <a:gd name="connsiteY34" fmla="*/ 747422 h 1186069"/>
              <a:gd name="connsiteX35" fmla="*/ 500932 w 3600615"/>
              <a:gd name="connsiteY35" fmla="*/ 612250 h 1186069"/>
              <a:gd name="connsiteX36" fmla="*/ 524786 w 3600615"/>
              <a:gd name="connsiteY36" fmla="*/ 469126 h 1186069"/>
              <a:gd name="connsiteX37" fmla="*/ 564542 w 3600615"/>
              <a:gd name="connsiteY37" fmla="*/ 365759 h 1186069"/>
              <a:gd name="connsiteX38" fmla="*/ 596348 w 3600615"/>
              <a:gd name="connsiteY38" fmla="*/ 318051 h 1186069"/>
              <a:gd name="connsiteX39" fmla="*/ 644055 w 3600615"/>
              <a:gd name="connsiteY39" fmla="*/ 349857 h 1186069"/>
              <a:gd name="connsiteX40" fmla="*/ 636104 w 3600615"/>
              <a:gd name="connsiteY40" fmla="*/ 477077 h 1186069"/>
              <a:gd name="connsiteX41" fmla="*/ 612250 w 3600615"/>
              <a:gd name="connsiteY41" fmla="*/ 580444 h 1186069"/>
              <a:gd name="connsiteX42" fmla="*/ 580445 w 3600615"/>
              <a:gd name="connsiteY42" fmla="*/ 675860 h 1186069"/>
              <a:gd name="connsiteX43" fmla="*/ 532737 w 3600615"/>
              <a:gd name="connsiteY43" fmla="*/ 771276 h 1186069"/>
              <a:gd name="connsiteX44" fmla="*/ 508883 w 3600615"/>
              <a:gd name="connsiteY44" fmla="*/ 842837 h 1186069"/>
              <a:gd name="connsiteX45" fmla="*/ 556591 w 3600615"/>
              <a:gd name="connsiteY45" fmla="*/ 826935 h 1186069"/>
              <a:gd name="connsiteX46" fmla="*/ 636104 w 3600615"/>
              <a:gd name="connsiteY46" fmla="*/ 707665 h 1186069"/>
              <a:gd name="connsiteX47" fmla="*/ 683812 w 3600615"/>
              <a:gd name="connsiteY47" fmla="*/ 588396 h 1186069"/>
              <a:gd name="connsiteX48" fmla="*/ 747422 w 3600615"/>
              <a:gd name="connsiteY48" fmla="*/ 421418 h 1186069"/>
              <a:gd name="connsiteX49" fmla="*/ 763325 w 3600615"/>
              <a:gd name="connsiteY49" fmla="*/ 333954 h 1186069"/>
              <a:gd name="connsiteX50" fmla="*/ 818984 w 3600615"/>
              <a:gd name="connsiteY50" fmla="*/ 310100 h 1186069"/>
              <a:gd name="connsiteX51" fmla="*/ 866692 w 3600615"/>
              <a:gd name="connsiteY51" fmla="*/ 389613 h 1186069"/>
              <a:gd name="connsiteX52" fmla="*/ 811033 w 3600615"/>
              <a:gd name="connsiteY52" fmla="*/ 580444 h 1186069"/>
              <a:gd name="connsiteX53" fmla="*/ 739471 w 3600615"/>
              <a:gd name="connsiteY53" fmla="*/ 723568 h 1186069"/>
              <a:gd name="connsiteX54" fmla="*/ 683812 w 3600615"/>
              <a:gd name="connsiteY54" fmla="*/ 803081 h 1186069"/>
              <a:gd name="connsiteX55" fmla="*/ 747422 w 3600615"/>
              <a:gd name="connsiteY55" fmla="*/ 858740 h 1186069"/>
              <a:gd name="connsiteX56" fmla="*/ 818984 w 3600615"/>
              <a:gd name="connsiteY56" fmla="*/ 779227 h 1186069"/>
              <a:gd name="connsiteX57" fmla="*/ 898497 w 3600615"/>
              <a:gd name="connsiteY57" fmla="*/ 675860 h 1186069"/>
              <a:gd name="connsiteX58" fmla="*/ 985962 w 3600615"/>
              <a:gd name="connsiteY58" fmla="*/ 532737 h 1186069"/>
              <a:gd name="connsiteX59" fmla="*/ 1041621 w 3600615"/>
              <a:gd name="connsiteY59" fmla="*/ 445272 h 1186069"/>
              <a:gd name="connsiteX60" fmla="*/ 1113182 w 3600615"/>
              <a:gd name="connsiteY60" fmla="*/ 381662 h 1186069"/>
              <a:gd name="connsiteX61" fmla="*/ 1152939 w 3600615"/>
              <a:gd name="connsiteY61" fmla="*/ 413467 h 1186069"/>
              <a:gd name="connsiteX62" fmla="*/ 1113182 w 3600615"/>
              <a:gd name="connsiteY62" fmla="*/ 508883 h 1186069"/>
              <a:gd name="connsiteX63" fmla="*/ 1049572 w 3600615"/>
              <a:gd name="connsiteY63" fmla="*/ 652006 h 1186069"/>
              <a:gd name="connsiteX64" fmla="*/ 978010 w 3600615"/>
              <a:gd name="connsiteY64" fmla="*/ 771276 h 1186069"/>
              <a:gd name="connsiteX65" fmla="*/ 946205 w 3600615"/>
              <a:gd name="connsiteY65" fmla="*/ 842837 h 1186069"/>
              <a:gd name="connsiteX66" fmla="*/ 1057523 w 3600615"/>
              <a:gd name="connsiteY66" fmla="*/ 763324 h 1186069"/>
              <a:gd name="connsiteX67" fmla="*/ 1144988 w 3600615"/>
              <a:gd name="connsiteY67" fmla="*/ 675860 h 1186069"/>
              <a:gd name="connsiteX68" fmla="*/ 1264257 w 3600615"/>
              <a:gd name="connsiteY68" fmla="*/ 540688 h 1186069"/>
              <a:gd name="connsiteX69" fmla="*/ 1359673 w 3600615"/>
              <a:gd name="connsiteY69" fmla="*/ 437321 h 1186069"/>
              <a:gd name="connsiteX70" fmla="*/ 1399429 w 3600615"/>
              <a:gd name="connsiteY70" fmla="*/ 461175 h 1186069"/>
              <a:gd name="connsiteX71" fmla="*/ 1399429 w 3600615"/>
              <a:gd name="connsiteY71" fmla="*/ 532737 h 1186069"/>
              <a:gd name="connsiteX72" fmla="*/ 1288111 w 3600615"/>
              <a:gd name="connsiteY72" fmla="*/ 691763 h 1186069"/>
              <a:gd name="connsiteX73" fmla="*/ 1200647 w 3600615"/>
              <a:gd name="connsiteY73" fmla="*/ 771276 h 1186069"/>
              <a:gd name="connsiteX74" fmla="*/ 1208598 w 3600615"/>
              <a:gd name="connsiteY74" fmla="*/ 818983 h 1186069"/>
              <a:gd name="connsiteX75" fmla="*/ 1375575 w 3600615"/>
              <a:gd name="connsiteY75" fmla="*/ 652006 h 1186069"/>
              <a:gd name="connsiteX76" fmla="*/ 1590261 w 3600615"/>
              <a:gd name="connsiteY76" fmla="*/ 453223 h 1186069"/>
              <a:gd name="connsiteX77" fmla="*/ 1630017 w 3600615"/>
              <a:gd name="connsiteY77" fmla="*/ 524785 h 1186069"/>
              <a:gd name="connsiteX78" fmla="*/ 1550504 w 3600615"/>
              <a:gd name="connsiteY78" fmla="*/ 612250 h 1186069"/>
              <a:gd name="connsiteX79" fmla="*/ 1478942 w 3600615"/>
              <a:gd name="connsiteY79" fmla="*/ 715617 h 1186069"/>
              <a:gd name="connsiteX80" fmla="*/ 1542553 w 3600615"/>
              <a:gd name="connsiteY80" fmla="*/ 675860 h 1186069"/>
              <a:gd name="connsiteX81" fmla="*/ 1630017 w 3600615"/>
              <a:gd name="connsiteY81" fmla="*/ 556590 h 1186069"/>
              <a:gd name="connsiteX82" fmla="*/ 1749287 w 3600615"/>
              <a:gd name="connsiteY82" fmla="*/ 477077 h 1186069"/>
              <a:gd name="connsiteX83" fmla="*/ 1828800 w 3600615"/>
              <a:gd name="connsiteY83" fmla="*/ 516834 h 1186069"/>
              <a:gd name="connsiteX84" fmla="*/ 1940118 w 3600615"/>
              <a:gd name="connsiteY84" fmla="*/ 548639 h 1186069"/>
              <a:gd name="connsiteX85" fmla="*/ 1948069 w 3600615"/>
              <a:gd name="connsiteY85" fmla="*/ 429370 h 1186069"/>
              <a:gd name="connsiteX86" fmla="*/ 2051436 w 3600615"/>
              <a:gd name="connsiteY86" fmla="*/ 469126 h 1186069"/>
              <a:gd name="connsiteX87" fmla="*/ 2138901 w 3600615"/>
              <a:gd name="connsiteY87" fmla="*/ 508883 h 1186069"/>
              <a:gd name="connsiteX88" fmla="*/ 2138901 w 3600615"/>
              <a:gd name="connsiteY88" fmla="*/ 389613 h 1186069"/>
              <a:gd name="connsiteX89" fmla="*/ 2337683 w 3600615"/>
              <a:gd name="connsiteY89" fmla="*/ 318051 h 1186069"/>
              <a:gd name="connsiteX90" fmla="*/ 2456953 w 3600615"/>
              <a:gd name="connsiteY90" fmla="*/ 397564 h 1186069"/>
              <a:gd name="connsiteX91" fmla="*/ 2472855 w 3600615"/>
              <a:gd name="connsiteY91" fmla="*/ 278295 h 1186069"/>
              <a:gd name="connsiteX92" fmla="*/ 2592125 w 3600615"/>
              <a:gd name="connsiteY92" fmla="*/ 190830 h 1186069"/>
              <a:gd name="connsiteX93" fmla="*/ 2655735 w 3600615"/>
              <a:gd name="connsiteY93" fmla="*/ 254441 h 1186069"/>
              <a:gd name="connsiteX94" fmla="*/ 2759102 w 3600615"/>
              <a:gd name="connsiteY94" fmla="*/ 310100 h 1186069"/>
              <a:gd name="connsiteX95" fmla="*/ 2854518 w 3600615"/>
              <a:gd name="connsiteY95" fmla="*/ 270343 h 1186069"/>
              <a:gd name="connsiteX96" fmla="*/ 2846567 w 3600615"/>
              <a:gd name="connsiteY96" fmla="*/ 103366 h 1186069"/>
              <a:gd name="connsiteX97" fmla="*/ 2902226 w 3600615"/>
              <a:gd name="connsiteY97" fmla="*/ 71561 h 1186069"/>
              <a:gd name="connsiteX98" fmla="*/ 2981739 w 3600615"/>
              <a:gd name="connsiteY98" fmla="*/ 79512 h 1186069"/>
              <a:gd name="connsiteX99" fmla="*/ 3037398 w 3600615"/>
              <a:gd name="connsiteY99" fmla="*/ 174928 h 1186069"/>
              <a:gd name="connsiteX100" fmla="*/ 3116911 w 3600615"/>
              <a:gd name="connsiteY100" fmla="*/ 222636 h 1186069"/>
              <a:gd name="connsiteX101" fmla="*/ 3196424 w 3600615"/>
              <a:gd name="connsiteY101" fmla="*/ 190830 h 1186069"/>
              <a:gd name="connsiteX102" fmla="*/ 3164619 w 3600615"/>
              <a:gd name="connsiteY102" fmla="*/ 71561 h 1186069"/>
              <a:gd name="connsiteX103" fmla="*/ 3180522 w 3600615"/>
              <a:gd name="connsiteY103" fmla="*/ 15902 h 1186069"/>
              <a:gd name="connsiteX104" fmla="*/ 3307742 w 3600615"/>
              <a:gd name="connsiteY104" fmla="*/ 15902 h 1186069"/>
              <a:gd name="connsiteX105" fmla="*/ 3371353 w 3600615"/>
              <a:gd name="connsiteY105" fmla="*/ 111317 h 1186069"/>
              <a:gd name="connsiteX106" fmla="*/ 3474720 w 3600615"/>
              <a:gd name="connsiteY106" fmla="*/ 190830 h 1186069"/>
              <a:gd name="connsiteX107" fmla="*/ 3506525 w 3600615"/>
              <a:gd name="connsiteY107" fmla="*/ 222636 h 1186069"/>
              <a:gd name="connsiteX108" fmla="*/ 3538330 w 3600615"/>
              <a:gd name="connsiteY108" fmla="*/ 310100 h 1186069"/>
              <a:gd name="connsiteX109" fmla="*/ 3586038 w 3600615"/>
              <a:gd name="connsiteY109" fmla="*/ 461175 h 1186069"/>
              <a:gd name="connsiteX110" fmla="*/ 3586038 w 3600615"/>
              <a:gd name="connsiteY110" fmla="*/ 604298 h 1186069"/>
              <a:gd name="connsiteX111" fmla="*/ 3498574 w 3600615"/>
              <a:gd name="connsiteY111" fmla="*/ 636103 h 1186069"/>
              <a:gd name="connsiteX112" fmla="*/ 3411109 w 3600615"/>
              <a:gd name="connsiteY112" fmla="*/ 596347 h 1186069"/>
              <a:gd name="connsiteX113" fmla="*/ 3339548 w 3600615"/>
              <a:gd name="connsiteY113" fmla="*/ 691763 h 1186069"/>
              <a:gd name="connsiteX114" fmla="*/ 3260035 w 3600615"/>
              <a:gd name="connsiteY114" fmla="*/ 747422 h 1186069"/>
              <a:gd name="connsiteX115" fmla="*/ 3188473 w 3600615"/>
              <a:gd name="connsiteY115" fmla="*/ 731519 h 1186069"/>
              <a:gd name="connsiteX116" fmla="*/ 3204375 w 3600615"/>
              <a:gd name="connsiteY116" fmla="*/ 667909 h 1186069"/>
              <a:gd name="connsiteX117" fmla="*/ 3077155 w 3600615"/>
              <a:gd name="connsiteY117" fmla="*/ 652006 h 1186069"/>
              <a:gd name="connsiteX118" fmla="*/ 3005593 w 3600615"/>
              <a:gd name="connsiteY118" fmla="*/ 739470 h 1186069"/>
              <a:gd name="connsiteX119" fmla="*/ 2934031 w 3600615"/>
              <a:gd name="connsiteY119" fmla="*/ 787178 h 1186069"/>
              <a:gd name="connsiteX120" fmla="*/ 2870421 w 3600615"/>
              <a:gd name="connsiteY120" fmla="*/ 779227 h 1186069"/>
              <a:gd name="connsiteX121" fmla="*/ 2886323 w 3600615"/>
              <a:gd name="connsiteY121" fmla="*/ 715617 h 1186069"/>
              <a:gd name="connsiteX122" fmla="*/ 2759102 w 3600615"/>
              <a:gd name="connsiteY122" fmla="*/ 699714 h 1186069"/>
              <a:gd name="connsiteX123" fmla="*/ 2703443 w 3600615"/>
              <a:gd name="connsiteY123" fmla="*/ 795130 h 1186069"/>
              <a:gd name="connsiteX124" fmla="*/ 2576222 w 3600615"/>
              <a:gd name="connsiteY124" fmla="*/ 811032 h 1186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3600615" h="1186069">
                <a:moveTo>
                  <a:pt x="2576222" y="811032"/>
                </a:moveTo>
                <a:cubicBezTo>
                  <a:pt x="2527189" y="817658"/>
                  <a:pt x="2455628" y="820308"/>
                  <a:pt x="2409245" y="834886"/>
                </a:cubicBezTo>
                <a:cubicBezTo>
                  <a:pt x="2362862" y="849464"/>
                  <a:pt x="2335033" y="886570"/>
                  <a:pt x="2297927" y="898497"/>
                </a:cubicBezTo>
                <a:cubicBezTo>
                  <a:pt x="2260821" y="910424"/>
                  <a:pt x="2226365" y="895846"/>
                  <a:pt x="2186609" y="906448"/>
                </a:cubicBezTo>
                <a:cubicBezTo>
                  <a:pt x="2146853" y="917050"/>
                  <a:pt x="2104445" y="952831"/>
                  <a:pt x="2059388" y="962107"/>
                </a:cubicBezTo>
                <a:cubicBezTo>
                  <a:pt x="2014331" y="971383"/>
                  <a:pt x="1958671" y="950180"/>
                  <a:pt x="1916264" y="962107"/>
                </a:cubicBezTo>
                <a:cubicBezTo>
                  <a:pt x="1873857" y="974034"/>
                  <a:pt x="1846028" y="1023067"/>
                  <a:pt x="1804946" y="1033669"/>
                </a:cubicBezTo>
                <a:cubicBezTo>
                  <a:pt x="1763864" y="1044271"/>
                  <a:pt x="1718807" y="1021741"/>
                  <a:pt x="1669774" y="1025717"/>
                </a:cubicBezTo>
                <a:cubicBezTo>
                  <a:pt x="1620741" y="1029693"/>
                  <a:pt x="1563757" y="1049572"/>
                  <a:pt x="1510748" y="1057523"/>
                </a:cubicBezTo>
                <a:cubicBezTo>
                  <a:pt x="1457739" y="1065474"/>
                  <a:pt x="1398105" y="1060173"/>
                  <a:pt x="1351722" y="1073425"/>
                </a:cubicBezTo>
                <a:cubicBezTo>
                  <a:pt x="1305339" y="1086677"/>
                  <a:pt x="1278834" y="1125109"/>
                  <a:pt x="1232452" y="1137036"/>
                </a:cubicBezTo>
                <a:cubicBezTo>
                  <a:pt x="1186070" y="1148963"/>
                  <a:pt x="1125109" y="1139686"/>
                  <a:pt x="1073426" y="1144987"/>
                </a:cubicBezTo>
                <a:cubicBezTo>
                  <a:pt x="1021743" y="1150288"/>
                  <a:pt x="967408" y="1163540"/>
                  <a:pt x="922351" y="1168841"/>
                </a:cubicBezTo>
                <a:cubicBezTo>
                  <a:pt x="877294" y="1174142"/>
                  <a:pt x="854765" y="1175467"/>
                  <a:pt x="803082" y="1176792"/>
                </a:cubicBezTo>
                <a:cubicBezTo>
                  <a:pt x="751399" y="1178117"/>
                  <a:pt x="667909" y="1178117"/>
                  <a:pt x="612250" y="1176792"/>
                </a:cubicBezTo>
                <a:cubicBezTo>
                  <a:pt x="556591" y="1175467"/>
                  <a:pt x="534063" y="1170166"/>
                  <a:pt x="469127" y="1168841"/>
                </a:cubicBezTo>
                <a:cubicBezTo>
                  <a:pt x="404191" y="1167516"/>
                  <a:pt x="222636" y="1168841"/>
                  <a:pt x="222636" y="1168841"/>
                </a:cubicBezTo>
                <a:cubicBezTo>
                  <a:pt x="160351" y="1168841"/>
                  <a:pt x="131196" y="1171491"/>
                  <a:pt x="95415" y="1168841"/>
                </a:cubicBezTo>
                <a:cubicBezTo>
                  <a:pt x="59634" y="1166191"/>
                  <a:pt x="15902" y="1186069"/>
                  <a:pt x="7951" y="1152938"/>
                </a:cubicBezTo>
                <a:cubicBezTo>
                  <a:pt x="0" y="1119808"/>
                  <a:pt x="35781" y="1020416"/>
                  <a:pt x="47708" y="970058"/>
                </a:cubicBezTo>
                <a:cubicBezTo>
                  <a:pt x="59635" y="919700"/>
                  <a:pt x="67586" y="871992"/>
                  <a:pt x="79513" y="850789"/>
                </a:cubicBezTo>
                <a:cubicBezTo>
                  <a:pt x="91440" y="829586"/>
                  <a:pt x="100716" y="852113"/>
                  <a:pt x="119269" y="842837"/>
                </a:cubicBezTo>
                <a:cubicBezTo>
                  <a:pt x="137822" y="833561"/>
                  <a:pt x="169628" y="816333"/>
                  <a:pt x="190831" y="795130"/>
                </a:cubicBezTo>
                <a:cubicBezTo>
                  <a:pt x="212034" y="773927"/>
                  <a:pt x="231913" y="747422"/>
                  <a:pt x="246490" y="715617"/>
                </a:cubicBezTo>
                <a:cubicBezTo>
                  <a:pt x="261067" y="683812"/>
                  <a:pt x="262392" y="644055"/>
                  <a:pt x="278295" y="604298"/>
                </a:cubicBezTo>
                <a:cubicBezTo>
                  <a:pt x="294198" y="564541"/>
                  <a:pt x="324678" y="518159"/>
                  <a:pt x="341906" y="477077"/>
                </a:cubicBezTo>
                <a:cubicBezTo>
                  <a:pt x="359134" y="435995"/>
                  <a:pt x="367085" y="382987"/>
                  <a:pt x="381662" y="357808"/>
                </a:cubicBezTo>
                <a:cubicBezTo>
                  <a:pt x="396239" y="332629"/>
                  <a:pt x="417443" y="323353"/>
                  <a:pt x="429370" y="326003"/>
                </a:cubicBezTo>
                <a:cubicBezTo>
                  <a:pt x="441297" y="328653"/>
                  <a:pt x="451899" y="349856"/>
                  <a:pt x="453224" y="373710"/>
                </a:cubicBezTo>
                <a:cubicBezTo>
                  <a:pt x="454549" y="397564"/>
                  <a:pt x="443948" y="432020"/>
                  <a:pt x="437322" y="469126"/>
                </a:cubicBezTo>
                <a:cubicBezTo>
                  <a:pt x="430696" y="506232"/>
                  <a:pt x="424070" y="552615"/>
                  <a:pt x="413468" y="596347"/>
                </a:cubicBezTo>
                <a:cubicBezTo>
                  <a:pt x="402866" y="640079"/>
                  <a:pt x="390939" y="694413"/>
                  <a:pt x="373711" y="731519"/>
                </a:cubicBezTo>
                <a:cubicBezTo>
                  <a:pt x="356483" y="768625"/>
                  <a:pt x="315402" y="801755"/>
                  <a:pt x="310101" y="818983"/>
                </a:cubicBezTo>
                <a:cubicBezTo>
                  <a:pt x="304800" y="836211"/>
                  <a:pt x="318052" y="846813"/>
                  <a:pt x="341906" y="834886"/>
                </a:cubicBezTo>
                <a:cubicBezTo>
                  <a:pt x="365760" y="822959"/>
                  <a:pt x="426720" y="784528"/>
                  <a:pt x="453224" y="747422"/>
                </a:cubicBezTo>
                <a:cubicBezTo>
                  <a:pt x="479728" y="710316"/>
                  <a:pt x="489005" y="658632"/>
                  <a:pt x="500932" y="612250"/>
                </a:cubicBezTo>
                <a:cubicBezTo>
                  <a:pt x="512859" y="565868"/>
                  <a:pt x="514184" y="510208"/>
                  <a:pt x="524786" y="469126"/>
                </a:cubicBezTo>
                <a:cubicBezTo>
                  <a:pt x="535388" y="428044"/>
                  <a:pt x="552615" y="390938"/>
                  <a:pt x="564542" y="365759"/>
                </a:cubicBezTo>
                <a:cubicBezTo>
                  <a:pt x="576469" y="340580"/>
                  <a:pt x="583096" y="320701"/>
                  <a:pt x="596348" y="318051"/>
                </a:cubicBezTo>
                <a:cubicBezTo>
                  <a:pt x="609600" y="315401"/>
                  <a:pt x="637429" y="323353"/>
                  <a:pt x="644055" y="349857"/>
                </a:cubicBezTo>
                <a:cubicBezTo>
                  <a:pt x="650681" y="376361"/>
                  <a:pt x="641405" y="438646"/>
                  <a:pt x="636104" y="477077"/>
                </a:cubicBezTo>
                <a:cubicBezTo>
                  <a:pt x="630803" y="515508"/>
                  <a:pt x="621527" y="547314"/>
                  <a:pt x="612250" y="580444"/>
                </a:cubicBezTo>
                <a:cubicBezTo>
                  <a:pt x="602974" y="613575"/>
                  <a:pt x="593697" y="644055"/>
                  <a:pt x="580445" y="675860"/>
                </a:cubicBezTo>
                <a:cubicBezTo>
                  <a:pt x="567193" y="707665"/>
                  <a:pt x="544664" y="743447"/>
                  <a:pt x="532737" y="771276"/>
                </a:cubicBezTo>
                <a:cubicBezTo>
                  <a:pt x="520810" y="799105"/>
                  <a:pt x="504907" y="833561"/>
                  <a:pt x="508883" y="842837"/>
                </a:cubicBezTo>
                <a:cubicBezTo>
                  <a:pt x="512859" y="852114"/>
                  <a:pt x="535388" y="849464"/>
                  <a:pt x="556591" y="826935"/>
                </a:cubicBezTo>
                <a:cubicBezTo>
                  <a:pt x="577794" y="804406"/>
                  <a:pt x="614901" y="747421"/>
                  <a:pt x="636104" y="707665"/>
                </a:cubicBezTo>
                <a:cubicBezTo>
                  <a:pt x="657307" y="667909"/>
                  <a:pt x="665259" y="636104"/>
                  <a:pt x="683812" y="588396"/>
                </a:cubicBezTo>
                <a:cubicBezTo>
                  <a:pt x="702365" y="540688"/>
                  <a:pt x="734170" y="463825"/>
                  <a:pt x="747422" y="421418"/>
                </a:cubicBezTo>
                <a:cubicBezTo>
                  <a:pt x="760674" y="379011"/>
                  <a:pt x="751398" y="352507"/>
                  <a:pt x="763325" y="333954"/>
                </a:cubicBezTo>
                <a:cubicBezTo>
                  <a:pt x="775252" y="315401"/>
                  <a:pt x="801756" y="300824"/>
                  <a:pt x="818984" y="310100"/>
                </a:cubicBezTo>
                <a:cubicBezTo>
                  <a:pt x="836212" y="319377"/>
                  <a:pt x="868017" y="344556"/>
                  <a:pt x="866692" y="389613"/>
                </a:cubicBezTo>
                <a:cubicBezTo>
                  <a:pt x="865367" y="434670"/>
                  <a:pt x="832236" y="524785"/>
                  <a:pt x="811033" y="580444"/>
                </a:cubicBezTo>
                <a:cubicBezTo>
                  <a:pt x="789830" y="636103"/>
                  <a:pt x="760674" y="686462"/>
                  <a:pt x="739471" y="723568"/>
                </a:cubicBezTo>
                <a:cubicBezTo>
                  <a:pt x="718268" y="760674"/>
                  <a:pt x="682487" y="780552"/>
                  <a:pt x="683812" y="803081"/>
                </a:cubicBezTo>
                <a:cubicBezTo>
                  <a:pt x="685137" y="825610"/>
                  <a:pt x="724894" y="862716"/>
                  <a:pt x="747422" y="858740"/>
                </a:cubicBezTo>
                <a:cubicBezTo>
                  <a:pt x="769950" y="854764"/>
                  <a:pt x="793805" y="809707"/>
                  <a:pt x="818984" y="779227"/>
                </a:cubicBezTo>
                <a:cubicBezTo>
                  <a:pt x="844163" y="748747"/>
                  <a:pt x="870667" y="716942"/>
                  <a:pt x="898497" y="675860"/>
                </a:cubicBezTo>
                <a:cubicBezTo>
                  <a:pt x="926327" y="634778"/>
                  <a:pt x="962108" y="571168"/>
                  <a:pt x="985962" y="532737"/>
                </a:cubicBezTo>
                <a:cubicBezTo>
                  <a:pt x="1009816" y="494306"/>
                  <a:pt x="1020418" y="470451"/>
                  <a:pt x="1041621" y="445272"/>
                </a:cubicBezTo>
                <a:cubicBezTo>
                  <a:pt x="1062824" y="420093"/>
                  <a:pt x="1094629" y="386963"/>
                  <a:pt x="1113182" y="381662"/>
                </a:cubicBezTo>
                <a:cubicBezTo>
                  <a:pt x="1131735" y="376361"/>
                  <a:pt x="1152939" y="392264"/>
                  <a:pt x="1152939" y="413467"/>
                </a:cubicBezTo>
                <a:cubicBezTo>
                  <a:pt x="1152939" y="434670"/>
                  <a:pt x="1130410" y="469127"/>
                  <a:pt x="1113182" y="508883"/>
                </a:cubicBezTo>
                <a:cubicBezTo>
                  <a:pt x="1095954" y="548640"/>
                  <a:pt x="1072101" y="608274"/>
                  <a:pt x="1049572" y="652006"/>
                </a:cubicBezTo>
                <a:cubicBezTo>
                  <a:pt x="1027043" y="695738"/>
                  <a:pt x="995238" y="739471"/>
                  <a:pt x="978010" y="771276"/>
                </a:cubicBezTo>
                <a:cubicBezTo>
                  <a:pt x="960782" y="803081"/>
                  <a:pt x="932953" y="844162"/>
                  <a:pt x="946205" y="842837"/>
                </a:cubicBezTo>
                <a:cubicBezTo>
                  <a:pt x="959457" y="841512"/>
                  <a:pt x="1024393" y="791154"/>
                  <a:pt x="1057523" y="763324"/>
                </a:cubicBezTo>
                <a:cubicBezTo>
                  <a:pt x="1090654" y="735495"/>
                  <a:pt x="1110532" y="712966"/>
                  <a:pt x="1144988" y="675860"/>
                </a:cubicBezTo>
                <a:cubicBezTo>
                  <a:pt x="1179444" y="638754"/>
                  <a:pt x="1228476" y="580444"/>
                  <a:pt x="1264257" y="540688"/>
                </a:cubicBezTo>
                <a:cubicBezTo>
                  <a:pt x="1300038" y="500932"/>
                  <a:pt x="1337144" y="450573"/>
                  <a:pt x="1359673" y="437321"/>
                </a:cubicBezTo>
                <a:cubicBezTo>
                  <a:pt x="1382202" y="424069"/>
                  <a:pt x="1392803" y="445272"/>
                  <a:pt x="1399429" y="461175"/>
                </a:cubicBezTo>
                <a:cubicBezTo>
                  <a:pt x="1406055" y="477078"/>
                  <a:pt x="1417982" y="494306"/>
                  <a:pt x="1399429" y="532737"/>
                </a:cubicBezTo>
                <a:cubicBezTo>
                  <a:pt x="1380876" y="571168"/>
                  <a:pt x="1321241" y="652007"/>
                  <a:pt x="1288111" y="691763"/>
                </a:cubicBezTo>
                <a:cubicBezTo>
                  <a:pt x="1254981" y="731519"/>
                  <a:pt x="1213899" y="750073"/>
                  <a:pt x="1200647" y="771276"/>
                </a:cubicBezTo>
                <a:cubicBezTo>
                  <a:pt x="1187395" y="792479"/>
                  <a:pt x="1179443" y="838861"/>
                  <a:pt x="1208598" y="818983"/>
                </a:cubicBezTo>
                <a:cubicBezTo>
                  <a:pt x="1237753" y="799105"/>
                  <a:pt x="1311964" y="712966"/>
                  <a:pt x="1375575" y="652006"/>
                </a:cubicBezTo>
                <a:cubicBezTo>
                  <a:pt x="1439186" y="591046"/>
                  <a:pt x="1547854" y="474426"/>
                  <a:pt x="1590261" y="453223"/>
                </a:cubicBezTo>
                <a:cubicBezTo>
                  <a:pt x="1632668" y="432020"/>
                  <a:pt x="1636643" y="498281"/>
                  <a:pt x="1630017" y="524785"/>
                </a:cubicBezTo>
                <a:cubicBezTo>
                  <a:pt x="1623391" y="551289"/>
                  <a:pt x="1575683" y="580445"/>
                  <a:pt x="1550504" y="612250"/>
                </a:cubicBezTo>
                <a:cubicBezTo>
                  <a:pt x="1525325" y="644055"/>
                  <a:pt x="1480267" y="705015"/>
                  <a:pt x="1478942" y="715617"/>
                </a:cubicBezTo>
                <a:cubicBezTo>
                  <a:pt x="1477617" y="726219"/>
                  <a:pt x="1517374" y="702364"/>
                  <a:pt x="1542553" y="675860"/>
                </a:cubicBezTo>
                <a:cubicBezTo>
                  <a:pt x="1567732" y="649356"/>
                  <a:pt x="1595561" y="589720"/>
                  <a:pt x="1630017" y="556590"/>
                </a:cubicBezTo>
                <a:cubicBezTo>
                  <a:pt x="1664473" y="523460"/>
                  <a:pt x="1716157" y="483703"/>
                  <a:pt x="1749287" y="477077"/>
                </a:cubicBezTo>
                <a:cubicBezTo>
                  <a:pt x="1782417" y="470451"/>
                  <a:pt x="1796995" y="504907"/>
                  <a:pt x="1828800" y="516834"/>
                </a:cubicBezTo>
                <a:cubicBezTo>
                  <a:pt x="1860605" y="528761"/>
                  <a:pt x="1920240" y="563216"/>
                  <a:pt x="1940118" y="548639"/>
                </a:cubicBezTo>
                <a:cubicBezTo>
                  <a:pt x="1959996" y="534062"/>
                  <a:pt x="1929516" y="442622"/>
                  <a:pt x="1948069" y="429370"/>
                </a:cubicBezTo>
                <a:cubicBezTo>
                  <a:pt x="1966622" y="416118"/>
                  <a:pt x="2019631" y="455874"/>
                  <a:pt x="2051436" y="469126"/>
                </a:cubicBezTo>
                <a:cubicBezTo>
                  <a:pt x="2083241" y="482378"/>
                  <a:pt x="2124324" y="522135"/>
                  <a:pt x="2138901" y="508883"/>
                </a:cubicBezTo>
                <a:cubicBezTo>
                  <a:pt x="2153478" y="495631"/>
                  <a:pt x="2105771" y="421418"/>
                  <a:pt x="2138901" y="389613"/>
                </a:cubicBezTo>
                <a:cubicBezTo>
                  <a:pt x="2172031" y="357808"/>
                  <a:pt x="2284674" y="316726"/>
                  <a:pt x="2337683" y="318051"/>
                </a:cubicBezTo>
                <a:cubicBezTo>
                  <a:pt x="2390692" y="319376"/>
                  <a:pt x="2434424" y="404190"/>
                  <a:pt x="2456953" y="397564"/>
                </a:cubicBezTo>
                <a:cubicBezTo>
                  <a:pt x="2479482" y="390938"/>
                  <a:pt x="2450326" y="312751"/>
                  <a:pt x="2472855" y="278295"/>
                </a:cubicBezTo>
                <a:cubicBezTo>
                  <a:pt x="2495384" y="243839"/>
                  <a:pt x="2561645" y="194806"/>
                  <a:pt x="2592125" y="190830"/>
                </a:cubicBezTo>
                <a:cubicBezTo>
                  <a:pt x="2622605" y="186854"/>
                  <a:pt x="2627906" y="234563"/>
                  <a:pt x="2655735" y="254441"/>
                </a:cubicBezTo>
                <a:cubicBezTo>
                  <a:pt x="2683565" y="274319"/>
                  <a:pt x="2725972" y="307450"/>
                  <a:pt x="2759102" y="310100"/>
                </a:cubicBezTo>
                <a:cubicBezTo>
                  <a:pt x="2792233" y="312750"/>
                  <a:pt x="2839941" y="304799"/>
                  <a:pt x="2854518" y="270343"/>
                </a:cubicBezTo>
                <a:cubicBezTo>
                  <a:pt x="2869095" y="235887"/>
                  <a:pt x="2838616" y="136496"/>
                  <a:pt x="2846567" y="103366"/>
                </a:cubicBezTo>
                <a:cubicBezTo>
                  <a:pt x="2854518" y="70236"/>
                  <a:pt x="2879698" y="75537"/>
                  <a:pt x="2902226" y="71561"/>
                </a:cubicBezTo>
                <a:cubicBezTo>
                  <a:pt x="2924754" y="67585"/>
                  <a:pt x="2959210" y="62284"/>
                  <a:pt x="2981739" y="79512"/>
                </a:cubicBezTo>
                <a:cubicBezTo>
                  <a:pt x="3004268" y="96740"/>
                  <a:pt x="3014869" y="151074"/>
                  <a:pt x="3037398" y="174928"/>
                </a:cubicBezTo>
                <a:cubicBezTo>
                  <a:pt x="3059927" y="198782"/>
                  <a:pt x="3090407" y="219986"/>
                  <a:pt x="3116911" y="222636"/>
                </a:cubicBezTo>
                <a:cubicBezTo>
                  <a:pt x="3143415" y="225286"/>
                  <a:pt x="3188473" y="216009"/>
                  <a:pt x="3196424" y="190830"/>
                </a:cubicBezTo>
                <a:cubicBezTo>
                  <a:pt x="3204375" y="165651"/>
                  <a:pt x="3167269" y="100716"/>
                  <a:pt x="3164619" y="71561"/>
                </a:cubicBezTo>
                <a:cubicBezTo>
                  <a:pt x="3161969" y="42406"/>
                  <a:pt x="3156668" y="25179"/>
                  <a:pt x="3180522" y="15902"/>
                </a:cubicBezTo>
                <a:cubicBezTo>
                  <a:pt x="3204376" y="6625"/>
                  <a:pt x="3275937" y="0"/>
                  <a:pt x="3307742" y="15902"/>
                </a:cubicBezTo>
                <a:cubicBezTo>
                  <a:pt x="3339547" y="31804"/>
                  <a:pt x="3343523" y="82162"/>
                  <a:pt x="3371353" y="111317"/>
                </a:cubicBezTo>
                <a:cubicBezTo>
                  <a:pt x="3399183" y="140472"/>
                  <a:pt x="3452191" y="172277"/>
                  <a:pt x="3474720" y="190830"/>
                </a:cubicBezTo>
                <a:cubicBezTo>
                  <a:pt x="3497249" y="209383"/>
                  <a:pt x="3495923" y="202758"/>
                  <a:pt x="3506525" y="222636"/>
                </a:cubicBezTo>
                <a:cubicBezTo>
                  <a:pt x="3517127" y="242514"/>
                  <a:pt x="3525078" y="270344"/>
                  <a:pt x="3538330" y="310100"/>
                </a:cubicBezTo>
                <a:cubicBezTo>
                  <a:pt x="3551582" y="349856"/>
                  <a:pt x="3578087" y="412142"/>
                  <a:pt x="3586038" y="461175"/>
                </a:cubicBezTo>
                <a:cubicBezTo>
                  <a:pt x="3593989" y="510208"/>
                  <a:pt x="3600615" y="575143"/>
                  <a:pt x="3586038" y="604298"/>
                </a:cubicBezTo>
                <a:cubicBezTo>
                  <a:pt x="3571461" y="633453"/>
                  <a:pt x="3527729" y="637428"/>
                  <a:pt x="3498574" y="636103"/>
                </a:cubicBezTo>
                <a:cubicBezTo>
                  <a:pt x="3469419" y="634778"/>
                  <a:pt x="3437613" y="587070"/>
                  <a:pt x="3411109" y="596347"/>
                </a:cubicBezTo>
                <a:cubicBezTo>
                  <a:pt x="3384605" y="605624"/>
                  <a:pt x="3364727" y="666584"/>
                  <a:pt x="3339548" y="691763"/>
                </a:cubicBezTo>
                <a:cubicBezTo>
                  <a:pt x="3314369" y="716942"/>
                  <a:pt x="3285214" y="740796"/>
                  <a:pt x="3260035" y="747422"/>
                </a:cubicBezTo>
                <a:cubicBezTo>
                  <a:pt x="3234856" y="754048"/>
                  <a:pt x="3197750" y="744771"/>
                  <a:pt x="3188473" y="731519"/>
                </a:cubicBezTo>
                <a:cubicBezTo>
                  <a:pt x="3179196" y="718267"/>
                  <a:pt x="3222928" y="681161"/>
                  <a:pt x="3204375" y="667909"/>
                </a:cubicBezTo>
                <a:cubicBezTo>
                  <a:pt x="3185822" y="654657"/>
                  <a:pt x="3110285" y="640079"/>
                  <a:pt x="3077155" y="652006"/>
                </a:cubicBezTo>
                <a:cubicBezTo>
                  <a:pt x="3044025" y="663933"/>
                  <a:pt x="3029447" y="716941"/>
                  <a:pt x="3005593" y="739470"/>
                </a:cubicBezTo>
                <a:cubicBezTo>
                  <a:pt x="2981739" y="761999"/>
                  <a:pt x="2956560" y="780552"/>
                  <a:pt x="2934031" y="787178"/>
                </a:cubicBezTo>
                <a:cubicBezTo>
                  <a:pt x="2911502" y="793804"/>
                  <a:pt x="2878372" y="791154"/>
                  <a:pt x="2870421" y="779227"/>
                </a:cubicBezTo>
                <a:cubicBezTo>
                  <a:pt x="2862470" y="767300"/>
                  <a:pt x="2904876" y="728869"/>
                  <a:pt x="2886323" y="715617"/>
                </a:cubicBezTo>
                <a:cubicBezTo>
                  <a:pt x="2867770" y="702365"/>
                  <a:pt x="2789582" y="686462"/>
                  <a:pt x="2759102" y="699714"/>
                </a:cubicBezTo>
                <a:cubicBezTo>
                  <a:pt x="2728622" y="712966"/>
                  <a:pt x="2733923" y="776577"/>
                  <a:pt x="2703443" y="795130"/>
                </a:cubicBezTo>
                <a:cubicBezTo>
                  <a:pt x="2672963" y="813683"/>
                  <a:pt x="2625255" y="804406"/>
                  <a:pt x="2576222" y="811032"/>
                </a:cubicBezTo>
                <a:close/>
              </a:path>
            </a:pathLst>
          </a:cu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6183253" y="3589544"/>
            <a:ext cx="1720655" cy="863623"/>
          </a:xfrm>
          <a:custGeom>
            <a:avLst/>
            <a:gdLst>
              <a:gd name="connsiteX0" fmla="*/ 25179 w 1803621"/>
              <a:gd name="connsiteY0" fmla="*/ 288897 h 800431"/>
              <a:gd name="connsiteX1" fmla="*/ 104692 w 1803621"/>
              <a:gd name="connsiteY1" fmla="*/ 543338 h 800431"/>
              <a:gd name="connsiteX2" fmla="*/ 80838 w 1803621"/>
              <a:gd name="connsiteY2" fmla="*/ 750072 h 800431"/>
              <a:gd name="connsiteX3" fmla="*/ 25179 w 1803621"/>
              <a:gd name="connsiteY3" fmla="*/ 789829 h 800431"/>
              <a:gd name="connsiteX4" fmla="*/ 231913 w 1803621"/>
              <a:gd name="connsiteY4" fmla="*/ 686462 h 800431"/>
              <a:gd name="connsiteX5" fmla="*/ 327329 w 1803621"/>
              <a:gd name="connsiteY5" fmla="*/ 670559 h 800431"/>
              <a:gd name="connsiteX6" fmla="*/ 414793 w 1803621"/>
              <a:gd name="connsiteY6" fmla="*/ 710316 h 800431"/>
              <a:gd name="connsiteX7" fmla="*/ 406842 w 1803621"/>
              <a:gd name="connsiteY7" fmla="*/ 773926 h 800431"/>
              <a:gd name="connsiteX8" fmla="*/ 470452 w 1803621"/>
              <a:gd name="connsiteY8" fmla="*/ 781878 h 800431"/>
              <a:gd name="connsiteX9" fmla="*/ 605624 w 1803621"/>
              <a:gd name="connsiteY9" fmla="*/ 694413 h 800431"/>
              <a:gd name="connsiteX10" fmla="*/ 701040 w 1803621"/>
              <a:gd name="connsiteY10" fmla="*/ 686462 h 800431"/>
              <a:gd name="connsiteX11" fmla="*/ 716943 w 1803621"/>
              <a:gd name="connsiteY11" fmla="*/ 734170 h 800431"/>
              <a:gd name="connsiteX12" fmla="*/ 804407 w 1803621"/>
              <a:gd name="connsiteY12" fmla="*/ 750072 h 800431"/>
              <a:gd name="connsiteX13" fmla="*/ 955482 w 1803621"/>
              <a:gd name="connsiteY13" fmla="*/ 694413 h 800431"/>
              <a:gd name="connsiteX14" fmla="*/ 1106556 w 1803621"/>
              <a:gd name="connsiteY14" fmla="*/ 742121 h 800431"/>
              <a:gd name="connsiteX15" fmla="*/ 1281485 w 1803621"/>
              <a:gd name="connsiteY15" fmla="*/ 750072 h 800431"/>
              <a:gd name="connsiteX16" fmla="*/ 1408706 w 1803621"/>
              <a:gd name="connsiteY16" fmla="*/ 742121 h 800431"/>
              <a:gd name="connsiteX17" fmla="*/ 1615440 w 1803621"/>
              <a:gd name="connsiteY17" fmla="*/ 638754 h 800431"/>
              <a:gd name="connsiteX18" fmla="*/ 1790369 w 1803621"/>
              <a:gd name="connsiteY18" fmla="*/ 519485 h 800431"/>
              <a:gd name="connsiteX19" fmla="*/ 1694953 w 1803621"/>
              <a:gd name="connsiteY19" fmla="*/ 344556 h 800431"/>
              <a:gd name="connsiteX20" fmla="*/ 1504122 w 1803621"/>
              <a:gd name="connsiteY20" fmla="*/ 233238 h 800431"/>
              <a:gd name="connsiteX21" fmla="*/ 1313290 w 1803621"/>
              <a:gd name="connsiteY21" fmla="*/ 217335 h 800431"/>
              <a:gd name="connsiteX22" fmla="*/ 1162216 w 1803621"/>
              <a:gd name="connsiteY22" fmla="*/ 304799 h 800431"/>
              <a:gd name="connsiteX23" fmla="*/ 1050897 w 1803621"/>
              <a:gd name="connsiteY23" fmla="*/ 288897 h 800431"/>
              <a:gd name="connsiteX24" fmla="*/ 979336 w 1803621"/>
              <a:gd name="connsiteY24" fmla="*/ 169627 h 800431"/>
              <a:gd name="connsiteX25" fmla="*/ 915725 w 1803621"/>
              <a:gd name="connsiteY25" fmla="*/ 66260 h 800431"/>
              <a:gd name="connsiteX26" fmla="*/ 844163 w 1803621"/>
              <a:gd name="connsiteY26" fmla="*/ 98065 h 800431"/>
              <a:gd name="connsiteX27" fmla="*/ 844163 w 1803621"/>
              <a:gd name="connsiteY27" fmla="*/ 225286 h 800431"/>
              <a:gd name="connsiteX28" fmla="*/ 740796 w 1803621"/>
              <a:gd name="connsiteY28" fmla="*/ 225286 h 800431"/>
              <a:gd name="connsiteX29" fmla="*/ 661283 w 1803621"/>
              <a:gd name="connsiteY29" fmla="*/ 98065 h 800431"/>
              <a:gd name="connsiteX30" fmla="*/ 605624 w 1803621"/>
              <a:gd name="connsiteY30" fmla="*/ 26504 h 800431"/>
              <a:gd name="connsiteX31" fmla="*/ 502257 w 1803621"/>
              <a:gd name="connsiteY31" fmla="*/ 26504 h 800431"/>
              <a:gd name="connsiteX32" fmla="*/ 502257 w 1803621"/>
              <a:gd name="connsiteY32" fmla="*/ 185530 h 800431"/>
              <a:gd name="connsiteX33" fmla="*/ 414793 w 1803621"/>
              <a:gd name="connsiteY33" fmla="*/ 233238 h 800431"/>
              <a:gd name="connsiteX34" fmla="*/ 287572 w 1803621"/>
              <a:gd name="connsiteY34" fmla="*/ 153725 h 800431"/>
              <a:gd name="connsiteX35" fmla="*/ 184205 w 1803621"/>
              <a:gd name="connsiteY35" fmla="*/ 34455 h 800431"/>
              <a:gd name="connsiteX36" fmla="*/ 56984 w 1803621"/>
              <a:gd name="connsiteY36" fmla="*/ 66260 h 800431"/>
              <a:gd name="connsiteX37" fmla="*/ 41082 w 1803621"/>
              <a:gd name="connsiteY37" fmla="*/ 201432 h 800431"/>
              <a:gd name="connsiteX38" fmla="*/ 25179 w 1803621"/>
              <a:gd name="connsiteY38" fmla="*/ 288897 h 800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03621" h="800431">
                <a:moveTo>
                  <a:pt x="25179" y="288897"/>
                </a:moveTo>
                <a:cubicBezTo>
                  <a:pt x="35781" y="345881"/>
                  <a:pt x="95416" y="466476"/>
                  <a:pt x="104692" y="543338"/>
                </a:cubicBezTo>
                <a:cubicBezTo>
                  <a:pt x="113968" y="620200"/>
                  <a:pt x="94090" y="708990"/>
                  <a:pt x="80838" y="750072"/>
                </a:cubicBezTo>
                <a:cubicBezTo>
                  <a:pt x="67586" y="791154"/>
                  <a:pt x="0" y="800431"/>
                  <a:pt x="25179" y="789829"/>
                </a:cubicBezTo>
                <a:cubicBezTo>
                  <a:pt x="50358" y="779227"/>
                  <a:pt x="181555" y="706340"/>
                  <a:pt x="231913" y="686462"/>
                </a:cubicBezTo>
                <a:cubicBezTo>
                  <a:pt x="282271" y="666584"/>
                  <a:pt x="296849" y="666583"/>
                  <a:pt x="327329" y="670559"/>
                </a:cubicBezTo>
                <a:cubicBezTo>
                  <a:pt x="357809" y="674535"/>
                  <a:pt x="401541" y="693088"/>
                  <a:pt x="414793" y="710316"/>
                </a:cubicBezTo>
                <a:cubicBezTo>
                  <a:pt x="428045" y="727544"/>
                  <a:pt x="397566" y="761999"/>
                  <a:pt x="406842" y="773926"/>
                </a:cubicBezTo>
                <a:cubicBezTo>
                  <a:pt x="416118" y="785853"/>
                  <a:pt x="437322" y="795130"/>
                  <a:pt x="470452" y="781878"/>
                </a:cubicBezTo>
                <a:cubicBezTo>
                  <a:pt x="503582" y="768626"/>
                  <a:pt x="567193" y="710316"/>
                  <a:pt x="605624" y="694413"/>
                </a:cubicBezTo>
                <a:cubicBezTo>
                  <a:pt x="644055" y="678510"/>
                  <a:pt x="682487" y="679836"/>
                  <a:pt x="701040" y="686462"/>
                </a:cubicBezTo>
                <a:cubicBezTo>
                  <a:pt x="719593" y="693088"/>
                  <a:pt x="699715" y="723568"/>
                  <a:pt x="716943" y="734170"/>
                </a:cubicBezTo>
                <a:cubicBezTo>
                  <a:pt x="734171" y="744772"/>
                  <a:pt x="764651" y="756698"/>
                  <a:pt x="804407" y="750072"/>
                </a:cubicBezTo>
                <a:cubicBezTo>
                  <a:pt x="844164" y="743446"/>
                  <a:pt x="905124" y="695738"/>
                  <a:pt x="955482" y="694413"/>
                </a:cubicBezTo>
                <a:cubicBezTo>
                  <a:pt x="1005840" y="693088"/>
                  <a:pt x="1052222" y="732845"/>
                  <a:pt x="1106556" y="742121"/>
                </a:cubicBezTo>
                <a:cubicBezTo>
                  <a:pt x="1160890" y="751397"/>
                  <a:pt x="1231127" y="750072"/>
                  <a:pt x="1281485" y="750072"/>
                </a:cubicBezTo>
                <a:cubicBezTo>
                  <a:pt x="1331843" y="750072"/>
                  <a:pt x="1353047" y="760674"/>
                  <a:pt x="1408706" y="742121"/>
                </a:cubicBezTo>
                <a:cubicBezTo>
                  <a:pt x="1464365" y="723568"/>
                  <a:pt x="1551830" y="675860"/>
                  <a:pt x="1615440" y="638754"/>
                </a:cubicBezTo>
                <a:cubicBezTo>
                  <a:pt x="1679051" y="601648"/>
                  <a:pt x="1777117" y="568518"/>
                  <a:pt x="1790369" y="519485"/>
                </a:cubicBezTo>
                <a:cubicBezTo>
                  <a:pt x="1803621" y="470452"/>
                  <a:pt x="1742661" y="392264"/>
                  <a:pt x="1694953" y="344556"/>
                </a:cubicBezTo>
                <a:cubicBezTo>
                  <a:pt x="1647245" y="296848"/>
                  <a:pt x="1567732" y="254441"/>
                  <a:pt x="1504122" y="233238"/>
                </a:cubicBezTo>
                <a:cubicBezTo>
                  <a:pt x="1440512" y="212035"/>
                  <a:pt x="1370274" y="205408"/>
                  <a:pt x="1313290" y="217335"/>
                </a:cubicBezTo>
                <a:cubicBezTo>
                  <a:pt x="1256306" y="229262"/>
                  <a:pt x="1205948" y="292872"/>
                  <a:pt x="1162216" y="304799"/>
                </a:cubicBezTo>
                <a:cubicBezTo>
                  <a:pt x="1118484" y="316726"/>
                  <a:pt x="1081377" y="311426"/>
                  <a:pt x="1050897" y="288897"/>
                </a:cubicBezTo>
                <a:cubicBezTo>
                  <a:pt x="1020417" y="266368"/>
                  <a:pt x="1001865" y="206733"/>
                  <a:pt x="979336" y="169627"/>
                </a:cubicBezTo>
                <a:cubicBezTo>
                  <a:pt x="956807" y="132521"/>
                  <a:pt x="938254" y="78187"/>
                  <a:pt x="915725" y="66260"/>
                </a:cubicBezTo>
                <a:cubicBezTo>
                  <a:pt x="893196" y="54333"/>
                  <a:pt x="856090" y="71561"/>
                  <a:pt x="844163" y="98065"/>
                </a:cubicBezTo>
                <a:cubicBezTo>
                  <a:pt x="832236" y="124569"/>
                  <a:pt x="861391" y="204082"/>
                  <a:pt x="844163" y="225286"/>
                </a:cubicBezTo>
                <a:cubicBezTo>
                  <a:pt x="826935" y="246490"/>
                  <a:pt x="771276" y="246489"/>
                  <a:pt x="740796" y="225286"/>
                </a:cubicBezTo>
                <a:cubicBezTo>
                  <a:pt x="710316" y="204083"/>
                  <a:pt x="683812" y="131195"/>
                  <a:pt x="661283" y="98065"/>
                </a:cubicBezTo>
                <a:cubicBezTo>
                  <a:pt x="638754" y="64935"/>
                  <a:pt x="632128" y="38431"/>
                  <a:pt x="605624" y="26504"/>
                </a:cubicBezTo>
                <a:cubicBezTo>
                  <a:pt x="579120" y="14577"/>
                  <a:pt x="519485" y="0"/>
                  <a:pt x="502257" y="26504"/>
                </a:cubicBezTo>
                <a:cubicBezTo>
                  <a:pt x="485029" y="53008"/>
                  <a:pt x="516834" y="151074"/>
                  <a:pt x="502257" y="185530"/>
                </a:cubicBezTo>
                <a:cubicBezTo>
                  <a:pt x="487680" y="219986"/>
                  <a:pt x="450574" y="238539"/>
                  <a:pt x="414793" y="233238"/>
                </a:cubicBezTo>
                <a:cubicBezTo>
                  <a:pt x="379012" y="227937"/>
                  <a:pt x="326003" y="186856"/>
                  <a:pt x="287572" y="153725"/>
                </a:cubicBezTo>
                <a:cubicBezTo>
                  <a:pt x="249141" y="120594"/>
                  <a:pt x="222636" y="49032"/>
                  <a:pt x="184205" y="34455"/>
                </a:cubicBezTo>
                <a:cubicBezTo>
                  <a:pt x="145774" y="19878"/>
                  <a:pt x="80838" y="38431"/>
                  <a:pt x="56984" y="66260"/>
                </a:cubicBezTo>
                <a:cubicBezTo>
                  <a:pt x="33130" y="94089"/>
                  <a:pt x="43732" y="165651"/>
                  <a:pt x="41082" y="201432"/>
                </a:cubicBezTo>
                <a:cubicBezTo>
                  <a:pt x="38432" y="237213"/>
                  <a:pt x="14577" y="231913"/>
                  <a:pt x="25179" y="288897"/>
                </a:cubicBezTo>
                <a:close/>
              </a:path>
            </a:pathLst>
          </a:cu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7200" y="4343400"/>
            <a:ext cx="914400" cy="369332"/>
          </a:xfrm>
          <a:prstGeom prst="rect">
            <a:avLst/>
          </a:prstGeom>
          <a:noFill/>
        </p:spPr>
        <p:txBody>
          <a:bodyPr wrap="square" rtlCol="0">
            <a:spAutoFit/>
          </a:bodyPr>
          <a:lstStyle/>
          <a:p>
            <a:r>
              <a:rPr lang="en-US" dirty="0" smtClean="0"/>
              <a:t>C1-C5</a:t>
            </a:r>
            <a:endParaRPr lang="en-US" dirty="0"/>
          </a:p>
        </p:txBody>
      </p:sp>
      <p:sp>
        <p:nvSpPr>
          <p:cNvPr id="17" name="TextBox 16"/>
          <p:cNvSpPr txBox="1"/>
          <p:nvPr/>
        </p:nvSpPr>
        <p:spPr>
          <a:xfrm>
            <a:off x="1981200" y="5105400"/>
            <a:ext cx="1066800" cy="369332"/>
          </a:xfrm>
          <a:prstGeom prst="rect">
            <a:avLst/>
          </a:prstGeom>
          <a:noFill/>
        </p:spPr>
        <p:txBody>
          <a:bodyPr wrap="square" rtlCol="0">
            <a:spAutoFit/>
          </a:bodyPr>
          <a:lstStyle/>
          <a:p>
            <a:r>
              <a:rPr lang="en-US" dirty="0" smtClean="0"/>
              <a:t>C6-T2</a:t>
            </a:r>
            <a:endParaRPr lang="en-US" dirty="0"/>
          </a:p>
        </p:txBody>
      </p:sp>
      <p:sp>
        <p:nvSpPr>
          <p:cNvPr id="18" name="TextBox 17"/>
          <p:cNvSpPr txBox="1"/>
          <p:nvPr/>
        </p:nvSpPr>
        <p:spPr>
          <a:xfrm>
            <a:off x="4191000" y="5105400"/>
            <a:ext cx="838200" cy="381000"/>
          </a:xfrm>
          <a:prstGeom prst="rect">
            <a:avLst/>
          </a:prstGeom>
          <a:noFill/>
        </p:spPr>
        <p:txBody>
          <a:bodyPr wrap="square" rtlCol="0">
            <a:spAutoFit/>
          </a:bodyPr>
          <a:lstStyle/>
          <a:p>
            <a:r>
              <a:rPr lang="en-US" dirty="0" smtClean="0"/>
              <a:t>T3-L3</a:t>
            </a:r>
            <a:endParaRPr lang="en-US" dirty="0"/>
          </a:p>
        </p:txBody>
      </p:sp>
      <p:sp>
        <p:nvSpPr>
          <p:cNvPr id="19" name="TextBox 18"/>
          <p:cNvSpPr txBox="1"/>
          <p:nvPr/>
        </p:nvSpPr>
        <p:spPr>
          <a:xfrm>
            <a:off x="6629400" y="4648200"/>
            <a:ext cx="990600" cy="369332"/>
          </a:xfrm>
          <a:prstGeom prst="rect">
            <a:avLst/>
          </a:prstGeom>
          <a:noFill/>
        </p:spPr>
        <p:txBody>
          <a:bodyPr wrap="square" rtlCol="0">
            <a:spAutoFit/>
          </a:bodyPr>
          <a:lstStyle/>
          <a:p>
            <a:r>
              <a:rPr lang="en-US" dirty="0" smtClean="0"/>
              <a:t>L4-S3</a:t>
            </a:r>
            <a:endParaRPr lang="en-US" dirty="0"/>
          </a:p>
        </p:txBody>
      </p:sp>
      <p:sp>
        <p:nvSpPr>
          <p:cNvPr id="22" name="Title 21"/>
          <p:cNvSpPr>
            <a:spLocks noGrp="1"/>
          </p:cNvSpPr>
          <p:nvPr>
            <p:ph type="title"/>
          </p:nvPr>
        </p:nvSpPr>
        <p:spPr/>
        <p:txBody>
          <a:bodyPr/>
          <a:lstStyle/>
          <a:p>
            <a:r>
              <a:rPr lang="en-US" dirty="0" smtClean="0"/>
              <a:t>Spinal Cord</a:t>
            </a:r>
            <a:endParaRPr lang="en-US" dirty="0"/>
          </a:p>
        </p:txBody>
      </p:sp>
    </p:spTree>
    <p:extLst>
      <p:ext uri="{BB962C8B-B14F-4D97-AF65-F5344CB8AC3E}">
        <p14:creationId xmlns:p14="http://schemas.microsoft.com/office/powerpoint/2010/main" val="38758111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linds(horizontal)">
                                      <p:cBhvr>
                                        <p:cTn id="10" dur="10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1000"/>
                                        <p:tgtEl>
                                          <p:spTgt spid="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linds(horizontal)">
                                      <p:cBhvr>
                                        <p:cTn id="18" dur="10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linds(horizontal)">
                                      <p:cBhvr>
                                        <p:cTn id="23" dur="1000"/>
                                        <p:tgtEl>
                                          <p:spTgt spid="1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linds(horizontal)">
                                      <p:cBhvr>
                                        <p:cTn id="26" dur="10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linds(horizontal)">
                                      <p:cBhvr>
                                        <p:cTn id="31" dur="1000"/>
                                        <p:tgtEl>
                                          <p:spTgt spid="14"/>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blinds(horizontal)">
                                      <p:cBhvr>
                                        <p:cTn id="3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12" grpId="0" animBg="1"/>
      <p:bldP spid="14" grpId="0" animBg="1"/>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Central Nervous System</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098850" y="1530927"/>
            <a:ext cx="6964139" cy="5324691"/>
          </a:xfrm>
          <a:prstGeom prst="rect">
            <a:avLst/>
          </a:prstGeom>
          <a:noFill/>
          <a:ln>
            <a:noFill/>
          </a:ln>
        </p:spPr>
      </p:pic>
    </p:spTree>
    <p:extLst>
      <p:ext uri="{BB962C8B-B14F-4D97-AF65-F5344CB8AC3E}">
        <p14:creationId xmlns:p14="http://schemas.microsoft.com/office/powerpoint/2010/main" val="184506264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228600" y="2590800"/>
            <a:ext cx="8686800" cy="3124200"/>
            <a:chOff x="228600" y="2590800"/>
            <a:chExt cx="8686800" cy="3124200"/>
          </a:xfrm>
        </p:grpSpPr>
        <p:pic>
          <p:nvPicPr>
            <p:cNvPr id="1026" name="Picture 2"/>
            <p:cNvPicPr>
              <a:picLocks noChangeAspect="1" noChangeArrowheads="1"/>
            </p:cNvPicPr>
            <p:nvPr/>
          </p:nvPicPr>
          <p:blipFill>
            <a:blip r:embed="rId3" cstate="print"/>
            <a:srcRect/>
            <a:stretch>
              <a:fillRect/>
            </a:stretch>
          </p:blipFill>
          <p:spPr bwMode="auto">
            <a:xfrm>
              <a:off x="228600" y="2590800"/>
              <a:ext cx="8686800" cy="3124200"/>
            </a:xfrm>
            <a:prstGeom prst="rect">
              <a:avLst/>
            </a:prstGeom>
            <a:noFill/>
            <a:ln w="9525">
              <a:noFill/>
              <a:miter lim="800000"/>
              <a:headEnd/>
              <a:tailEnd/>
            </a:ln>
          </p:spPr>
        </p:pic>
        <p:sp>
          <p:nvSpPr>
            <p:cNvPr id="3" name="Freeform 2"/>
            <p:cNvSpPr/>
            <p:nvPr/>
          </p:nvSpPr>
          <p:spPr>
            <a:xfrm>
              <a:off x="575659" y="3020444"/>
              <a:ext cx="1416375" cy="1620446"/>
            </a:xfrm>
            <a:custGeom>
              <a:avLst/>
              <a:gdLst>
                <a:gd name="connsiteX0" fmla="*/ 4916 w 1484670"/>
                <a:gd name="connsiteY0" fmla="*/ 263012 h 1501877"/>
                <a:gd name="connsiteX1" fmla="*/ 93406 w 1484670"/>
                <a:gd name="connsiteY1" fmla="*/ 366251 h 1501877"/>
                <a:gd name="connsiteX2" fmla="*/ 49161 w 1484670"/>
                <a:gd name="connsiteY2" fmla="*/ 513735 h 1501877"/>
                <a:gd name="connsiteX3" fmla="*/ 93406 w 1484670"/>
                <a:gd name="connsiteY3" fmla="*/ 661219 h 1501877"/>
                <a:gd name="connsiteX4" fmla="*/ 137651 w 1484670"/>
                <a:gd name="connsiteY4" fmla="*/ 690716 h 1501877"/>
                <a:gd name="connsiteX5" fmla="*/ 211393 w 1484670"/>
                <a:gd name="connsiteY5" fmla="*/ 572728 h 1501877"/>
                <a:gd name="connsiteX6" fmla="*/ 299883 w 1484670"/>
                <a:gd name="connsiteY6" fmla="*/ 543232 h 1501877"/>
                <a:gd name="connsiteX7" fmla="*/ 388374 w 1484670"/>
                <a:gd name="connsiteY7" fmla="*/ 602225 h 1501877"/>
                <a:gd name="connsiteX8" fmla="*/ 447367 w 1484670"/>
                <a:gd name="connsiteY8" fmla="*/ 690716 h 1501877"/>
                <a:gd name="connsiteX9" fmla="*/ 491612 w 1484670"/>
                <a:gd name="connsiteY9" fmla="*/ 823451 h 1501877"/>
                <a:gd name="connsiteX10" fmla="*/ 521109 w 1484670"/>
                <a:gd name="connsiteY10" fmla="*/ 882445 h 1501877"/>
                <a:gd name="connsiteX11" fmla="*/ 639096 w 1484670"/>
                <a:gd name="connsiteY11" fmla="*/ 970935 h 1501877"/>
                <a:gd name="connsiteX12" fmla="*/ 727587 w 1484670"/>
                <a:gd name="connsiteY12" fmla="*/ 1059425 h 1501877"/>
                <a:gd name="connsiteX13" fmla="*/ 845574 w 1484670"/>
                <a:gd name="connsiteY13" fmla="*/ 1162664 h 1501877"/>
                <a:gd name="connsiteX14" fmla="*/ 978309 w 1484670"/>
                <a:gd name="connsiteY14" fmla="*/ 1236406 h 1501877"/>
                <a:gd name="connsiteX15" fmla="*/ 1125793 w 1484670"/>
                <a:gd name="connsiteY15" fmla="*/ 1295399 h 1501877"/>
                <a:gd name="connsiteX16" fmla="*/ 1170038 w 1484670"/>
                <a:gd name="connsiteY16" fmla="*/ 1383890 h 1501877"/>
                <a:gd name="connsiteX17" fmla="*/ 1243780 w 1484670"/>
                <a:gd name="connsiteY17" fmla="*/ 1442883 h 1501877"/>
                <a:gd name="connsiteX18" fmla="*/ 1302774 w 1484670"/>
                <a:gd name="connsiteY18" fmla="*/ 1472380 h 1501877"/>
                <a:gd name="connsiteX19" fmla="*/ 1435509 w 1484670"/>
                <a:gd name="connsiteY19" fmla="*/ 1472380 h 1501877"/>
                <a:gd name="connsiteX20" fmla="*/ 1465006 w 1484670"/>
                <a:gd name="connsiteY20" fmla="*/ 1295399 h 1501877"/>
                <a:gd name="connsiteX21" fmla="*/ 1479754 w 1484670"/>
                <a:gd name="connsiteY21" fmla="*/ 1133167 h 1501877"/>
                <a:gd name="connsiteX22" fmla="*/ 1435509 w 1484670"/>
                <a:gd name="connsiteY22" fmla="*/ 1044677 h 1501877"/>
                <a:gd name="connsiteX23" fmla="*/ 1391264 w 1484670"/>
                <a:gd name="connsiteY23" fmla="*/ 956187 h 1501877"/>
                <a:gd name="connsiteX24" fmla="*/ 1288025 w 1484670"/>
                <a:gd name="connsiteY24" fmla="*/ 956187 h 1501877"/>
                <a:gd name="connsiteX25" fmla="*/ 1243780 w 1484670"/>
                <a:gd name="connsiteY25" fmla="*/ 867696 h 1501877"/>
                <a:gd name="connsiteX26" fmla="*/ 1184787 w 1484670"/>
                <a:gd name="connsiteY26" fmla="*/ 764458 h 1501877"/>
                <a:gd name="connsiteX27" fmla="*/ 1111045 w 1484670"/>
                <a:gd name="connsiteY27" fmla="*/ 720212 h 1501877"/>
                <a:gd name="connsiteX28" fmla="*/ 1052051 w 1484670"/>
                <a:gd name="connsiteY28" fmla="*/ 720212 h 1501877"/>
                <a:gd name="connsiteX29" fmla="*/ 934064 w 1484670"/>
                <a:gd name="connsiteY29" fmla="*/ 646470 h 1501877"/>
                <a:gd name="connsiteX30" fmla="*/ 948812 w 1484670"/>
                <a:gd name="connsiteY30" fmla="*/ 587477 h 1501877"/>
                <a:gd name="connsiteX31" fmla="*/ 904567 w 1484670"/>
                <a:gd name="connsiteY31" fmla="*/ 439993 h 1501877"/>
                <a:gd name="connsiteX32" fmla="*/ 786580 w 1484670"/>
                <a:gd name="connsiteY32" fmla="*/ 322006 h 1501877"/>
                <a:gd name="connsiteX33" fmla="*/ 727587 w 1484670"/>
                <a:gd name="connsiteY33" fmla="*/ 218767 h 1501877"/>
                <a:gd name="connsiteX34" fmla="*/ 594851 w 1484670"/>
                <a:gd name="connsiteY34" fmla="*/ 100780 h 1501877"/>
                <a:gd name="connsiteX35" fmla="*/ 417871 w 1484670"/>
                <a:gd name="connsiteY35" fmla="*/ 12290 h 1501877"/>
                <a:gd name="connsiteX36" fmla="*/ 167148 w 1484670"/>
                <a:gd name="connsiteY36" fmla="*/ 27038 h 1501877"/>
                <a:gd name="connsiteX37" fmla="*/ 78658 w 1484670"/>
                <a:gd name="connsiteY37" fmla="*/ 130277 h 1501877"/>
                <a:gd name="connsiteX38" fmla="*/ 63909 w 1484670"/>
                <a:gd name="connsiteY38" fmla="*/ 218767 h 1501877"/>
                <a:gd name="connsiteX39" fmla="*/ 4916 w 1484670"/>
                <a:gd name="connsiteY39" fmla="*/ 263012 h 1501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484670" h="1501877">
                  <a:moveTo>
                    <a:pt x="4916" y="263012"/>
                  </a:moveTo>
                  <a:cubicBezTo>
                    <a:pt x="9832" y="287593"/>
                    <a:pt x="86032" y="324464"/>
                    <a:pt x="93406" y="366251"/>
                  </a:cubicBezTo>
                  <a:cubicBezTo>
                    <a:pt x="100780" y="408038"/>
                    <a:pt x="49161" y="464574"/>
                    <a:pt x="49161" y="513735"/>
                  </a:cubicBezTo>
                  <a:cubicBezTo>
                    <a:pt x="49161" y="562896"/>
                    <a:pt x="78658" y="631722"/>
                    <a:pt x="93406" y="661219"/>
                  </a:cubicBezTo>
                  <a:cubicBezTo>
                    <a:pt x="108154" y="690716"/>
                    <a:pt x="117987" y="705465"/>
                    <a:pt x="137651" y="690716"/>
                  </a:cubicBezTo>
                  <a:cubicBezTo>
                    <a:pt x="157316" y="675968"/>
                    <a:pt x="184354" y="597309"/>
                    <a:pt x="211393" y="572728"/>
                  </a:cubicBezTo>
                  <a:cubicBezTo>
                    <a:pt x="238432" y="548147"/>
                    <a:pt x="270386" y="538316"/>
                    <a:pt x="299883" y="543232"/>
                  </a:cubicBezTo>
                  <a:cubicBezTo>
                    <a:pt x="329380" y="548148"/>
                    <a:pt x="363793" y="577644"/>
                    <a:pt x="388374" y="602225"/>
                  </a:cubicBezTo>
                  <a:cubicBezTo>
                    <a:pt x="412955" y="626806"/>
                    <a:pt x="430161" y="653845"/>
                    <a:pt x="447367" y="690716"/>
                  </a:cubicBezTo>
                  <a:cubicBezTo>
                    <a:pt x="464573" y="727587"/>
                    <a:pt x="479322" y="791496"/>
                    <a:pt x="491612" y="823451"/>
                  </a:cubicBezTo>
                  <a:cubicBezTo>
                    <a:pt x="503902" y="855406"/>
                    <a:pt x="496528" y="857864"/>
                    <a:pt x="521109" y="882445"/>
                  </a:cubicBezTo>
                  <a:cubicBezTo>
                    <a:pt x="545690" y="907026"/>
                    <a:pt x="604683" y="941438"/>
                    <a:pt x="639096" y="970935"/>
                  </a:cubicBezTo>
                  <a:cubicBezTo>
                    <a:pt x="673509" y="1000432"/>
                    <a:pt x="693174" y="1027470"/>
                    <a:pt x="727587" y="1059425"/>
                  </a:cubicBezTo>
                  <a:cubicBezTo>
                    <a:pt x="762000" y="1091380"/>
                    <a:pt x="803787" y="1133167"/>
                    <a:pt x="845574" y="1162664"/>
                  </a:cubicBezTo>
                  <a:cubicBezTo>
                    <a:pt x="887361" y="1192161"/>
                    <a:pt x="931606" y="1214284"/>
                    <a:pt x="978309" y="1236406"/>
                  </a:cubicBezTo>
                  <a:cubicBezTo>
                    <a:pt x="1025012" y="1258528"/>
                    <a:pt x="1093838" y="1270818"/>
                    <a:pt x="1125793" y="1295399"/>
                  </a:cubicBezTo>
                  <a:cubicBezTo>
                    <a:pt x="1157748" y="1319980"/>
                    <a:pt x="1150374" y="1359309"/>
                    <a:pt x="1170038" y="1383890"/>
                  </a:cubicBezTo>
                  <a:cubicBezTo>
                    <a:pt x="1189702" y="1408471"/>
                    <a:pt x="1221657" y="1428135"/>
                    <a:pt x="1243780" y="1442883"/>
                  </a:cubicBezTo>
                  <a:cubicBezTo>
                    <a:pt x="1265903" y="1457631"/>
                    <a:pt x="1270819" y="1467464"/>
                    <a:pt x="1302774" y="1472380"/>
                  </a:cubicBezTo>
                  <a:cubicBezTo>
                    <a:pt x="1334729" y="1477296"/>
                    <a:pt x="1408470" y="1501877"/>
                    <a:pt x="1435509" y="1472380"/>
                  </a:cubicBezTo>
                  <a:cubicBezTo>
                    <a:pt x="1462548" y="1442883"/>
                    <a:pt x="1457632" y="1351934"/>
                    <a:pt x="1465006" y="1295399"/>
                  </a:cubicBezTo>
                  <a:cubicBezTo>
                    <a:pt x="1472380" y="1238864"/>
                    <a:pt x="1484670" y="1174954"/>
                    <a:pt x="1479754" y="1133167"/>
                  </a:cubicBezTo>
                  <a:cubicBezTo>
                    <a:pt x="1474838" y="1091380"/>
                    <a:pt x="1435509" y="1044677"/>
                    <a:pt x="1435509" y="1044677"/>
                  </a:cubicBezTo>
                  <a:cubicBezTo>
                    <a:pt x="1420761" y="1015180"/>
                    <a:pt x="1415845" y="970935"/>
                    <a:pt x="1391264" y="956187"/>
                  </a:cubicBezTo>
                  <a:cubicBezTo>
                    <a:pt x="1366683" y="941439"/>
                    <a:pt x="1312606" y="970936"/>
                    <a:pt x="1288025" y="956187"/>
                  </a:cubicBezTo>
                  <a:cubicBezTo>
                    <a:pt x="1263444" y="941439"/>
                    <a:pt x="1260986" y="899651"/>
                    <a:pt x="1243780" y="867696"/>
                  </a:cubicBezTo>
                  <a:cubicBezTo>
                    <a:pt x="1226574" y="835741"/>
                    <a:pt x="1206909" y="789039"/>
                    <a:pt x="1184787" y="764458"/>
                  </a:cubicBezTo>
                  <a:cubicBezTo>
                    <a:pt x="1162665" y="739877"/>
                    <a:pt x="1133168" y="727586"/>
                    <a:pt x="1111045" y="720212"/>
                  </a:cubicBezTo>
                  <a:cubicBezTo>
                    <a:pt x="1088922" y="712838"/>
                    <a:pt x="1081548" y="732502"/>
                    <a:pt x="1052051" y="720212"/>
                  </a:cubicBezTo>
                  <a:cubicBezTo>
                    <a:pt x="1022554" y="707922"/>
                    <a:pt x="951270" y="668592"/>
                    <a:pt x="934064" y="646470"/>
                  </a:cubicBezTo>
                  <a:cubicBezTo>
                    <a:pt x="916858" y="624348"/>
                    <a:pt x="953728" y="621890"/>
                    <a:pt x="948812" y="587477"/>
                  </a:cubicBezTo>
                  <a:cubicBezTo>
                    <a:pt x="943896" y="553064"/>
                    <a:pt x="931606" y="484238"/>
                    <a:pt x="904567" y="439993"/>
                  </a:cubicBezTo>
                  <a:cubicBezTo>
                    <a:pt x="877528" y="395748"/>
                    <a:pt x="816077" y="358877"/>
                    <a:pt x="786580" y="322006"/>
                  </a:cubicBezTo>
                  <a:cubicBezTo>
                    <a:pt x="757083" y="285135"/>
                    <a:pt x="759542" y="255638"/>
                    <a:pt x="727587" y="218767"/>
                  </a:cubicBezTo>
                  <a:cubicBezTo>
                    <a:pt x="695632" y="181896"/>
                    <a:pt x="646470" y="135193"/>
                    <a:pt x="594851" y="100780"/>
                  </a:cubicBezTo>
                  <a:cubicBezTo>
                    <a:pt x="543232" y="66367"/>
                    <a:pt x="489155" y="24580"/>
                    <a:pt x="417871" y="12290"/>
                  </a:cubicBezTo>
                  <a:cubicBezTo>
                    <a:pt x="346587" y="0"/>
                    <a:pt x="223683" y="7374"/>
                    <a:pt x="167148" y="27038"/>
                  </a:cubicBezTo>
                  <a:cubicBezTo>
                    <a:pt x="110613" y="46702"/>
                    <a:pt x="95864" y="98322"/>
                    <a:pt x="78658" y="130277"/>
                  </a:cubicBezTo>
                  <a:cubicBezTo>
                    <a:pt x="61452" y="162232"/>
                    <a:pt x="68825" y="196645"/>
                    <a:pt x="63909" y="218767"/>
                  </a:cubicBezTo>
                  <a:cubicBezTo>
                    <a:pt x="58993" y="240889"/>
                    <a:pt x="0" y="238431"/>
                    <a:pt x="4916" y="263012"/>
                  </a:cubicBez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1936928" y="3980761"/>
              <a:ext cx="1179019" cy="972887"/>
            </a:xfrm>
            <a:custGeom>
              <a:avLst/>
              <a:gdLst>
                <a:gd name="connsiteX0" fmla="*/ 4763 w 1235869"/>
                <a:gd name="connsiteY0" fmla="*/ 602456 h 901700"/>
                <a:gd name="connsiteX1" fmla="*/ 9525 w 1235869"/>
                <a:gd name="connsiteY1" fmla="*/ 711993 h 901700"/>
                <a:gd name="connsiteX2" fmla="*/ 61913 w 1235869"/>
                <a:gd name="connsiteY2" fmla="*/ 778668 h 901700"/>
                <a:gd name="connsiteX3" fmla="*/ 190500 w 1235869"/>
                <a:gd name="connsiteY3" fmla="*/ 845343 h 901700"/>
                <a:gd name="connsiteX4" fmla="*/ 252413 w 1235869"/>
                <a:gd name="connsiteY4" fmla="*/ 807243 h 901700"/>
                <a:gd name="connsiteX5" fmla="*/ 319088 w 1235869"/>
                <a:gd name="connsiteY5" fmla="*/ 735806 h 901700"/>
                <a:gd name="connsiteX6" fmla="*/ 371475 w 1235869"/>
                <a:gd name="connsiteY6" fmla="*/ 802481 h 901700"/>
                <a:gd name="connsiteX7" fmla="*/ 442913 w 1235869"/>
                <a:gd name="connsiteY7" fmla="*/ 802481 h 901700"/>
                <a:gd name="connsiteX8" fmla="*/ 533400 w 1235869"/>
                <a:gd name="connsiteY8" fmla="*/ 831056 h 901700"/>
                <a:gd name="connsiteX9" fmla="*/ 638175 w 1235869"/>
                <a:gd name="connsiteY9" fmla="*/ 835818 h 901700"/>
                <a:gd name="connsiteX10" fmla="*/ 781050 w 1235869"/>
                <a:gd name="connsiteY10" fmla="*/ 850106 h 901700"/>
                <a:gd name="connsiteX11" fmla="*/ 933450 w 1235869"/>
                <a:gd name="connsiteY11" fmla="*/ 883443 h 901700"/>
                <a:gd name="connsiteX12" fmla="*/ 990600 w 1235869"/>
                <a:gd name="connsiteY12" fmla="*/ 878681 h 901700"/>
                <a:gd name="connsiteX13" fmla="*/ 995363 w 1235869"/>
                <a:gd name="connsiteY13" fmla="*/ 745331 h 901700"/>
                <a:gd name="connsiteX14" fmla="*/ 1052513 w 1235869"/>
                <a:gd name="connsiteY14" fmla="*/ 635793 h 901700"/>
                <a:gd name="connsiteX15" fmla="*/ 1071563 w 1235869"/>
                <a:gd name="connsiteY15" fmla="*/ 564356 h 901700"/>
                <a:gd name="connsiteX16" fmla="*/ 1133475 w 1235869"/>
                <a:gd name="connsiteY16" fmla="*/ 445293 h 901700"/>
                <a:gd name="connsiteX17" fmla="*/ 1162050 w 1235869"/>
                <a:gd name="connsiteY17" fmla="*/ 364331 h 901700"/>
                <a:gd name="connsiteX18" fmla="*/ 1171575 w 1235869"/>
                <a:gd name="connsiteY18" fmla="*/ 207168 h 901700"/>
                <a:gd name="connsiteX19" fmla="*/ 1195388 w 1235869"/>
                <a:gd name="connsiteY19" fmla="*/ 116681 h 901700"/>
                <a:gd name="connsiteX20" fmla="*/ 1219200 w 1235869"/>
                <a:gd name="connsiteY20" fmla="*/ 21431 h 901700"/>
                <a:gd name="connsiteX21" fmla="*/ 1095375 w 1235869"/>
                <a:gd name="connsiteY21" fmla="*/ 2381 h 901700"/>
                <a:gd name="connsiteX22" fmla="*/ 1014413 w 1235869"/>
                <a:gd name="connsiteY22" fmla="*/ 35718 h 901700"/>
                <a:gd name="connsiteX23" fmla="*/ 957263 w 1235869"/>
                <a:gd name="connsiteY23" fmla="*/ 92868 h 901700"/>
                <a:gd name="connsiteX24" fmla="*/ 890588 w 1235869"/>
                <a:gd name="connsiteY24" fmla="*/ 169068 h 901700"/>
                <a:gd name="connsiteX25" fmla="*/ 847725 w 1235869"/>
                <a:gd name="connsiteY25" fmla="*/ 240506 h 901700"/>
                <a:gd name="connsiteX26" fmla="*/ 800100 w 1235869"/>
                <a:gd name="connsiteY26" fmla="*/ 340518 h 901700"/>
                <a:gd name="connsiteX27" fmla="*/ 733425 w 1235869"/>
                <a:gd name="connsiteY27" fmla="*/ 454818 h 901700"/>
                <a:gd name="connsiteX28" fmla="*/ 719138 w 1235869"/>
                <a:gd name="connsiteY28" fmla="*/ 531018 h 901700"/>
                <a:gd name="connsiteX29" fmla="*/ 638175 w 1235869"/>
                <a:gd name="connsiteY29" fmla="*/ 526256 h 901700"/>
                <a:gd name="connsiteX30" fmla="*/ 571500 w 1235869"/>
                <a:gd name="connsiteY30" fmla="*/ 459581 h 901700"/>
                <a:gd name="connsiteX31" fmla="*/ 552450 w 1235869"/>
                <a:gd name="connsiteY31" fmla="*/ 340518 h 901700"/>
                <a:gd name="connsiteX32" fmla="*/ 552450 w 1235869"/>
                <a:gd name="connsiteY32" fmla="*/ 254793 h 901700"/>
                <a:gd name="connsiteX33" fmla="*/ 519113 w 1235869"/>
                <a:gd name="connsiteY33" fmla="*/ 197643 h 901700"/>
                <a:gd name="connsiteX34" fmla="*/ 461963 w 1235869"/>
                <a:gd name="connsiteY34" fmla="*/ 202406 h 901700"/>
                <a:gd name="connsiteX35" fmla="*/ 457200 w 1235869"/>
                <a:gd name="connsiteY35" fmla="*/ 302418 h 901700"/>
                <a:gd name="connsiteX36" fmla="*/ 457200 w 1235869"/>
                <a:gd name="connsiteY36" fmla="*/ 416718 h 901700"/>
                <a:gd name="connsiteX37" fmla="*/ 390525 w 1235869"/>
                <a:gd name="connsiteY37" fmla="*/ 373856 h 901700"/>
                <a:gd name="connsiteX38" fmla="*/ 300038 w 1235869"/>
                <a:gd name="connsiteY38" fmla="*/ 326231 h 901700"/>
                <a:gd name="connsiteX39" fmla="*/ 247650 w 1235869"/>
                <a:gd name="connsiteY39" fmla="*/ 250031 h 901700"/>
                <a:gd name="connsiteX40" fmla="*/ 200025 w 1235869"/>
                <a:gd name="connsiteY40" fmla="*/ 197643 h 901700"/>
                <a:gd name="connsiteX41" fmla="*/ 147638 w 1235869"/>
                <a:gd name="connsiteY41" fmla="*/ 245268 h 901700"/>
                <a:gd name="connsiteX42" fmla="*/ 61913 w 1235869"/>
                <a:gd name="connsiteY42" fmla="*/ 235743 h 901700"/>
                <a:gd name="connsiteX43" fmla="*/ 47625 w 1235869"/>
                <a:gd name="connsiteY43" fmla="*/ 321468 h 901700"/>
                <a:gd name="connsiteX44" fmla="*/ 33338 w 1235869"/>
                <a:gd name="connsiteY44" fmla="*/ 392906 h 901700"/>
                <a:gd name="connsiteX45" fmla="*/ 4763 w 1235869"/>
                <a:gd name="connsiteY45" fmla="*/ 602456 h 90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35869" h="901700">
                  <a:moveTo>
                    <a:pt x="4763" y="602456"/>
                  </a:moveTo>
                  <a:cubicBezTo>
                    <a:pt x="794" y="655637"/>
                    <a:pt x="0" y="682624"/>
                    <a:pt x="9525" y="711993"/>
                  </a:cubicBezTo>
                  <a:cubicBezTo>
                    <a:pt x="19050" y="741362"/>
                    <a:pt x="31751" y="756443"/>
                    <a:pt x="61913" y="778668"/>
                  </a:cubicBezTo>
                  <a:cubicBezTo>
                    <a:pt x="92075" y="800893"/>
                    <a:pt x="158750" y="840581"/>
                    <a:pt x="190500" y="845343"/>
                  </a:cubicBezTo>
                  <a:cubicBezTo>
                    <a:pt x="222250" y="850105"/>
                    <a:pt x="230982" y="825499"/>
                    <a:pt x="252413" y="807243"/>
                  </a:cubicBezTo>
                  <a:cubicBezTo>
                    <a:pt x="273844" y="788987"/>
                    <a:pt x="299244" y="736600"/>
                    <a:pt x="319088" y="735806"/>
                  </a:cubicBezTo>
                  <a:cubicBezTo>
                    <a:pt x="338932" y="735012"/>
                    <a:pt x="350838" y="791369"/>
                    <a:pt x="371475" y="802481"/>
                  </a:cubicBezTo>
                  <a:cubicBezTo>
                    <a:pt x="392112" y="813593"/>
                    <a:pt x="415926" y="797719"/>
                    <a:pt x="442913" y="802481"/>
                  </a:cubicBezTo>
                  <a:cubicBezTo>
                    <a:pt x="469900" y="807243"/>
                    <a:pt x="500856" y="825500"/>
                    <a:pt x="533400" y="831056"/>
                  </a:cubicBezTo>
                  <a:cubicBezTo>
                    <a:pt x="565944" y="836612"/>
                    <a:pt x="596900" y="832643"/>
                    <a:pt x="638175" y="835818"/>
                  </a:cubicBezTo>
                  <a:cubicBezTo>
                    <a:pt x="679450" y="838993"/>
                    <a:pt x="731838" y="842169"/>
                    <a:pt x="781050" y="850106"/>
                  </a:cubicBezTo>
                  <a:cubicBezTo>
                    <a:pt x="830262" y="858043"/>
                    <a:pt x="898525" y="878681"/>
                    <a:pt x="933450" y="883443"/>
                  </a:cubicBezTo>
                  <a:cubicBezTo>
                    <a:pt x="968375" y="888206"/>
                    <a:pt x="980281" y="901700"/>
                    <a:pt x="990600" y="878681"/>
                  </a:cubicBezTo>
                  <a:cubicBezTo>
                    <a:pt x="1000919" y="855662"/>
                    <a:pt x="985044" y="785812"/>
                    <a:pt x="995363" y="745331"/>
                  </a:cubicBezTo>
                  <a:cubicBezTo>
                    <a:pt x="1005682" y="704850"/>
                    <a:pt x="1039813" y="665956"/>
                    <a:pt x="1052513" y="635793"/>
                  </a:cubicBezTo>
                  <a:cubicBezTo>
                    <a:pt x="1065213" y="605631"/>
                    <a:pt x="1058069" y="596106"/>
                    <a:pt x="1071563" y="564356"/>
                  </a:cubicBezTo>
                  <a:cubicBezTo>
                    <a:pt x="1085057" y="532606"/>
                    <a:pt x="1118394" y="478630"/>
                    <a:pt x="1133475" y="445293"/>
                  </a:cubicBezTo>
                  <a:cubicBezTo>
                    <a:pt x="1148556" y="411956"/>
                    <a:pt x="1155700" y="404018"/>
                    <a:pt x="1162050" y="364331"/>
                  </a:cubicBezTo>
                  <a:cubicBezTo>
                    <a:pt x="1168400" y="324644"/>
                    <a:pt x="1166019" y="248443"/>
                    <a:pt x="1171575" y="207168"/>
                  </a:cubicBezTo>
                  <a:cubicBezTo>
                    <a:pt x="1177131" y="165893"/>
                    <a:pt x="1187451" y="147637"/>
                    <a:pt x="1195388" y="116681"/>
                  </a:cubicBezTo>
                  <a:cubicBezTo>
                    <a:pt x="1203325" y="85725"/>
                    <a:pt x="1235869" y="40481"/>
                    <a:pt x="1219200" y="21431"/>
                  </a:cubicBezTo>
                  <a:cubicBezTo>
                    <a:pt x="1202531" y="2381"/>
                    <a:pt x="1129506" y="0"/>
                    <a:pt x="1095375" y="2381"/>
                  </a:cubicBezTo>
                  <a:cubicBezTo>
                    <a:pt x="1061244" y="4762"/>
                    <a:pt x="1037432" y="20637"/>
                    <a:pt x="1014413" y="35718"/>
                  </a:cubicBezTo>
                  <a:cubicBezTo>
                    <a:pt x="991394" y="50799"/>
                    <a:pt x="977900" y="70643"/>
                    <a:pt x="957263" y="92868"/>
                  </a:cubicBezTo>
                  <a:cubicBezTo>
                    <a:pt x="936626" y="115093"/>
                    <a:pt x="908844" y="144462"/>
                    <a:pt x="890588" y="169068"/>
                  </a:cubicBezTo>
                  <a:cubicBezTo>
                    <a:pt x="872332" y="193674"/>
                    <a:pt x="862806" y="211931"/>
                    <a:pt x="847725" y="240506"/>
                  </a:cubicBezTo>
                  <a:cubicBezTo>
                    <a:pt x="832644" y="269081"/>
                    <a:pt x="819150" y="304799"/>
                    <a:pt x="800100" y="340518"/>
                  </a:cubicBezTo>
                  <a:cubicBezTo>
                    <a:pt x="781050" y="376237"/>
                    <a:pt x="746919" y="423068"/>
                    <a:pt x="733425" y="454818"/>
                  </a:cubicBezTo>
                  <a:cubicBezTo>
                    <a:pt x="719931" y="486568"/>
                    <a:pt x="735013" y="519112"/>
                    <a:pt x="719138" y="531018"/>
                  </a:cubicBezTo>
                  <a:cubicBezTo>
                    <a:pt x="703263" y="542924"/>
                    <a:pt x="662781" y="538162"/>
                    <a:pt x="638175" y="526256"/>
                  </a:cubicBezTo>
                  <a:cubicBezTo>
                    <a:pt x="613569" y="514350"/>
                    <a:pt x="585788" y="490537"/>
                    <a:pt x="571500" y="459581"/>
                  </a:cubicBezTo>
                  <a:cubicBezTo>
                    <a:pt x="557213" y="428625"/>
                    <a:pt x="555625" y="374649"/>
                    <a:pt x="552450" y="340518"/>
                  </a:cubicBezTo>
                  <a:cubicBezTo>
                    <a:pt x="549275" y="306387"/>
                    <a:pt x="558006" y="278605"/>
                    <a:pt x="552450" y="254793"/>
                  </a:cubicBezTo>
                  <a:cubicBezTo>
                    <a:pt x="546894" y="230981"/>
                    <a:pt x="534194" y="206374"/>
                    <a:pt x="519113" y="197643"/>
                  </a:cubicBezTo>
                  <a:cubicBezTo>
                    <a:pt x="504032" y="188912"/>
                    <a:pt x="472282" y="184943"/>
                    <a:pt x="461963" y="202406"/>
                  </a:cubicBezTo>
                  <a:cubicBezTo>
                    <a:pt x="451644" y="219869"/>
                    <a:pt x="457994" y="266699"/>
                    <a:pt x="457200" y="302418"/>
                  </a:cubicBezTo>
                  <a:cubicBezTo>
                    <a:pt x="456406" y="338137"/>
                    <a:pt x="468312" y="404812"/>
                    <a:pt x="457200" y="416718"/>
                  </a:cubicBezTo>
                  <a:cubicBezTo>
                    <a:pt x="446088" y="428624"/>
                    <a:pt x="416719" y="388937"/>
                    <a:pt x="390525" y="373856"/>
                  </a:cubicBezTo>
                  <a:cubicBezTo>
                    <a:pt x="364331" y="358775"/>
                    <a:pt x="323850" y="346868"/>
                    <a:pt x="300038" y="326231"/>
                  </a:cubicBezTo>
                  <a:cubicBezTo>
                    <a:pt x="276226" y="305594"/>
                    <a:pt x="264319" y="271462"/>
                    <a:pt x="247650" y="250031"/>
                  </a:cubicBezTo>
                  <a:cubicBezTo>
                    <a:pt x="230981" y="228600"/>
                    <a:pt x="216694" y="198437"/>
                    <a:pt x="200025" y="197643"/>
                  </a:cubicBezTo>
                  <a:cubicBezTo>
                    <a:pt x="183356" y="196849"/>
                    <a:pt x="170657" y="238918"/>
                    <a:pt x="147638" y="245268"/>
                  </a:cubicBezTo>
                  <a:cubicBezTo>
                    <a:pt x="124619" y="251618"/>
                    <a:pt x="78582" y="223043"/>
                    <a:pt x="61913" y="235743"/>
                  </a:cubicBezTo>
                  <a:cubicBezTo>
                    <a:pt x="45244" y="248443"/>
                    <a:pt x="52387" y="295274"/>
                    <a:pt x="47625" y="321468"/>
                  </a:cubicBezTo>
                  <a:cubicBezTo>
                    <a:pt x="42863" y="347662"/>
                    <a:pt x="41275" y="345281"/>
                    <a:pt x="33338" y="392906"/>
                  </a:cubicBezTo>
                  <a:cubicBezTo>
                    <a:pt x="25401" y="440531"/>
                    <a:pt x="8732" y="549275"/>
                    <a:pt x="4763" y="602456"/>
                  </a:cubicBezTo>
                  <a:close/>
                </a:path>
              </a:pathLst>
            </a:cu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2862048" y="3686773"/>
              <a:ext cx="3434987" cy="1279706"/>
            </a:xfrm>
            <a:custGeom>
              <a:avLst/>
              <a:gdLst>
                <a:gd name="connsiteX0" fmla="*/ 2576222 w 3600615"/>
                <a:gd name="connsiteY0" fmla="*/ 811032 h 1186069"/>
                <a:gd name="connsiteX1" fmla="*/ 2409245 w 3600615"/>
                <a:gd name="connsiteY1" fmla="*/ 834886 h 1186069"/>
                <a:gd name="connsiteX2" fmla="*/ 2297927 w 3600615"/>
                <a:gd name="connsiteY2" fmla="*/ 898497 h 1186069"/>
                <a:gd name="connsiteX3" fmla="*/ 2186609 w 3600615"/>
                <a:gd name="connsiteY3" fmla="*/ 906448 h 1186069"/>
                <a:gd name="connsiteX4" fmla="*/ 2059388 w 3600615"/>
                <a:gd name="connsiteY4" fmla="*/ 962107 h 1186069"/>
                <a:gd name="connsiteX5" fmla="*/ 1916264 w 3600615"/>
                <a:gd name="connsiteY5" fmla="*/ 962107 h 1186069"/>
                <a:gd name="connsiteX6" fmla="*/ 1804946 w 3600615"/>
                <a:gd name="connsiteY6" fmla="*/ 1033669 h 1186069"/>
                <a:gd name="connsiteX7" fmla="*/ 1669774 w 3600615"/>
                <a:gd name="connsiteY7" fmla="*/ 1025717 h 1186069"/>
                <a:gd name="connsiteX8" fmla="*/ 1510748 w 3600615"/>
                <a:gd name="connsiteY8" fmla="*/ 1057523 h 1186069"/>
                <a:gd name="connsiteX9" fmla="*/ 1351722 w 3600615"/>
                <a:gd name="connsiteY9" fmla="*/ 1073425 h 1186069"/>
                <a:gd name="connsiteX10" fmla="*/ 1232452 w 3600615"/>
                <a:gd name="connsiteY10" fmla="*/ 1137036 h 1186069"/>
                <a:gd name="connsiteX11" fmla="*/ 1073426 w 3600615"/>
                <a:gd name="connsiteY11" fmla="*/ 1144987 h 1186069"/>
                <a:gd name="connsiteX12" fmla="*/ 922351 w 3600615"/>
                <a:gd name="connsiteY12" fmla="*/ 1168841 h 1186069"/>
                <a:gd name="connsiteX13" fmla="*/ 803082 w 3600615"/>
                <a:gd name="connsiteY13" fmla="*/ 1176792 h 1186069"/>
                <a:gd name="connsiteX14" fmla="*/ 612250 w 3600615"/>
                <a:gd name="connsiteY14" fmla="*/ 1176792 h 1186069"/>
                <a:gd name="connsiteX15" fmla="*/ 469127 w 3600615"/>
                <a:gd name="connsiteY15" fmla="*/ 1168841 h 1186069"/>
                <a:gd name="connsiteX16" fmla="*/ 222636 w 3600615"/>
                <a:gd name="connsiteY16" fmla="*/ 1168841 h 1186069"/>
                <a:gd name="connsiteX17" fmla="*/ 95415 w 3600615"/>
                <a:gd name="connsiteY17" fmla="*/ 1168841 h 1186069"/>
                <a:gd name="connsiteX18" fmla="*/ 7951 w 3600615"/>
                <a:gd name="connsiteY18" fmla="*/ 1152938 h 1186069"/>
                <a:gd name="connsiteX19" fmla="*/ 47708 w 3600615"/>
                <a:gd name="connsiteY19" fmla="*/ 970058 h 1186069"/>
                <a:gd name="connsiteX20" fmla="*/ 79513 w 3600615"/>
                <a:gd name="connsiteY20" fmla="*/ 850789 h 1186069"/>
                <a:gd name="connsiteX21" fmla="*/ 119269 w 3600615"/>
                <a:gd name="connsiteY21" fmla="*/ 842837 h 1186069"/>
                <a:gd name="connsiteX22" fmla="*/ 190831 w 3600615"/>
                <a:gd name="connsiteY22" fmla="*/ 795130 h 1186069"/>
                <a:gd name="connsiteX23" fmla="*/ 246490 w 3600615"/>
                <a:gd name="connsiteY23" fmla="*/ 715617 h 1186069"/>
                <a:gd name="connsiteX24" fmla="*/ 278295 w 3600615"/>
                <a:gd name="connsiteY24" fmla="*/ 604298 h 1186069"/>
                <a:gd name="connsiteX25" fmla="*/ 341906 w 3600615"/>
                <a:gd name="connsiteY25" fmla="*/ 477077 h 1186069"/>
                <a:gd name="connsiteX26" fmla="*/ 381662 w 3600615"/>
                <a:gd name="connsiteY26" fmla="*/ 357808 h 1186069"/>
                <a:gd name="connsiteX27" fmla="*/ 429370 w 3600615"/>
                <a:gd name="connsiteY27" fmla="*/ 326003 h 1186069"/>
                <a:gd name="connsiteX28" fmla="*/ 453224 w 3600615"/>
                <a:gd name="connsiteY28" fmla="*/ 373710 h 1186069"/>
                <a:gd name="connsiteX29" fmla="*/ 437322 w 3600615"/>
                <a:gd name="connsiteY29" fmla="*/ 469126 h 1186069"/>
                <a:gd name="connsiteX30" fmla="*/ 413468 w 3600615"/>
                <a:gd name="connsiteY30" fmla="*/ 596347 h 1186069"/>
                <a:gd name="connsiteX31" fmla="*/ 373711 w 3600615"/>
                <a:gd name="connsiteY31" fmla="*/ 731519 h 1186069"/>
                <a:gd name="connsiteX32" fmla="*/ 310101 w 3600615"/>
                <a:gd name="connsiteY32" fmla="*/ 818983 h 1186069"/>
                <a:gd name="connsiteX33" fmla="*/ 341906 w 3600615"/>
                <a:gd name="connsiteY33" fmla="*/ 834886 h 1186069"/>
                <a:gd name="connsiteX34" fmla="*/ 453224 w 3600615"/>
                <a:gd name="connsiteY34" fmla="*/ 747422 h 1186069"/>
                <a:gd name="connsiteX35" fmla="*/ 500932 w 3600615"/>
                <a:gd name="connsiteY35" fmla="*/ 612250 h 1186069"/>
                <a:gd name="connsiteX36" fmla="*/ 524786 w 3600615"/>
                <a:gd name="connsiteY36" fmla="*/ 469126 h 1186069"/>
                <a:gd name="connsiteX37" fmla="*/ 564542 w 3600615"/>
                <a:gd name="connsiteY37" fmla="*/ 365759 h 1186069"/>
                <a:gd name="connsiteX38" fmla="*/ 596348 w 3600615"/>
                <a:gd name="connsiteY38" fmla="*/ 318051 h 1186069"/>
                <a:gd name="connsiteX39" fmla="*/ 644055 w 3600615"/>
                <a:gd name="connsiteY39" fmla="*/ 349857 h 1186069"/>
                <a:gd name="connsiteX40" fmla="*/ 636104 w 3600615"/>
                <a:gd name="connsiteY40" fmla="*/ 477077 h 1186069"/>
                <a:gd name="connsiteX41" fmla="*/ 612250 w 3600615"/>
                <a:gd name="connsiteY41" fmla="*/ 580444 h 1186069"/>
                <a:gd name="connsiteX42" fmla="*/ 580445 w 3600615"/>
                <a:gd name="connsiteY42" fmla="*/ 675860 h 1186069"/>
                <a:gd name="connsiteX43" fmla="*/ 532737 w 3600615"/>
                <a:gd name="connsiteY43" fmla="*/ 771276 h 1186069"/>
                <a:gd name="connsiteX44" fmla="*/ 508883 w 3600615"/>
                <a:gd name="connsiteY44" fmla="*/ 842837 h 1186069"/>
                <a:gd name="connsiteX45" fmla="*/ 556591 w 3600615"/>
                <a:gd name="connsiteY45" fmla="*/ 826935 h 1186069"/>
                <a:gd name="connsiteX46" fmla="*/ 636104 w 3600615"/>
                <a:gd name="connsiteY46" fmla="*/ 707665 h 1186069"/>
                <a:gd name="connsiteX47" fmla="*/ 683812 w 3600615"/>
                <a:gd name="connsiteY47" fmla="*/ 588396 h 1186069"/>
                <a:gd name="connsiteX48" fmla="*/ 747422 w 3600615"/>
                <a:gd name="connsiteY48" fmla="*/ 421418 h 1186069"/>
                <a:gd name="connsiteX49" fmla="*/ 763325 w 3600615"/>
                <a:gd name="connsiteY49" fmla="*/ 333954 h 1186069"/>
                <a:gd name="connsiteX50" fmla="*/ 818984 w 3600615"/>
                <a:gd name="connsiteY50" fmla="*/ 310100 h 1186069"/>
                <a:gd name="connsiteX51" fmla="*/ 866692 w 3600615"/>
                <a:gd name="connsiteY51" fmla="*/ 389613 h 1186069"/>
                <a:gd name="connsiteX52" fmla="*/ 811033 w 3600615"/>
                <a:gd name="connsiteY52" fmla="*/ 580444 h 1186069"/>
                <a:gd name="connsiteX53" fmla="*/ 739471 w 3600615"/>
                <a:gd name="connsiteY53" fmla="*/ 723568 h 1186069"/>
                <a:gd name="connsiteX54" fmla="*/ 683812 w 3600615"/>
                <a:gd name="connsiteY54" fmla="*/ 803081 h 1186069"/>
                <a:gd name="connsiteX55" fmla="*/ 747422 w 3600615"/>
                <a:gd name="connsiteY55" fmla="*/ 858740 h 1186069"/>
                <a:gd name="connsiteX56" fmla="*/ 818984 w 3600615"/>
                <a:gd name="connsiteY56" fmla="*/ 779227 h 1186069"/>
                <a:gd name="connsiteX57" fmla="*/ 898497 w 3600615"/>
                <a:gd name="connsiteY57" fmla="*/ 675860 h 1186069"/>
                <a:gd name="connsiteX58" fmla="*/ 985962 w 3600615"/>
                <a:gd name="connsiteY58" fmla="*/ 532737 h 1186069"/>
                <a:gd name="connsiteX59" fmla="*/ 1041621 w 3600615"/>
                <a:gd name="connsiteY59" fmla="*/ 445272 h 1186069"/>
                <a:gd name="connsiteX60" fmla="*/ 1113182 w 3600615"/>
                <a:gd name="connsiteY60" fmla="*/ 381662 h 1186069"/>
                <a:gd name="connsiteX61" fmla="*/ 1152939 w 3600615"/>
                <a:gd name="connsiteY61" fmla="*/ 413467 h 1186069"/>
                <a:gd name="connsiteX62" fmla="*/ 1113182 w 3600615"/>
                <a:gd name="connsiteY62" fmla="*/ 508883 h 1186069"/>
                <a:gd name="connsiteX63" fmla="*/ 1049572 w 3600615"/>
                <a:gd name="connsiteY63" fmla="*/ 652006 h 1186069"/>
                <a:gd name="connsiteX64" fmla="*/ 978010 w 3600615"/>
                <a:gd name="connsiteY64" fmla="*/ 771276 h 1186069"/>
                <a:gd name="connsiteX65" fmla="*/ 946205 w 3600615"/>
                <a:gd name="connsiteY65" fmla="*/ 842837 h 1186069"/>
                <a:gd name="connsiteX66" fmla="*/ 1057523 w 3600615"/>
                <a:gd name="connsiteY66" fmla="*/ 763324 h 1186069"/>
                <a:gd name="connsiteX67" fmla="*/ 1144988 w 3600615"/>
                <a:gd name="connsiteY67" fmla="*/ 675860 h 1186069"/>
                <a:gd name="connsiteX68" fmla="*/ 1264257 w 3600615"/>
                <a:gd name="connsiteY68" fmla="*/ 540688 h 1186069"/>
                <a:gd name="connsiteX69" fmla="*/ 1359673 w 3600615"/>
                <a:gd name="connsiteY69" fmla="*/ 437321 h 1186069"/>
                <a:gd name="connsiteX70" fmla="*/ 1399429 w 3600615"/>
                <a:gd name="connsiteY70" fmla="*/ 461175 h 1186069"/>
                <a:gd name="connsiteX71" fmla="*/ 1399429 w 3600615"/>
                <a:gd name="connsiteY71" fmla="*/ 532737 h 1186069"/>
                <a:gd name="connsiteX72" fmla="*/ 1288111 w 3600615"/>
                <a:gd name="connsiteY72" fmla="*/ 691763 h 1186069"/>
                <a:gd name="connsiteX73" fmla="*/ 1200647 w 3600615"/>
                <a:gd name="connsiteY73" fmla="*/ 771276 h 1186069"/>
                <a:gd name="connsiteX74" fmla="*/ 1208598 w 3600615"/>
                <a:gd name="connsiteY74" fmla="*/ 818983 h 1186069"/>
                <a:gd name="connsiteX75" fmla="*/ 1375575 w 3600615"/>
                <a:gd name="connsiteY75" fmla="*/ 652006 h 1186069"/>
                <a:gd name="connsiteX76" fmla="*/ 1590261 w 3600615"/>
                <a:gd name="connsiteY76" fmla="*/ 453223 h 1186069"/>
                <a:gd name="connsiteX77" fmla="*/ 1630017 w 3600615"/>
                <a:gd name="connsiteY77" fmla="*/ 524785 h 1186069"/>
                <a:gd name="connsiteX78" fmla="*/ 1550504 w 3600615"/>
                <a:gd name="connsiteY78" fmla="*/ 612250 h 1186069"/>
                <a:gd name="connsiteX79" fmla="*/ 1478942 w 3600615"/>
                <a:gd name="connsiteY79" fmla="*/ 715617 h 1186069"/>
                <a:gd name="connsiteX80" fmla="*/ 1542553 w 3600615"/>
                <a:gd name="connsiteY80" fmla="*/ 675860 h 1186069"/>
                <a:gd name="connsiteX81" fmla="*/ 1630017 w 3600615"/>
                <a:gd name="connsiteY81" fmla="*/ 556590 h 1186069"/>
                <a:gd name="connsiteX82" fmla="*/ 1749287 w 3600615"/>
                <a:gd name="connsiteY82" fmla="*/ 477077 h 1186069"/>
                <a:gd name="connsiteX83" fmla="*/ 1828800 w 3600615"/>
                <a:gd name="connsiteY83" fmla="*/ 516834 h 1186069"/>
                <a:gd name="connsiteX84" fmla="*/ 1940118 w 3600615"/>
                <a:gd name="connsiteY84" fmla="*/ 548639 h 1186069"/>
                <a:gd name="connsiteX85" fmla="*/ 1948069 w 3600615"/>
                <a:gd name="connsiteY85" fmla="*/ 429370 h 1186069"/>
                <a:gd name="connsiteX86" fmla="*/ 2051436 w 3600615"/>
                <a:gd name="connsiteY86" fmla="*/ 469126 h 1186069"/>
                <a:gd name="connsiteX87" fmla="*/ 2138901 w 3600615"/>
                <a:gd name="connsiteY87" fmla="*/ 508883 h 1186069"/>
                <a:gd name="connsiteX88" fmla="*/ 2138901 w 3600615"/>
                <a:gd name="connsiteY88" fmla="*/ 389613 h 1186069"/>
                <a:gd name="connsiteX89" fmla="*/ 2337683 w 3600615"/>
                <a:gd name="connsiteY89" fmla="*/ 318051 h 1186069"/>
                <a:gd name="connsiteX90" fmla="*/ 2456953 w 3600615"/>
                <a:gd name="connsiteY90" fmla="*/ 397564 h 1186069"/>
                <a:gd name="connsiteX91" fmla="*/ 2472855 w 3600615"/>
                <a:gd name="connsiteY91" fmla="*/ 278295 h 1186069"/>
                <a:gd name="connsiteX92" fmla="*/ 2592125 w 3600615"/>
                <a:gd name="connsiteY92" fmla="*/ 190830 h 1186069"/>
                <a:gd name="connsiteX93" fmla="*/ 2655735 w 3600615"/>
                <a:gd name="connsiteY93" fmla="*/ 254441 h 1186069"/>
                <a:gd name="connsiteX94" fmla="*/ 2759102 w 3600615"/>
                <a:gd name="connsiteY94" fmla="*/ 310100 h 1186069"/>
                <a:gd name="connsiteX95" fmla="*/ 2854518 w 3600615"/>
                <a:gd name="connsiteY95" fmla="*/ 270343 h 1186069"/>
                <a:gd name="connsiteX96" fmla="*/ 2846567 w 3600615"/>
                <a:gd name="connsiteY96" fmla="*/ 103366 h 1186069"/>
                <a:gd name="connsiteX97" fmla="*/ 2902226 w 3600615"/>
                <a:gd name="connsiteY97" fmla="*/ 71561 h 1186069"/>
                <a:gd name="connsiteX98" fmla="*/ 2981739 w 3600615"/>
                <a:gd name="connsiteY98" fmla="*/ 79512 h 1186069"/>
                <a:gd name="connsiteX99" fmla="*/ 3037398 w 3600615"/>
                <a:gd name="connsiteY99" fmla="*/ 174928 h 1186069"/>
                <a:gd name="connsiteX100" fmla="*/ 3116911 w 3600615"/>
                <a:gd name="connsiteY100" fmla="*/ 222636 h 1186069"/>
                <a:gd name="connsiteX101" fmla="*/ 3196424 w 3600615"/>
                <a:gd name="connsiteY101" fmla="*/ 190830 h 1186069"/>
                <a:gd name="connsiteX102" fmla="*/ 3164619 w 3600615"/>
                <a:gd name="connsiteY102" fmla="*/ 71561 h 1186069"/>
                <a:gd name="connsiteX103" fmla="*/ 3180522 w 3600615"/>
                <a:gd name="connsiteY103" fmla="*/ 15902 h 1186069"/>
                <a:gd name="connsiteX104" fmla="*/ 3307742 w 3600615"/>
                <a:gd name="connsiteY104" fmla="*/ 15902 h 1186069"/>
                <a:gd name="connsiteX105" fmla="*/ 3371353 w 3600615"/>
                <a:gd name="connsiteY105" fmla="*/ 111317 h 1186069"/>
                <a:gd name="connsiteX106" fmla="*/ 3474720 w 3600615"/>
                <a:gd name="connsiteY106" fmla="*/ 190830 h 1186069"/>
                <a:gd name="connsiteX107" fmla="*/ 3506525 w 3600615"/>
                <a:gd name="connsiteY107" fmla="*/ 222636 h 1186069"/>
                <a:gd name="connsiteX108" fmla="*/ 3538330 w 3600615"/>
                <a:gd name="connsiteY108" fmla="*/ 310100 h 1186069"/>
                <a:gd name="connsiteX109" fmla="*/ 3586038 w 3600615"/>
                <a:gd name="connsiteY109" fmla="*/ 461175 h 1186069"/>
                <a:gd name="connsiteX110" fmla="*/ 3586038 w 3600615"/>
                <a:gd name="connsiteY110" fmla="*/ 604298 h 1186069"/>
                <a:gd name="connsiteX111" fmla="*/ 3498574 w 3600615"/>
                <a:gd name="connsiteY111" fmla="*/ 636103 h 1186069"/>
                <a:gd name="connsiteX112" fmla="*/ 3411109 w 3600615"/>
                <a:gd name="connsiteY112" fmla="*/ 596347 h 1186069"/>
                <a:gd name="connsiteX113" fmla="*/ 3339548 w 3600615"/>
                <a:gd name="connsiteY113" fmla="*/ 691763 h 1186069"/>
                <a:gd name="connsiteX114" fmla="*/ 3260035 w 3600615"/>
                <a:gd name="connsiteY114" fmla="*/ 747422 h 1186069"/>
                <a:gd name="connsiteX115" fmla="*/ 3188473 w 3600615"/>
                <a:gd name="connsiteY115" fmla="*/ 731519 h 1186069"/>
                <a:gd name="connsiteX116" fmla="*/ 3204375 w 3600615"/>
                <a:gd name="connsiteY116" fmla="*/ 667909 h 1186069"/>
                <a:gd name="connsiteX117" fmla="*/ 3077155 w 3600615"/>
                <a:gd name="connsiteY117" fmla="*/ 652006 h 1186069"/>
                <a:gd name="connsiteX118" fmla="*/ 3005593 w 3600615"/>
                <a:gd name="connsiteY118" fmla="*/ 739470 h 1186069"/>
                <a:gd name="connsiteX119" fmla="*/ 2934031 w 3600615"/>
                <a:gd name="connsiteY119" fmla="*/ 787178 h 1186069"/>
                <a:gd name="connsiteX120" fmla="*/ 2870421 w 3600615"/>
                <a:gd name="connsiteY120" fmla="*/ 779227 h 1186069"/>
                <a:gd name="connsiteX121" fmla="*/ 2886323 w 3600615"/>
                <a:gd name="connsiteY121" fmla="*/ 715617 h 1186069"/>
                <a:gd name="connsiteX122" fmla="*/ 2759102 w 3600615"/>
                <a:gd name="connsiteY122" fmla="*/ 699714 h 1186069"/>
                <a:gd name="connsiteX123" fmla="*/ 2703443 w 3600615"/>
                <a:gd name="connsiteY123" fmla="*/ 795130 h 1186069"/>
                <a:gd name="connsiteX124" fmla="*/ 2576222 w 3600615"/>
                <a:gd name="connsiteY124" fmla="*/ 811032 h 1186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3600615" h="1186069">
                  <a:moveTo>
                    <a:pt x="2576222" y="811032"/>
                  </a:moveTo>
                  <a:cubicBezTo>
                    <a:pt x="2527189" y="817658"/>
                    <a:pt x="2455628" y="820308"/>
                    <a:pt x="2409245" y="834886"/>
                  </a:cubicBezTo>
                  <a:cubicBezTo>
                    <a:pt x="2362862" y="849464"/>
                    <a:pt x="2335033" y="886570"/>
                    <a:pt x="2297927" y="898497"/>
                  </a:cubicBezTo>
                  <a:cubicBezTo>
                    <a:pt x="2260821" y="910424"/>
                    <a:pt x="2226365" y="895846"/>
                    <a:pt x="2186609" y="906448"/>
                  </a:cubicBezTo>
                  <a:cubicBezTo>
                    <a:pt x="2146853" y="917050"/>
                    <a:pt x="2104445" y="952831"/>
                    <a:pt x="2059388" y="962107"/>
                  </a:cubicBezTo>
                  <a:cubicBezTo>
                    <a:pt x="2014331" y="971383"/>
                    <a:pt x="1958671" y="950180"/>
                    <a:pt x="1916264" y="962107"/>
                  </a:cubicBezTo>
                  <a:cubicBezTo>
                    <a:pt x="1873857" y="974034"/>
                    <a:pt x="1846028" y="1023067"/>
                    <a:pt x="1804946" y="1033669"/>
                  </a:cubicBezTo>
                  <a:cubicBezTo>
                    <a:pt x="1763864" y="1044271"/>
                    <a:pt x="1718807" y="1021741"/>
                    <a:pt x="1669774" y="1025717"/>
                  </a:cubicBezTo>
                  <a:cubicBezTo>
                    <a:pt x="1620741" y="1029693"/>
                    <a:pt x="1563757" y="1049572"/>
                    <a:pt x="1510748" y="1057523"/>
                  </a:cubicBezTo>
                  <a:cubicBezTo>
                    <a:pt x="1457739" y="1065474"/>
                    <a:pt x="1398105" y="1060173"/>
                    <a:pt x="1351722" y="1073425"/>
                  </a:cubicBezTo>
                  <a:cubicBezTo>
                    <a:pt x="1305339" y="1086677"/>
                    <a:pt x="1278834" y="1125109"/>
                    <a:pt x="1232452" y="1137036"/>
                  </a:cubicBezTo>
                  <a:cubicBezTo>
                    <a:pt x="1186070" y="1148963"/>
                    <a:pt x="1125109" y="1139686"/>
                    <a:pt x="1073426" y="1144987"/>
                  </a:cubicBezTo>
                  <a:cubicBezTo>
                    <a:pt x="1021743" y="1150288"/>
                    <a:pt x="967408" y="1163540"/>
                    <a:pt x="922351" y="1168841"/>
                  </a:cubicBezTo>
                  <a:cubicBezTo>
                    <a:pt x="877294" y="1174142"/>
                    <a:pt x="854765" y="1175467"/>
                    <a:pt x="803082" y="1176792"/>
                  </a:cubicBezTo>
                  <a:cubicBezTo>
                    <a:pt x="751399" y="1178117"/>
                    <a:pt x="667909" y="1178117"/>
                    <a:pt x="612250" y="1176792"/>
                  </a:cubicBezTo>
                  <a:cubicBezTo>
                    <a:pt x="556591" y="1175467"/>
                    <a:pt x="534063" y="1170166"/>
                    <a:pt x="469127" y="1168841"/>
                  </a:cubicBezTo>
                  <a:cubicBezTo>
                    <a:pt x="404191" y="1167516"/>
                    <a:pt x="222636" y="1168841"/>
                    <a:pt x="222636" y="1168841"/>
                  </a:cubicBezTo>
                  <a:cubicBezTo>
                    <a:pt x="160351" y="1168841"/>
                    <a:pt x="131196" y="1171491"/>
                    <a:pt x="95415" y="1168841"/>
                  </a:cubicBezTo>
                  <a:cubicBezTo>
                    <a:pt x="59634" y="1166191"/>
                    <a:pt x="15902" y="1186069"/>
                    <a:pt x="7951" y="1152938"/>
                  </a:cubicBezTo>
                  <a:cubicBezTo>
                    <a:pt x="0" y="1119808"/>
                    <a:pt x="35781" y="1020416"/>
                    <a:pt x="47708" y="970058"/>
                  </a:cubicBezTo>
                  <a:cubicBezTo>
                    <a:pt x="59635" y="919700"/>
                    <a:pt x="67586" y="871992"/>
                    <a:pt x="79513" y="850789"/>
                  </a:cubicBezTo>
                  <a:cubicBezTo>
                    <a:pt x="91440" y="829586"/>
                    <a:pt x="100716" y="852113"/>
                    <a:pt x="119269" y="842837"/>
                  </a:cubicBezTo>
                  <a:cubicBezTo>
                    <a:pt x="137822" y="833561"/>
                    <a:pt x="169628" y="816333"/>
                    <a:pt x="190831" y="795130"/>
                  </a:cubicBezTo>
                  <a:cubicBezTo>
                    <a:pt x="212034" y="773927"/>
                    <a:pt x="231913" y="747422"/>
                    <a:pt x="246490" y="715617"/>
                  </a:cubicBezTo>
                  <a:cubicBezTo>
                    <a:pt x="261067" y="683812"/>
                    <a:pt x="262392" y="644055"/>
                    <a:pt x="278295" y="604298"/>
                  </a:cubicBezTo>
                  <a:cubicBezTo>
                    <a:pt x="294198" y="564541"/>
                    <a:pt x="324678" y="518159"/>
                    <a:pt x="341906" y="477077"/>
                  </a:cubicBezTo>
                  <a:cubicBezTo>
                    <a:pt x="359134" y="435995"/>
                    <a:pt x="367085" y="382987"/>
                    <a:pt x="381662" y="357808"/>
                  </a:cubicBezTo>
                  <a:cubicBezTo>
                    <a:pt x="396239" y="332629"/>
                    <a:pt x="417443" y="323353"/>
                    <a:pt x="429370" y="326003"/>
                  </a:cubicBezTo>
                  <a:cubicBezTo>
                    <a:pt x="441297" y="328653"/>
                    <a:pt x="451899" y="349856"/>
                    <a:pt x="453224" y="373710"/>
                  </a:cubicBezTo>
                  <a:cubicBezTo>
                    <a:pt x="454549" y="397564"/>
                    <a:pt x="443948" y="432020"/>
                    <a:pt x="437322" y="469126"/>
                  </a:cubicBezTo>
                  <a:cubicBezTo>
                    <a:pt x="430696" y="506232"/>
                    <a:pt x="424070" y="552615"/>
                    <a:pt x="413468" y="596347"/>
                  </a:cubicBezTo>
                  <a:cubicBezTo>
                    <a:pt x="402866" y="640079"/>
                    <a:pt x="390939" y="694413"/>
                    <a:pt x="373711" y="731519"/>
                  </a:cubicBezTo>
                  <a:cubicBezTo>
                    <a:pt x="356483" y="768625"/>
                    <a:pt x="315402" y="801755"/>
                    <a:pt x="310101" y="818983"/>
                  </a:cubicBezTo>
                  <a:cubicBezTo>
                    <a:pt x="304800" y="836211"/>
                    <a:pt x="318052" y="846813"/>
                    <a:pt x="341906" y="834886"/>
                  </a:cubicBezTo>
                  <a:cubicBezTo>
                    <a:pt x="365760" y="822959"/>
                    <a:pt x="426720" y="784528"/>
                    <a:pt x="453224" y="747422"/>
                  </a:cubicBezTo>
                  <a:cubicBezTo>
                    <a:pt x="479728" y="710316"/>
                    <a:pt x="489005" y="658632"/>
                    <a:pt x="500932" y="612250"/>
                  </a:cubicBezTo>
                  <a:cubicBezTo>
                    <a:pt x="512859" y="565868"/>
                    <a:pt x="514184" y="510208"/>
                    <a:pt x="524786" y="469126"/>
                  </a:cubicBezTo>
                  <a:cubicBezTo>
                    <a:pt x="535388" y="428044"/>
                    <a:pt x="552615" y="390938"/>
                    <a:pt x="564542" y="365759"/>
                  </a:cubicBezTo>
                  <a:cubicBezTo>
                    <a:pt x="576469" y="340580"/>
                    <a:pt x="583096" y="320701"/>
                    <a:pt x="596348" y="318051"/>
                  </a:cubicBezTo>
                  <a:cubicBezTo>
                    <a:pt x="609600" y="315401"/>
                    <a:pt x="637429" y="323353"/>
                    <a:pt x="644055" y="349857"/>
                  </a:cubicBezTo>
                  <a:cubicBezTo>
                    <a:pt x="650681" y="376361"/>
                    <a:pt x="641405" y="438646"/>
                    <a:pt x="636104" y="477077"/>
                  </a:cubicBezTo>
                  <a:cubicBezTo>
                    <a:pt x="630803" y="515508"/>
                    <a:pt x="621527" y="547314"/>
                    <a:pt x="612250" y="580444"/>
                  </a:cubicBezTo>
                  <a:cubicBezTo>
                    <a:pt x="602974" y="613575"/>
                    <a:pt x="593697" y="644055"/>
                    <a:pt x="580445" y="675860"/>
                  </a:cubicBezTo>
                  <a:cubicBezTo>
                    <a:pt x="567193" y="707665"/>
                    <a:pt x="544664" y="743447"/>
                    <a:pt x="532737" y="771276"/>
                  </a:cubicBezTo>
                  <a:cubicBezTo>
                    <a:pt x="520810" y="799105"/>
                    <a:pt x="504907" y="833561"/>
                    <a:pt x="508883" y="842837"/>
                  </a:cubicBezTo>
                  <a:cubicBezTo>
                    <a:pt x="512859" y="852114"/>
                    <a:pt x="535388" y="849464"/>
                    <a:pt x="556591" y="826935"/>
                  </a:cubicBezTo>
                  <a:cubicBezTo>
                    <a:pt x="577794" y="804406"/>
                    <a:pt x="614901" y="747421"/>
                    <a:pt x="636104" y="707665"/>
                  </a:cubicBezTo>
                  <a:cubicBezTo>
                    <a:pt x="657307" y="667909"/>
                    <a:pt x="665259" y="636104"/>
                    <a:pt x="683812" y="588396"/>
                  </a:cubicBezTo>
                  <a:cubicBezTo>
                    <a:pt x="702365" y="540688"/>
                    <a:pt x="734170" y="463825"/>
                    <a:pt x="747422" y="421418"/>
                  </a:cubicBezTo>
                  <a:cubicBezTo>
                    <a:pt x="760674" y="379011"/>
                    <a:pt x="751398" y="352507"/>
                    <a:pt x="763325" y="333954"/>
                  </a:cubicBezTo>
                  <a:cubicBezTo>
                    <a:pt x="775252" y="315401"/>
                    <a:pt x="801756" y="300824"/>
                    <a:pt x="818984" y="310100"/>
                  </a:cubicBezTo>
                  <a:cubicBezTo>
                    <a:pt x="836212" y="319377"/>
                    <a:pt x="868017" y="344556"/>
                    <a:pt x="866692" y="389613"/>
                  </a:cubicBezTo>
                  <a:cubicBezTo>
                    <a:pt x="865367" y="434670"/>
                    <a:pt x="832236" y="524785"/>
                    <a:pt x="811033" y="580444"/>
                  </a:cubicBezTo>
                  <a:cubicBezTo>
                    <a:pt x="789830" y="636103"/>
                    <a:pt x="760674" y="686462"/>
                    <a:pt x="739471" y="723568"/>
                  </a:cubicBezTo>
                  <a:cubicBezTo>
                    <a:pt x="718268" y="760674"/>
                    <a:pt x="682487" y="780552"/>
                    <a:pt x="683812" y="803081"/>
                  </a:cubicBezTo>
                  <a:cubicBezTo>
                    <a:pt x="685137" y="825610"/>
                    <a:pt x="724894" y="862716"/>
                    <a:pt x="747422" y="858740"/>
                  </a:cubicBezTo>
                  <a:cubicBezTo>
                    <a:pt x="769950" y="854764"/>
                    <a:pt x="793805" y="809707"/>
                    <a:pt x="818984" y="779227"/>
                  </a:cubicBezTo>
                  <a:cubicBezTo>
                    <a:pt x="844163" y="748747"/>
                    <a:pt x="870667" y="716942"/>
                    <a:pt x="898497" y="675860"/>
                  </a:cubicBezTo>
                  <a:cubicBezTo>
                    <a:pt x="926327" y="634778"/>
                    <a:pt x="962108" y="571168"/>
                    <a:pt x="985962" y="532737"/>
                  </a:cubicBezTo>
                  <a:cubicBezTo>
                    <a:pt x="1009816" y="494306"/>
                    <a:pt x="1020418" y="470451"/>
                    <a:pt x="1041621" y="445272"/>
                  </a:cubicBezTo>
                  <a:cubicBezTo>
                    <a:pt x="1062824" y="420093"/>
                    <a:pt x="1094629" y="386963"/>
                    <a:pt x="1113182" y="381662"/>
                  </a:cubicBezTo>
                  <a:cubicBezTo>
                    <a:pt x="1131735" y="376361"/>
                    <a:pt x="1152939" y="392264"/>
                    <a:pt x="1152939" y="413467"/>
                  </a:cubicBezTo>
                  <a:cubicBezTo>
                    <a:pt x="1152939" y="434670"/>
                    <a:pt x="1130410" y="469127"/>
                    <a:pt x="1113182" y="508883"/>
                  </a:cubicBezTo>
                  <a:cubicBezTo>
                    <a:pt x="1095954" y="548640"/>
                    <a:pt x="1072101" y="608274"/>
                    <a:pt x="1049572" y="652006"/>
                  </a:cubicBezTo>
                  <a:cubicBezTo>
                    <a:pt x="1027043" y="695738"/>
                    <a:pt x="995238" y="739471"/>
                    <a:pt x="978010" y="771276"/>
                  </a:cubicBezTo>
                  <a:cubicBezTo>
                    <a:pt x="960782" y="803081"/>
                    <a:pt x="932953" y="844162"/>
                    <a:pt x="946205" y="842837"/>
                  </a:cubicBezTo>
                  <a:cubicBezTo>
                    <a:pt x="959457" y="841512"/>
                    <a:pt x="1024393" y="791154"/>
                    <a:pt x="1057523" y="763324"/>
                  </a:cubicBezTo>
                  <a:cubicBezTo>
                    <a:pt x="1090654" y="735495"/>
                    <a:pt x="1110532" y="712966"/>
                    <a:pt x="1144988" y="675860"/>
                  </a:cubicBezTo>
                  <a:cubicBezTo>
                    <a:pt x="1179444" y="638754"/>
                    <a:pt x="1228476" y="580444"/>
                    <a:pt x="1264257" y="540688"/>
                  </a:cubicBezTo>
                  <a:cubicBezTo>
                    <a:pt x="1300038" y="500932"/>
                    <a:pt x="1337144" y="450573"/>
                    <a:pt x="1359673" y="437321"/>
                  </a:cubicBezTo>
                  <a:cubicBezTo>
                    <a:pt x="1382202" y="424069"/>
                    <a:pt x="1392803" y="445272"/>
                    <a:pt x="1399429" y="461175"/>
                  </a:cubicBezTo>
                  <a:cubicBezTo>
                    <a:pt x="1406055" y="477078"/>
                    <a:pt x="1417982" y="494306"/>
                    <a:pt x="1399429" y="532737"/>
                  </a:cubicBezTo>
                  <a:cubicBezTo>
                    <a:pt x="1380876" y="571168"/>
                    <a:pt x="1321241" y="652007"/>
                    <a:pt x="1288111" y="691763"/>
                  </a:cubicBezTo>
                  <a:cubicBezTo>
                    <a:pt x="1254981" y="731519"/>
                    <a:pt x="1213899" y="750073"/>
                    <a:pt x="1200647" y="771276"/>
                  </a:cubicBezTo>
                  <a:cubicBezTo>
                    <a:pt x="1187395" y="792479"/>
                    <a:pt x="1179443" y="838861"/>
                    <a:pt x="1208598" y="818983"/>
                  </a:cubicBezTo>
                  <a:cubicBezTo>
                    <a:pt x="1237753" y="799105"/>
                    <a:pt x="1311964" y="712966"/>
                    <a:pt x="1375575" y="652006"/>
                  </a:cubicBezTo>
                  <a:cubicBezTo>
                    <a:pt x="1439186" y="591046"/>
                    <a:pt x="1547854" y="474426"/>
                    <a:pt x="1590261" y="453223"/>
                  </a:cubicBezTo>
                  <a:cubicBezTo>
                    <a:pt x="1632668" y="432020"/>
                    <a:pt x="1636643" y="498281"/>
                    <a:pt x="1630017" y="524785"/>
                  </a:cubicBezTo>
                  <a:cubicBezTo>
                    <a:pt x="1623391" y="551289"/>
                    <a:pt x="1575683" y="580445"/>
                    <a:pt x="1550504" y="612250"/>
                  </a:cubicBezTo>
                  <a:cubicBezTo>
                    <a:pt x="1525325" y="644055"/>
                    <a:pt x="1480267" y="705015"/>
                    <a:pt x="1478942" y="715617"/>
                  </a:cubicBezTo>
                  <a:cubicBezTo>
                    <a:pt x="1477617" y="726219"/>
                    <a:pt x="1517374" y="702364"/>
                    <a:pt x="1542553" y="675860"/>
                  </a:cubicBezTo>
                  <a:cubicBezTo>
                    <a:pt x="1567732" y="649356"/>
                    <a:pt x="1595561" y="589720"/>
                    <a:pt x="1630017" y="556590"/>
                  </a:cubicBezTo>
                  <a:cubicBezTo>
                    <a:pt x="1664473" y="523460"/>
                    <a:pt x="1716157" y="483703"/>
                    <a:pt x="1749287" y="477077"/>
                  </a:cubicBezTo>
                  <a:cubicBezTo>
                    <a:pt x="1782417" y="470451"/>
                    <a:pt x="1796995" y="504907"/>
                    <a:pt x="1828800" y="516834"/>
                  </a:cubicBezTo>
                  <a:cubicBezTo>
                    <a:pt x="1860605" y="528761"/>
                    <a:pt x="1920240" y="563216"/>
                    <a:pt x="1940118" y="548639"/>
                  </a:cubicBezTo>
                  <a:cubicBezTo>
                    <a:pt x="1959996" y="534062"/>
                    <a:pt x="1929516" y="442622"/>
                    <a:pt x="1948069" y="429370"/>
                  </a:cubicBezTo>
                  <a:cubicBezTo>
                    <a:pt x="1966622" y="416118"/>
                    <a:pt x="2019631" y="455874"/>
                    <a:pt x="2051436" y="469126"/>
                  </a:cubicBezTo>
                  <a:cubicBezTo>
                    <a:pt x="2083241" y="482378"/>
                    <a:pt x="2124324" y="522135"/>
                    <a:pt x="2138901" y="508883"/>
                  </a:cubicBezTo>
                  <a:cubicBezTo>
                    <a:pt x="2153478" y="495631"/>
                    <a:pt x="2105771" y="421418"/>
                    <a:pt x="2138901" y="389613"/>
                  </a:cubicBezTo>
                  <a:cubicBezTo>
                    <a:pt x="2172031" y="357808"/>
                    <a:pt x="2284674" y="316726"/>
                    <a:pt x="2337683" y="318051"/>
                  </a:cubicBezTo>
                  <a:cubicBezTo>
                    <a:pt x="2390692" y="319376"/>
                    <a:pt x="2434424" y="404190"/>
                    <a:pt x="2456953" y="397564"/>
                  </a:cubicBezTo>
                  <a:cubicBezTo>
                    <a:pt x="2479482" y="390938"/>
                    <a:pt x="2450326" y="312751"/>
                    <a:pt x="2472855" y="278295"/>
                  </a:cubicBezTo>
                  <a:cubicBezTo>
                    <a:pt x="2495384" y="243839"/>
                    <a:pt x="2561645" y="194806"/>
                    <a:pt x="2592125" y="190830"/>
                  </a:cubicBezTo>
                  <a:cubicBezTo>
                    <a:pt x="2622605" y="186854"/>
                    <a:pt x="2627906" y="234563"/>
                    <a:pt x="2655735" y="254441"/>
                  </a:cubicBezTo>
                  <a:cubicBezTo>
                    <a:pt x="2683565" y="274319"/>
                    <a:pt x="2725972" y="307450"/>
                    <a:pt x="2759102" y="310100"/>
                  </a:cubicBezTo>
                  <a:cubicBezTo>
                    <a:pt x="2792233" y="312750"/>
                    <a:pt x="2839941" y="304799"/>
                    <a:pt x="2854518" y="270343"/>
                  </a:cubicBezTo>
                  <a:cubicBezTo>
                    <a:pt x="2869095" y="235887"/>
                    <a:pt x="2838616" y="136496"/>
                    <a:pt x="2846567" y="103366"/>
                  </a:cubicBezTo>
                  <a:cubicBezTo>
                    <a:pt x="2854518" y="70236"/>
                    <a:pt x="2879698" y="75537"/>
                    <a:pt x="2902226" y="71561"/>
                  </a:cubicBezTo>
                  <a:cubicBezTo>
                    <a:pt x="2924754" y="67585"/>
                    <a:pt x="2959210" y="62284"/>
                    <a:pt x="2981739" y="79512"/>
                  </a:cubicBezTo>
                  <a:cubicBezTo>
                    <a:pt x="3004268" y="96740"/>
                    <a:pt x="3014869" y="151074"/>
                    <a:pt x="3037398" y="174928"/>
                  </a:cubicBezTo>
                  <a:cubicBezTo>
                    <a:pt x="3059927" y="198782"/>
                    <a:pt x="3090407" y="219986"/>
                    <a:pt x="3116911" y="222636"/>
                  </a:cubicBezTo>
                  <a:cubicBezTo>
                    <a:pt x="3143415" y="225286"/>
                    <a:pt x="3188473" y="216009"/>
                    <a:pt x="3196424" y="190830"/>
                  </a:cubicBezTo>
                  <a:cubicBezTo>
                    <a:pt x="3204375" y="165651"/>
                    <a:pt x="3167269" y="100716"/>
                    <a:pt x="3164619" y="71561"/>
                  </a:cubicBezTo>
                  <a:cubicBezTo>
                    <a:pt x="3161969" y="42406"/>
                    <a:pt x="3156668" y="25179"/>
                    <a:pt x="3180522" y="15902"/>
                  </a:cubicBezTo>
                  <a:cubicBezTo>
                    <a:pt x="3204376" y="6625"/>
                    <a:pt x="3275937" y="0"/>
                    <a:pt x="3307742" y="15902"/>
                  </a:cubicBezTo>
                  <a:cubicBezTo>
                    <a:pt x="3339547" y="31804"/>
                    <a:pt x="3343523" y="82162"/>
                    <a:pt x="3371353" y="111317"/>
                  </a:cubicBezTo>
                  <a:cubicBezTo>
                    <a:pt x="3399183" y="140472"/>
                    <a:pt x="3452191" y="172277"/>
                    <a:pt x="3474720" y="190830"/>
                  </a:cubicBezTo>
                  <a:cubicBezTo>
                    <a:pt x="3497249" y="209383"/>
                    <a:pt x="3495923" y="202758"/>
                    <a:pt x="3506525" y="222636"/>
                  </a:cubicBezTo>
                  <a:cubicBezTo>
                    <a:pt x="3517127" y="242514"/>
                    <a:pt x="3525078" y="270344"/>
                    <a:pt x="3538330" y="310100"/>
                  </a:cubicBezTo>
                  <a:cubicBezTo>
                    <a:pt x="3551582" y="349856"/>
                    <a:pt x="3578087" y="412142"/>
                    <a:pt x="3586038" y="461175"/>
                  </a:cubicBezTo>
                  <a:cubicBezTo>
                    <a:pt x="3593989" y="510208"/>
                    <a:pt x="3600615" y="575143"/>
                    <a:pt x="3586038" y="604298"/>
                  </a:cubicBezTo>
                  <a:cubicBezTo>
                    <a:pt x="3571461" y="633453"/>
                    <a:pt x="3527729" y="637428"/>
                    <a:pt x="3498574" y="636103"/>
                  </a:cubicBezTo>
                  <a:cubicBezTo>
                    <a:pt x="3469419" y="634778"/>
                    <a:pt x="3437613" y="587070"/>
                    <a:pt x="3411109" y="596347"/>
                  </a:cubicBezTo>
                  <a:cubicBezTo>
                    <a:pt x="3384605" y="605624"/>
                    <a:pt x="3364727" y="666584"/>
                    <a:pt x="3339548" y="691763"/>
                  </a:cubicBezTo>
                  <a:cubicBezTo>
                    <a:pt x="3314369" y="716942"/>
                    <a:pt x="3285214" y="740796"/>
                    <a:pt x="3260035" y="747422"/>
                  </a:cubicBezTo>
                  <a:cubicBezTo>
                    <a:pt x="3234856" y="754048"/>
                    <a:pt x="3197750" y="744771"/>
                    <a:pt x="3188473" y="731519"/>
                  </a:cubicBezTo>
                  <a:cubicBezTo>
                    <a:pt x="3179196" y="718267"/>
                    <a:pt x="3222928" y="681161"/>
                    <a:pt x="3204375" y="667909"/>
                  </a:cubicBezTo>
                  <a:cubicBezTo>
                    <a:pt x="3185822" y="654657"/>
                    <a:pt x="3110285" y="640079"/>
                    <a:pt x="3077155" y="652006"/>
                  </a:cubicBezTo>
                  <a:cubicBezTo>
                    <a:pt x="3044025" y="663933"/>
                    <a:pt x="3029447" y="716941"/>
                    <a:pt x="3005593" y="739470"/>
                  </a:cubicBezTo>
                  <a:cubicBezTo>
                    <a:pt x="2981739" y="761999"/>
                    <a:pt x="2956560" y="780552"/>
                    <a:pt x="2934031" y="787178"/>
                  </a:cubicBezTo>
                  <a:cubicBezTo>
                    <a:pt x="2911502" y="793804"/>
                    <a:pt x="2878372" y="791154"/>
                    <a:pt x="2870421" y="779227"/>
                  </a:cubicBezTo>
                  <a:cubicBezTo>
                    <a:pt x="2862470" y="767300"/>
                    <a:pt x="2904876" y="728869"/>
                    <a:pt x="2886323" y="715617"/>
                  </a:cubicBezTo>
                  <a:cubicBezTo>
                    <a:pt x="2867770" y="702365"/>
                    <a:pt x="2789582" y="686462"/>
                    <a:pt x="2759102" y="699714"/>
                  </a:cubicBezTo>
                  <a:cubicBezTo>
                    <a:pt x="2728622" y="712966"/>
                    <a:pt x="2733923" y="776577"/>
                    <a:pt x="2703443" y="795130"/>
                  </a:cubicBezTo>
                  <a:cubicBezTo>
                    <a:pt x="2672963" y="813683"/>
                    <a:pt x="2625255" y="804406"/>
                    <a:pt x="2576222" y="811032"/>
                  </a:cubicBezTo>
                  <a:close/>
                </a:path>
              </a:pathLst>
            </a:cu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6183253" y="3589544"/>
              <a:ext cx="1720655" cy="863623"/>
            </a:xfrm>
            <a:custGeom>
              <a:avLst/>
              <a:gdLst>
                <a:gd name="connsiteX0" fmla="*/ 25179 w 1803621"/>
                <a:gd name="connsiteY0" fmla="*/ 288897 h 800431"/>
                <a:gd name="connsiteX1" fmla="*/ 104692 w 1803621"/>
                <a:gd name="connsiteY1" fmla="*/ 543338 h 800431"/>
                <a:gd name="connsiteX2" fmla="*/ 80838 w 1803621"/>
                <a:gd name="connsiteY2" fmla="*/ 750072 h 800431"/>
                <a:gd name="connsiteX3" fmla="*/ 25179 w 1803621"/>
                <a:gd name="connsiteY3" fmla="*/ 789829 h 800431"/>
                <a:gd name="connsiteX4" fmla="*/ 231913 w 1803621"/>
                <a:gd name="connsiteY4" fmla="*/ 686462 h 800431"/>
                <a:gd name="connsiteX5" fmla="*/ 327329 w 1803621"/>
                <a:gd name="connsiteY5" fmla="*/ 670559 h 800431"/>
                <a:gd name="connsiteX6" fmla="*/ 414793 w 1803621"/>
                <a:gd name="connsiteY6" fmla="*/ 710316 h 800431"/>
                <a:gd name="connsiteX7" fmla="*/ 406842 w 1803621"/>
                <a:gd name="connsiteY7" fmla="*/ 773926 h 800431"/>
                <a:gd name="connsiteX8" fmla="*/ 470452 w 1803621"/>
                <a:gd name="connsiteY8" fmla="*/ 781878 h 800431"/>
                <a:gd name="connsiteX9" fmla="*/ 605624 w 1803621"/>
                <a:gd name="connsiteY9" fmla="*/ 694413 h 800431"/>
                <a:gd name="connsiteX10" fmla="*/ 701040 w 1803621"/>
                <a:gd name="connsiteY10" fmla="*/ 686462 h 800431"/>
                <a:gd name="connsiteX11" fmla="*/ 716943 w 1803621"/>
                <a:gd name="connsiteY11" fmla="*/ 734170 h 800431"/>
                <a:gd name="connsiteX12" fmla="*/ 804407 w 1803621"/>
                <a:gd name="connsiteY12" fmla="*/ 750072 h 800431"/>
                <a:gd name="connsiteX13" fmla="*/ 955482 w 1803621"/>
                <a:gd name="connsiteY13" fmla="*/ 694413 h 800431"/>
                <a:gd name="connsiteX14" fmla="*/ 1106556 w 1803621"/>
                <a:gd name="connsiteY14" fmla="*/ 742121 h 800431"/>
                <a:gd name="connsiteX15" fmla="*/ 1281485 w 1803621"/>
                <a:gd name="connsiteY15" fmla="*/ 750072 h 800431"/>
                <a:gd name="connsiteX16" fmla="*/ 1408706 w 1803621"/>
                <a:gd name="connsiteY16" fmla="*/ 742121 h 800431"/>
                <a:gd name="connsiteX17" fmla="*/ 1615440 w 1803621"/>
                <a:gd name="connsiteY17" fmla="*/ 638754 h 800431"/>
                <a:gd name="connsiteX18" fmla="*/ 1790369 w 1803621"/>
                <a:gd name="connsiteY18" fmla="*/ 519485 h 800431"/>
                <a:gd name="connsiteX19" fmla="*/ 1694953 w 1803621"/>
                <a:gd name="connsiteY19" fmla="*/ 344556 h 800431"/>
                <a:gd name="connsiteX20" fmla="*/ 1504122 w 1803621"/>
                <a:gd name="connsiteY20" fmla="*/ 233238 h 800431"/>
                <a:gd name="connsiteX21" fmla="*/ 1313290 w 1803621"/>
                <a:gd name="connsiteY21" fmla="*/ 217335 h 800431"/>
                <a:gd name="connsiteX22" fmla="*/ 1162216 w 1803621"/>
                <a:gd name="connsiteY22" fmla="*/ 304799 h 800431"/>
                <a:gd name="connsiteX23" fmla="*/ 1050897 w 1803621"/>
                <a:gd name="connsiteY23" fmla="*/ 288897 h 800431"/>
                <a:gd name="connsiteX24" fmla="*/ 979336 w 1803621"/>
                <a:gd name="connsiteY24" fmla="*/ 169627 h 800431"/>
                <a:gd name="connsiteX25" fmla="*/ 915725 w 1803621"/>
                <a:gd name="connsiteY25" fmla="*/ 66260 h 800431"/>
                <a:gd name="connsiteX26" fmla="*/ 844163 w 1803621"/>
                <a:gd name="connsiteY26" fmla="*/ 98065 h 800431"/>
                <a:gd name="connsiteX27" fmla="*/ 844163 w 1803621"/>
                <a:gd name="connsiteY27" fmla="*/ 225286 h 800431"/>
                <a:gd name="connsiteX28" fmla="*/ 740796 w 1803621"/>
                <a:gd name="connsiteY28" fmla="*/ 225286 h 800431"/>
                <a:gd name="connsiteX29" fmla="*/ 661283 w 1803621"/>
                <a:gd name="connsiteY29" fmla="*/ 98065 h 800431"/>
                <a:gd name="connsiteX30" fmla="*/ 605624 w 1803621"/>
                <a:gd name="connsiteY30" fmla="*/ 26504 h 800431"/>
                <a:gd name="connsiteX31" fmla="*/ 502257 w 1803621"/>
                <a:gd name="connsiteY31" fmla="*/ 26504 h 800431"/>
                <a:gd name="connsiteX32" fmla="*/ 502257 w 1803621"/>
                <a:gd name="connsiteY32" fmla="*/ 185530 h 800431"/>
                <a:gd name="connsiteX33" fmla="*/ 414793 w 1803621"/>
                <a:gd name="connsiteY33" fmla="*/ 233238 h 800431"/>
                <a:gd name="connsiteX34" fmla="*/ 287572 w 1803621"/>
                <a:gd name="connsiteY34" fmla="*/ 153725 h 800431"/>
                <a:gd name="connsiteX35" fmla="*/ 184205 w 1803621"/>
                <a:gd name="connsiteY35" fmla="*/ 34455 h 800431"/>
                <a:gd name="connsiteX36" fmla="*/ 56984 w 1803621"/>
                <a:gd name="connsiteY36" fmla="*/ 66260 h 800431"/>
                <a:gd name="connsiteX37" fmla="*/ 41082 w 1803621"/>
                <a:gd name="connsiteY37" fmla="*/ 201432 h 800431"/>
                <a:gd name="connsiteX38" fmla="*/ 25179 w 1803621"/>
                <a:gd name="connsiteY38" fmla="*/ 288897 h 800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03621" h="800431">
                  <a:moveTo>
                    <a:pt x="25179" y="288897"/>
                  </a:moveTo>
                  <a:cubicBezTo>
                    <a:pt x="35781" y="345881"/>
                    <a:pt x="95416" y="466476"/>
                    <a:pt x="104692" y="543338"/>
                  </a:cubicBezTo>
                  <a:cubicBezTo>
                    <a:pt x="113968" y="620200"/>
                    <a:pt x="94090" y="708990"/>
                    <a:pt x="80838" y="750072"/>
                  </a:cubicBezTo>
                  <a:cubicBezTo>
                    <a:pt x="67586" y="791154"/>
                    <a:pt x="0" y="800431"/>
                    <a:pt x="25179" y="789829"/>
                  </a:cubicBezTo>
                  <a:cubicBezTo>
                    <a:pt x="50358" y="779227"/>
                    <a:pt x="181555" y="706340"/>
                    <a:pt x="231913" y="686462"/>
                  </a:cubicBezTo>
                  <a:cubicBezTo>
                    <a:pt x="282271" y="666584"/>
                    <a:pt x="296849" y="666583"/>
                    <a:pt x="327329" y="670559"/>
                  </a:cubicBezTo>
                  <a:cubicBezTo>
                    <a:pt x="357809" y="674535"/>
                    <a:pt x="401541" y="693088"/>
                    <a:pt x="414793" y="710316"/>
                  </a:cubicBezTo>
                  <a:cubicBezTo>
                    <a:pt x="428045" y="727544"/>
                    <a:pt x="397566" y="761999"/>
                    <a:pt x="406842" y="773926"/>
                  </a:cubicBezTo>
                  <a:cubicBezTo>
                    <a:pt x="416118" y="785853"/>
                    <a:pt x="437322" y="795130"/>
                    <a:pt x="470452" y="781878"/>
                  </a:cubicBezTo>
                  <a:cubicBezTo>
                    <a:pt x="503582" y="768626"/>
                    <a:pt x="567193" y="710316"/>
                    <a:pt x="605624" y="694413"/>
                  </a:cubicBezTo>
                  <a:cubicBezTo>
                    <a:pt x="644055" y="678510"/>
                    <a:pt x="682487" y="679836"/>
                    <a:pt x="701040" y="686462"/>
                  </a:cubicBezTo>
                  <a:cubicBezTo>
                    <a:pt x="719593" y="693088"/>
                    <a:pt x="699715" y="723568"/>
                    <a:pt x="716943" y="734170"/>
                  </a:cubicBezTo>
                  <a:cubicBezTo>
                    <a:pt x="734171" y="744772"/>
                    <a:pt x="764651" y="756698"/>
                    <a:pt x="804407" y="750072"/>
                  </a:cubicBezTo>
                  <a:cubicBezTo>
                    <a:pt x="844164" y="743446"/>
                    <a:pt x="905124" y="695738"/>
                    <a:pt x="955482" y="694413"/>
                  </a:cubicBezTo>
                  <a:cubicBezTo>
                    <a:pt x="1005840" y="693088"/>
                    <a:pt x="1052222" y="732845"/>
                    <a:pt x="1106556" y="742121"/>
                  </a:cubicBezTo>
                  <a:cubicBezTo>
                    <a:pt x="1160890" y="751397"/>
                    <a:pt x="1231127" y="750072"/>
                    <a:pt x="1281485" y="750072"/>
                  </a:cubicBezTo>
                  <a:cubicBezTo>
                    <a:pt x="1331843" y="750072"/>
                    <a:pt x="1353047" y="760674"/>
                    <a:pt x="1408706" y="742121"/>
                  </a:cubicBezTo>
                  <a:cubicBezTo>
                    <a:pt x="1464365" y="723568"/>
                    <a:pt x="1551830" y="675860"/>
                    <a:pt x="1615440" y="638754"/>
                  </a:cubicBezTo>
                  <a:cubicBezTo>
                    <a:pt x="1679051" y="601648"/>
                    <a:pt x="1777117" y="568518"/>
                    <a:pt x="1790369" y="519485"/>
                  </a:cubicBezTo>
                  <a:cubicBezTo>
                    <a:pt x="1803621" y="470452"/>
                    <a:pt x="1742661" y="392264"/>
                    <a:pt x="1694953" y="344556"/>
                  </a:cubicBezTo>
                  <a:cubicBezTo>
                    <a:pt x="1647245" y="296848"/>
                    <a:pt x="1567732" y="254441"/>
                    <a:pt x="1504122" y="233238"/>
                  </a:cubicBezTo>
                  <a:cubicBezTo>
                    <a:pt x="1440512" y="212035"/>
                    <a:pt x="1370274" y="205408"/>
                    <a:pt x="1313290" y="217335"/>
                  </a:cubicBezTo>
                  <a:cubicBezTo>
                    <a:pt x="1256306" y="229262"/>
                    <a:pt x="1205948" y="292872"/>
                    <a:pt x="1162216" y="304799"/>
                  </a:cubicBezTo>
                  <a:cubicBezTo>
                    <a:pt x="1118484" y="316726"/>
                    <a:pt x="1081377" y="311426"/>
                    <a:pt x="1050897" y="288897"/>
                  </a:cubicBezTo>
                  <a:cubicBezTo>
                    <a:pt x="1020417" y="266368"/>
                    <a:pt x="1001865" y="206733"/>
                    <a:pt x="979336" y="169627"/>
                  </a:cubicBezTo>
                  <a:cubicBezTo>
                    <a:pt x="956807" y="132521"/>
                    <a:pt x="938254" y="78187"/>
                    <a:pt x="915725" y="66260"/>
                  </a:cubicBezTo>
                  <a:cubicBezTo>
                    <a:pt x="893196" y="54333"/>
                    <a:pt x="856090" y="71561"/>
                    <a:pt x="844163" y="98065"/>
                  </a:cubicBezTo>
                  <a:cubicBezTo>
                    <a:pt x="832236" y="124569"/>
                    <a:pt x="861391" y="204082"/>
                    <a:pt x="844163" y="225286"/>
                  </a:cubicBezTo>
                  <a:cubicBezTo>
                    <a:pt x="826935" y="246490"/>
                    <a:pt x="771276" y="246489"/>
                    <a:pt x="740796" y="225286"/>
                  </a:cubicBezTo>
                  <a:cubicBezTo>
                    <a:pt x="710316" y="204083"/>
                    <a:pt x="683812" y="131195"/>
                    <a:pt x="661283" y="98065"/>
                  </a:cubicBezTo>
                  <a:cubicBezTo>
                    <a:pt x="638754" y="64935"/>
                    <a:pt x="632128" y="38431"/>
                    <a:pt x="605624" y="26504"/>
                  </a:cubicBezTo>
                  <a:cubicBezTo>
                    <a:pt x="579120" y="14577"/>
                    <a:pt x="519485" y="0"/>
                    <a:pt x="502257" y="26504"/>
                  </a:cubicBezTo>
                  <a:cubicBezTo>
                    <a:pt x="485029" y="53008"/>
                    <a:pt x="516834" y="151074"/>
                    <a:pt x="502257" y="185530"/>
                  </a:cubicBezTo>
                  <a:cubicBezTo>
                    <a:pt x="487680" y="219986"/>
                    <a:pt x="450574" y="238539"/>
                    <a:pt x="414793" y="233238"/>
                  </a:cubicBezTo>
                  <a:cubicBezTo>
                    <a:pt x="379012" y="227937"/>
                    <a:pt x="326003" y="186856"/>
                    <a:pt x="287572" y="153725"/>
                  </a:cubicBezTo>
                  <a:cubicBezTo>
                    <a:pt x="249141" y="120594"/>
                    <a:pt x="222636" y="49032"/>
                    <a:pt x="184205" y="34455"/>
                  </a:cubicBezTo>
                  <a:cubicBezTo>
                    <a:pt x="145774" y="19878"/>
                    <a:pt x="80838" y="38431"/>
                    <a:pt x="56984" y="66260"/>
                  </a:cubicBezTo>
                  <a:cubicBezTo>
                    <a:pt x="33130" y="94089"/>
                    <a:pt x="43732" y="165651"/>
                    <a:pt x="41082" y="201432"/>
                  </a:cubicBezTo>
                  <a:cubicBezTo>
                    <a:pt x="38432" y="237213"/>
                    <a:pt x="14577" y="231913"/>
                    <a:pt x="25179" y="288897"/>
                  </a:cubicBezTo>
                  <a:close/>
                </a:path>
              </a:pathLst>
            </a:cu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7200" y="4343400"/>
              <a:ext cx="914400" cy="369332"/>
            </a:xfrm>
            <a:prstGeom prst="rect">
              <a:avLst/>
            </a:prstGeom>
            <a:noFill/>
          </p:spPr>
          <p:txBody>
            <a:bodyPr wrap="square" rtlCol="0">
              <a:spAutoFit/>
            </a:bodyPr>
            <a:lstStyle/>
            <a:p>
              <a:r>
                <a:rPr lang="en-US" dirty="0" smtClean="0"/>
                <a:t>C1-C5</a:t>
              </a:r>
              <a:endParaRPr lang="en-US" dirty="0"/>
            </a:p>
          </p:txBody>
        </p:sp>
        <p:sp>
          <p:nvSpPr>
            <p:cNvPr id="17" name="TextBox 16"/>
            <p:cNvSpPr txBox="1"/>
            <p:nvPr/>
          </p:nvSpPr>
          <p:spPr>
            <a:xfrm>
              <a:off x="1981200" y="5105400"/>
              <a:ext cx="1066800" cy="369332"/>
            </a:xfrm>
            <a:prstGeom prst="rect">
              <a:avLst/>
            </a:prstGeom>
            <a:noFill/>
          </p:spPr>
          <p:txBody>
            <a:bodyPr wrap="square" rtlCol="0">
              <a:spAutoFit/>
            </a:bodyPr>
            <a:lstStyle/>
            <a:p>
              <a:r>
                <a:rPr lang="en-US" dirty="0" smtClean="0"/>
                <a:t>C6-T2</a:t>
              </a:r>
              <a:endParaRPr lang="en-US" dirty="0"/>
            </a:p>
          </p:txBody>
        </p:sp>
        <p:sp>
          <p:nvSpPr>
            <p:cNvPr id="18" name="TextBox 17"/>
            <p:cNvSpPr txBox="1"/>
            <p:nvPr/>
          </p:nvSpPr>
          <p:spPr>
            <a:xfrm>
              <a:off x="4191000" y="5105400"/>
              <a:ext cx="838200" cy="381000"/>
            </a:xfrm>
            <a:prstGeom prst="rect">
              <a:avLst/>
            </a:prstGeom>
            <a:noFill/>
          </p:spPr>
          <p:txBody>
            <a:bodyPr wrap="square" rtlCol="0">
              <a:spAutoFit/>
            </a:bodyPr>
            <a:lstStyle/>
            <a:p>
              <a:r>
                <a:rPr lang="en-US" dirty="0" smtClean="0"/>
                <a:t>T3-L3</a:t>
              </a:r>
              <a:endParaRPr lang="en-US" dirty="0"/>
            </a:p>
          </p:txBody>
        </p:sp>
        <p:sp>
          <p:nvSpPr>
            <p:cNvPr id="19" name="TextBox 18"/>
            <p:cNvSpPr txBox="1"/>
            <p:nvPr/>
          </p:nvSpPr>
          <p:spPr>
            <a:xfrm>
              <a:off x="6629400" y="4648200"/>
              <a:ext cx="990600" cy="369332"/>
            </a:xfrm>
            <a:prstGeom prst="rect">
              <a:avLst/>
            </a:prstGeom>
            <a:noFill/>
          </p:spPr>
          <p:txBody>
            <a:bodyPr wrap="square" rtlCol="0">
              <a:spAutoFit/>
            </a:bodyPr>
            <a:lstStyle/>
            <a:p>
              <a:r>
                <a:rPr lang="en-US" dirty="0" smtClean="0"/>
                <a:t>L4-S3</a:t>
              </a:r>
              <a:endParaRPr lang="en-US" dirty="0"/>
            </a:p>
          </p:txBody>
        </p:sp>
      </p:grpSp>
      <p:sp>
        <p:nvSpPr>
          <p:cNvPr id="22" name="Title 21"/>
          <p:cNvSpPr>
            <a:spLocks noGrp="1"/>
          </p:cNvSpPr>
          <p:nvPr>
            <p:ph type="title"/>
          </p:nvPr>
        </p:nvSpPr>
        <p:spPr/>
        <p:txBody>
          <a:bodyPr/>
          <a:lstStyle/>
          <a:p>
            <a:r>
              <a:rPr lang="en-US" dirty="0" smtClean="0"/>
              <a:t>Spinal Cord</a:t>
            </a:r>
            <a:endParaRPr lang="en-US" dirty="0"/>
          </a:p>
        </p:txBody>
      </p:sp>
    </p:spTree>
    <p:extLst>
      <p:ext uri="{BB962C8B-B14F-4D97-AF65-F5344CB8AC3E}">
        <p14:creationId xmlns:p14="http://schemas.microsoft.com/office/powerpoint/2010/main" val="36899202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hidden"/>
                                      </p:to>
                                    </p:set>
                                  </p:childTnLst>
                                </p:cTn>
                              </p:par>
                              <p:par>
                                <p:cTn id="7" presetID="6" presetClass="emph" presetSubtype="0" fill="hold" nodeType="withEffect">
                                  <p:stCondLst>
                                    <p:cond delay="0"/>
                                  </p:stCondLst>
                                  <p:childTnLst>
                                    <p:animScale>
                                      <p:cBhvr>
                                        <p:cTn id="8" dur="500" fill="hold"/>
                                        <p:tgtEl>
                                          <p:spTgt spid="15"/>
                                        </p:tgtEl>
                                      </p:cBhvr>
                                      <p:by x="50000" y="50000"/>
                                    </p:animScale>
                                  </p:childTnLst>
                                </p:cTn>
                              </p:par>
                              <p:par>
                                <p:cTn id="9" presetID="0" presetClass="path" presetSubtype="0" accel="50000" decel="50000" fill="hold" nodeType="withEffect">
                                  <p:stCondLst>
                                    <p:cond delay="0"/>
                                  </p:stCondLst>
                                  <p:childTnLst>
                                    <p:animMotion origin="layout" path="M 0 4.44444E-6 L -0.23333 -0.32778 " pathEditMode="relative" rAng="0" ptsTypes="AA">
                                      <p:cBhvr>
                                        <p:cTn id="10" dur="500" fill="hold"/>
                                        <p:tgtEl>
                                          <p:spTgt spid="15"/>
                                        </p:tgtEl>
                                        <p:attrNameLst>
                                          <p:attrName>ppt_x</p:attrName>
                                          <p:attrName>ppt_y</p:attrName>
                                        </p:attrNameLst>
                                      </p:cBhvr>
                                      <p:rCtr x="-11700" y="-164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a:xfrm>
            <a:off x="228600" y="1066800"/>
            <a:ext cx="4343400" cy="1562100"/>
            <a:chOff x="228600" y="2590800"/>
            <a:chExt cx="8686800" cy="3124200"/>
          </a:xfrm>
        </p:grpSpPr>
        <p:pic>
          <p:nvPicPr>
            <p:cNvPr id="4" name="Picture 2"/>
            <p:cNvPicPr>
              <a:picLocks noChangeAspect="1" noChangeArrowheads="1"/>
            </p:cNvPicPr>
            <p:nvPr/>
          </p:nvPicPr>
          <p:blipFill>
            <a:blip r:embed="rId2" cstate="print"/>
            <a:srcRect/>
            <a:stretch>
              <a:fillRect/>
            </a:stretch>
          </p:blipFill>
          <p:spPr bwMode="auto">
            <a:xfrm>
              <a:off x="228600" y="2590800"/>
              <a:ext cx="8686800" cy="3124200"/>
            </a:xfrm>
            <a:prstGeom prst="rect">
              <a:avLst/>
            </a:prstGeom>
            <a:noFill/>
            <a:ln w="9525">
              <a:noFill/>
              <a:miter lim="800000"/>
              <a:headEnd/>
              <a:tailEnd/>
            </a:ln>
          </p:spPr>
        </p:pic>
        <p:sp>
          <p:nvSpPr>
            <p:cNvPr id="5" name="Freeform 4"/>
            <p:cNvSpPr/>
            <p:nvPr/>
          </p:nvSpPr>
          <p:spPr>
            <a:xfrm>
              <a:off x="575659" y="3020444"/>
              <a:ext cx="1416375" cy="1620446"/>
            </a:xfrm>
            <a:custGeom>
              <a:avLst/>
              <a:gdLst>
                <a:gd name="connsiteX0" fmla="*/ 4916 w 1484670"/>
                <a:gd name="connsiteY0" fmla="*/ 263012 h 1501877"/>
                <a:gd name="connsiteX1" fmla="*/ 93406 w 1484670"/>
                <a:gd name="connsiteY1" fmla="*/ 366251 h 1501877"/>
                <a:gd name="connsiteX2" fmla="*/ 49161 w 1484670"/>
                <a:gd name="connsiteY2" fmla="*/ 513735 h 1501877"/>
                <a:gd name="connsiteX3" fmla="*/ 93406 w 1484670"/>
                <a:gd name="connsiteY3" fmla="*/ 661219 h 1501877"/>
                <a:gd name="connsiteX4" fmla="*/ 137651 w 1484670"/>
                <a:gd name="connsiteY4" fmla="*/ 690716 h 1501877"/>
                <a:gd name="connsiteX5" fmla="*/ 211393 w 1484670"/>
                <a:gd name="connsiteY5" fmla="*/ 572728 h 1501877"/>
                <a:gd name="connsiteX6" fmla="*/ 299883 w 1484670"/>
                <a:gd name="connsiteY6" fmla="*/ 543232 h 1501877"/>
                <a:gd name="connsiteX7" fmla="*/ 388374 w 1484670"/>
                <a:gd name="connsiteY7" fmla="*/ 602225 h 1501877"/>
                <a:gd name="connsiteX8" fmla="*/ 447367 w 1484670"/>
                <a:gd name="connsiteY8" fmla="*/ 690716 h 1501877"/>
                <a:gd name="connsiteX9" fmla="*/ 491612 w 1484670"/>
                <a:gd name="connsiteY9" fmla="*/ 823451 h 1501877"/>
                <a:gd name="connsiteX10" fmla="*/ 521109 w 1484670"/>
                <a:gd name="connsiteY10" fmla="*/ 882445 h 1501877"/>
                <a:gd name="connsiteX11" fmla="*/ 639096 w 1484670"/>
                <a:gd name="connsiteY11" fmla="*/ 970935 h 1501877"/>
                <a:gd name="connsiteX12" fmla="*/ 727587 w 1484670"/>
                <a:gd name="connsiteY12" fmla="*/ 1059425 h 1501877"/>
                <a:gd name="connsiteX13" fmla="*/ 845574 w 1484670"/>
                <a:gd name="connsiteY13" fmla="*/ 1162664 h 1501877"/>
                <a:gd name="connsiteX14" fmla="*/ 978309 w 1484670"/>
                <a:gd name="connsiteY14" fmla="*/ 1236406 h 1501877"/>
                <a:gd name="connsiteX15" fmla="*/ 1125793 w 1484670"/>
                <a:gd name="connsiteY15" fmla="*/ 1295399 h 1501877"/>
                <a:gd name="connsiteX16" fmla="*/ 1170038 w 1484670"/>
                <a:gd name="connsiteY16" fmla="*/ 1383890 h 1501877"/>
                <a:gd name="connsiteX17" fmla="*/ 1243780 w 1484670"/>
                <a:gd name="connsiteY17" fmla="*/ 1442883 h 1501877"/>
                <a:gd name="connsiteX18" fmla="*/ 1302774 w 1484670"/>
                <a:gd name="connsiteY18" fmla="*/ 1472380 h 1501877"/>
                <a:gd name="connsiteX19" fmla="*/ 1435509 w 1484670"/>
                <a:gd name="connsiteY19" fmla="*/ 1472380 h 1501877"/>
                <a:gd name="connsiteX20" fmla="*/ 1465006 w 1484670"/>
                <a:gd name="connsiteY20" fmla="*/ 1295399 h 1501877"/>
                <a:gd name="connsiteX21" fmla="*/ 1479754 w 1484670"/>
                <a:gd name="connsiteY21" fmla="*/ 1133167 h 1501877"/>
                <a:gd name="connsiteX22" fmla="*/ 1435509 w 1484670"/>
                <a:gd name="connsiteY22" fmla="*/ 1044677 h 1501877"/>
                <a:gd name="connsiteX23" fmla="*/ 1391264 w 1484670"/>
                <a:gd name="connsiteY23" fmla="*/ 956187 h 1501877"/>
                <a:gd name="connsiteX24" fmla="*/ 1288025 w 1484670"/>
                <a:gd name="connsiteY24" fmla="*/ 956187 h 1501877"/>
                <a:gd name="connsiteX25" fmla="*/ 1243780 w 1484670"/>
                <a:gd name="connsiteY25" fmla="*/ 867696 h 1501877"/>
                <a:gd name="connsiteX26" fmla="*/ 1184787 w 1484670"/>
                <a:gd name="connsiteY26" fmla="*/ 764458 h 1501877"/>
                <a:gd name="connsiteX27" fmla="*/ 1111045 w 1484670"/>
                <a:gd name="connsiteY27" fmla="*/ 720212 h 1501877"/>
                <a:gd name="connsiteX28" fmla="*/ 1052051 w 1484670"/>
                <a:gd name="connsiteY28" fmla="*/ 720212 h 1501877"/>
                <a:gd name="connsiteX29" fmla="*/ 934064 w 1484670"/>
                <a:gd name="connsiteY29" fmla="*/ 646470 h 1501877"/>
                <a:gd name="connsiteX30" fmla="*/ 948812 w 1484670"/>
                <a:gd name="connsiteY30" fmla="*/ 587477 h 1501877"/>
                <a:gd name="connsiteX31" fmla="*/ 904567 w 1484670"/>
                <a:gd name="connsiteY31" fmla="*/ 439993 h 1501877"/>
                <a:gd name="connsiteX32" fmla="*/ 786580 w 1484670"/>
                <a:gd name="connsiteY32" fmla="*/ 322006 h 1501877"/>
                <a:gd name="connsiteX33" fmla="*/ 727587 w 1484670"/>
                <a:gd name="connsiteY33" fmla="*/ 218767 h 1501877"/>
                <a:gd name="connsiteX34" fmla="*/ 594851 w 1484670"/>
                <a:gd name="connsiteY34" fmla="*/ 100780 h 1501877"/>
                <a:gd name="connsiteX35" fmla="*/ 417871 w 1484670"/>
                <a:gd name="connsiteY35" fmla="*/ 12290 h 1501877"/>
                <a:gd name="connsiteX36" fmla="*/ 167148 w 1484670"/>
                <a:gd name="connsiteY36" fmla="*/ 27038 h 1501877"/>
                <a:gd name="connsiteX37" fmla="*/ 78658 w 1484670"/>
                <a:gd name="connsiteY37" fmla="*/ 130277 h 1501877"/>
                <a:gd name="connsiteX38" fmla="*/ 63909 w 1484670"/>
                <a:gd name="connsiteY38" fmla="*/ 218767 h 1501877"/>
                <a:gd name="connsiteX39" fmla="*/ 4916 w 1484670"/>
                <a:gd name="connsiteY39" fmla="*/ 263012 h 1501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484670" h="1501877">
                  <a:moveTo>
                    <a:pt x="4916" y="263012"/>
                  </a:moveTo>
                  <a:cubicBezTo>
                    <a:pt x="9832" y="287593"/>
                    <a:pt x="86032" y="324464"/>
                    <a:pt x="93406" y="366251"/>
                  </a:cubicBezTo>
                  <a:cubicBezTo>
                    <a:pt x="100780" y="408038"/>
                    <a:pt x="49161" y="464574"/>
                    <a:pt x="49161" y="513735"/>
                  </a:cubicBezTo>
                  <a:cubicBezTo>
                    <a:pt x="49161" y="562896"/>
                    <a:pt x="78658" y="631722"/>
                    <a:pt x="93406" y="661219"/>
                  </a:cubicBezTo>
                  <a:cubicBezTo>
                    <a:pt x="108154" y="690716"/>
                    <a:pt x="117987" y="705465"/>
                    <a:pt x="137651" y="690716"/>
                  </a:cubicBezTo>
                  <a:cubicBezTo>
                    <a:pt x="157316" y="675968"/>
                    <a:pt x="184354" y="597309"/>
                    <a:pt x="211393" y="572728"/>
                  </a:cubicBezTo>
                  <a:cubicBezTo>
                    <a:pt x="238432" y="548147"/>
                    <a:pt x="270386" y="538316"/>
                    <a:pt x="299883" y="543232"/>
                  </a:cubicBezTo>
                  <a:cubicBezTo>
                    <a:pt x="329380" y="548148"/>
                    <a:pt x="363793" y="577644"/>
                    <a:pt x="388374" y="602225"/>
                  </a:cubicBezTo>
                  <a:cubicBezTo>
                    <a:pt x="412955" y="626806"/>
                    <a:pt x="430161" y="653845"/>
                    <a:pt x="447367" y="690716"/>
                  </a:cubicBezTo>
                  <a:cubicBezTo>
                    <a:pt x="464573" y="727587"/>
                    <a:pt x="479322" y="791496"/>
                    <a:pt x="491612" y="823451"/>
                  </a:cubicBezTo>
                  <a:cubicBezTo>
                    <a:pt x="503902" y="855406"/>
                    <a:pt x="496528" y="857864"/>
                    <a:pt x="521109" y="882445"/>
                  </a:cubicBezTo>
                  <a:cubicBezTo>
                    <a:pt x="545690" y="907026"/>
                    <a:pt x="604683" y="941438"/>
                    <a:pt x="639096" y="970935"/>
                  </a:cubicBezTo>
                  <a:cubicBezTo>
                    <a:pt x="673509" y="1000432"/>
                    <a:pt x="693174" y="1027470"/>
                    <a:pt x="727587" y="1059425"/>
                  </a:cubicBezTo>
                  <a:cubicBezTo>
                    <a:pt x="762000" y="1091380"/>
                    <a:pt x="803787" y="1133167"/>
                    <a:pt x="845574" y="1162664"/>
                  </a:cubicBezTo>
                  <a:cubicBezTo>
                    <a:pt x="887361" y="1192161"/>
                    <a:pt x="931606" y="1214284"/>
                    <a:pt x="978309" y="1236406"/>
                  </a:cubicBezTo>
                  <a:cubicBezTo>
                    <a:pt x="1025012" y="1258528"/>
                    <a:pt x="1093838" y="1270818"/>
                    <a:pt x="1125793" y="1295399"/>
                  </a:cubicBezTo>
                  <a:cubicBezTo>
                    <a:pt x="1157748" y="1319980"/>
                    <a:pt x="1150374" y="1359309"/>
                    <a:pt x="1170038" y="1383890"/>
                  </a:cubicBezTo>
                  <a:cubicBezTo>
                    <a:pt x="1189702" y="1408471"/>
                    <a:pt x="1221657" y="1428135"/>
                    <a:pt x="1243780" y="1442883"/>
                  </a:cubicBezTo>
                  <a:cubicBezTo>
                    <a:pt x="1265903" y="1457631"/>
                    <a:pt x="1270819" y="1467464"/>
                    <a:pt x="1302774" y="1472380"/>
                  </a:cubicBezTo>
                  <a:cubicBezTo>
                    <a:pt x="1334729" y="1477296"/>
                    <a:pt x="1408470" y="1501877"/>
                    <a:pt x="1435509" y="1472380"/>
                  </a:cubicBezTo>
                  <a:cubicBezTo>
                    <a:pt x="1462548" y="1442883"/>
                    <a:pt x="1457632" y="1351934"/>
                    <a:pt x="1465006" y="1295399"/>
                  </a:cubicBezTo>
                  <a:cubicBezTo>
                    <a:pt x="1472380" y="1238864"/>
                    <a:pt x="1484670" y="1174954"/>
                    <a:pt x="1479754" y="1133167"/>
                  </a:cubicBezTo>
                  <a:cubicBezTo>
                    <a:pt x="1474838" y="1091380"/>
                    <a:pt x="1435509" y="1044677"/>
                    <a:pt x="1435509" y="1044677"/>
                  </a:cubicBezTo>
                  <a:cubicBezTo>
                    <a:pt x="1420761" y="1015180"/>
                    <a:pt x="1415845" y="970935"/>
                    <a:pt x="1391264" y="956187"/>
                  </a:cubicBezTo>
                  <a:cubicBezTo>
                    <a:pt x="1366683" y="941439"/>
                    <a:pt x="1312606" y="970936"/>
                    <a:pt x="1288025" y="956187"/>
                  </a:cubicBezTo>
                  <a:cubicBezTo>
                    <a:pt x="1263444" y="941439"/>
                    <a:pt x="1260986" y="899651"/>
                    <a:pt x="1243780" y="867696"/>
                  </a:cubicBezTo>
                  <a:cubicBezTo>
                    <a:pt x="1226574" y="835741"/>
                    <a:pt x="1206909" y="789039"/>
                    <a:pt x="1184787" y="764458"/>
                  </a:cubicBezTo>
                  <a:cubicBezTo>
                    <a:pt x="1162665" y="739877"/>
                    <a:pt x="1133168" y="727586"/>
                    <a:pt x="1111045" y="720212"/>
                  </a:cubicBezTo>
                  <a:cubicBezTo>
                    <a:pt x="1088922" y="712838"/>
                    <a:pt x="1081548" y="732502"/>
                    <a:pt x="1052051" y="720212"/>
                  </a:cubicBezTo>
                  <a:cubicBezTo>
                    <a:pt x="1022554" y="707922"/>
                    <a:pt x="951270" y="668592"/>
                    <a:pt x="934064" y="646470"/>
                  </a:cubicBezTo>
                  <a:cubicBezTo>
                    <a:pt x="916858" y="624348"/>
                    <a:pt x="953728" y="621890"/>
                    <a:pt x="948812" y="587477"/>
                  </a:cubicBezTo>
                  <a:cubicBezTo>
                    <a:pt x="943896" y="553064"/>
                    <a:pt x="931606" y="484238"/>
                    <a:pt x="904567" y="439993"/>
                  </a:cubicBezTo>
                  <a:cubicBezTo>
                    <a:pt x="877528" y="395748"/>
                    <a:pt x="816077" y="358877"/>
                    <a:pt x="786580" y="322006"/>
                  </a:cubicBezTo>
                  <a:cubicBezTo>
                    <a:pt x="757083" y="285135"/>
                    <a:pt x="759542" y="255638"/>
                    <a:pt x="727587" y="218767"/>
                  </a:cubicBezTo>
                  <a:cubicBezTo>
                    <a:pt x="695632" y="181896"/>
                    <a:pt x="646470" y="135193"/>
                    <a:pt x="594851" y="100780"/>
                  </a:cubicBezTo>
                  <a:cubicBezTo>
                    <a:pt x="543232" y="66367"/>
                    <a:pt x="489155" y="24580"/>
                    <a:pt x="417871" y="12290"/>
                  </a:cubicBezTo>
                  <a:cubicBezTo>
                    <a:pt x="346587" y="0"/>
                    <a:pt x="223683" y="7374"/>
                    <a:pt x="167148" y="27038"/>
                  </a:cubicBezTo>
                  <a:cubicBezTo>
                    <a:pt x="110613" y="46702"/>
                    <a:pt x="95864" y="98322"/>
                    <a:pt x="78658" y="130277"/>
                  </a:cubicBezTo>
                  <a:cubicBezTo>
                    <a:pt x="61452" y="162232"/>
                    <a:pt x="68825" y="196645"/>
                    <a:pt x="63909" y="218767"/>
                  </a:cubicBezTo>
                  <a:cubicBezTo>
                    <a:pt x="58993" y="240889"/>
                    <a:pt x="0" y="238431"/>
                    <a:pt x="4916" y="263012"/>
                  </a:cubicBez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1936928" y="3980761"/>
              <a:ext cx="1179019" cy="972887"/>
            </a:xfrm>
            <a:custGeom>
              <a:avLst/>
              <a:gdLst>
                <a:gd name="connsiteX0" fmla="*/ 4763 w 1235869"/>
                <a:gd name="connsiteY0" fmla="*/ 602456 h 901700"/>
                <a:gd name="connsiteX1" fmla="*/ 9525 w 1235869"/>
                <a:gd name="connsiteY1" fmla="*/ 711993 h 901700"/>
                <a:gd name="connsiteX2" fmla="*/ 61913 w 1235869"/>
                <a:gd name="connsiteY2" fmla="*/ 778668 h 901700"/>
                <a:gd name="connsiteX3" fmla="*/ 190500 w 1235869"/>
                <a:gd name="connsiteY3" fmla="*/ 845343 h 901700"/>
                <a:gd name="connsiteX4" fmla="*/ 252413 w 1235869"/>
                <a:gd name="connsiteY4" fmla="*/ 807243 h 901700"/>
                <a:gd name="connsiteX5" fmla="*/ 319088 w 1235869"/>
                <a:gd name="connsiteY5" fmla="*/ 735806 h 901700"/>
                <a:gd name="connsiteX6" fmla="*/ 371475 w 1235869"/>
                <a:gd name="connsiteY6" fmla="*/ 802481 h 901700"/>
                <a:gd name="connsiteX7" fmla="*/ 442913 w 1235869"/>
                <a:gd name="connsiteY7" fmla="*/ 802481 h 901700"/>
                <a:gd name="connsiteX8" fmla="*/ 533400 w 1235869"/>
                <a:gd name="connsiteY8" fmla="*/ 831056 h 901700"/>
                <a:gd name="connsiteX9" fmla="*/ 638175 w 1235869"/>
                <a:gd name="connsiteY9" fmla="*/ 835818 h 901700"/>
                <a:gd name="connsiteX10" fmla="*/ 781050 w 1235869"/>
                <a:gd name="connsiteY10" fmla="*/ 850106 h 901700"/>
                <a:gd name="connsiteX11" fmla="*/ 933450 w 1235869"/>
                <a:gd name="connsiteY11" fmla="*/ 883443 h 901700"/>
                <a:gd name="connsiteX12" fmla="*/ 990600 w 1235869"/>
                <a:gd name="connsiteY12" fmla="*/ 878681 h 901700"/>
                <a:gd name="connsiteX13" fmla="*/ 995363 w 1235869"/>
                <a:gd name="connsiteY13" fmla="*/ 745331 h 901700"/>
                <a:gd name="connsiteX14" fmla="*/ 1052513 w 1235869"/>
                <a:gd name="connsiteY14" fmla="*/ 635793 h 901700"/>
                <a:gd name="connsiteX15" fmla="*/ 1071563 w 1235869"/>
                <a:gd name="connsiteY15" fmla="*/ 564356 h 901700"/>
                <a:gd name="connsiteX16" fmla="*/ 1133475 w 1235869"/>
                <a:gd name="connsiteY16" fmla="*/ 445293 h 901700"/>
                <a:gd name="connsiteX17" fmla="*/ 1162050 w 1235869"/>
                <a:gd name="connsiteY17" fmla="*/ 364331 h 901700"/>
                <a:gd name="connsiteX18" fmla="*/ 1171575 w 1235869"/>
                <a:gd name="connsiteY18" fmla="*/ 207168 h 901700"/>
                <a:gd name="connsiteX19" fmla="*/ 1195388 w 1235869"/>
                <a:gd name="connsiteY19" fmla="*/ 116681 h 901700"/>
                <a:gd name="connsiteX20" fmla="*/ 1219200 w 1235869"/>
                <a:gd name="connsiteY20" fmla="*/ 21431 h 901700"/>
                <a:gd name="connsiteX21" fmla="*/ 1095375 w 1235869"/>
                <a:gd name="connsiteY21" fmla="*/ 2381 h 901700"/>
                <a:gd name="connsiteX22" fmla="*/ 1014413 w 1235869"/>
                <a:gd name="connsiteY22" fmla="*/ 35718 h 901700"/>
                <a:gd name="connsiteX23" fmla="*/ 957263 w 1235869"/>
                <a:gd name="connsiteY23" fmla="*/ 92868 h 901700"/>
                <a:gd name="connsiteX24" fmla="*/ 890588 w 1235869"/>
                <a:gd name="connsiteY24" fmla="*/ 169068 h 901700"/>
                <a:gd name="connsiteX25" fmla="*/ 847725 w 1235869"/>
                <a:gd name="connsiteY25" fmla="*/ 240506 h 901700"/>
                <a:gd name="connsiteX26" fmla="*/ 800100 w 1235869"/>
                <a:gd name="connsiteY26" fmla="*/ 340518 h 901700"/>
                <a:gd name="connsiteX27" fmla="*/ 733425 w 1235869"/>
                <a:gd name="connsiteY27" fmla="*/ 454818 h 901700"/>
                <a:gd name="connsiteX28" fmla="*/ 719138 w 1235869"/>
                <a:gd name="connsiteY28" fmla="*/ 531018 h 901700"/>
                <a:gd name="connsiteX29" fmla="*/ 638175 w 1235869"/>
                <a:gd name="connsiteY29" fmla="*/ 526256 h 901700"/>
                <a:gd name="connsiteX30" fmla="*/ 571500 w 1235869"/>
                <a:gd name="connsiteY30" fmla="*/ 459581 h 901700"/>
                <a:gd name="connsiteX31" fmla="*/ 552450 w 1235869"/>
                <a:gd name="connsiteY31" fmla="*/ 340518 h 901700"/>
                <a:gd name="connsiteX32" fmla="*/ 552450 w 1235869"/>
                <a:gd name="connsiteY32" fmla="*/ 254793 h 901700"/>
                <a:gd name="connsiteX33" fmla="*/ 519113 w 1235869"/>
                <a:gd name="connsiteY33" fmla="*/ 197643 h 901700"/>
                <a:gd name="connsiteX34" fmla="*/ 461963 w 1235869"/>
                <a:gd name="connsiteY34" fmla="*/ 202406 h 901700"/>
                <a:gd name="connsiteX35" fmla="*/ 457200 w 1235869"/>
                <a:gd name="connsiteY35" fmla="*/ 302418 h 901700"/>
                <a:gd name="connsiteX36" fmla="*/ 457200 w 1235869"/>
                <a:gd name="connsiteY36" fmla="*/ 416718 h 901700"/>
                <a:gd name="connsiteX37" fmla="*/ 390525 w 1235869"/>
                <a:gd name="connsiteY37" fmla="*/ 373856 h 901700"/>
                <a:gd name="connsiteX38" fmla="*/ 300038 w 1235869"/>
                <a:gd name="connsiteY38" fmla="*/ 326231 h 901700"/>
                <a:gd name="connsiteX39" fmla="*/ 247650 w 1235869"/>
                <a:gd name="connsiteY39" fmla="*/ 250031 h 901700"/>
                <a:gd name="connsiteX40" fmla="*/ 200025 w 1235869"/>
                <a:gd name="connsiteY40" fmla="*/ 197643 h 901700"/>
                <a:gd name="connsiteX41" fmla="*/ 147638 w 1235869"/>
                <a:gd name="connsiteY41" fmla="*/ 245268 h 901700"/>
                <a:gd name="connsiteX42" fmla="*/ 61913 w 1235869"/>
                <a:gd name="connsiteY42" fmla="*/ 235743 h 901700"/>
                <a:gd name="connsiteX43" fmla="*/ 47625 w 1235869"/>
                <a:gd name="connsiteY43" fmla="*/ 321468 h 901700"/>
                <a:gd name="connsiteX44" fmla="*/ 33338 w 1235869"/>
                <a:gd name="connsiteY44" fmla="*/ 392906 h 901700"/>
                <a:gd name="connsiteX45" fmla="*/ 4763 w 1235869"/>
                <a:gd name="connsiteY45" fmla="*/ 602456 h 90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35869" h="901700">
                  <a:moveTo>
                    <a:pt x="4763" y="602456"/>
                  </a:moveTo>
                  <a:cubicBezTo>
                    <a:pt x="794" y="655637"/>
                    <a:pt x="0" y="682624"/>
                    <a:pt x="9525" y="711993"/>
                  </a:cubicBezTo>
                  <a:cubicBezTo>
                    <a:pt x="19050" y="741362"/>
                    <a:pt x="31751" y="756443"/>
                    <a:pt x="61913" y="778668"/>
                  </a:cubicBezTo>
                  <a:cubicBezTo>
                    <a:pt x="92075" y="800893"/>
                    <a:pt x="158750" y="840581"/>
                    <a:pt x="190500" y="845343"/>
                  </a:cubicBezTo>
                  <a:cubicBezTo>
                    <a:pt x="222250" y="850105"/>
                    <a:pt x="230982" y="825499"/>
                    <a:pt x="252413" y="807243"/>
                  </a:cubicBezTo>
                  <a:cubicBezTo>
                    <a:pt x="273844" y="788987"/>
                    <a:pt x="299244" y="736600"/>
                    <a:pt x="319088" y="735806"/>
                  </a:cubicBezTo>
                  <a:cubicBezTo>
                    <a:pt x="338932" y="735012"/>
                    <a:pt x="350838" y="791369"/>
                    <a:pt x="371475" y="802481"/>
                  </a:cubicBezTo>
                  <a:cubicBezTo>
                    <a:pt x="392112" y="813593"/>
                    <a:pt x="415926" y="797719"/>
                    <a:pt x="442913" y="802481"/>
                  </a:cubicBezTo>
                  <a:cubicBezTo>
                    <a:pt x="469900" y="807243"/>
                    <a:pt x="500856" y="825500"/>
                    <a:pt x="533400" y="831056"/>
                  </a:cubicBezTo>
                  <a:cubicBezTo>
                    <a:pt x="565944" y="836612"/>
                    <a:pt x="596900" y="832643"/>
                    <a:pt x="638175" y="835818"/>
                  </a:cubicBezTo>
                  <a:cubicBezTo>
                    <a:pt x="679450" y="838993"/>
                    <a:pt x="731838" y="842169"/>
                    <a:pt x="781050" y="850106"/>
                  </a:cubicBezTo>
                  <a:cubicBezTo>
                    <a:pt x="830262" y="858043"/>
                    <a:pt x="898525" y="878681"/>
                    <a:pt x="933450" y="883443"/>
                  </a:cubicBezTo>
                  <a:cubicBezTo>
                    <a:pt x="968375" y="888206"/>
                    <a:pt x="980281" y="901700"/>
                    <a:pt x="990600" y="878681"/>
                  </a:cubicBezTo>
                  <a:cubicBezTo>
                    <a:pt x="1000919" y="855662"/>
                    <a:pt x="985044" y="785812"/>
                    <a:pt x="995363" y="745331"/>
                  </a:cubicBezTo>
                  <a:cubicBezTo>
                    <a:pt x="1005682" y="704850"/>
                    <a:pt x="1039813" y="665956"/>
                    <a:pt x="1052513" y="635793"/>
                  </a:cubicBezTo>
                  <a:cubicBezTo>
                    <a:pt x="1065213" y="605631"/>
                    <a:pt x="1058069" y="596106"/>
                    <a:pt x="1071563" y="564356"/>
                  </a:cubicBezTo>
                  <a:cubicBezTo>
                    <a:pt x="1085057" y="532606"/>
                    <a:pt x="1118394" y="478630"/>
                    <a:pt x="1133475" y="445293"/>
                  </a:cubicBezTo>
                  <a:cubicBezTo>
                    <a:pt x="1148556" y="411956"/>
                    <a:pt x="1155700" y="404018"/>
                    <a:pt x="1162050" y="364331"/>
                  </a:cubicBezTo>
                  <a:cubicBezTo>
                    <a:pt x="1168400" y="324644"/>
                    <a:pt x="1166019" y="248443"/>
                    <a:pt x="1171575" y="207168"/>
                  </a:cubicBezTo>
                  <a:cubicBezTo>
                    <a:pt x="1177131" y="165893"/>
                    <a:pt x="1187451" y="147637"/>
                    <a:pt x="1195388" y="116681"/>
                  </a:cubicBezTo>
                  <a:cubicBezTo>
                    <a:pt x="1203325" y="85725"/>
                    <a:pt x="1235869" y="40481"/>
                    <a:pt x="1219200" y="21431"/>
                  </a:cubicBezTo>
                  <a:cubicBezTo>
                    <a:pt x="1202531" y="2381"/>
                    <a:pt x="1129506" y="0"/>
                    <a:pt x="1095375" y="2381"/>
                  </a:cubicBezTo>
                  <a:cubicBezTo>
                    <a:pt x="1061244" y="4762"/>
                    <a:pt x="1037432" y="20637"/>
                    <a:pt x="1014413" y="35718"/>
                  </a:cubicBezTo>
                  <a:cubicBezTo>
                    <a:pt x="991394" y="50799"/>
                    <a:pt x="977900" y="70643"/>
                    <a:pt x="957263" y="92868"/>
                  </a:cubicBezTo>
                  <a:cubicBezTo>
                    <a:pt x="936626" y="115093"/>
                    <a:pt x="908844" y="144462"/>
                    <a:pt x="890588" y="169068"/>
                  </a:cubicBezTo>
                  <a:cubicBezTo>
                    <a:pt x="872332" y="193674"/>
                    <a:pt x="862806" y="211931"/>
                    <a:pt x="847725" y="240506"/>
                  </a:cubicBezTo>
                  <a:cubicBezTo>
                    <a:pt x="832644" y="269081"/>
                    <a:pt x="819150" y="304799"/>
                    <a:pt x="800100" y="340518"/>
                  </a:cubicBezTo>
                  <a:cubicBezTo>
                    <a:pt x="781050" y="376237"/>
                    <a:pt x="746919" y="423068"/>
                    <a:pt x="733425" y="454818"/>
                  </a:cubicBezTo>
                  <a:cubicBezTo>
                    <a:pt x="719931" y="486568"/>
                    <a:pt x="735013" y="519112"/>
                    <a:pt x="719138" y="531018"/>
                  </a:cubicBezTo>
                  <a:cubicBezTo>
                    <a:pt x="703263" y="542924"/>
                    <a:pt x="662781" y="538162"/>
                    <a:pt x="638175" y="526256"/>
                  </a:cubicBezTo>
                  <a:cubicBezTo>
                    <a:pt x="613569" y="514350"/>
                    <a:pt x="585788" y="490537"/>
                    <a:pt x="571500" y="459581"/>
                  </a:cubicBezTo>
                  <a:cubicBezTo>
                    <a:pt x="557213" y="428625"/>
                    <a:pt x="555625" y="374649"/>
                    <a:pt x="552450" y="340518"/>
                  </a:cubicBezTo>
                  <a:cubicBezTo>
                    <a:pt x="549275" y="306387"/>
                    <a:pt x="558006" y="278605"/>
                    <a:pt x="552450" y="254793"/>
                  </a:cubicBezTo>
                  <a:cubicBezTo>
                    <a:pt x="546894" y="230981"/>
                    <a:pt x="534194" y="206374"/>
                    <a:pt x="519113" y="197643"/>
                  </a:cubicBezTo>
                  <a:cubicBezTo>
                    <a:pt x="504032" y="188912"/>
                    <a:pt x="472282" y="184943"/>
                    <a:pt x="461963" y="202406"/>
                  </a:cubicBezTo>
                  <a:cubicBezTo>
                    <a:pt x="451644" y="219869"/>
                    <a:pt x="457994" y="266699"/>
                    <a:pt x="457200" y="302418"/>
                  </a:cubicBezTo>
                  <a:cubicBezTo>
                    <a:pt x="456406" y="338137"/>
                    <a:pt x="468312" y="404812"/>
                    <a:pt x="457200" y="416718"/>
                  </a:cubicBezTo>
                  <a:cubicBezTo>
                    <a:pt x="446088" y="428624"/>
                    <a:pt x="416719" y="388937"/>
                    <a:pt x="390525" y="373856"/>
                  </a:cubicBezTo>
                  <a:cubicBezTo>
                    <a:pt x="364331" y="358775"/>
                    <a:pt x="323850" y="346868"/>
                    <a:pt x="300038" y="326231"/>
                  </a:cubicBezTo>
                  <a:cubicBezTo>
                    <a:pt x="276226" y="305594"/>
                    <a:pt x="264319" y="271462"/>
                    <a:pt x="247650" y="250031"/>
                  </a:cubicBezTo>
                  <a:cubicBezTo>
                    <a:pt x="230981" y="228600"/>
                    <a:pt x="216694" y="198437"/>
                    <a:pt x="200025" y="197643"/>
                  </a:cubicBezTo>
                  <a:cubicBezTo>
                    <a:pt x="183356" y="196849"/>
                    <a:pt x="170657" y="238918"/>
                    <a:pt x="147638" y="245268"/>
                  </a:cubicBezTo>
                  <a:cubicBezTo>
                    <a:pt x="124619" y="251618"/>
                    <a:pt x="78582" y="223043"/>
                    <a:pt x="61913" y="235743"/>
                  </a:cubicBezTo>
                  <a:cubicBezTo>
                    <a:pt x="45244" y="248443"/>
                    <a:pt x="52387" y="295274"/>
                    <a:pt x="47625" y="321468"/>
                  </a:cubicBezTo>
                  <a:cubicBezTo>
                    <a:pt x="42863" y="347662"/>
                    <a:pt x="41275" y="345281"/>
                    <a:pt x="33338" y="392906"/>
                  </a:cubicBezTo>
                  <a:cubicBezTo>
                    <a:pt x="25401" y="440531"/>
                    <a:pt x="8732" y="549275"/>
                    <a:pt x="4763" y="602456"/>
                  </a:cubicBezTo>
                  <a:close/>
                </a:path>
              </a:pathLst>
            </a:cu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862048" y="3686773"/>
              <a:ext cx="3434987" cy="1279706"/>
            </a:xfrm>
            <a:custGeom>
              <a:avLst/>
              <a:gdLst>
                <a:gd name="connsiteX0" fmla="*/ 2576222 w 3600615"/>
                <a:gd name="connsiteY0" fmla="*/ 811032 h 1186069"/>
                <a:gd name="connsiteX1" fmla="*/ 2409245 w 3600615"/>
                <a:gd name="connsiteY1" fmla="*/ 834886 h 1186069"/>
                <a:gd name="connsiteX2" fmla="*/ 2297927 w 3600615"/>
                <a:gd name="connsiteY2" fmla="*/ 898497 h 1186069"/>
                <a:gd name="connsiteX3" fmla="*/ 2186609 w 3600615"/>
                <a:gd name="connsiteY3" fmla="*/ 906448 h 1186069"/>
                <a:gd name="connsiteX4" fmla="*/ 2059388 w 3600615"/>
                <a:gd name="connsiteY4" fmla="*/ 962107 h 1186069"/>
                <a:gd name="connsiteX5" fmla="*/ 1916264 w 3600615"/>
                <a:gd name="connsiteY5" fmla="*/ 962107 h 1186069"/>
                <a:gd name="connsiteX6" fmla="*/ 1804946 w 3600615"/>
                <a:gd name="connsiteY6" fmla="*/ 1033669 h 1186069"/>
                <a:gd name="connsiteX7" fmla="*/ 1669774 w 3600615"/>
                <a:gd name="connsiteY7" fmla="*/ 1025717 h 1186069"/>
                <a:gd name="connsiteX8" fmla="*/ 1510748 w 3600615"/>
                <a:gd name="connsiteY8" fmla="*/ 1057523 h 1186069"/>
                <a:gd name="connsiteX9" fmla="*/ 1351722 w 3600615"/>
                <a:gd name="connsiteY9" fmla="*/ 1073425 h 1186069"/>
                <a:gd name="connsiteX10" fmla="*/ 1232452 w 3600615"/>
                <a:gd name="connsiteY10" fmla="*/ 1137036 h 1186069"/>
                <a:gd name="connsiteX11" fmla="*/ 1073426 w 3600615"/>
                <a:gd name="connsiteY11" fmla="*/ 1144987 h 1186069"/>
                <a:gd name="connsiteX12" fmla="*/ 922351 w 3600615"/>
                <a:gd name="connsiteY12" fmla="*/ 1168841 h 1186069"/>
                <a:gd name="connsiteX13" fmla="*/ 803082 w 3600615"/>
                <a:gd name="connsiteY13" fmla="*/ 1176792 h 1186069"/>
                <a:gd name="connsiteX14" fmla="*/ 612250 w 3600615"/>
                <a:gd name="connsiteY14" fmla="*/ 1176792 h 1186069"/>
                <a:gd name="connsiteX15" fmla="*/ 469127 w 3600615"/>
                <a:gd name="connsiteY15" fmla="*/ 1168841 h 1186069"/>
                <a:gd name="connsiteX16" fmla="*/ 222636 w 3600615"/>
                <a:gd name="connsiteY16" fmla="*/ 1168841 h 1186069"/>
                <a:gd name="connsiteX17" fmla="*/ 95415 w 3600615"/>
                <a:gd name="connsiteY17" fmla="*/ 1168841 h 1186069"/>
                <a:gd name="connsiteX18" fmla="*/ 7951 w 3600615"/>
                <a:gd name="connsiteY18" fmla="*/ 1152938 h 1186069"/>
                <a:gd name="connsiteX19" fmla="*/ 47708 w 3600615"/>
                <a:gd name="connsiteY19" fmla="*/ 970058 h 1186069"/>
                <a:gd name="connsiteX20" fmla="*/ 79513 w 3600615"/>
                <a:gd name="connsiteY20" fmla="*/ 850789 h 1186069"/>
                <a:gd name="connsiteX21" fmla="*/ 119269 w 3600615"/>
                <a:gd name="connsiteY21" fmla="*/ 842837 h 1186069"/>
                <a:gd name="connsiteX22" fmla="*/ 190831 w 3600615"/>
                <a:gd name="connsiteY22" fmla="*/ 795130 h 1186069"/>
                <a:gd name="connsiteX23" fmla="*/ 246490 w 3600615"/>
                <a:gd name="connsiteY23" fmla="*/ 715617 h 1186069"/>
                <a:gd name="connsiteX24" fmla="*/ 278295 w 3600615"/>
                <a:gd name="connsiteY24" fmla="*/ 604298 h 1186069"/>
                <a:gd name="connsiteX25" fmla="*/ 341906 w 3600615"/>
                <a:gd name="connsiteY25" fmla="*/ 477077 h 1186069"/>
                <a:gd name="connsiteX26" fmla="*/ 381662 w 3600615"/>
                <a:gd name="connsiteY26" fmla="*/ 357808 h 1186069"/>
                <a:gd name="connsiteX27" fmla="*/ 429370 w 3600615"/>
                <a:gd name="connsiteY27" fmla="*/ 326003 h 1186069"/>
                <a:gd name="connsiteX28" fmla="*/ 453224 w 3600615"/>
                <a:gd name="connsiteY28" fmla="*/ 373710 h 1186069"/>
                <a:gd name="connsiteX29" fmla="*/ 437322 w 3600615"/>
                <a:gd name="connsiteY29" fmla="*/ 469126 h 1186069"/>
                <a:gd name="connsiteX30" fmla="*/ 413468 w 3600615"/>
                <a:gd name="connsiteY30" fmla="*/ 596347 h 1186069"/>
                <a:gd name="connsiteX31" fmla="*/ 373711 w 3600615"/>
                <a:gd name="connsiteY31" fmla="*/ 731519 h 1186069"/>
                <a:gd name="connsiteX32" fmla="*/ 310101 w 3600615"/>
                <a:gd name="connsiteY32" fmla="*/ 818983 h 1186069"/>
                <a:gd name="connsiteX33" fmla="*/ 341906 w 3600615"/>
                <a:gd name="connsiteY33" fmla="*/ 834886 h 1186069"/>
                <a:gd name="connsiteX34" fmla="*/ 453224 w 3600615"/>
                <a:gd name="connsiteY34" fmla="*/ 747422 h 1186069"/>
                <a:gd name="connsiteX35" fmla="*/ 500932 w 3600615"/>
                <a:gd name="connsiteY35" fmla="*/ 612250 h 1186069"/>
                <a:gd name="connsiteX36" fmla="*/ 524786 w 3600615"/>
                <a:gd name="connsiteY36" fmla="*/ 469126 h 1186069"/>
                <a:gd name="connsiteX37" fmla="*/ 564542 w 3600615"/>
                <a:gd name="connsiteY37" fmla="*/ 365759 h 1186069"/>
                <a:gd name="connsiteX38" fmla="*/ 596348 w 3600615"/>
                <a:gd name="connsiteY38" fmla="*/ 318051 h 1186069"/>
                <a:gd name="connsiteX39" fmla="*/ 644055 w 3600615"/>
                <a:gd name="connsiteY39" fmla="*/ 349857 h 1186069"/>
                <a:gd name="connsiteX40" fmla="*/ 636104 w 3600615"/>
                <a:gd name="connsiteY40" fmla="*/ 477077 h 1186069"/>
                <a:gd name="connsiteX41" fmla="*/ 612250 w 3600615"/>
                <a:gd name="connsiteY41" fmla="*/ 580444 h 1186069"/>
                <a:gd name="connsiteX42" fmla="*/ 580445 w 3600615"/>
                <a:gd name="connsiteY42" fmla="*/ 675860 h 1186069"/>
                <a:gd name="connsiteX43" fmla="*/ 532737 w 3600615"/>
                <a:gd name="connsiteY43" fmla="*/ 771276 h 1186069"/>
                <a:gd name="connsiteX44" fmla="*/ 508883 w 3600615"/>
                <a:gd name="connsiteY44" fmla="*/ 842837 h 1186069"/>
                <a:gd name="connsiteX45" fmla="*/ 556591 w 3600615"/>
                <a:gd name="connsiteY45" fmla="*/ 826935 h 1186069"/>
                <a:gd name="connsiteX46" fmla="*/ 636104 w 3600615"/>
                <a:gd name="connsiteY46" fmla="*/ 707665 h 1186069"/>
                <a:gd name="connsiteX47" fmla="*/ 683812 w 3600615"/>
                <a:gd name="connsiteY47" fmla="*/ 588396 h 1186069"/>
                <a:gd name="connsiteX48" fmla="*/ 747422 w 3600615"/>
                <a:gd name="connsiteY48" fmla="*/ 421418 h 1186069"/>
                <a:gd name="connsiteX49" fmla="*/ 763325 w 3600615"/>
                <a:gd name="connsiteY49" fmla="*/ 333954 h 1186069"/>
                <a:gd name="connsiteX50" fmla="*/ 818984 w 3600615"/>
                <a:gd name="connsiteY50" fmla="*/ 310100 h 1186069"/>
                <a:gd name="connsiteX51" fmla="*/ 866692 w 3600615"/>
                <a:gd name="connsiteY51" fmla="*/ 389613 h 1186069"/>
                <a:gd name="connsiteX52" fmla="*/ 811033 w 3600615"/>
                <a:gd name="connsiteY52" fmla="*/ 580444 h 1186069"/>
                <a:gd name="connsiteX53" fmla="*/ 739471 w 3600615"/>
                <a:gd name="connsiteY53" fmla="*/ 723568 h 1186069"/>
                <a:gd name="connsiteX54" fmla="*/ 683812 w 3600615"/>
                <a:gd name="connsiteY54" fmla="*/ 803081 h 1186069"/>
                <a:gd name="connsiteX55" fmla="*/ 747422 w 3600615"/>
                <a:gd name="connsiteY55" fmla="*/ 858740 h 1186069"/>
                <a:gd name="connsiteX56" fmla="*/ 818984 w 3600615"/>
                <a:gd name="connsiteY56" fmla="*/ 779227 h 1186069"/>
                <a:gd name="connsiteX57" fmla="*/ 898497 w 3600615"/>
                <a:gd name="connsiteY57" fmla="*/ 675860 h 1186069"/>
                <a:gd name="connsiteX58" fmla="*/ 985962 w 3600615"/>
                <a:gd name="connsiteY58" fmla="*/ 532737 h 1186069"/>
                <a:gd name="connsiteX59" fmla="*/ 1041621 w 3600615"/>
                <a:gd name="connsiteY59" fmla="*/ 445272 h 1186069"/>
                <a:gd name="connsiteX60" fmla="*/ 1113182 w 3600615"/>
                <a:gd name="connsiteY60" fmla="*/ 381662 h 1186069"/>
                <a:gd name="connsiteX61" fmla="*/ 1152939 w 3600615"/>
                <a:gd name="connsiteY61" fmla="*/ 413467 h 1186069"/>
                <a:gd name="connsiteX62" fmla="*/ 1113182 w 3600615"/>
                <a:gd name="connsiteY62" fmla="*/ 508883 h 1186069"/>
                <a:gd name="connsiteX63" fmla="*/ 1049572 w 3600615"/>
                <a:gd name="connsiteY63" fmla="*/ 652006 h 1186069"/>
                <a:gd name="connsiteX64" fmla="*/ 978010 w 3600615"/>
                <a:gd name="connsiteY64" fmla="*/ 771276 h 1186069"/>
                <a:gd name="connsiteX65" fmla="*/ 946205 w 3600615"/>
                <a:gd name="connsiteY65" fmla="*/ 842837 h 1186069"/>
                <a:gd name="connsiteX66" fmla="*/ 1057523 w 3600615"/>
                <a:gd name="connsiteY66" fmla="*/ 763324 h 1186069"/>
                <a:gd name="connsiteX67" fmla="*/ 1144988 w 3600615"/>
                <a:gd name="connsiteY67" fmla="*/ 675860 h 1186069"/>
                <a:gd name="connsiteX68" fmla="*/ 1264257 w 3600615"/>
                <a:gd name="connsiteY68" fmla="*/ 540688 h 1186069"/>
                <a:gd name="connsiteX69" fmla="*/ 1359673 w 3600615"/>
                <a:gd name="connsiteY69" fmla="*/ 437321 h 1186069"/>
                <a:gd name="connsiteX70" fmla="*/ 1399429 w 3600615"/>
                <a:gd name="connsiteY70" fmla="*/ 461175 h 1186069"/>
                <a:gd name="connsiteX71" fmla="*/ 1399429 w 3600615"/>
                <a:gd name="connsiteY71" fmla="*/ 532737 h 1186069"/>
                <a:gd name="connsiteX72" fmla="*/ 1288111 w 3600615"/>
                <a:gd name="connsiteY72" fmla="*/ 691763 h 1186069"/>
                <a:gd name="connsiteX73" fmla="*/ 1200647 w 3600615"/>
                <a:gd name="connsiteY73" fmla="*/ 771276 h 1186069"/>
                <a:gd name="connsiteX74" fmla="*/ 1208598 w 3600615"/>
                <a:gd name="connsiteY74" fmla="*/ 818983 h 1186069"/>
                <a:gd name="connsiteX75" fmla="*/ 1375575 w 3600615"/>
                <a:gd name="connsiteY75" fmla="*/ 652006 h 1186069"/>
                <a:gd name="connsiteX76" fmla="*/ 1590261 w 3600615"/>
                <a:gd name="connsiteY76" fmla="*/ 453223 h 1186069"/>
                <a:gd name="connsiteX77" fmla="*/ 1630017 w 3600615"/>
                <a:gd name="connsiteY77" fmla="*/ 524785 h 1186069"/>
                <a:gd name="connsiteX78" fmla="*/ 1550504 w 3600615"/>
                <a:gd name="connsiteY78" fmla="*/ 612250 h 1186069"/>
                <a:gd name="connsiteX79" fmla="*/ 1478942 w 3600615"/>
                <a:gd name="connsiteY79" fmla="*/ 715617 h 1186069"/>
                <a:gd name="connsiteX80" fmla="*/ 1542553 w 3600615"/>
                <a:gd name="connsiteY80" fmla="*/ 675860 h 1186069"/>
                <a:gd name="connsiteX81" fmla="*/ 1630017 w 3600615"/>
                <a:gd name="connsiteY81" fmla="*/ 556590 h 1186069"/>
                <a:gd name="connsiteX82" fmla="*/ 1749287 w 3600615"/>
                <a:gd name="connsiteY82" fmla="*/ 477077 h 1186069"/>
                <a:gd name="connsiteX83" fmla="*/ 1828800 w 3600615"/>
                <a:gd name="connsiteY83" fmla="*/ 516834 h 1186069"/>
                <a:gd name="connsiteX84" fmla="*/ 1940118 w 3600615"/>
                <a:gd name="connsiteY84" fmla="*/ 548639 h 1186069"/>
                <a:gd name="connsiteX85" fmla="*/ 1948069 w 3600615"/>
                <a:gd name="connsiteY85" fmla="*/ 429370 h 1186069"/>
                <a:gd name="connsiteX86" fmla="*/ 2051436 w 3600615"/>
                <a:gd name="connsiteY86" fmla="*/ 469126 h 1186069"/>
                <a:gd name="connsiteX87" fmla="*/ 2138901 w 3600615"/>
                <a:gd name="connsiteY87" fmla="*/ 508883 h 1186069"/>
                <a:gd name="connsiteX88" fmla="*/ 2138901 w 3600615"/>
                <a:gd name="connsiteY88" fmla="*/ 389613 h 1186069"/>
                <a:gd name="connsiteX89" fmla="*/ 2337683 w 3600615"/>
                <a:gd name="connsiteY89" fmla="*/ 318051 h 1186069"/>
                <a:gd name="connsiteX90" fmla="*/ 2456953 w 3600615"/>
                <a:gd name="connsiteY90" fmla="*/ 397564 h 1186069"/>
                <a:gd name="connsiteX91" fmla="*/ 2472855 w 3600615"/>
                <a:gd name="connsiteY91" fmla="*/ 278295 h 1186069"/>
                <a:gd name="connsiteX92" fmla="*/ 2592125 w 3600615"/>
                <a:gd name="connsiteY92" fmla="*/ 190830 h 1186069"/>
                <a:gd name="connsiteX93" fmla="*/ 2655735 w 3600615"/>
                <a:gd name="connsiteY93" fmla="*/ 254441 h 1186069"/>
                <a:gd name="connsiteX94" fmla="*/ 2759102 w 3600615"/>
                <a:gd name="connsiteY94" fmla="*/ 310100 h 1186069"/>
                <a:gd name="connsiteX95" fmla="*/ 2854518 w 3600615"/>
                <a:gd name="connsiteY95" fmla="*/ 270343 h 1186069"/>
                <a:gd name="connsiteX96" fmla="*/ 2846567 w 3600615"/>
                <a:gd name="connsiteY96" fmla="*/ 103366 h 1186069"/>
                <a:gd name="connsiteX97" fmla="*/ 2902226 w 3600615"/>
                <a:gd name="connsiteY97" fmla="*/ 71561 h 1186069"/>
                <a:gd name="connsiteX98" fmla="*/ 2981739 w 3600615"/>
                <a:gd name="connsiteY98" fmla="*/ 79512 h 1186069"/>
                <a:gd name="connsiteX99" fmla="*/ 3037398 w 3600615"/>
                <a:gd name="connsiteY99" fmla="*/ 174928 h 1186069"/>
                <a:gd name="connsiteX100" fmla="*/ 3116911 w 3600615"/>
                <a:gd name="connsiteY100" fmla="*/ 222636 h 1186069"/>
                <a:gd name="connsiteX101" fmla="*/ 3196424 w 3600615"/>
                <a:gd name="connsiteY101" fmla="*/ 190830 h 1186069"/>
                <a:gd name="connsiteX102" fmla="*/ 3164619 w 3600615"/>
                <a:gd name="connsiteY102" fmla="*/ 71561 h 1186069"/>
                <a:gd name="connsiteX103" fmla="*/ 3180522 w 3600615"/>
                <a:gd name="connsiteY103" fmla="*/ 15902 h 1186069"/>
                <a:gd name="connsiteX104" fmla="*/ 3307742 w 3600615"/>
                <a:gd name="connsiteY104" fmla="*/ 15902 h 1186069"/>
                <a:gd name="connsiteX105" fmla="*/ 3371353 w 3600615"/>
                <a:gd name="connsiteY105" fmla="*/ 111317 h 1186069"/>
                <a:gd name="connsiteX106" fmla="*/ 3474720 w 3600615"/>
                <a:gd name="connsiteY106" fmla="*/ 190830 h 1186069"/>
                <a:gd name="connsiteX107" fmla="*/ 3506525 w 3600615"/>
                <a:gd name="connsiteY107" fmla="*/ 222636 h 1186069"/>
                <a:gd name="connsiteX108" fmla="*/ 3538330 w 3600615"/>
                <a:gd name="connsiteY108" fmla="*/ 310100 h 1186069"/>
                <a:gd name="connsiteX109" fmla="*/ 3586038 w 3600615"/>
                <a:gd name="connsiteY109" fmla="*/ 461175 h 1186069"/>
                <a:gd name="connsiteX110" fmla="*/ 3586038 w 3600615"/>
                <a:gd name="connsiteY110" fmla="*/ 604298 h 1186069"/>
                <a:gd name="connsiteX111" fmla="*/ 3498574 w 3600615"/>
                <a:gd name="connsiteY111" fmla="*/ 636103 h 1186069"/>
                <a:gd name="connsiteX112" fmla="*/ 3411109 w 3600615"/>
                <a:gd name="connsiteY112" fmla="*/ 596347 h 1186069"/>
                <a:gd name="connsiteX113" fmla="*/ 3339548 w 3600615"/>
                <a:gd name="connsiteY113" fmla="*/ 691763 h 1186069"/>
                <a:gd name="connsiteX114" fmla="*/ 3260035 w 3600615"/>
                <a:gd name="connsiteY114" fmla="*/ 747422 h 1186069"/>
                <a:gd name="connsiteX115" fmla="*/ 3188473 w 3600615"/>
                <a:gd name="connsiteY115" fmla="*/ 731519 h 1186069"/>
                <a:gd name="connsiteX116" fmla="*/ 3204375 w 3600615"/>
                <a:gd name="connsiteY116" fmla="*/ 667909 h 1186069"/>
                <a:gd name="connsiteX117" fmla="*/ 3077155 w 3600615"/>
                <a:gd name="connsiteY117" fmla="*/ 652006 h 1186069"/>
                <a:gd name="connsiteX118" fmla="*/ 3005593 w 3600615"/>
                <a:gd name="connsiteY118" fmla="*/ 739470 h 1186069"/>
                <a:gd name="connsiteX119" fmla="*/ 2934031 w 3600615"/>
                <a:gd name="connsiteY119" fmla="*/ 787178 h 1186069"/>
                <a:gd name="connsiteX120" fmla="*/ 2870421 w 3600615"/>
                <a:gd name="connsiteY120" fmla="*/ 779227 h 1186069"/>
                <a:gd name="connsiteX121" fmla="*/ 2886323 w 3600615"/>
                <a:gd name="connsiteY121" fmla="*/ 715617 h 1186069"/>
                <a:gd name="connsiteX122" fmla="*/ 2759102 w 3600615"/>
                <a:gd name="connsiteY122" fmla="*/ 699714 h 1186069"/>
                <a:gd name="connsiteX123" fmla="*/ 2703443 w 3600615"/>
                <a:gd name="connsiteY123" fmla="*/ 795130 h 1186069"/>
                <a:gd name="connsiteX124" fmla="*/ 2576222 w 3600615"/>
                <a:gd name="connsiteY124" fmla="*/ 811032 h 1186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3600615" h="1186069">
                  <a:moveTo>
                    <a:pt x="2576222" y="811032"/>
                  </a:moveTo>
                  <a:cubicBezTo>
                    <a:pt x="2527189" y="817658"/>
                    <a:pt x="2455628" y="820308"/>
                    <a:pt x="2409245" y="834886"/>
                  </a:cubicBezTo>
                  <a:cubicBezTo>
                    <a:pt x="2362862" y="849464"/>
                    <a:pt x="2335033" y="886570"/>
                    <a:pt x="2297927" y="898497"/>
                  </a:cubicBezTo>
                  <a:cubicBezTo>
                    <a:pt x="2260821" y="910424"/>
                    <a:pt x="2226365" y="895846"/>
                    <a:pt x="2186609" y="906448"/>
                  </a:cubicBezTo>
                  <a:cubicBezTo>
                    <a:pt x="2146853" y="917050"/>
                    <a:pt x="2104445" y="952831"/>
                    <a:pt x="2059388" y="962107"/>
                  </a:cubicBezTo>
                  <a:cubicBezTo>
                    <a:pt x="2014331" y="971383"/>
                    <a:pt x="1958671" y="950180"/>
                    <a:pt x="1916264" y="962107"/>
                  </a:cubicBezTo>
                  <a:cubicBezTo>
                    <a:pt x="1873857" y="974034"/>
                    <a:pt x="1846028" y="1023067"/>
                    <a:pt x="1804946" y="1033669"/>
                  </a:cubicBezTo>
                  <a:cubicBezTo>
                    <a:pt x="1763864" y="1044271"/>
                    <a:pt x="1718807" y="1021741"/>
                    <a:pt x="1669774" y="1025717"/>
                  </a:cubicBezTo>
                  <a:cubicBezTo>
                    <a:pt x="1620741" y="1029693"/>
                    <a:pt x="1563757" y="1049572"/>
                    <a:pt x="1510748" y="1057523"/>
                  </a:cubicBezTo>
                  <a:cubicBezTo>
                    <a:pt x="1457739" y="1065474"/>
                    <a:pt x="1398105" y="1060173"/>
                    <a:pt x="1351722" y="1073425"/>
                  </a:cubicBezTo>
                  <a:cubicBezTo>
                    <a:pt x="1305339" y="1086677"/>
                    <a:pt x="1278834" y="1125109"/>
                    <a:pt x="1232452" y="1137036"/>
                  </a:cubicBezTo>
                  <a:cubicBezTo>
                    <a:pt x="1186070" y="1148963"/>
                    <a:pt x="1125109" y="1139686"/>
                    <a:pt x="1073426" y="1144987"/>
                  </a:cubicBezTo>
                  <a:cubicBezTo>
                    <a:pt x="1021743" y="1150288"/>
                    <a:pt x="967408" y="1163540"/>
                    <a:pt x="922351" y="1168841"/>
                  </a:cubicBezTo>
                  <a:cubicBezTo>
                    <a:pt x="877294" y="1174142"/>
                    <a:pt x="854765" y="1175467"/>
                    <a:pt x="803082" y="1176792"/>
                  </a:cubicBezTo>
                  <a:cubicBezTo>
                    <a:pt x="751399" y="1178117"/>
                    <a:pt x="667909" y="1178117"/>
                    <a:pt x="612250" y="1176792"/>
                  </a:cubicBezTo>
                  <a:cubicBezTo>
                    <a:pt x="556591" y="1175467"/>
                    <a:pt x="534063" y="1170166"/>
                    <a:pt x="469127" y="1168841"/>
                  </a:cubicBezTo>
                  <a:cubicBezTo>
                    <a:pt x="404191" y="1167516"/>
                    <a:pt x="222636" y="1168841"/>
                    <a:pt x="222636" y="1168841"/>
                  </a:cubicBezTo>
                  <a:cubicBezTo>
                    <a:pt x="160351" y="1168841"/>
                    <a:pt x="131196" y="1171491"/>
                    <a:pt x="95415" y="1168841"/>
                  </a:cubicBezTo>
                  <a:cubicBezTo>
                    <a:pt x="59634" y="1166191"/>
                    <a:pt x="15902" y="1186069"/>
                    <a:pt x="7951" y="1152938"/>
                  </a:cubicBezTo>
                  <a:cubicBezTo>
                    <a:pt x="0" y="1119808"/>
                    <a:pt x="35781" y="1020416"/>
                    <a:pt x="47708" y="970058"/>
                  </a:cubicBezTo>
                  <a:cubicBezTo>
                    <a:pt x="59635" y="919700"/>
                    <a:pt x="67586" y="871992"/>
                    <a:pt x="79513" y="850789"/>
                  </a:cubicBezTo>
                  <a:cubicBezTo>
                    <a:pt x="91440" y="829586"/>
                    <a:pt x="100716" y="852113"/>
                    <a:pt x="119269" y="842837"/>
                  </a:cubicBezTo>
                  <a:cubicBezTo>
                    <a:pt x="137822" y="833561"/>
                    <a:pt x="169628" y="816333"/>
                    <a:pt x="190831" y="795130"/>
                  </a:cubicBezTo>
                  <a:cubicBezTo>
                    <a:pt x="212034" y="773927"/>
                    <a:pt x="231913" y="747422"/>
                    <a:pt x="246490" y="715617"/>
                  </a:cubicBezTo>
                  <a:cubicBezTo>
                    <a:pt x="261067" y="683812"/>
                    <a:pt x="262392" y="644055"/>
                    <a:pt x="278295" y="604298"/>
                  </a:cubicBezTo>
                  <a:cubicBezTo>
                    <a:pt x="294198" y="564541"/>
                    <a:pt x="324678" y="518159"/>
                    <a:pt x="341906" y="477077"/>
                  </a:cubicBezTo>
                  <a:cubicBezTo>
                    <a:pt x="359134" y="435995"/>
                    <a:pt x="367085" y="382987"/>
                    <a:pt x="381662" y="357808"/>
                  </a:cubicBezTo>
                  <a:cubicBezTo>
                    <a:pt x="396239" y="332629"/>
                    <a:pt x="417443" y="323353"/>
                    <a:pt x="429370" y="326003"/>
                  </a:cubicBezTo>
                  <a:cubicBezTo>
                    <a:pt x="441297" y="328653"/>
                    <a:pt x="451899" y="349856"/>
                    <a:pt x="453224" y="373710"/>
                  </a:cubicBezTo>
                  <a:cubicBezTo>
                    <a:pt x="454549" y="397564"/>
                    <a:pt x="443948" y="432020"/>
                    <a:pt x="437322" y="469126"/>
                  </a:cubicBezTo>
                  <a:cubicBezTo>
                    <a:pt x="430696" y="506232"/>
                    <a:pt x="424070" y="552615"/>
                    <a:pt x="413468" y="596347"/>
                  </a:cubicBezTo>
                  <a:cubicBezTo>
                    <a:pt x="402866" y="640079"/>
                    <a:pt x="390939" y="694413"/>
                    <a:pt x="373711" y="731519"/>
                  </a:cubicBezTo>
                  <a:cubicBezTo>
                    <a:pt x="356483" y="768625"/>
                    <a:pt x="315402" y="801755"/>
                    <a:pt x="310101" y="818983"/>
                  </a:cubicBezTo>
                  <a:cubicBezTo>
                    <a:pt x="304800" y="836211"/>
                    <a:pt x="318052" y="846813"/>
                    <a:pt x="341906" y="834886"/>
                  </a:cubicBezTo>
                  <a:cubicBezTo>
                    <a:pt x="365760" y="822959"/>
                    <a:pt x="426720" y="784528"/>
                    <a:pt x="453224" y="747422"/>
                  </a:cubicBezTo>
                  <a:cubicBezTo>
                    <a:pt x="479728" y="710316"/>
                    <a:pt x="489005" y="658632"/>
                    <a:pt x="500932" y="612250"/>
                  </a:cubicBezTo>
                  <a:cubicBezTo>
                    <a:pt x="512859" y="565868"/>
                    <a:pt x="514184" y="510208"/>
                    <a:pt x="524786" y="469126"/>
                  </a:cubicBezTo>
                  <a:cubicBezTo>
                    <a:pt x="535388" y="428044"/>
                    <a:pt x="552615" y="390938"/>
                    <a:pt x="564542" y="365759"/>
                  </a:cubicBezTo>
                  <a:cubicBezTo>
                    <a:pt x="576469" y="340580"/>
                    <a:pt x="583096" y="320701"/>
                    <a:pt x="596348" y="318051"/>
                  </a:cubicBezTo>
                  <a:cubicBezTo>
                    <a:pt x="609600" y="315401"/>
                    <a:pt x="637429" y="323353"/>
                    <a:pt x="644055" y="349857"/>
                  </a:cubicBezTo>
                  <a:cubicBezTo>
                    <a:pt x="650681" y="376361"/>
                    <a:pt x="641405" y="438646"/>
                    <a:pt x="636104" y="477077"/>
                  </a:cubicBezTo>
                  <a:cubicBezTo>
                    <a:pt x="630803" y="515508"/>
                    <a:pt x="621527" y="547314"/>
                    <a:pt x="612250" y="580444"/>
                  </a:cubicBezTo>
                  <a:cubicBezTo>
                    <a:pt x="602974" y="613575"/>
                    <a:pt x="593697" y="644055"/>
                    <a:pt x="580445" y="675860"/>
                  </a:cubicBezTo>
                  <a:cubicBezTo>
                    <a:pt x="567193" y="707665"/>
                    <a:pt x="544664" y="743447"/>
                    <a:pt x="532737" y="771276"/>
                  </a:cubicBezTo>
                  <a:cubicBezTo>
                    <a:pt x="520810" y="799105"/>
                    <a:pt x="504907" y="833561"/>
                    <a:pt x="508883" y="842837"/>
                  </a:cubicBezTo>
                  <a:cubicBezTo>
                    <a:pt x="512859" y="852114"/>
                    <a:pt x="535388" y="849464"/>
                    <a:pt x="556591" y="826935"/>
                  </a:cubicBezTo>
                  <a:cubicBezTo>
                    <a:pt x="577794" y="804406"/>
                    <a:pt x="614901" y="747421"/>
                    <a:pt x="636104" y="707665"/>
                  </a:cubicBezTo>
                  <a:cubicBezTo>
                    <a:pt x="657307" y="667909"/>
                    <a:pt x="665259" y="636104"/>
                    <a:pt x="683812" y="588396"/>
                  </a:cubicBezTo>
                  <a:cubicBezTo>
                    <a:pt x="702365" y="540688"/>
                    <a:pt x="734170" y="463825"/>
                    <a:pt x="747422" y="421418"/>
                  </a:cubicBezTo>
                  <a:cubicBezTo>
                    <a:pt x="760674" y="379011"/>
                    <a:pt x="751398" y="352507"/>
                    <a:pt x="763325" y="333954"/>
                  </a:cubicBezTo>
                  <a:cubicBezTo>
                    <a:pt x="775252" y="315401"/>
                    <a:pt x="801756" y="300824"/>
                    <a:pt x="818984" y="310100"/>
                  </a:cubicBezTo>
                  <a:cubicBezTo>
                    <a:pt x="836212" y="319377"/>
                    <a:pt x="868017" y="344556"/>
                    <a:pt x="866692" y="389613"/>
                  </a:cubicBezTo>
                  <a:cubicBezTo>
                    <a:pt x="865367" y="434670"/>
                    <a:pt x="832236" y="524785"/>
                    <a:pt x="811033" y="580444"/>
                  </a:cubicBezTo>
                  <a:cubicBezTo>
                    <a:pt x="789830" y="636103"/>
                    <a:pt x="760674" y="686462"/>
                    <a:pt x="739471" y="723568"/>
                  </a:cubicBezTo>
                  <a:cubicBezTo>
                    <a:pt x="718268" y="760674"/>
                    <a:pt x="682487" y="780552"/>
                    <a:pt x="683812" y="803081"/>
                  </a:cubicBezTo>
                  <a:cubicBezTo>
                    <a:pt x="685137" y="825610"/>
                    <a:pt x="724894" y="862716"/>
                    <a:pt x="747422" y="858740"/>
                  </a:cubicBezTo>
                  <a:cubicBezTo>
                    <a:pt x="769950" y="854764"/>
                    <a:pt x="793805" y="809707"/>
                    <a:pt x="818984" y="779227"/>
                  </a:cubicBezTo>
                  <a:cubicBezTo>
                    <a:pt x="844163" y="748747"/>
                    <a:pt x="870667" y="716942"/>
                    <a:pt x="898497" y="675860"/>
                  </a:cubicBezTo>
                  <a:cubicBezTo>
                    <a:pt x="926327" y="634778"/>
                    <a:pt x="962108" y="571168"/>
                    <a:pt x="985962" y="532737"/>
                  </a:cubicBezTo>
                  <a:cubicBezTo>
                    <a:pt x="1009816" y="494306"/>
                    <a:pt x="1020418" y="470451"/>
                    <a:pt x="1041621" y="445272"/>
                  </a:cubicBezTo>
                  <a:cubicBezTo>
                    <a:pt x="1062824" y="420093"/>
                    <a:pt x="1094629" y="386963"/>
                    <a:pt x="1113182" y="381662"/>
                  </a:cubicBezTo>
                  <a:cubicBezTo>
                    <a:pt x="1131735" y="376361"/>
                    <a:pt x="1152939" y="392264"/>
                    <a:pt x="1152939" y="413467"/>
                  </a:cubicBezTo>
                  <a:cubicBezTo>
                    <a:pt x="1152939" y="434670"/>
                    <a:pt x="1130410" y="469127"/>
                    <a:pt x="1113182" y="508883"/>
                  </a:cubicBezTo>
                  <a:cubicBezTo>
                    <a:pt x="1095954" y="548640"/>
                    <a:pt x="1072101" y="608274"/>
                    <a:pt x="1049572" y="652006"/>
                  </a:cubicBezTo>
                  <a:cubicBezTo>
                    <a:pt x="1027043" y="695738"/>
                    <a:pt x="995238" y="739471"/>
                    <a:pt x="978010" y="771276"/>
                  </a:cubicBezTo>
                  <a:cubicBezTo>
                    <a:pt x="960782" y="803081"/>
                    <a:pt x="932953" y="844162"/>
                    <a:pt x="946205" y="842837"/>
                  </a:cubicBezTo>
                  <a:cubicBezTo>
                    <a:pt x="959457" y="841512"/>
                    <a:pt x="1024393" y="791154"/>
                    <a:pt x="1057523" y="763324"/>
                  </a:cubicBezTo>
                  <a:cubicBezTo>
                    <a:pt x="1090654" y="735495"/>
                    <a:pt x="1110532" y="712966"/>
                    <a:pt x="1144988" y="675860"/>
                  </a:cubicBezTo>
                  <a:cubicBezTo>
                    <a:pt x="1179444" y="638754"/>
                    <a:pt x="1228476" y="580444"/>
                    <a:pt x="1264257" y="540688"/>
                  </a:cubicBezTo>
                  <a:cubicBezTo>
                    <a:pt x="1300038" y="500932"/>
                    <a:pt x="1337144" y="450573"/>
                    <a:pt x="1359673" y="437321"/>
                  </a:cubicBezTo>
                  <a:cubicBezTo>
                    <a:pt x="1382202" y="424069"/>
                    <a:pt x="1392803" y="445272"/>
                    <a:pt x="1399429" y="461175"/>
                  </a:cubicBezTo>
                  <a:cubicBezTo>
                    <a:pt x="1406055" y="477078"/>
                    <a:pt x="1417982" y="494306"/>
                    <a:pt x="1399429" y="532737"/>
                  </a:cubicBezTo>
                  <a:cubicBezTo>
                    <a:pt x="1380876" y="571168"/>
                    <a:pt x="1321241" y="652007"/>
                    <a:pt x="1288111" y="691763"/>
                  </a:cubicBezTo>
                  <a:cubicBezTo>
                    <a:pt x="1254981" y="731519"/>
                    <a:pt x="1213899" y="750073"/>
                    <a:pt x="1200647" y="771276"/>
                  </a:cubicBezTo>
                  <a:cubicBezTo>
                    <a:pt x="1187395" y="792479"/>
                    <a:pt x="1179443" y="838861"/>
                    <a:pt x="1208598" y="818983"/>
                  </a:cubicBezTo>
                  <a:cubicBezTo>
                    <a:pt x="1237753" y="799105"/>
                    <a:pt x="1311964" y="712966"/>
                    <a:pt x="1375575" y="652006"/>
                  </a:cubicBezTo>
                  <a:cubicBezTo>
                    <a:pt x="1439186" y="591046"/>
                    <a:pt x="1547854" y="474426"/>
                    <a:pt x="1590261" y="453223"/>
                  </a:cubicBezTo>
                  <a:cubicBezTo>
                    <a:pt x="1632668" y="432020"/>
                    <a:pt x="1636643" y="498281"/>
                    <a:pt x="1630017" y="524785"/>
                  </a:cubicBezTo>
                  <a:cubicBezTo>
                    <a:pt x="1623391" y="551289"/>
                    <a:pt x="1575683" y="580445"/>
                    <a:pt x="1550504" y="612250"/>
                  </a:cubicBezTo>
                  <a:cubicBezTo>
                    <a:pt x="1525325" y="644055"/>
                    <a:pt x="1480267" y="705015"/>
                    <a:pt x="1478942" y="715617"/>
                  </a:cubicBezTo>
                  <a:cubicBezTo>
                    <a:pt x="1477617" y="726219"/>
                    <a:pt x="1517374" y="702364"/>
                    <a:pt x="1542553" y="675860"/>
                  </a:cubicBezTo>
                  <a:cubicBezTo>
                    <a:pt x="1567732" y="649356"/>
                    <a:pt x="1595561" y="589720"/>
                    <a:pt x="1630017" y="556590"/>
                  </a:cubicBezTo>
                  <a:cubicBezTo>
                    <a:pt x="1664473" y="523460"/>
                    <a:pt x="1716157" y="483703"/>
                    <a:pt x="1749287" y="477077"/>
                  </a:cubicBezTo>
                  <a:cubicBezTo>
                    <a:pt x="1782417" y="470451"/>
                    <a:pt x="1796995" y="504907"/>
                    <a:pt x="1828800" y="516834"/>
                  </a:cubicBezTo>
                  <a:cubicBezTo>
                    <a:pt x="1860605" y="528761"/>
                    <a:pt x="1920240" y="563216"/>
                    <a:pt x="1940118" y="548639"/>
                  </a:cubicBezTo>
                  <a:cubicBezTo>
                    <a:pt x="1959996" y="534062"/>
                    <a:pt x="1929516" y="442622"/>
                    <a:pt x="1948069" y="429370"/>
                  </a:cubicBezTo>
                  <a:cubicBezTo>
                    <a:pt x="1966622" y="416118"/>
                    <a:pt x="2019631" y="455874"/>
                    <a:pt x="2051436" y="469126"/>
                  </a:cubicBezTo>
                  <a:cubicBezTo>
                    <a:pt x="2083241" y="482378"/>
                    <a:pt x="2124324" y="522135"/>
                    <a:pt x="2138901" y="508883"/>
                  </a:cubicBezTo>
                  <a:cubicBezTo>
                    <a:pt x="2153478" y="495631"/>
                    <a:pt x="2105771" y="421418"/>
                    <a:pt x="2138901" y="389613"/>
                  </a:cubicBezTo>
                  <a:cubicBezTo>
                    <a:pt x="2172031" y="357808"/>
                    <a:pt x="2284674" y="316726"/>
                    <a:pt x="2337683" y="318051"/>
                  </a:cubicBezTo>
                  <a:cubicBezTo>
                    <a:pt x="2390692" y="319376"/>
                    <a:pt x="2434424" y="404190"/>
                    <a:pt x="2456953" y="397564"/>
                  </a:cubicBezTo>
                  <a:cubicBezTo>
                    <a:pt x="2479482" y="390938"/>
                    <a:pt x="2450326" y="312751"/>
                    <a:pt x="2472855" y="278295"/>
                  </a:cubicBezTo>
                  <a:cubicBezTo>
                    <a:pt x="2495384" y="243839"/>
                    <a:pt x="2561645" y="194806"/>
                    <a:pt x="2592125" y="190830"/>
                  </a:cubicBezTo>
                  <a:cubicBezTo>
                    <a:pt x="2622605" y="186854"/>
                    <a:pt x="2627906" y="234563"/>
                    <a:pt x="2655735" y="254441"/>
                  </a:cubicBezTo>
                  <a:cubicBezTo>
                    <a:pt x="2683565" y="274319"/>
                    <a:pt x="2725972" y="307450"/>
                    <a:pt x="2759102" y="310100"/>
                  </a:cubicBezTo>
                  <a:cubicBezTo>
                    <a:pt x="2792233" y="312750"/>
                    <a:pt x="2839941" y="304799"/>
                    <a:pt x="2854518" y="270343"/>
                  </a:cubicBezTo>
                  <a:cubicBezTo>
                    <a:pt x="2869095" y="235887"/>
                    <a:pt x="2838616" y="136496"/>
                    <a:pt x="2846567" y="103366"/>
                  </a:cubicBezTo>
                  <a:cubicBezTo>
                    <a:pt x="2854518" y="70236"/>
                    <a:pt x="2879698" y="75537"/>
                    <a:pt x="2902226" y="71561"/>
                  </a:cubicBezTo>
                  <a:cubicBezTo>
                    <a:pt x="2924754" y="67585"/>
                    <a:pt x="2959210" y="62284"/>
                    <a:pt x="2981739" y="79512"/>
                  </a:cubicBezTo>
                  <a:cubicBezTo>
                    <a:pt x="3004268" y="96740"/>
                    <a:pt x="3014869" y="151074"/>
                    <a:pt x="3037398" y="174928"/>
                  </a:cubicBezTo>
                  <a:cubicBezTo>
                    <a:pt x="3059927" y="198782"/>
                    <a:pt x="3090407" y="219986"/>
                    <a:pt x="3116911" y="222636"/>
                  </a:cubicBezTo>
                  <a:cubicBezTo>
                    <a:pt x="3143415" y="225286"/>
                    <a:pt x="3188473" y="216009"/>
                    <a:pt x="3196424" y="190830"/>
                  </a:cubicBezTo>
                  <a:cubicBezTo>
                    <a:pt x="3204375" y="165651"/>
                    <a:pt x="3167269" y="100716"/>
                    <a:pt x="3164619" y="71561"/>
                  </a:cubicBezTo>
                  <a:cubicBezTo>
                    <a:pt x="3161969" y="42406"/>
                    <a:pt x="3156668" y="25179"/>
                    <a:pt x="3180522" y="15902"/>
                  </a:cubicBezTo>
                  <a:cubicBezTo>
                    <a:pt x="3204376" y="6625"/>
                    <a:pt x="3275937" y="0"/>
                    <a:pt x="3307742" y="15902"/>
                  </a:cubicBezTo>
                  <a:cubicBezTo>
                    <a:pt x="3339547" y="31804"/>
                    <a:pt x="3343523" y="82162"/>
                    <a:pt x="3371353" y="111317"/>
                  </a:cubicBezTo>
                  <a:cubicBezTo>
                    <a:pt x="3399183" y="140472"/>
                    <a:pt x="3452191" y="172277"/>
                    <a:pt x="3474720" y="190830"/>
                  </a:cubicBezTo>
                  <a:cubicBezTo>
                    <a:pt x="3497249" y="209383"/>
                    <a:pt x="3495923" y="202758"/>
                    <a:pt x="3506525" y="222636"/>
                  </a:cubicBezTo>
                  <a:cubicBezTo>
                    <a:pt x="3517127" y="242514"/>
                    <a:pt x="3525078" y="270344"/>
                    <a:pt x="3538330" y="310100"/>
                  </a:cubicBezTo>
                  <a:cubicBezTo>
                    <a:pt x="3551582" y="349856"/>
                    <a:pt x="3578087" y="412142"/>
                    <a:pt x="3586038" y="461175"/>
                  </a:cubicBezTo>
                  <a:cubicBezTo>
                    <a:pt x="3593989" y="510208"/>
                    <a:pt x="3600615" y="575143"/>
                    <a:pt x="3586038" y="604298"/>
                  </a:cubicBezTo>
                  <a:cubicBezTo>
                    <a:pt x="3571461" y="633453"/>
                    <a:pt x="3527729" y="637428"/>
                    <a:pt x="3498574" y="636103"/>
                  </a:cubicBezTo>
                  <a:cubicBezTo>
                    <a:pt x="3469419" y="634778"/>
                    <a:pt x="3437613" y="587070"/>
                    <a:pt x="3411109" y="596347"/>
                  </a:cubicBezTo>
                  <a:cubicBezTo>
                    <a:pt x="3384605" y="605624"/>
                    <a:pt x="3364727" y="666584"/>
                    <a:pt x="3339548" y="691763"/>
                  </a:cubicBezTo>
                  <a:cubicBezTo>
                    <a:pt x="3314369" y="716942"/>
                    <a:pt x="3285214" y="740796"/>
                    <a:pt x="3260035" y="747422"/>
                  </a:cubicBezTo>
                  <a:cubicBezTo>
                    <a:pt x="3234856" y="754048"/>
                    <a:pt x="3197750" y="744771"/>
                    <a:pt x="3188473" y="731519"/>
                  </a:cubicBezTo>
                  <a:cubicBezTo>
                    <a:pt x="3179196" y="718267"/>
                    <a:pt x="3222928" y="681161"/>
                    <a:pt x="3204375" y="667909"/>
                  </a:cubicBezTo>
                  <a:cubicBezTo>
                    <a:pt x="3185822" y="654657"/>
                    <a:pt x="3110285" y="640079"/>
                    <a:pt x="3077155" y="652006"/>
                  </a:cubicBezTo>
                  <a:cubicBezTo>
                    <a:pt x="3044025" y="663933"/>
                    <a:pt x="3029447" y="716941"/>
                    <a:pt x="3005593" y="739470"/>
                  </a:cubicBezTo>
                  <a:cubicBezTo>
                    <a:pt x="2981739" y="761999"/>
                    <a:pt x="2956560" y="780552"/>
                    <a:pt x="2934031" y="787178"/>
                  </a:cubicBezTo>
                  <a:cubicBezTo>
                    <a:pt x="2911502" y="793804"/>
                    <a:pt x="2878372" y="791154"/>
                    <a:pt x="2870421" y="779227"/>
                  </a:cubicBezTo>
                  <a:cubicBezTo>
                    <a:pt x="2862470" y="767300"/>
                    <a:pt x="2904876" y="728869"/>
                    <a:pt x="2886323" y="715617"/>
                  </a:cubicBezTo>
                  <a:cubicBezTo>
                    <a:pt x="2867770" y="702365"/>
                    <a:pt x="2789582" y="686462"/>
                    <a:pt x="2759102" y="699714"/>
                  </a:cubicBezTo>
                  <a:cubicBezTo>
                    <a:pt x="2728622" y="712966"/>
                    <a:pt x="2733923" y="776577"/>
                    <a:pt x="2703443" y="795130"/>
                  </a:cubicBezTo>
                  <a:cubicBezTo>
                    <a:pt x="2672963" y="813683"/>
                    <a:pt x="2625255" y="804406"/>
                    <a:pt x="2576222" y="811032"/>
                  </a:cubicBezTo>
                  <a:close/>
                </a:path>
              </a:pathLst>
            </a:cu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6183253" y="3589544"/>
              <a:ext cx="1720655" cy="863623"/>
            </a:xfrm>
            <a:custGeom>
              <a:avLst/>
              <a:gdLst>
                <a:gd name="connsiteX0" fmla="*/ 25179 w 1803621"/>
                <a:gd name="connsiteY0" fmla="*/ 288897 h 800431"/>
                <a:gd name="connsiteX1" fmla="*/ 104692 w 1803621"/>
                <a:gd name="connsiteY1" fmla="*/ 543338 h 800431"/>
                <a:gd name="connsiteX2" fmla="*/ 80838 w 1803621"/>
                <a:gd name="connsiteY2" fmla="*/ 750072 h 800431"/>
                <a:gd name="connsiteX3" fmla="*/ 25179 w 1803621"/>
                <a:gd name="connsiteY3" fmla="*/ 789829 h 800431"/>
                <a:gd name="connsiteX4" fmla="*/ 231913 w 1803621"/>
                <a:gd name="connsiteY4" fmla="*/ 686462 h 800431"/>
                <a:gd name="connsiteX5" fmla="*/ 327329 w 1803621"/>
                <a:gd name="connsiteY5" fmla="*/ 670559 h 800431"/>
                <a:gd name="connsiteX6" fmla="*/ 414793 w 1803621"/>
                <a:gd name="connsiteY6" fmla="*/ 710316 h 800431"/>
                <a:gd name="connsiteX7" fmla="*/ 406842 w 1803621"/>
                <a:gd name="connsiteY7" fmla="*/ 773926 h 800431"/>
                <a:gd name="connsiteX8" fmla="*/ 470452 w 1803621"/>
                <a:gd name="connsiteY8" fmla="*/ 781878 h 800431"/>
                <a:gd name="connsiteX9" fmla="*/ 605624 w 1803621"/>
                <a:gd name="connsiteY9" fmla="*/ 694413 h 800431"/>
                <a:gd name="connsiteX10" fmla="*/ 701040 w 1803621"/>
                <a:gd name="connsiteY10" fmla="*/ 686462 h 800431"/>
                <a:gd name="connsiteX11" fmla="*/ 716943 w 1803621"/>
                <a:gd name="connsiteY11" fmla="*/ 734170 h 800431"/>
                <a:gd name="connsiteX12" fmla="*/ 804407 w 1803621"/>
                <a:gd name="connsiteY12" fmla="*/ 750072 h 800431"/>
                <a:gd name="connsiteX13" fmla="*/ 955482 w 1803621"/>
                <a:gd name="connsiteY13" fmla="*/ 694413 h 800431"/>
                <a:gd name="connsiteX14" fmla="*/ 1106556 w 1803621"/>
                <a:gd name="connsiteY14" fmla="*/ 742121 h 800431"/>
                <a:gd name="connsiteX15" fmla="*/ 1281485 w 1803621"/>
                <a:gd name="connsiteY15" fmla="*/ 750072 h 800431"/>
                <a:gd name="connsiteX16" fmla="*/ 1408706 w 1803621"/>
                <a:gd name="connsiteY16" fmla="*/ 742121 h 800431"/>
                <a:gd name="connsiteX17" fmla="*/ 1615440 w 1803621"/>
                <a:gd name="connsiteY17" fmla="*/ 638754 h 800431"/>
                <a:gd name="connsiteX18" fmla="*/ 1790369 w 1803621"/>
                <a:gd name="connsiteY18" fmla="*/ 519485 h 800431"/>
                <a:gd name="connsiteX19" fmla="*/ 1694953 w 1803621"/>
                <a:gd name="connsiteY19" fmla="*/ 344556 h 800431"/>
                <a:gd name="connsiteX20" fmla="*/ 1504122 w 1803621"/>
                <a:gd name="connsiteY20" fmla="*/ 233238 h 800431"/>
                <a:gd name="connsiteX21" fmla="*/ 1313290 w 1803621"/>
                <a:gd name="connsiteY21" fmla="*/ 217335 h 800431"/>
                <a:gd name="connsiteX22" fmla="*/ 1162216 w 1803621"/>
                <a:gd name="connsiteY22" fmla="*/ 304799 h 800431"/>
                <a:gd name="connsiteX23" fmla="*/ 1050897 w 1803621"/>
                <a:gd name="connsiteY23" fmla="*/ 288897 h 800431"/>
                <a:gd name="connsiteX24" fmla="*/ 979336 w 1803621"/>
                <a:gd name="connsiteY24" fmla="*/ 169627 h 800431"/>
                <a:gd name="connsiteX25" fmla="*/ 915725 w 1803621"/>
                <a:gd name="connsiteY25" fmla="*/ 66260 h 800431"/>
                <a:gd name="connsiteX26" fmla="*/ 844163 w 1803621"/>
                <a:gd name="connsiteY26" fmla="*/ 98065 h 800431"/>
                <a:gd name="connsiteX27" fmla="*/ 844163 w 1803621"/>
                <a:gd name="connsiteY27" fmla="*/ 225286 h 800431"/>
                <a:gd name="connsiteX28" fmla="*/ 740796 w 1803621"/>
                <a:gd name="connsiteY28" fmla="*/ 225286 h 800431"/>
                <a:gd name="connsiteX29" fmla="*/ 661283 w 1803621"/>
                <a:gd name="connsiteY29" fmla="*/ 98065 h 800431"/>
                <a:gd name="connsiteX30" fmla="*/ 605624 w 1803621"/>
                <a:gd name="connsiteY30" fmla="*/ 26504 h 800431"/>
                <a:gd name="connsiteX31" fmla="*/ 502257 w 1803621"/>
                <a:gd name="connsiteY31" fmla="*/ 26504 h 800431"/>
                <a:gd name="connsiteX32" fmla="*/ 502257 w 1803621"/>
                <a:gd name="connsiteY32" fmla="*/ 185530 h 800431"/>
                <a:gd name="connsiteX33" fmla="*/ 414793 w 1803621"/>
                <a:gd name="connsiteY33" fmla="*/ 233238 h 800431"/>
                <a:gd name="connsiteX34" fmla="*/ 287572 w 1803621"/>
                <a:gd name="connsiteY34" fmla="*/ 153725 h 800431"/>
                <a:gd name="connsiteX35" fmla="*/ 184205 w 1803621"/>
                <a:gd name="connsiteY35" fmla="*/ 34455 h 800431"/>
                <a:gd name="connsiteX36" fmla="*/ 56984 w 1803621"/>
                <a:gd name="connsiteY36" fmla="*/ 66260 h 800431"/>
                <a:gd name="connsiteX37" fmla="*/ 41082 w 1803621"/>
                <a:gd name="connsiteY37" fmla="*/ 201432 h 800431"/>
                <a:gd name="connsiteX38" fmla="*/ 25179 w 1803621"/>
                <a:gd name="connsiteY38" fmla="*/ 288897 h 800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03621" h="800431">
                  <a:moveTo>
                    <a:pt x="25179" y="288897"/>
                  </a:moveTo>
                  <a:cubicBezTo>
                    <a:pt x="35781" y="345881"/>
                    <a:pt x="95416" y="466476"/>
                    <a:pt x="104692" y="543338"/>
                  </a:cubicBezTo>
                  <a:cubicBezTo>
                    <a:pt x="113968" y="620200"/>
                    <a:pt x="94090" y="708990"/>
                    <a:pt x="80838" y="750072"/>
                  </a:cubicBezTo>
                  <a:cubicBezTo>
                    <a:pt x="67586" y="791154"/>
                    <a:pt x="0" y="800431"/>
                    <a:pt x="25179" y="789829"/>
                  </a:cubicBezTo>
                  <a:cubicBezTo>
                    <a:pt x="50358" y="779227"/>
                    <a:pt x="181555" y="706340"/>
                    <a:pt x="231913" y="686462"/>
                  </a:cubicBezTo>
                  <a:cubicBezTo>
                    <a:pt x="282271" y="666584"/>
                    <a:pt x="296849" y="666583"/>
                    <a:pt x="327329" y="670559"/>
                  </a:cubicBezTo>
                  <a:cubicBezTo>
                    <a:pt x="357809" y="674535"/>
                    <a:pt x="401541" y="693088"/>
                    <a:pt x="414793" y="710316"/>
                  </a:cubicBezTo>
                  <a:cubicBezTo>
                    <a:pt x="428045" y="727544"/>
                    <a:pt x="397566" y="761999"/>
                    <a:pt x="406842" y="773926"/>
                  </a:cubicBezTo>
                  <a:cubicBezTo>
                    <a:pt x="416118" y="785853"/>
                    <a:pt x="437322" y="795130"/>
                    <a:pt x="470452" y="781878"/>
                  </a:cubicBezTo>
                  <a:cubicBezTo>
                    <a:pt x="503582" y="768626"/>
                    <a:pt x="567193" y="710316"/>
                    <a:pt x="605624" y="694413"/>
                  </a:cubicBezTo>
                  <a:cubicBezTo>
                    <a:pt x="644055" y="678510"/>
                    <a:pt x="682487" y="679836"/>
                    <a:pt x="701040" y="686462"/>
                  </a:cubicBezTo>
                  <a:cubicBezTo>
                    <a:pt x="719593" y="693088"/>
                    <a:pt x="699715" y="723568"/>
                    <a:pt x="716943" y="734170"/>
                  </a:cubicBezTo>
                  <a:cubicBezTo>
                    <a:pt x="734171" y="744772"/>
                    <a:pt x="764651" y="756698"/>
                    <a:pt x="804407" y="750072"/>
                  </a:cubicBezTo>
                  <a:cubicBezTo>
                    <a:pt x="844164" y="743446"/>
                    <a:pt x="905124" y="695738"/>
                    <a:pt x="955482" y="694413"/>
                  </a:cubicBezTo>
                  <a:cubicBezTo>
                    <a:pt x="1005840" y="693088"/>
                    <a:pt x="1052222" y="732845"/>
                    <a:pt x="1106556" y="742121"/>
                  </a:cubicBezTo>
                  <a:cubicBezTo>
                    <a:pt x="1160890" y="751397"/>
                    <a:pt x="1231127" y="750072"/>
                    <a:pt x="1281485" y="750072"/>
                  </a:cubicBezTo>
                  <a:cubicBezTo>
                    <a:pt x="1331843" y="750072"/>
                    <a:pt x="1353047" y="760674"/>
                    <a:pt x="1408706" y="742121"/>
                  </a:cubicBezTo>
                  <a:cubicBezTo>
                    <a:pt x="1464365" y="723568"/>
                    <a:pt x="1551830" y="675860"/>
                    <a:pt x="1615440" y="638754"/>
                  </a:cubicBezTo>
                  <a:cubicBezTo>
                    <a:pt x="1679051" y="601648"/>
                    <a:pt x="1777117" y="568518"/>
                    <a:pt x="1790369" y="519485"/>
                  </a:cubicBezTo>
                  <a:cubicBezTo>
                    <a:pt x="1803621" y="470452"/>
                    <a:pt x="1742661" y="392264"/>
                    <a:pt x="1694953" y="344556"/>
                  </a:cubicBezTo>
                  <a:cubicBezTo>
                    <a:pt x="1647245" y="296848"/>
                    <a:pt x="1567732" y="254441"/>
                    <a:pt x="1504122" y="233238"/>
                  </a:cubicBezTo>
                  <a:cubicBezTo>
                    <a:pt x="1440512" y="212035"/>
                    <a:pt x="1370274" y="205408"/>
                    <a:pt x="1313290" y="217335"/>
                  </a:cubicBezTo>
                  <a:cubicBezTo>
                    <a:pt x="1256306" y="229262"/>
                    <a:pt x="1205948" y="292872"/>
                    <a:pt x="1162216" y="304799"/>
                  </a:cubicBezTo>
                  <a:cubicBezTo>
                    <a:pt x="1118484" y="316726"/>
                    <a:pt x="1081377" y="311426"/>
                    <a:pt x="1050897" y="288897"/>
                  </a:cubicBezTo>
                  <a:cubicBezTo>
                    <a:pt x="1020417" y="266368"/>
                    <a:pt x="1001865" y="206733"/>
                    <a:pt x="979336" y="169627"/>
                  </a:cubicBezTo>
                  <a:cubicBezTo>
                    <a:pt x="956807" y="132521"/>
                    <a:pt x="938254" y="78187"/>
                    <a:pt x="915725" y="66260"/>
                  </a:cubicBezTo>
                  <a:cubicBezTo>
                    <a:pt x="893196" y="54333"/>
                    <a:pt x="856090" y="71561"/>
                    <a:pt x="844163" y="98065"/>
                  </a:cubicBezTo>
                  <a:cubicBezTo>
                    <a:pt x="832236" y="124569"/>
                    <a:pt x="861391" y="204082"/>
                    <a:pt x="844163" y="225286"/>
                  </a:cubicBezTo>
                  <a:cubicBezTo>
                    <a:pt x="826935" y="246490"/>
                    <a:pt x="771276" y="246489"/>
                    <a:pt x="740796" y="225286"/>
                  </a:cubicBezTo>
                  <a:cubicBezTo>
                    <a:pt x="710316" y="204083"/>
                    <a:pt x="683812" y="131195"/>
                    <a:pt x="661283" y="98065"/>
                  </a:cubicBezTo>
                  <a:cubicBezTo>
                    <a:pt x="638754" y="64935"/>
                    <a:pt x="632128" y="38431"/>
                    <a:pt x="605624" y="26504"/>
                  </a:cubicBezTo>
                  <a:cubicBezTo>
                    <a:pt x="579120" y="14577"/>
                    <a:pt x="519485" y="0"/>
                    <a:pt x="502257" y="26504"/>
                  </a:cubicBezTo>
                  <a:cubicBezTo>
                    <a:pt x="485029" y="53008"/>
                    <a:pt x="516834" y="151074"/>
                    <a:pt x="502257" y="185530"/>
                  </a:cubicBezTo>
                  <a:cubicBezTo>
                    <a:pt x="487680" y="219986"/>
                    <a:pt x="450574" y="238539"/>
                    <a:pt x="414793" y="233238"/>
                  </a:cubicBezTo>
                  <a:cubicBezTo>
                    <a:pt x="379012" y="227937"/>
                    <a:pt x="326003" y="186856"/>
                    <a:pt x="287572" y="153725"/>
                  </a:cubicBezTo>
                  <a:cubicBezTo>
                    <a:pt x="249141" y="120594"/>
                    <a:pt x="222636" y="49032"/>
                    <a:pt x="184205" y="34455"/>
                  </a:cubicBezTo>
                  <a:cubicBezTo>
                    <a:pt x="145774" y="19878"/>
                    <a:pt x="80838" y="38431"/>
                    <a:pt x="56984" y="66260"/>
                  </a:cubicBezTo>
                  <a:cubicBezTo>
                    <a:pt x="33130" y="94089"/>
                    <a:pt x="43732" y="165651"/>
                    <a:pt x="41082" y="201432"/>
                  </a:cubicBezTo>
                  <a:cubicBezTo>
                    <a:pt x="38432" y="237213"/>
                    <a:pt x="14577" y="231913"/>
                    <a:pt x="25179" y="288897"/>
                  </a:cubicBezTo>
                  <a:close/>
                </a:path>
              </a:pathLst>
            </a:cu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hidden="1"/>
            <p:cNvSpPr txBox="1"/>
            <p:nvPr/>
          </p:nvSpPr>
          <p:spPr>
            <a:xfrm>
              <a:off x="457200" y="4343400"/>
              <a:ext cx="914400" cy="369332"/>
            </a:xfrm>
            <a:prstGeom prst="rect">
              <a:avLst/>
            </a:prstGeom>
            <a:noFill/>
          </p:spPr>
          <p:txBody>
            <a:bodyPr wrap="square" rtlCol="0">
              <a:spAutoFit/>
            </a:bodyPr>
            <a:lstStyle/>
            <a:p>
              <a:r>
                <a:rPr lang="en-US" dirty="0" smtClean="0"/>
                <a:t>C1-C5</a:t>
              </a:r>
              <a:endParaRPr lang="en-US" dirty="0"/>
            </a:p>
          </p:txBody>
        </p:sp>
        <p:sp>
          <p:nvSpPr>
            <p:cNvPr id="10" name="TextBox 9" hidden="1"/>
            <p:cNvSpPr txBox="1"/>
            <p:nvPr/>
          </p:nvSpPr>
          <p:spPr>
            <a:xfrm>
              <a:off x="1981200" y="5105400"/>
              <a:ext cx="1066800" cy="369332"/>
            </a:xfrm>
            <a:prstGeom prst="rect">
              <a:avLst/>
            </a:prstGeom>
            <a:noFill/>
          </p:spPr>
          <p:txBody>
            <a:bodyPr wrap="square" rtlCol="0">
              <a:spAutoFit/>
            </a:bodyPr>
            <a:lstStyle/>
            <a:p>
              <a:r>
                <a:rPr lang="en-US" dirty="0" smtClean="0"/>
                <a:t>C6-T2</a:t>
              </a:r>
              <a:endParaRPr lang="en-US" dirty="0"/>
            </a:p>
          </p:txBody>
        </p:sp>
        <p:sp>
          <p:nvSpPr>
            <p:cNvPr id="11" name="TextBox 10" hidden="1"/>
            <p:cNvSpPr txBox="1"/>
            <p:nvPr/>
          </p:nvSpPr>
          <p:spPr>
            <a:xfrm>
              <a:off x="4191000" y="5105400"/>
              <a:ext cx="838200" cy="381000"/>
            </a:xfrm>
            <a:prstGeom prst="rect">
              <a:avLst/>
            </a:prstGeom>
            <a:noFill/>
          </p:spPr>
          <p:txBody>
            <a:bodyPr wrap="square" rtlCol="0">
              <a:spAutoFit/>
            </a:bodyPr>
            <a:lstStyle/>
            <a:p>
              <a:r>
                <a:rPr lang="en-US" dirty="0" smtClean="0"/>
                <a:t>T3-L3</a:t>
              </a:r>
              <a:endParaRPr lang="en-US" dirty="0"/>
            </a:p>
          </p:txBody>
        </p:sp>
        <p:sp>
          <p:nvSpPr>
            <p:cNvPr id="12" name="TextBox 11" hidden="1"/>
            <p:cNvSpPr txBox="1"/>
            <p:nvPr/>
          </p:nvSpPr>
          <p:spPr>
            <a:xfrm>
              <a:off x="6629400" y="4648200"/>
              <a:ext cx="990600" cy="369332"/>
            </a:xfrm>
            <a:prstGeom prst="rect">
              <a:avLst/>
            </a:prstGeom>
            <a:noFill/>
          </p:spPr>
          <p:txBody>
            <a:bodyPr wrap="square" rtlCol="0">
              <a:spAutoFit/>
            </a:bodyPr>
            <a:lstStyle/>
            <a:p>
              <a:r>
                <a:rPr lang="en-US" dirty="0" smtClean="0"/>
                <a:t>L4-S3</a:t>
              </a:r>
              <a:endParaRPr lang="en-US" dirty="0"/>
            </a:p>
          </p:txBody>
        </p:sp>
      </p:grpSp>
      <p:graphicFrame>
        <p:nvGraphicFramePr>
          <p:cNvPr id="13" name="Table 12"/>
          <p:cNvGraphicFramePr>
            <a:graphicFrameLocks noGrp="1"/>
          </p:cNvGraphicFramePr>
          <p:nvPr/>
        </p:nvGraphicFramePr>
        <p:xfrm>
          <a:off x="1295400" y="3048000"/>
          <a:ext cx="7620000" cy="3638780"/>
        </p:xfrm>
        <a:graphic>
          <a:graphicData uri="http://schemas.openxmlformats.org/drawingml/2006/table">
            <a:tbl>
              <a:tblPr bandRow="1">
                <a:tableStyleId>{073A0DAA-6AF3-43AB-8588-CEC1D06C72B9}</a:tableStyleId>
              </a:tblPr>
              <a:tblGrid>
                <a:gridCol w="1905000"/>
                <a:gridCol w="1905000"/>
                <a:gridCol w="1905000"/>
                <a:gridCol w="1905000"/>
              </a:tblGrid>
              <a:tr h="1569215">
                <a:tc>
                  <a:txBody>
                    <a:bodyPr/>
                    <a:lstStyle/>
                    <a:p>
                      <a:r>
                        <a:rPr lang="en-US" sz="1600" dirty="0" err="1" smtClean="0">
                          <a:effectLst/>
                        </a:rPr>
                        <a:t>Tetraparesis</a:t>
                      </a:r>
                      <a:r>
                        <a:rPr lang="en-US" sz="1600" dirty="0" smtClean="0">
                          <a:effectLst/>
                        </a:rPr>
                        <a:t>/ </a:t>
                      </a:r>
                      <a:r>
                        <a:rPr lang="en-US" sz="1600" dirty="0" err="1" smtClean="0">
                          <a:effectLst/>
                        </a:rPr>
                        <a:t>plegia</a:t>
                      </a:r>
                      <a:endParaRPr lang="en-US" sz="1600" dirty="0" smtClean="0">
                        <a:effectLst/>
                      </a:endParaRPr>
                    </a:p>
                    <a:p>
                      <a:r>
                        <a:rPr lang="en-US" sz="1600" dirty="0" smtClean="0">
                          <a:effectLst/>
                        </a:rPr>
                        <a:t>Ataxia</a:t>
                      </a:r>
                      <a:endParaRPr lang="en-US" sz="1600" dirty="0">
                        <a:solidFill>
                          <a:schemeClr val="accent1"/>
                        </a:solidFill>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effectLst/>
                        </a:rPr>
                        <a:t>Tetraparesis</a:t>
                      </a:r>
                      <a:r>
                        <a:rPr lang="en-US" sz="1600" dirty="0" smtClean="0">
                          <a:effectLst/>
                        </a:rPr>
                        <a:t>/ </a:t>
                      </a:r>
                      <a:r>
                        <a:rPr lang="en-US" sz="1600" dirty="0" err="1" smtClean="0">
                          <a:effectLst/>
                        </a:rPr>
                        <a:t>plegia</a:t>
                      </a:r>
                      <a:endParaRPr lang="en-US" sz="1600" dirty="0"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effectLst/>
                        </a:rPr>
                        <a:t>Ataxia</a:t>
                      </a:r>
                    </a:p>
                    <a:p>
                      <a:r>
                        <a:rPr lang="en-US" sz="1600" dirty="0" smtClean="0">
                          <a:effectLst/>
                        </a:rPr>
                        <a:t>“2</a:t>
                      </a:r>
                      <a:r>
                        <a:rPr lang="en-US" sz="1600" baseline="0" dirty="0" smtClean="0">
                          <a:effectLst/>
                        </a:rPr>
                        <a:t> engine gait”:  short </a:t>
                      </a:r>
                      <a:r>
                        <a:rPr lang="en-US" sz="1600" baseline="0" dirty="0" err="1" smtClean="0">
                          <a:effectLst/>
                        </a:rPr>
                        <a:t>strided</a:t>
                      </a:r>
                      <a:r>
                        <a:rPr lang="en-US" sz="1600" baseline="0" dirty="0" smtClean="0">
                          <a:effectLst/>
                        </a:rPr>
                        <a:t> in TL, long in PL</a:t>
                      </a:r>
                      <a:endParaRPr lang="en-US" sz="1600" dirty="0">
                        <a:solidFill>
                          <a:srgbClr val="FF0000"/>
                        </a:solidFill>
                        <a:effectLst/>
                      </a:endParaRPr>
                    </a:p>
                  </a:txBody>
                  <a:tcPr/>
                </a:tc>
                <a:tc>
                  <a:txBody>
                    <a:bodyPr/>
                    <a:lstStyle/>
                    <a:p>
                      <a:r>
                        <a:rPr lang="en-US" sz="1600" dirty="0" err="1" smtClean="0">
                          <a:effectLst/>
                        </a:rPr>
                        <a:t>Paraparesis</a:t>
                      </a:r>
                      <a:r>
                        <a:rPr lang="en-US" sz="1600" dirty="0" smtClean="0">
                          <a:effectLst/>
                        </a:rPr>
                        <a:t>/</a:t>
                      </a:r>
                      <a:r>
                        <a:rPr lang="en-US" sz="1600" baseline="0" dirty="0" err="1" smtClean="0">
                          <a:effectLst/>
                        </a:rPr>
                        <a:t>plegiaAtaxia</a:t>
                      </a:r>
                      <a:endParaRPr lang="en-US" sz="1600" dirty="0">
                        <a:solidFill>
                          <a:srgbClr val="FFCC00"/>
                        </a:solidFill>
                        <a:effectLst/>
                      </a:endParaRPr>
                    </a:p>
                  </a:txBody>
                  <a:tcPr/>
                </a:tc>
                <a:tc>
                  <a:txBody>
                    <a:bodyPr/>
                    <a:lstStyle/>
                    <a:p>
                      <a:r>
                        <a:rPr lang="en-US" sz="1600" dirty="0" err="1" smtClean="0">
                          <a:effectLst/>
                        </a:rPr>
                        <a:t>Paraparesis</a:t>
                      </a:r>
                      <a:r>
                        <a:rPr lang="en-US" sz="1600" dirty="0" smtClean="0">
                          <a:effectLst/>
                        </a:rPr>
                        <a:t>/</a:t>
                      </a:r>
                      <a:r>
                        <a:rPr lang="en-US" sz="1600" baseline="0" dirty="0" smtClean="0">
                          <a:effectLst/>
                        </a:rPr>
                        <a:t> </a:t>
                      </a:r>
                      <a:r>
                        <a:rPr lang="en-US" sz="1600" baseline="0" dirty="0" err="1" smtClean="0">
                          <a:effectLst/>
                        </a:rPr>
                        <a:t>plegia</a:t>
                      </a:r>
                      <a:endParaRPr lang="en-US" sz="1600" baseline="0" dirty="0" smtClean="0">
                        <a:effectLst/>
                      </a:endParaRPr>
                    </a:p>
                    <a:p>
                      <a:r>
                        <a:rPr lang="en-US" sz="1600" baseline="0" dirty="0" smtClean="0">
                          <a:effectLst/>
                        </a:rPr>
                        <a:t>Ataxia</a:t>
                      </a:r>
                    </a:p>
                    <a:p>
                      <a:r>
                        <a:rPr lang="en-US" sz="1600" baseline="0" dirty="0" smtClean="0">
                          <a:effectLst/>
                        </a:rPr>
                        <a:t>Stiff, short </a:t>
                      </a:r>
                      <a:r>
                        <a:rPr lang="en-US" sz="1600" baseline="0" dirty="0" err="1" smtClean="0">
                          <a:effectLst/>
                        </a:rPr>
                        <a:t>strided</a:t>
                      </a:r>
                      <a:endParaRPr lang="en-US" sz="1600" dirty="0">
                        <a:solidFill>
                          <a:srgbClr val="00B050"/>
                        </a:solidFill>
                        <a:effectLst/>
                      </a:endParaRPr>
                    </a:p>
                  </a:txBody>
                  <a:tcPr/>
                </a:tc>
              </a:tr>
              <a:tr h="488185">
                <a:tc>
                  <a:txBody>
                    <a:bodyPr/>
                    <a:lstStyle/>
                    <a:p>
                      <a:r>
                        <a:rPr kumimoji="0" lang="en-US" sz="1600" kern="1200" dirty="0" smtClean="0">
                          <a:effectLst/>
                        </a:rPr>
                        <a:t>↓ all</a:t>
                      </a:r>
                      <a:r>
                        <a:rPr kumimoji="0" lang="en-US" sz="1600" kern="1200" baseline="0" dirty="0" smtClean="0">
                          <a:effectLst/>
                        </a:rPr>
                        <a:t> 4</a:t>
                      </a:r>
                      <a:endParaRPr lang="en-US" sz="1600" dirty="0">
                        <a:solidFill>
                          <a:schemeClr val="accent1"/>
                        </a:solidFill>
                        <a:effectLst/>
                      </a:endParaRPr>
                    </a:p>
                  </a:txBody>
                  <a:tcPr/>
                </a:tc>
                <a:tc>
                  <a:txBody>
                    <a:bodyPr/>
                    <a:lstStyle/>
                    <a:p>
                      <a:r>
                        <a:rPr kumimoji="0" lang="en-US" sz="1600" kern="1200" dirty="0" smtClean="0">
                          <a:effectLst/>
                        </a:rPr>
                        <a:t>↓ all</a:t>
                      </a:r>
                      <a:r>
                        <a:rPr kumimoji="0" lang="en-US" sz="1600" kern="1200" baseline="0" dirty="0" smtClean="0">
                          <a:effectLst/>
                        </a:rPr>
                        <a:t> 4</a:t>
                      </a:r>
                      <a:endParaRPr lang="en-US" sz="1600" dirty="0">
                        <a:solidFill>
                          <a:srgbClr val="FF0000"/>
                        </a:solidFill>
                        <a:effectLst/>
                      </a:endParaRPr>
                    </a:p>
                  </a:txBody>
                  <a:tcPr/>
                </a:tc>
                <a:tc>
                  <a:txBody>
                    <a:bodyPr/>
                    <a:lstStyle/>
                    <a:p>
                      <a:r>
                        <a:rPr kumimoji="0" lang="en-US" sz="1600" kern="1200" dirty="0" smtClean="0">
                          <a:effectLst/>
                        </a:rPr>
                        <a:t>↓ in PL</a:t>
                      </a:r>
                      <a:endParaRPr lang="en-US" sz="1600" dirty="0">
                        <a:solidFill>
                          <a:srgbClr val="FFCC00"/>
                        </a:solidFill>
                        <a:effectLst/>
                      </a:endParaRPr>
                    </a:p>
                  </a:txBody>
                  <a:tcPr/>
                </a:tc>
                <a:tc>
                  <a:txBody>
                    <a:bodyPr/>
                    <a:lstStyle/>
                    <a:p>
                      <a:r>
                        <a:rPr kumimoji="0" lang="en-US" sz="1600" kern="1200" dirty="0" smtClean="0">
                          <a:effectLst/>
                        </a:rPr>
                        <a:t>↓ in PL</a:t>
                      </a:r>
                      <a:endParaRPr lang="en-US" sz="1600" dirty="0">
                        <a:solidFill>
                          <a:srgbClr val="00B050"/>
                        </a:solidFill>
                        <a:effectLst/>
                      </a:endParaRPr>
                    </a:p>
                  </a:txBody>
                  <a:tcPr/>
                </a:tc>
              </a:tr>
              <a:tr h="444003">
                <a:tc>
                  <a:txBody>
                    <a:bodyPr/>
                    <a:lstStyle/>
                    <a:p>
                      <a:r>
                        <a:rPr lang="en-US" sz="1600" dirty="0" smtClean="0">
                          <a:effectLst/>
                        </a:rPr>
                        <a:t>Normal</a:t>
                      </a:r>
                      <a:endParaRPr lang="en-US" sz="1600" dirty="0">
                        <a:solidFill>
                          <a:schemeClr val="accent1"/>
                        </a:solidFill>
                        <a:effectLst/>
                      </a:endParaRPr>
                    </a:p>
                  </a:txBody>
                  <a:tcPr/>
                </a:tc>
                <a:tc>
                  <a:txBody>
                    <a:bodyPr/>
                    <a:lstStyle/>
                    <a:p>
                      <a:r>
                        <a:rPr kumimoji="0" lang="en-US" sz="1600" kern="1200" dirty="0" smtClean="0">
                          <a:effectLst/>
                        </a:rPr>
                        <a:t>↓ in TL</a:t>
                      </a:r>
                      <a:endParaRPr lang="en-US" sz="1600" dirty="0">
                        <a:solidFill>
                          <a:srgbClr val="FF0000"/>
                        </a:solidFill>
                        <a:effectLst/>
                      </a:endParaRPr>
                    </a:p>
                  </a:txBody>
                  <a:tcPr/>
                </a:tc>
                <a:tc>
                  <a:txBody>
                    <a:bodyPr/>
                    <a:lstStyle/>
                    <a:p>
                      <a:r>
                        <a:rPr lang="en-US" sz="1600" dirty="0" smtClean="0">
                          <a:effectLst/>
                        </a:rPr>
                        <a:t>Normal</a:t>
                      </a:r>
                      <a:endParaRPr lang="en-US" sz="1600" dirty="0">
                        <a:solidFill>
                          <a:srgbClr val="FFCC00"/>
                        </a:solidFill>
                        <a:effectLst/>
                      </a:endParaRPr>
                    </a:p>
                  </a:txBody>
                  <a:tcPr/>
                </a:tc>
                <a:tc>
                  <a:txBody>
                    <a:bodyPr/>
                    <a:lstStyle/>
                    <a:p>
                      <a:r>
                        <a:rPr kumimoji="0" lang="en-US" sz="1600" kern="1200" dirty="0" smtClean="0">
                          <a:effectLst/>
                        </a:rPr>
                        <a:t>↓ in PL</a:t>
                      </a:r>
                      <a:endParaRPr lang="en-US" sz="1600" dirty="0">
                        <a:solidFill>
                          <a:srgbClr val="00B050"/>
                        </a:solidFill>
                        <a:effectLst/>
                      </a:endParaRPr>
                    </a:p>
                  </a:txBody>
                  <a:tcPr/>
                </a:tc>
              </a:tr>
              <a:tr h="444003">
                <a:tc>
                  <a:txBody>
                    <a:bodyPr/>
                    <a:lstStyle/>
                    <a:p>
                      <a:r>
                        <a:rPr lang="en-US" sz="1600" dirty="0" smtClean="0">
                          <a:effectLst/>
                        </a:rPr>
                        <a:t>UMN</a:t>
                      </a:r>
                      <a:endParaRPr lang="en-US" sz="1600" dirty="0">
                        <a:solidFill>
                          <a:schemeClr val="accent1"/>
                        </a:solidFill>
                        <a:effectLst/>
                      </a:endParaRPr>
                    </a:p>
                  </a:txBody>
                  <a:tcPr/>
                </a:tc>
                <a:tc>
                  <a:txBody>
                    <a:bodyPr/>
                    <a:lstStyle/>
                    <a:p>
                      <a:r>
                        <a:rPr lang="en-US" sz="1600" dirty="0" smtClean="0">
                          <a:effectLst/>
                        </a:rPr>
                        <a:t>UMN</a:t>
                      </a:r>
                      <a:endParaRPr lang="en-US" sz="1600" dirty="0">
                        <a:solidFill>
                          <a:srgbClr val="FF0000"/>
                        </a:solidFill>
                        <a:effectLst/>
                      </a:endParaRPr>
                    </a:p>
                  </a:txBody>
                  <a:tcPr/>
                </a:tc>
                <a:tc>
                  <a:txBody>
                    <a:bodyPr/>
                    <a:lstStyle/>
                    <a:p>
                      <a:r>
                        <a:rPr lang="en-US" sz="1600" dirty="0" smtClean="0">
                          <a:effectLst/>
                        </a:rPr>
                        <a:t>UMN</a:t>
                      </a:r>
                      <a:endParaRPr lang="en-US" sz="1600" dirty="0">
                        <a:solidFill>
                          <a:srgbClr val="FFCC00"/>
                        </a:solidFill>
                        <a:effectLst/>
                      </a:endParaRPr>
                    </a:p>
                  </a:txBody>
                  <a:tcPr/>
                </a:tc>
                <a:tc>
                  <a:txBody>
                    <a:bodyPr/>
                    <a:lstStyle/>
                    <a:p>
                      <a:r>
                        <a:rPr lang="en-US" sz="1600" dirty="0" smtClean="0">
                          <a:effectLst/>
                        </a:rPr>
                        <a:t>UMN/LMN</a:t>
                      </a:r>
                      <a:endParaRPr lang="en-US" sz="1600" dirty="0">
                        <a:solidFill>
                          <a:srgbClr val="00B050"/>
                        </a:solidFill>
                        <a:effectLst/>
                      </a:endParaRPr>
                    </a:p>
                  </a:txBody>
                  <a:tcPr/>
                </a:tc>
              </a:tr>
              <a:tr h="693374">
                <a:tc>
                  <a:txBody>
                    <a:bodyPr/>
                    <a:lstStyle/>
                    <a:p>
                      <a:r>
                        <a:rPr lang="en-US" sz="1600" dirty="0" smtClean="0">
                          <a:effectLst/>
                        </a:rPr>
                        <a:t>Respiratory,</a:t>
                      </a:r>
                      <a:r>
                        <a:rPr lang="en-US" sz="1600" baseline="0" dirty="0" smtClean="0">
                          <a:effectLst/>
                        </a:rPr>
                        <a:t> Horner’s</a:t>
                      </a:r>
                      <a:endParaRPr lang="en-US" sz="1600" dirty="0">
                        <a:solidFill>
                          <a:schemeClr val="accent1"/>
                        </a:solidFill>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effectLst/>
                        </a:rPr>
                        <a:t>Respiratory,</a:t>
                      </a:r>
                      <a:r>
                        <a:rPr lang="en-US" sz="1600" baseline="0" dirty="0" smtClean="0">
                          <a:effectLst/>
                        </a:rPr>
                        <a:t> Horner’s, CT def.</a:t>
                      </a:r>
                      <a:endParaRPr lang="en-US" sz="1600" dirty="0" smtClean="0">
                        <a:solidFill>
                          <a:srgbClr val="FF0000"/>
                        </a:solidFill>
                        <a:effectLst/>
                      </a:endParaRPr>
                    </a:p>
                  </a:txBody>
                  <a:tcPr/>
                </a:tc>
                <a:tc>
                  <a:txBody>
                    <a:bodyPr/>
                    <a:lstStyle/>
                    <a:p>
                      <a:r>
                        <a:rPr lang="en-US" sz="1600" dirty="0" smtClean="0">
                          <a:effectLst/>
                        </a:rPr>
                        <a:t>Schiff-Sherrington</a:t>
                      </a:r>
                    </a:p>
                    <a:p>
                      <a:r>
                        <a:rPr lang="en-US" sz="1600" dirty="0" err="1" smtClean="0">
                          <a:solidFill>
                            <a:schemeClr val="tx1"/>
                          </a:solidFill>
                          <a:effectLst/>
                        </a:rPr>
                        <a:t>Cutaneous</a:t>
                      </a:r>
                      <a:r>
                        <a:rPr lang="en-US" sz="1600" baseline="0" dirty="0" smtClean="0">
                          <a:solidFill>
                            <a:schemeClr val="tx1"/>
                          </a:solidFill>
                          <a:effectLst/>
                        </a:rPr>
                        <a:t> </a:t>
                      </a:r>
                      <a:r>
                        <a:rPr lang="en-US" sz="1600" baseline="0" dirty="0" err="1" smtClean="0">
                          <a:solidFill>
                            <a:schemeClr val="tx1"/>
                          </a:solidFill>
                          <a:effectLst/>
                        </a:rPr>
                        <a:t>Trunci</a:t>
                      </a:r>
                      <a:endParaRPr lang="en-US" sz="1600" baseline="0" dirty="0" smtClean="0">
                        <a:solidFill>
                          <a:schemeClr val="tx1"/>
                        </a:solidFill>
                        <a:effectLst/>
                      </a:endParaRPr>
                    </a:p>
                  </a:txBody>
                  <a:tcPr/>
                </a:tc>
                <a:tc>
                  <a:txBody>
                    <a:bodyPr/>
                    <a:lstStyle/>
                    <a:p>
                      <a:r>
                        <a:rPr lang="en-US" sz="1600" dirty="0" smtClean="0">
                          <a:solidFill>
                            <a:schemeClr val="tx1"/>
                          </a:solidFill>
                          <a:effectLst/>
                        </a:rPr>
                        <a:t>Urinary</a:t>
                      </a:r>
                      <a:r>
                        <a:rPr lang="en-US" sz="1600" baseline="0" dirty="0" smtClean="0">
                          <a:solidFill>
                            <a:schemeClr val="tx1"/>
                          </a:solidFill>
                          <a:effectLst/>
                        </a:rPr>
                        <a:t>/Fecal Incontinence </a:t>
                      </a:r>
                    </a:p>
                  </a:txBody>
                  <a:tcPr/>
                </a:tc>
              </a:tr>
            </a:tbl>
          </a:graphicData>
        </a:graphic>
      </p:graphicFrame>
      <p:graphicFrame>
        <p:nvGraphicFramePr>
          <p:cNvPr id="15" name="Table 14"/>
          <p:cNvGraphicFramePr>
            <a:graphicFrameLocks noGrp="1"/>
          </p:cNvGraphicFramePr>
          <p:nvPr/>
        </p:nvGraphicFramePr>
        <p:xfrm>
          <a:off x="0" y="2590800"/>
          <a:ext cx="1295400" cy="4038600"/>
        </p:xfrm>
        <a:graphic>
          <a:graphicData uri="http://schemas.openxmlformats.org/drawingml/2006/table">
            <a:tbl>
              <a:tblPr firstRow="1" bandRow="1">
                <a:tableStyleId>{073A0DAA-6AF3-43AB-8588-CEC1D06C72B9}</a:tableStyleId>
              </a:tblPr>
              <a:tblGrid>
                <a:gridCol w="1295400"/>
              </a:tblGrid>
              <a:tr h="477600">
                <a:tc>
                  <a:txBody>
                    <a:bodyPr/>
                    <a:lstStyle/>
                    <a:p>
                      <a:endParaRPr lang="en-US" dirty="0"/>
                    </a:p>
                  </a:txBody>
                  <a:tcPr/>
                </a:tc>
              </a:tr>
              <a:tr h="1579800">
                <a:tc>
                  <a:txBody>
                    <a:bodyPr/>
                    <a:lstStyle/>
                    <a:p>
                      <a:r>
                        <a:rPr lang="en-US" sz="1600" dirty="0" smtClean="0">
                          <a:effectLst/>
                        </a:rPr>
                        <a:t>GAIT</a:t>
                      </a:r>
                    </a:p>
                  </a:txBody>
                  <a:tcPr/>
                </a:tc>
              </a:tr>
              <a:tr h="457200">
                <a:tc>
                  <a:txBody>
                    <a:bodyPr/>
                    <a:lstStyle/>
                    <a:p>
                      <a:r>
                        <a:rPr lang="en-US" sz="1600" dirty="0" smtClean="0">
                          <a:effectLst/>
                        </a:rPr>
                        <a:t>GP</a:t>
                      </a:r>
                      <a:endParaRPr lang="en-US" sz="1600" dirty="0">
                        <a:effectLst/>
                      </a:endParaRPr>
                    </a:p>
                  </a:txBody>
                  <a:tcPr/>
                </a:tc>
              </a:tr>
              <a:tr h="381000">
                <a:tc>
                  <a:txBody>
                    <a:bodyPr/>
                    <a:lstStyle/>
                    <a:p>
                      <a:r>
                        <a:rPr lang="en-US" sz="1600" dirty="0" smtClean="0">
                          <a:effectLst/>
                        </a:rPr>
                        <a:t>REFLEXES</a:t>
                      </a:r>
                      <a:endParaRPr lang="en-US" sz="1600" dirty="0">
                        <a:effectLst/>
                      </a:endParaRPr>
                    </a:p>
                  </a:txBody>
                  <a:tcPr/>
                </a:tc>
              </a:tr>
              <a:tr h="457200">
                <a:tc>
                  <a:txBody>
                    <a:bodyPr/>
                    <a:lstStyle/>
                    <a:p>
                      <a:r>
                        <a:rPr lang="en-US" sz="1600" dirty="0" smtClean="0">
                          <a:effectLst/>
                        </a:rPr>
                        <a:t>BLADDER</a:t>
                      </a:r>
                      <a:endParaRPr lang="en-US" sz="1600" dirty="0">
                        <a:effectLst/>
                      </a:endParaRPr>
                    </a:p>
                  </a:txBody>
                  <a:tcPr/>
                </a:tc>
              </a:tr>
              <a:tr h="685800">
                <a:tc>
                  <a:txBody>
                    <a:bodyPr/>
                    <a:lstStyle/>
                    <a:p>
                      <a:r>
                        <a:rPr lang="en-US" sz="1600" dirty="0" smtClean="0">
                          <a:effectLst/>
                        </a:rPr>
                        <a:t>OTHER</a:t>
                      </a:r>
                      <a:endParaRPr lang="en-US" sz="1600" dirty="0">
                        <a:effectLst/>
                      </a:endParaRPr>
                    </a:p>
                  </a:txBody>
                  <a:tcPr/>
                </a:tc>
              </a:tr>
            </a:tbl>
          </a:graphicData>
        </a:graphic>
      </p:graphicFrame>
      <p:graphicFrame>
        <p:nvGraphicFramePr>
          <p:cNvPr id="16" name="Table 15"/>
          <p:cNvGraphicFramePr>
            <a:graphicFrameLocks noGrp="1"/>
          </p:cNvGraphicFramePr>
          <p:nvPr/>
        </p:nvGraphicFramePr>
        <p:xfrm>
          <a:off x="1295400" y="2590800"/>
          <a:ext cx="7620000" cy="457200"/>
        </p:xfrm>
        <a:graphic>
          <a:graphicData uri="http://schemas.openxmlformats.org/drawingml/2006/table">
            <a:tbl>
              <a:tblPr firstRow="1" bandRow="1">
                <a:tableStyleId>{073A0DAA-6AF3-43AB-8588-CEC1D06C72B9}</a:tableStyleId>
              </a:tblPr>
              <a:tblGrid>
                <a:gridCol w="1905000"/>
                <a:gridCol w="1905000"/>
                <a:gridCol w="1905000"/>
                <a:gridCol w="1905000"/>
              </a:tblGrid>
              <a:tr h="457200">
                <a:tc>
                  <a:txBody>
                    <a:bodyPr/>
                    <a:lstStyle/>
                    <a:p>
                      <a:pPr algn="ctr"/>
                      <a:r>
                        <a:rPr lang="en-US" dirty="0" smtClean="0">
                          <a:solidFill>
                            <a:srgbClr val="0070C0"/>
                          </a:solidFill>
                        </a:rPr>
                        <a:t>C1-C5</a:t>
                      </a:r>
                      <a:endParaRPr lang="en-US" dirty="0">
                        <a:solidFill>
                          <a:srgbClr val="0070C0"/>
                        </a:solidFill>
                      </a:endParaRPr>
                    </a:p>
                  </a:txBody>
                  <a:tcPr/>
                </a:tc>
                <a:tc>
                  <a:txBody>
                    <a:bodyPr/>
                    <a:lstStyle/>
                    <a:p>
                      <a:pPr algn="ctr"/>
                      <a:r>
                        <a:rPr lang="en-US" dirty="0" smtClean="0">
                          <a:solidFill>
                            <a:srgbClr val="FF0000"/>
                          </a:solidFill>
                        </a:rPr>
                        <a:t>C6-T2</a:t>
                      </a:r>
                      <a:endParaRPr lang="en-US" dirty="0">
                        <a:solidFill>
                          <a:srgbClr val="FF0000"/>
                        </a:solidFill>
                      </a:endParaRPr>
                    </a:p>
                  </a:txBody>
                  <a:tcPr/>
                </a:tc>
                <a:tc>
                  <a:txBody>
                    <a:bodyPr/>
                    <a:lstStyle/>
                    <a:p>
                      <a:pPr algn="ctr"/>
                      <a:r>
                        <a:rPr lang="en-US" dirty="0" smtClean="0">
                          <a:solidFill>
                            <a:srgbClr val="FFC000"/>
                          </a:solidFill>
                        </a:rPr>
                        <a:t>T3-L3</a:t>
                      </a:r>
                      <a:endParaRPr lang="en-US" dirty="0">
                        <a:solidFill>
                          <a:srgbClr val="FFC000"/>
                        </a:solidFill>
                      </a:endParaRPr>
                    </a:p>
                  </a:txBody>
                  <a:tcPr/>
                </a:tc>
                <a:tc>
                  <a:txBody>
                    <a:bodyPr/>
                    <a:lstStyle/>
                    <a:p>
                      <a:pPr algn="ctr"/>
                      <a:r>
                        <a:rPr lang="en-US" dirty="0" smtClean="0">
                          <a:solidFill>
                            <a:srgbClr val="00B050"/>
                          </a:solidFill>
                        </a:rPr>
                        <a:t>L4-S3</a:t>
                      </a:r>
                      <a:endParaRPr lang="en-US" dirty="0">
                        <a:solidFill>
                          <a:srgbClr val="00B050"/>
                        </a:solidFill>
                      </a:endParaRPr>
                    </a:p>
                  </a:txBody>
                  <a:tcPr/>
                </a:tc>
              </a:tr>
            </a:tbl>
          </a:graphicData>
        </a:graphic>
      </p:graphicFrame>
      <p:sp>
        <p:nvSpPr>
          <p:cNvPr id="18" name="Rectangle 17"/>
          <p:cNvSpPr/>
          <p:nvPr/>
        </p:nvSpPr>
        <p:spPr>
          <a:xfrm>
            <a:off x="1295400" y="3048000"/>
            <a:ext cx="1905000" cy="35814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9" name="Rectangle 18"/>
          <p:cNvSpPr/>
          <p:nvPr/>
        </p:nvSpPr>
        <p:spPr>
          <a:xfrm>
            <a:off x="3200400" y="3048000"/>
            <a:ext cx="1905000" cy="35814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0" name="Rectangle 19"/>
          <p:cNvSpPr/>
          <p:nvPr/>
        </p:nvSpPr>
        <p:spPr>
          <a:xfrm>
            <a:off x="5105400" y="3048000"/>
            <a:ext cx="1905000" cy="35814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1" name="Rectangle 20"/>
          <p:cNvSpPr/>
          <p:nvPr/>
        </p:nvSpPr>
        <p:spPr>
          <a:xfrm>
            <a:off x="7010400" y="3048000"/>
            <a:ext cx="1905000" cy="35814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7026222"/>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18"/>
                    </p:tgtEl>
                  </p:cond>
                </p:stCondLst>
                <p:endSync evt="end" delay="0">
                  <p:rtn val="all"/>
                </p:endSync>
                <p:childTnLst>
                  <p:par>
                    <p:cTn id="3" fill="hold">
                      <p:stCondLst>
                        <p:cond delay="0"/>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18"/>
                                        </p:tgtEl>
                                      </p:cBhvr>
                                    </p:animEffect>
                                    <p:set>
                                      <p:cBhvr>
                                        <p:cTn id="7" dur="1" fill="hold">
                                          <p:stCondLst>
                                            <p:cond delay="499"/>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8"/>
                  </p:tgtEl>
                </p:cond>
              </p:nextCondLst>
            </p:seq>
            <p:seq concurrent="1" nextAc="seek">
              <p:cTn id="8" restart="whenNotActive" fill="hold" evtFilter="cancelBubble" nodeType="interactiveSeq">
                <p:stCondLst>
                  <p:cond evt="onClick" delay="0">
                    <p:tgtEl>
                      <p:spTgt spid="19"/>
                    </p:tgtEl>
                  </p:cond>
                </p:stCondLst>
                <p:endSync evt="end" delay="0">
                  <p:rtn val="all"/>
                </p:endSync>
                <p:childTnLst>
                  <p:par>
                    <p:cTn id="9" fill="hold">
                      <p:stCondLst>
                        <p:cond delay="0"/>
                      </p:stCondLst>
                      <p:childTnLst>
                        <p:par>
                          <p:cTn id="10" fill="hold">
                            <p:stCondLst>
                              <p:cond delay="0"/>
                            </p:stCondLst>
                            <p:childTnLst>
                              <p:par>
                                <p:cTn id="11" presetID="3" presetClass="exit" presetSubtype="10" fill="hold" grpId="0" nodeType="clickEffect">
                                  <p:stCondLst>
                                    <p:cond delay="0"/>
                                  </p:stCondLst>
                                  <p:childTnLst>
                                    <p:animEffect transition="out" filter="blinds(horizontal)">
                                      <p:cBhvr>
                                        <p:cTn id="12" dur="500"/>
                                        <p:tgtEl>
                                          <p:spTgt spid="19"/>
                                        </p:tgtEl>
                                      </p:cBhvr>
                                    </p:animEffect>
                                    <p:set>
                                      <p:cBhvr>
                                        <p:cTn id="13"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9"/>
                  </p:tgtEl>
                </p:cond>
              </p:nextCondLst>
            </p:seq>
            <p:seq concurrent="1" nextAc="seek">
              <p:cTn id="14" restart="whenNotActive" fill="hold" evtFilter="cancelBubble" nodeType="interactiveSeq">
                <p:stCondLst>
                  <p:cond evt="onClick" delay="0">
                    <p:tgtEl>
                      <p:spTgt spid="20"/>
                    </p:tgtEl>
                  </p:cond>
                </p:stCondLst>
                <p:endSync evt="end" delay="0">
                  <p:rtn val="all"/>
                </p:endSync>
                <p:childTnLst>
                  <p:par>
                    <p:cTn id="15" fill="hold">
                      <p:stCondLst>
                        <p:cond delay="0"/>
                      </p:stCondLst>
                      <p:childTnLst>
                        <p:par>
                          <p:cTn id="16" fill="hold">
                            <p:stCondLst>
                              <p:cond delay="0"/>
                            </p:stCondLst>
                            <p:childTnLst>
                              <p:par>
                                <p:cTn id="17" presetID="3" presetClass="exit" presetSubtype="10" fill="hold" grpId="0" nodeType="clickEffect">
                                  <p:stCondLst>
                                    <p:cond delay="0"/>
                                  </p:stCondLst>
                                  <p:childTnLst>
                                    <p:animEffect transition="out" filter="blinds(horizontal)">
                                      <p:cBhvr>
                                        <p:cTn id="18" dur="500"/>
                                        <p:tgtEl>
                                          <p:spTgt spid="20"/>
                                        </p:tgtEl>
                                      </p:cBhvr>
                                    </p:animEffect>
                                    <p:set>
                                      <p:cBhvr>
                                        <p:cTn id="19" dur="1" fill="hold">
                                          <p:stCondLst>
                                            <p:cond delay="499"/>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0"/>
                  </p:tgtEl>
                </p:cond>
              </p:nextCondLst>
            </p:seq>
            <p:seq concurrent="1" nextAc="seek">
              <p:cTn id="20" restart="whenNotActive" fill="hold" evtFilter="cancelBubble" nodeType="interactiveSeq">
                <p:stCondLst>
                  <p:cond evt="onClick" delay="0">
                    <p:tgtEl>
                      <p:spTgt spid="21"/>
                    </p:tgtEl>
                  </p:cond>
                </p:stCondLst>
                <p:endSync evt="end" delay="0">
                  <p:rtn val="all"/>
                </p:endSync>
                <p:childTnLst>
                  <p:par>
                    <p:cTn id="21" fill="hold">
                      <p:stCondLst>
                        <p:cond delay="0"/>
                      </p:stCondLst>
                      <p:childTnLst>
                        <p:par>
                          <p:cTn id="22" fill="hold">
                            <p:stCondLst>
                              <p:cond delay="0"/>
                            </p:stCondLst>
                            <p:childTnLst>
                              <p:par>
                                <p:cTn id="23" presetID="3" presetClass="exit" presetSubtype="10" fill="hold" grpId="0" nodeType="clickEffect">
                                  <p:stCondLst>
                                    <p:cond delay="0"/>
                                  </p:stCondLst>
                                  <p:childTnLst>
                                    <p:animEffect transition="out" filter="blinds(horizontal)">
                                      <p:cBhvr>
                                        <p:cTn id="24" dur="500"/>
                                        <p:tgtEl>
                                          <p:spTgt spid="21"/>
                                        </p:tgtEl>
                                      </p:cBhvr>
                                    </p:animEffect>
                                    <p:set>
                                      <p:cBhvr>
                                        <p:cTn id="25" dur="1" fill="hold">
                                          <p:stCondLst>
                                            <p:cond delay="499"/>
                                          </p:stCondLst>
                                        </p:cTn>
                                        <p:tgtEl>
                                          <p:spTgt spid="21"/>
                                        </p:tgtEl>
                                        <p:attrNameLst>
                                          <p:attrName>style.visibility</p:attrName>
                                        </p:attrNameLst>
                                      </p:cBhvr>
                                      <p:to>
                                        <p:strVal val="hidden"/>
                                      </p:to>
                                    </p:set>
                                  </p:childTnLst>
                                </p:cTn>
                              </p:par>
                            </p:childTnLst>
                          </p:cTn>
                        </p:par>
                      </p:childTnLst>
                    </p:cTn>
                  </p:par>
                </p:childTnLst>
              </p:cTn>
              <p:nextCondLst>
                <p:cond evt="onClick" delay="0">
                  <p:tgtEl>
                    <p:spTgt spid="21"/>
                  </p:tgtEl>
                </p:cond>
              </p:nextCondLst>
            </p:seq>
          </p:childTnLst>
        </p:cTn>
      </p:par>
    </p:tnLst>
    <p:bldLst>
      <p:bldP spid="18" grpId="0" animBg="1"/>
      <p:bldP spid="19" grpId="0" animBg="1"/>
      <p:bldP spid="20" grpId="0" animBg="1"/>
      <p:bldP spid="2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400" b="1" dirty="0">
                <a:solidFill>
                  <a:schemeClr val="tx1"/>
                </a:solidFill>
              </a:rPr>
              <a:t>Peripheral nervous system </a:t>
            </a:r>
            <a:r>
              <a:rPr lang="en-US" sz="2400" dirty="0">
                <a:solidFill>
                  <a:schemeClr val="tx1"/>
                </a:solidFill>
              </a:rPr>
              <a:t>(</a:t>
            </a:r>
            <a:r>
              <a:rPr lang="en-US" sz="2400" b="1" dirty="0">
                <a:solidFill>
                  <a:schemeClr val="tx1"/>
                </a:solidFill>
              </a:rPr>
              <a:t>PNS</a:t>
            </a:r>
            <a:r>
              <a:rPr lang="en-US" sz="2400" dirty="0" smtClean="0">
                <a:solidFill>
                  <a:schemeClr val="tx1"/>
                </a:solidFill>
              </a:rPr>
              <a:t>)</a:t>
            </a:r>
          </a:p>
          <a:p>
            <a:pPr lvl="0"/>
            <a:r>
              <a:rPr lang="en-US" sz="2400" dirty="0" smtClean="0">
                <a:solidFill>
                  <a:schemeClr val="tx1"/>
                </a:solidFill>
              </a:rPr>
              <a:t>Includes:</a:t>
            </a:r>
            <a:endParaRPr lang="en-CA" sz="2400" dirty="0">
              <a:solidFill>
                <a:schemeClr val="tx1"/>
              </a:solidFill>
            </a:endParaRPr>
          </a:p>
          <a:p>
            <a:pPr lvl="2"/>
            <a:r>
              <a:rPr lang="en-US" sz="2200" dirty="0" smtClean="0">
                <a:solidFill>
                  <a:schemeClr val="tx1"/>
                </a:solidFill>
              </a:rPr>
              <a:t>sensory receptors</a:t>
            </a:r>
            <a:endParaRPr lang="en-US" sz="2200" dirty="0">
              <a:solidFill>
                <a:schemeClr val="tx1"/>
              </a:solidFill>
            </a:endParaRPr>
          </a:p>
          <a:p>
            <a:pPr lvl="2"/>
            <a:r>
              <a:rPr lang="en-US" sz="2200" dirty="0" smtClean="0">
                <a:solidFill>
                  <a:schemeClr val="tx1"/>
                </a:solidFill>
              </a:rPr>
              <a:t>sensory nerves</a:t>
            </a:r>
            <a:endParaRPr lang="en-US" sz="2200" dirty="0">
              <a:solidFill>
                <a:schemeClr val="tx1"/>
              </a:solidFill>
            </a:endParaRPr>
          </a:p>
          <a:p>
            <a:pPr lvl="2"/>
            <a:r>
              <a:rPr lang="en-US" sz="2200" dirty="0" smtClean="0">
                <a:solidFill>
                  <a:schemeClr val="tx1"/>
                </a:solidFill>
              </a:rPr>
              <a:t>ganglia </a:t>
            </a:r>
            <a:r>
              <a:rPr lang="en-US" sz="2200" dirty="0">
                <a:solidFill>
                  <a:schemeClr val="tx1"/>
                </a:solidFill>
              </a:rPr>
              <a:t>outside the </a:t>
            </a:r>
            <a:r>
              <a:rPr lang="en-US" sz="2200" dirty="0" smtClean="0">
                <a:solidFill>
                  <a:schemeClr val="tx1"/>
                </a:solidFill>
              </a:rPr>
              <a:t>CNS</a:t>
            </a:r>
          </a:p>
          <a:p>
            <a:endParaRPr lang="en-US" sz="2600" dirty="0">
              <a:solidFill>
                <a:schemeClr val="tx1"/>
              </a:solidFill>
            </a:endParaRPr>
          </a:p>
          <a:p>
            <a:r>
              <a:rPr lang="en-US" sz="2600" dirty="0" smtClean="0">
                <a:solidFill>
                  <a:schemeClr val="tx1"/>
                </a:solidFill>
              </a:rPr>
              <a:t>Myopathy</a:t>
            </a:r>
          </a:p>
          <a:p>
            <a:r>
              <a:rPr lang="en-US" sz="2600" dirty="0" smtClean="0">
                <a:solidFill>
                  <a:schemeClr val="tx1"/>
                </a:solidFill>
              </a:rPr>
              <a:t>Neuropathy</a:t>
            </a:r>
          </a:p>
          <a:p>
            <a:r>
              <a:rPr lang="en-US" sz="2600" smtClean="0">
                <a:solidFill>
                  <a:schemeClr val="tx1"/>
                </a:solidFill>
              </a:rPr>
              <a:t>NMJ</a:t>
            </a:r>
            <a:endParaRPr lang="en-US" sz="2600" dirty="0" smtClean="0">
              <a:solidFill>
                <a:schemeClr val="tx1"/>
              </a:solidFill>
            </a:endParaRPr>
          </a:p>
          <a:p>
            <a:endParaRPr lang="en-CA" sz="2600" dirty="0">
              <a:solidFill>
                <a:schemeClr val="tx1"/>
              </a:solidFill>
            </a:endParaRPr>
          </a:p>
          <a:p>
            <a:endParaRPr lang="en-US" dirty="0"/>
          </a:p>
        </p:txBody>
      </p:sp>
      <p:sp>
        <p:nvSpPr>
          <p:cNvPr id="3" name="Title 2"/>
          <p:cNvSpPr>
            <a:spLocks noGrp="1"/>
          </p:cNvSpPr>
          <p:nvPr>
            <p:ph type="title"/>
          </p:nvPr>
        </p:nvSpPr>
        <p:spPr/>
        <p:txBody>
          <a:bodyPr/>
          <a:lstStyle/>
          <a:p>
            <a:r>
              <a:rPr lang="en-US" dirty="0" smtClean="0"/>
              <a:t>Peripheral nervous system</a:t>
            </a:r>
            <a:endParaRPr lang="en-US" dirty="0"/>
          </a:p>
        </p:txBody>
      </p:sp>
    </p:spTree>
    <p:extLst>
      <p:ext uri="{BB962C8B-B14F-4D97-AF65-F5344CB8AC3E}">
        <p14:creationId xmlns:p14="http://schemas.microsoft.com/office/powerpoint/2010/main" val="3634679543"/>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Peripheral nervous system</a:t>
            </a:r>
            <a:endParaRPr lang="en-US" dirty="0"/>
          </a:p>
        </p:txBody>
      </p:sp>
      <p:graphicFrame>
        <p:nvGraphicFramePr>
          <p:cNvPr id="4" name="Table 3"/>
          <p:cNvGraphicFramePr>
            <a:graphicFrameLocks noGrp="1"/>
          </p:cNvGraphicFramePr>
          <p:nvPr/>
        </p:nvGraphicFramePr>
        <p:xfrm>
          <a:off x="2438400" y="2667000"/>
          <a:ext cx="6096000" cy="3980235"/>
        </p:xfrm>
        <a:graphic>
          <a:graphicData uri="http://schemas.openxmlformats.org/drawingml/2006/table">
            <a:tbl>
              <a:tblPr bandRow="1">
                <a:tableStyleId>{5C22544A-7EE6-4342-B048-85BDC9FD1C3A}</a:tableStyleId>
              </a:tblPr>
              <a:tblGrid>
                <a:gridCol w="2032000"/>
                <a:gridCol w="2032000"/>
                <a:gridCol w="2032000"/>
              </a:tblGrid>
              <a:tr h="591766">
                <a:tc>
                  <a:txBody>
                    <a:bodyPr/>
                    <a:lstStyle/>
                    <a:p>
                      <a:pPr algn="ctr"/>
                      <a:r>
                        <a:rPr lang="en-US" i="0" dirty="0" smtClean="0"/>
                        <a:t>Normal</a:t>
                      </a:r>
                      <a:endParaRPr lang="en-US" i="0" dirty="0"/>
                    </a:p>
                  </a:txBody>
                  <a:tcPr/>
                </a:tc>
                <a:tc>
                  <a:txBody>
                    <a:bodyPr/>
                    <a:lstStyle/>
                    <a:p>
                      <a:pPr algn="ctr"/>
                      <a:r>
                        <a:rPr lang="en-US" i="0" dirty="0" smtClean="0"/>
                        <a:t>Normal</a:t>
                      </a:r>
                      <a:endParaRPr lang="en-US" i="0" dirty="0"/>
                    </a:p>
                  </a:txBody>
                  <a:tcPr/>
                </a:tc>
                <a:tc>
                  <a:txBody>
                    <a:bodyPr/>
                    <a:lstStyle/>
                    <a:p>
                      <a:pPr algn="ctr"/>
                      <a:r>
                        <a:rPr lang="en-US" i="0" dirty="0" smtClean="0"/>
                        <a:t>Normal</a:t>
                      </a:r>
                      <a:endParaRPr lang="en-US" i="0" dirty="0"/>
                    </a:p>
                  </a:txBody>
                  <a:tcPr/>
                </a:tc>
              </a:tr>
              <a:tr h="591766">
                <a:tc>
                  <a:txBody>
                    <a:bodyPr/>
                    <a:lstStyle/>
                    <a:p>
                      <a:pPr algn="ctr"/>
                      <a:r>
                        <a:rPr kumimoji="0" lang="en-US" sz="1800" kern="1200" dirty="0" smtClean="0">
                          <a:solidFill>
                            <a:schemeClr val="dk1"/>
                          </a:solidFill>
                          <a:latin typeface="+mn-lt"/>
                          <a:ea typeface="+mn-ea"/>
                          <a:cs typeface="+mn-cs"/>
                        </a:rPr>
                        <a:t>↓</a:t>
                      </a:r>
                      <a:endParaRPr lang="en-US" i="0" dirty="0"/>
                    </a:p>
                  </a:txBody>
                  <a:tcPr/>
                </a:tc>
                <a:tc>
                  <a:txBody>
                    <a:bodyPr/>
                    <a:lstStyle/>
                    <a:p>
                      <a:pPr algn="ctr"/>
                      <a:r>
                        <a:rPr kumimoji="0" lang="en-US" sz="1800" kern="1200" dirty="0" smtClean="0">
                          <a:solidFill>
                            <a:schemeClr val="dk1"/>
                          </a:solidFill>
                          <a:latin typeface="+mn-lt"/>
                          <a:ea typeface="+mn-ea"/>
                          <a:cs typeface="+mn-cs"/>
                        </a:rPr>
                        <a:t>↓</a:t>
                      </a:r>
                      <a:endParaRPr lang="en-US" i="0" dirty="0"/>
                    </a:p>
                  </a:txBody>
                  <a:tcPr/>
                </a:tc>
                <a:tc>
                  <a:txBody>
                    <a:bodyPr/>
                    <a:lstStyle/>
                    <a:p>
                      <a:pPr algn="ctr"/>
                      <a:r>
                        <a:rPr lang="en-US" i="0" dirty="0" smtClean="0"/>
                        <a:t>Normal</a:t>
                      </a:r>
                      <a:endParaRPr lang="en-US" i="0" dirty="0"/>
                    </a:p>
                  </a:txBody>
                  <a:tcPr/>
                </a:tc>
              </a:tr>
              <a:tr h="591766">
                <a:tc>
                  <a:txBody>
                    <a:bodyPr/>
                    <a:lstStyle/>
                    <a:p>
                      <a:pPr algn="ctr"/>
                      <a:r>
                        <a:rPr lang="en-US" i="0" dirty="0" smtClean="0"/>
                        <a:t>Paresis</a:t>
                      </a:r>
                      <a:endParaRPr lang="en-US" i="0" dirty="0"/>
                    </a:p>
                  </a:txBody>
                  <a:tcPr/>
                </a:tc>
                <a:tc>
                  <a:txBody>
                    <a:bodyPr/>
                    <a:lstStyle/>
                    <a:p>
                      <a:pPr algn="ctr"/>
                      <a:r>
                        <a:rPr lang="en-US" i="0" dirty="0" smtClean="0"/>
                        <a:t>Paresis/ataxia</a:t>
                      </a:r>
                      <a:endParaRPr lang="en-US" i="0" dirty="0"/>
                    </a:p>
                  </a:txBody>
                  <a:tcPr/>
                </a:tc>
                <a:tc>
                  <a:txBody>
                    <a:bodyPr/>
                    <a:lstStyle/>
                    <a:p>
                      <a:pPr algn="ctr"/>
                      <a:r>
                        <a:rPr lang="en-US" i="0" dirty="0" smtClean="0"/>
                        <a:t>Episodic Paresis</a:t>
                      </a:r>
                      <a:endParaRPr lang="en-US" i="0" dirty="0"/>
                    </a:p>
                  </a:txBody>
                  <a:tcPr/>
                </a:tc>
              </a:tr>
              <a:tr h="591766">
                <a:tc>
                  <a:txBody>
                    <a:bodyPr/>
                    <a:lstStyle/>
                    <a:p>
                      <a:pPr algn="ctr"/>
                      <a:r>
                        <a:rPr lang="en-US" i="0" dirty="0" smtClean="0"/>
                        <a:t>Normal</a:t>
                      </a:r>
                      <a:endParaRPr lang="en-US" i="0" dirty="0"/>
                    </a:p>
                  </a:txBody>
                  <a:tcPr/>
                </a:tc>
                <a:tc>
                  <a:txBody>
                    <a:bodyPr/>
                    <a:lstStyle/>
                    <a:p>
                      <a:pPr algn="ctr"/>
                      <a:r>
                        <a:rPr kumimoji="0" lang="en-US" sz="1800" kern="1200" dirty="0" smtClean="0">
                          <a:solidFill>
                            <a:schemeClr val="dk1"/>
                          </a:solidFill>
                          <a:latin typeface="+mn-lt"/>
                          <a:ea typeface="+mn-ea"/>
                          <a:cs typeface="+mn-cs"/>
                        </a:rPr>
                        <a:t>↓</a:t>
                      </a:r>
                      <a:endParaRPr lang="en-US" i="0" dirty="0"/>
                    </a:p>
                  </a:txBody>
                  <a:tcPr/>
                </a:tc>
                <a:tc>
                  <a:txBody>
                    <a:bodyPr/>
                    <a:lstStyle/>
                    <a:p>
                      <a:pPr algn="ctr"/>
                      <a:r>
                        <a:rPr lang="en-US" i="0" dirty="0" smtClean="0"/>
                        <a:t>Normal</a:t>
                      </a:r>
                      <a:endParaRPr lang="en-US" i="0" dirty="0"/>
                    </a:p>
                  </a:txBody>
                  <a:tcPr/>
                </a:tc>
              </a:tr>
              <a:tr h="1021405">
                <a:tc>
                  <a:txBody>
                    <a:bodyPr/>
                    <a:lstStyle/>
                    <a:p>
                      <a:pPr algn="ctr"/>
                      <a:r>
                        <a:rPr lang="en-US" i="0" dirty="0" smtClean="0"/>
                        <a:t>Atrophy of MMM  </a:t>
                      </a:r>
                      <a:r>
                        <a:rPr lang="en-US" i="0" dirty="0" err="1" smtClean="0"/>
                        <a:t>Dysphagia</a:t>
                      </a:r>
                      <a:r>
                        <a:rPr lang="en-US" i="0" dirty="0" smtClean="0"/>
                        <a:t>, ME</a:t>
                      </a:r>
                      <a:endParaRPr lang="en-US" i="0" dirty="0"/>
                    </a:p>
                  </a:txBody>
                  <a:tcPr/>
                </a:tc>
                <a:tc>
                  <a:txBody>
                    <a:bodyPr/>
                    <a:lstStyle/>
                    <a:p>
                      <a:pPr algn="ctr"/>
                      <a:r>
                        <a:rPr lang="en-US" i="0" dirty="0" err="1" smtClean="0"/>
                        <a:t>Dysphagia</a:t>
                      </a:r>
                      <a:r>
                        <a:rPr lang="en-US" i="0" dirty="0" smtClean="0"/>
                        <a:t>, Facial paralysis, ME</a:t>
                      </a:r>
                      <a:endParaRPr lang="en-US" i="0" dirty="0"/>
                    </a:p>
                  </a:txBody>
                  <a:tcPr/>
                </a:tc>
                <a:tc>
                  <a:txBody>
                    <a:bodyPr/>
                    <a:lstStyle/>
                    <a:p>
                      <a:pPr algn="ctr"/>
                      <a:r>
                        <a:rPr lang="en-US" i="0" dirty="0" err="1" smtClean="0"/>
                        <a:t>Dysphagia</a:t>
                      </a:r>
                      <a:r>
                        <a:rPr lang="en-US" i="0" dirty="0" smtClean="0"/>
                        <a:t>, ME</a:t>
                      </a:r>
                      <a:endParaRPr lang="en-US" i="0" dirty="0"/>
                    </a:p>
                  </a:txBody>
                  <a:tcPr/>
                </a:tc>
              </a:tr>
              <a:tr h="591766">
                <a:tc>
                  <a:txBody>
                    <a:bodyPr/>
                    <a:lstStyle/>
                    <a:p>
                      <a:pPr algn="ctr"/>
                      <a:r>
                        <a:rPr lang="en-US" i="0" dirty="0" smtClean="0"/>
                        <a:t>Normal</a:t>
                      </a:r>
                      <a:endParaRPr lang="en-US" i="0" dirty="0"/>
                    </a:p>
                  </a:txBody>
                  <a:tcPr/>
                </a:tc>
                <a:tc>
                  <a:txBody>
                    <a:bodyPr/>
                    <a:lstStyle/>
                    <a:p>
                      <a:pPr algn="ctr"/>
                      <a:r>
                        <a:rPr kumimoji="0" lang="en-US" sz="1800" kern="1200" dirty="0" smtClean="0">
                          <a:solidFill>
                            <a:schemeClr val="dk1"/>
                          </a:solidFill>
                          <a:latin typeface="+mn-lt"/>
                          <a:ea typeface="+mn-ea"/>
                          <a:cs typeface="+mn-cs"/>
                        </a:rPr>
                        <a:t>↓</a:t>
                      </a:r>
                      <a:endParaRPr lang="en-US" i="0" dirty="0"/>
                    </a:p>
                  </a:txBody>
                  <a:tcPr/>
                </a:tc>
                <a:tc>
                  <a:txBody>
                    <a:bodyPr/>
                    <a:lstStyle/>
                    <a:p>
                      <a:pPr algn="ctr"/>
                      <a:r>
                        <a:rPr lang="en-US" i="0" dirty="0" smtClean="0"/>
                        <a:t>Normal</a:t>
                      </a:r>
                      <a:endParaRPr lang="en-US" i="0" dirty="0"/>
                    </a:p>
                  </a:txBody>
                  <a:tcPr/>
                </a:tc>
              </a:tr>
            </a:tbl>
          </a:graphicData>
        </a:graphic>
      </p:graphicFrame>
      <p:graphicFrame>
        <p:nvGraphicFramePr>
          <p:cNvPr id="5" name="Table 4"/>
          <p:cNvGraphicFramePr>
            <a:graphicFrameLocks noGrp="1"/>
          </p:cNvGraphicFramePr>
          <p:nvPr/>
        </p:nvGraphicFramePr>
        <p:xfrm>
          <a:off x="152400" y="2057401"/>
          <a:ext cx="2286000" cy="4615542"/>
        </p:xfrm>
        <a:graphic>
          <a:graphicData uri="http://schemas.openxmlformats.org/drawingml/2006/table">
            <a:tbl>
              <a:tblPr firstRow="1" bandRow="1">
                <a:tableStyleId>{5C22544A-7EE6-4342-B048-85BDC9FD1C3A}</a:tableStyleId>
              </a:tblPr>
              <a:tblGrid>
                <a:gridCol w="2286000"/>
              </a:tblGrid>
              <a:tr h="609599">
                <a:tc>
                  <a:txBody>
                    <a:bodyPr/>
                    <a:lstStyle/>
                    <a:p>
                      <a:endParaRPr lang="en-US" dirty="0"/>
                    </a:p>
                  </a:txBody>
                  <a:tcPr/>
                </a:tc>
              </a:tr>
              <a:tr h="609600">
                <a:tc>
                  <a:txBody>
                    <a:bodyPr/>
                    <a:lstStyle/>
                    <a:p>
                      <a:r>
                        <a:rPr lang="en-US" dirty="0" smtClean="0"/>
                        <a:t>Mental status</a:t>
                      </a:r>
                      <a:endParaRPr lang="en-US" dirty="0"/>
                    </a:p>
                  </a:txBody>
                  <a:tcPr/>
                </a:tc>
              </a:tr>
              <a:tr h="609600">
                <a:tc>
                  <a:txBody>
                    <a:bodyPr/>
                    <a:lstStyle/>
                    <a:p>
                      <a:r>
                        <a:rPr lang="en-US" dirty="0" smtClean="0"/>
                        <a:t>Muscle mass/tone</a:t>
                      </a:r>
                      <a:endParaRPr lang="en-US" dirty="0"/>
                    </a:p>
                  </a:txBody>
                  <a:tcPr/>
                </a:tc>
              </a:tr>
              <a:tr h="533400">
                <a:tc>
                  <a:txBody>
                    <a:bodyPr/>
                    <a:lstStyle/>
                    <a:p>
                      <a:r>
                        <a:rPr lang="en-US" dirty="0" smtClean="0"/>
                        <a:t>Gait</a:t>
                      </a:r>
                      <a:endParaRPr lang="en-US" dirty="0"/>
                    </a:p>
                  </a:txBody>
                  <a:tcPr/>
                </a:tc>
              </a:tr>
              <a:tr h="609600">
                <a:tc>
                  <a:txBody>
                    <a:bodyPr/>
                    <a:lstStyle/>
                    <a:p>
                      <a:r>
                        <a:rPr lang="en-US" dirty="0" smtClean="0"/>
                        <a:t>GP</a:t>
                      </a:r>
                      <a:endParaRPr lang="en-US" dirty="0"/>
                    </a:p>
                  </a:txBody>
                  <a:tcPr/>
                </a:tc>
              </a:tr>
              <a:tr h="990600">
                <a:tc>
                  <a:txBody>
                    <a:bodyPr/>
                    <a:lstStyle/>
                    <a:p>
                      <a:r>
                        <a:rPr lang="en-US" dirty="0" smtClean="0"/>
                        <a:t>CN</a:t>
                      </a:r>
                      <a:endParaRPr lang="en-US" dirty="0"/>
                    </a:p>
                  </a:txBody>
                  <a:tcPr/>
                </a:tc>
              </a:tr>
              <a:tr h="653143">
                <a:tc>
                  <a:txBody>
                    <a:bodyPr/>
                    <a:lstStyle/>
                    <a:p>
                      <a:r>
                        <a:rPr lang="en-US" dirty="0" smtClean="0"/>
                        <a:t>Reflexes</a:t>
                      </a:r>
                      <a:endParaRPr lang="en-US" dirty="0"/>
                    </a:p>
                  </a:txBody>
                  <a:tcPr/>
                </a:tc>
              </a:tr>
            </a:tbl>
          </a:graphicData>
        </a:graphic>
      </p:graphicFrame>
      <p:graphicFrame>
        <p:nvGraphicFramePr>
          <p:cNvPr id="6" name="Table 5"/>
          <p:cNvGraphicFramePr>
            <a:graphicFrameLocks noGrp="1"/>
          </p:cNvGraphicFramePr>
          <p:nvPr/>
        </p:nvGraphicFramePr>
        <p:xfrm>
          <a:off x="2438400" y="2057400"/>
          <a:ext cx="6096000" cy="609600"/>
        </p:xfrm>
        <a:graphic>
          <a:graphicData uri="http://schemas.openxmlformats.org/drawingml/2006/table">
            <a:tbl>
              <a:tblPr firstRow="1" bandRow="1">
                <a:tableStyleId>{5C22544A-7EE6-4342-B048-85BDC9FD1C3A}</a:tableStyleId>
              </a:tblPr>
              <a:tblGrid>
                <a:gridCol w="2032000"/>
                <a:gridCol w="2032000"/>
                <a:gridCol w="2032000"/>
              </a:tblGrid>
              <a:tr h="609600">
                <a:tc>
                  <a:txBody>
                    <a:bodyPr/>
                    <a:lstStyle/>
                    <a:p>
                      <a:pPr algn="ctr"/>
                      <a:r>
                        <a:rPr lang="en-US" dirty="0" smtClean="0"/>
                        <a:t>Myopathy</a:t>
                      </a:r>
                      <a:endParaRPr lang="en-US" dirty="0"/>
                    </a:p>
                  </a:txBody>
                  <a:tcPr/>
                </a:tc>
                <a:tc>
                  <a:txBody>
                    <a:bodyPr/>
                    <a:lstStyle/>
                    <a:p>
                      <a:pPr algn="ctr"/>
                      <a:r>
                        <a:rPr lang="en-US" dirty="0" smtClean="0"/>
                        <a:t>Neuropathy</a:t>
                      </a:r>
                      <a:endParaRPr lang="en-US" dirty="0"/>
                    </a:p>
                  </a:txBody>
                  <a:tcPr/>
                </a:tc>
                <a:tc>
                  <a:txBody>
                    <a:bodyPr/>
                    <a:lstStyle/>
                    <a:p>
                      <a:pPr algn="ctr"/>
                      <a:r>
                        <a:rPr lang="en-US" dirty="0" smtClean="0"/>
                        <a:t>NMJ</a:t>
                      </a:r>
                      <a:endParaRPr lang="en-US" dirty="0"/>
                    </a:p>
                  </a:txBody>
                  <a:tcPr/>
                </a:tc>
              </a:tr>
            </a:tbl>
          </a:graphicData>
        </a:graphic>
      </p:graphicFrame>
      <p:sp>
        <p:nvSpPr>
          <p:cNvPr id="7" name="Rectangle 6"/>
          <p:cNvSpPr/>
          <p:nvPr/>
        </p:nvSpPr>
        <p:spPr>
          <a:xfrm>
            <a:off x="2438400" y="2667000"/>
            <a:ext cx="2057400" cy="396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495800" y="2667000"/>
            <a:ext cx="1981200" cy="396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477000" y="2667000"/>
            <a:ext cx="2057400" cy="396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9886521"/>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3" presetClass="exit" presetSubtype="10" fill="hold" grpId="0" nodeType="clickEffect">
                                  <p:stCondLst>
                                    <p:cond delay="0"/>
                                  </p:stCondLst>
                                  <p:childTnLst>
                                    <p:animEffect transition="out" filter="blinds(horizontal)">
                                      <p:cBhvr>
                                        <p:cTn id="12" dur="500"/>
                                        <p:tgtEl>
                                          <p:spTgt spid="8"/>
                                        </p:tgtEl>
                                      </p:cBhvr>
                                    </p:animEffect>
                                    <p:set>
                                      <p:cBhvr>
                                        <p:cTn id="13" dur="1" fill="hold">
                                          <p:stCondLst>
                                            <p:cond delay="499"/>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4" restart="whenNotActive" fill="hold" evtFilter="cancelBubble" nodeType="interactiveSeq">
                <p:stCondLst>
                  <p:cond evt="onClick" delay="0">
                    <p:tgtEl>
                      <p:spTgt spid="9"/>
                    </p:tgtEl>
                  </p:cond>
                </p:stCondLst>
                <p:endSync evt="end" delay="0">
                  <p:rtn val="all"/>
                </p:endSync>
                <p:childTnLst>
                  <p:par>
                    <p:cTn id="15" fill="hold">
                      <p:stCondLst>
                        <p:cond delay="0"/>
                      </p:stCondLst>
                      <p:childTnLst>
                        <p:par>
                          <p:cTn id="16" fill="hold">
                            <p:stCondLst>
                              <p:cond delay="0"/>
                            </p:stCondLst>
                            <p:childTnLst>
                              <p:par>
                                <p:cTn id="17" presetID="3" presetClass="exit" presetSubtype="10" fill="hold" grpId="0" nodeType="clickEffect">
                                  <p:stCondLst>
                                    <p:cond delay="0"/>
                                  </p:stCondLst>
                                  <p:childTnLst>
                                    <p:animEffect transition="out" filter="blinds(horizontal)">
                                      <p:cBhvr>
                                        <p:cTn id="18" dur="500"/>
                                        <p:tgtEl>
                                          <p:spTgt spid="9"/>
                                        </p:tgtEl>
                                      </p:cBhvr>
                                    </p:animEffect>
                                    <p:set>
                                      <p:cBhvr>
                                        <p:cTn id="19" dur="1" fill="hold">
                                          <p:stCondLst>
                                            <p:cond delay="4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childTnLst>
        </p:cTn>
      </p:par>
    </p:tnLst>
    <p:bldLst>
      <p:bldP spid="7" grpId="0" animBg="1"/>
      <p:bldP spid="8" grpId="0" animBg="1"/>
      <p:bldP spid="9"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Example 1</a:t>
            </a:r>
            <a:endParaRPr lang="en-US" dirty="0"/>
          </a:p>
        </p:txBody>
      </p:sp>
      <p:sp>
        <p:nvSpPr>
          <p:cNvPr id="3" name="Content Placeholder 2"/>
          <p:cNvSpPr>
            <a:spLocks noGrp="1"/>
          </p:cNvSpPr>
          <p:nvPr>
            <p:ph idx="1"/>
          </p:nvPr>
        </p:nvSpPr>
        <p:spPr/>
        <p:txBody>
          <a:bodyPr>
            <a:normAutofit/>
          </a:bodyPr>
          <a:lstStyle/>
          <a:p>
            <a:r>
              <a:rPr lang="en-US" dirty="0" smtClean="0"/>
              <a:t>2 yr FS Chihuahua</a:t>
            </a:r>
          </a:p>
          <a:p>
            <a:r>
              <a:rPr lang="en-US" dirty="0" smtClean="0"/>
              <a:t>CC: acute onset balance problems</a:t>
            </a:r>
          </a:p>
          <a:p>
            <a:r>
              <a:rPr lang="en-US" dirty="0" smtClean="0"/>
              <a:t>Neurologic examination: </a:t>
            </a:r>
          </a:p>
          <a:p>
            <a:pPr lvl="1"/>
            <a:r>
              <a:rPr lang="en-US" dirty="0" smtClean="0"/>
              <a:t>Mental status: normal</a:t>
            </a:r>
          </a:p>
          <a:p>
            <a:pPr lvl="1"/>
            <a:r>
              <a:rPr lang="en-US" dirty="0" smtClean="0"/>
              <a:t>Gait: severe ataxia, falling, rolling to the right, cannot walk but appears hypermetric when supported</a:t>
            </a:r>
          </a:p>
          <a:p>
            <a:pPr lvl="1"/>
            <a:r>
              <a:rPr lang="en-US" dirty="0" smtClean="0"/>
              <a:t>GP: normal</a:t>
            </a:r>
          </a:p>
          <a:p>
            <a:pPr lvl="1"/>
            <a:r>
              <a:rPr lang="en-US" dirty="0" smtClean="0"/>
              <a:t>CN: head tilt to the right, horizontal nystagmus (FP left),  absent menace OU</a:t>
            </a:r>
          </a:p>
          <a:p>
            <a:r>
              <a:rPr lang="en-US" b="1" dirty="0" err="1" smtClean="0"/>
              <a:t>Neurolocalization</a:t>
            </a:r>
            <a:r>
              <a:rPr lang="en-US" b="1" dirty="0" smtClean="0"/>
              <a:t>: Left cerebellum</a:t>
            </a:r>
          </a:p>
          <a:p>
            <a:pPr lvl="1">
              <a:buNone/>
            </a:pPr>
            <a:endParaRPr lang="en-US" dirty="0" smtClean="0"/>
          </a:p>
        </p:txBody>
      </p:sp>
    </p:spTree>
    <p:extLst>
      <p:ext uri="{BB962C8B-B14F-4D97-AF65-F5344CB8AC3E}">
        <p14:creationId xmlns:p14="http://schemas.microsoft.com/office/powerpoint/2010/main" val="34453125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linds(horizontal)">
                                      <p:cBhvr>
                                        <p:cTn id="16" dur="500"/>
                                        <p:tgtEl>
                                          <p:spTgt spid="3">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blinds(horizontal)">
                                      <p:cBhvr>
                                        <p:cTn id="2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Example 2</a:t>
            </a:r>
            <a:endParaRPr lang="en-US" dirty="0"/>
          </a:p>
        </p:txBody>
      </p:sp>
      <p:sp>
        <p:nvSpPr>
          <p:cNvPr id="3" name="Content Placeholder 2"/>
          <p:cNvSpPr>
            <a:spLocks noGrp="1"/>
          </p:cNvSpPr>
          <p:nvPr>
            <p:ph idx="1"/>
          </p:nvPr>
        </p:nvSpPr>
        <p:spPr/>
        <p:txBody>
          <a:bodyPr/>
          <a:lstStyle/>
          <a:p>
            <a:r>
              <a:rPr lang="en-US" dirty="0" smtClean="0"/>
              <a:t>10 Yr Golden Retriever</a:t>
            </a:r>
          </a:p>
          <a:p>
            <a:r>
              <a:rPr lang="en-US" dirty="0" smtClean="0"/>
              <a:t>CC: 2 month history of “seeming spaced out”, appears blind at times</a:t>
            </a:r>
          </a:p>
          <a:p>
            <a:r>
              <a:rPr lang="en-US" dirty="0" smtClean="0"/>
              <a:t>Neurologic examination: </a:t>
            </a:r>
          </a:p>
          <a:p>
            <a:pPr lvl="1"/>
            <a:r>
              <a:rPr lang="en-US" dirty="0" err="1" smtClean="0"/>
              <a:t>Mentation</a:t>
            </a:r>
            <a:r>
              <a:rPr lang="en-US" dirty="0" smtClean="0"/>
              <a:t>: dull</a:t>
            </a:r>
          </a:p>
          <a:p>
            <a:pPr lvl="1"/>
            <a:r>
              <a:rPr lang="en-US" dirty="0" smtClean="0"/>
              <a:t>Gait: compulsively circles to the right</a:t>
            </a:r>
          </a:p>
          <a:p>
            <a:pPr lvl="1"/>
            <a:r>
              <a:rPr lang="en-US" dirty="0" smtClean="0"/>
              <a:t>GP: absent on left fore and hind limb</a:t>
            </a:r>
          </a:p>
          <a:p>
            <a:pPr lvl="1"/>
            <a:r>
              <a:rPr lang="en-US" dirty="0" smtClean="0"/>
              <a:t>CN: absent menace OS, left facial droop</a:t>
            </a:r>
          </a:p>
          <a:p>
            <a:r>
              <a:rPr lang="en-US" b="1" dirty="0" err="1" smtClean="0"/>
              <a:t>Neurolocalization</a:t>
            </a:r>
            <a:r>
              <a:rPr lang="en-US" b="1" dirty="0" smtClean="0"/>
              <a:t>: Right forebrain</a:t>
            </a:r>
          </a:p>
        </p:txBody>
      </p:sp>
    </p:spTree>
    <p:extLst>
      <p:ext uri="{BB962C8B-B14F-4D97-AF65-F5344CB8AC3E}">
        <p14:creationId xmlns:p14="http://schemas.microsoft.com/office/powerpoint/2010/main" val="31352593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linds(horizontal)">
                                      <p:cBhvr>
                                        <p:cTn id="16" dur="500"/>
                                        <p:tgtEl>
                                          <p:spTgt spid="3">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blinds(horizontal)">
                                      <p:cBhvr>
                                        <p:cTn id="2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Case Example 3</a:t>
            </a:r>
            <a:endParaRPr lang="en-US" dirty="0"/>
          </a:p>
        </p:txBody>
      </p:sp>
      <p:sp>
        <p:nvSpPr>
          <p:cNvPr id="3" name="Content Placeholder 2"/>
          <p:cNvSpPr>
            <a:spLocks noGrp="1"/>
          </p:cNvSpPr>
          <p:nvPr>
            <p:ph idx="1"/>
          </p:nvPr>
        </p:nvSpPr>
        <p:spPr/>
        <p:txBody>
          <a:bodyPr/>
          <a:lstStyle/>
          <a:p>
            <a:r>
              <a:rPr lang="en-US" dirty="0" smtClean="0"/>
              <a:t>3 yr Lab</a:t>
            </a:r>
          </a:p>
          <a:p>
            <a:r>
              <a:rPr lang="en-US" dirty="0" smtClean="0"/>
              <a:t>CC: Head tilt and falling</a:t>
            </a:r>
          </a:p>
          <a:p>
            <a:r>
              <a:rPr lang="en-US" dirty="0" smtClean="0"/>
              <a:t>Neurological examination: </a:t>
            </a:r>
          </a:p>
          <a:p>
            <a:pPr lvl="1"/>
            <a:r>
              <a:rPr lang="en-US" dirty="0" smtClean="0"/>
              <a:t>Mental status: normal</a:t>
            </a:r>
          </a:p>
          <a:p>
            <a:pPr lvl="1"/>
            <a:r>
              <a:rPr lang="en-US" dirty="0" smtClean="0"/>
              <a:t>Gait: falling to the left</a:t>
            </a:r>
          </a:p>
          <a:p>
            <a:pPr lvl="1"/>
            <a:r>
              <a:rPr lang="en-US" dirty="0" smtClean="0"/>
              <a:t>GP: normal</a:t>
            </a:r>
          </a:p>
          <a:p>
            <a:pPr lvl="1"/>
            <a:r>
              <a:rPr lang="en-US" dirty="0" smtClean="0"/>
              <a:t>CN: left head tilt, horizontal nystagmus (FP right)</a:t>
            </a:r>
          </a:p>
          <a:p>
            <a:r>
              <a:rPr lang="en-US" b="1" dirty="0" err="1" smtClean="0"/>
              <a:t>Neurolocalization</a:t>
            </a:r>
            <a:r>
              <a:rPr lang="en-US" b="1" dirty="0" smtClean="0"/>
              <a:t>: Left peripheral vestibular</a:t>
            </a:r>
            <a:endParaRPr lang="en-US" b="1" dirty="0"/>
          </a:p>
        </p:txBody>
      </p:sp>
    </p:spTree>
    <p:extLst>
      <p:ext uri="{BB962C8B-B14F-4D97-AF65-F5344CB8AC3E}">
        <p14:creationId xmlns:p14="http://schemas.microsoft.com/office/powerpoint/2010/main" val="16078641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linds(horizontal)">
                                      <p:cBhvr>
                                        <p:cTn id="16" dur="500"/>
                                        <p:tgtEl>
                                          <p:spTgt spid="3">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blinds(horizontal)">
                                      <p:cBhvr>
                                        <p:cTn id="2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Example 4</a:t>
            </a:r>
            <a:endParaRPr lang="en-US" dirty="0"/>
          </a:p>
        </p:txBody>
      </p:sp>
      <p:sp>
        <p:nvSpPr>
          <p:cNvPr id="3" name="Content Placeholder 2"/>
          <p:cNvSpPr>
            <a:spLocks noGrp="1"/>
          </p:cNvSpPr>
          <p:nvPr>
            <p:ph idx="1"/>
          </p:nvPr>
        </p:nvSpPr>
        <p:spPr/>
        <p:txBody>
          <a:bodyPr>
            <a:normAutofit/>
          </a:bodyPr>
          <a:lstStyle/>
          <a:p>
            <a:r>
              <a:rPr lang="en-US" dirty="0" smtClean="0"/>
              <a:t>2 Yr Doberman</a:t>
            </a:r>
          </a:p>
          <a:p>
            <a:r>
              <a:rPr lang="en-US" dirty="0" smtClean="0"/>
              <a:t>CC: Tripping in all 4 limbs</a:t>
            </a:r>
          </a:p>
          <a:p>
            <a:r>
              <a:rPr lang="en-US" dirty="0" smtClean="0"/>
              <a:t>Neurologic examination:</a:t>
            </a:r>
          </a:p>
          <a:p>
            <a:pPr lvl="1"/>
            <a:r>
              <a:rPr lang="en-US" dirty="0" smtClean="0"/>
              <a:t>Mental status: normal</a:t>
            </a:r>
          </a:p>
          <a:p>
            <a:pPr lvl="1"/>
            <a:r>
              <a:rPr lang="en-US" dirty="0" smtClean="0"/>
              <a:t>Gait: Short and choppy gait in the forelimbs, crossing over in the pelvic limbs</a:t>
            </a:r>
          </a:p>
          <a:p>
            <a:pPr lvl="1"/>
            <a:r>
              <a:rPr lang="en-US" dirty="0" smtClean="0"/>
              <a:t>GP: slow placing in all 4</a:t>
            </a:r>
          </a:p>
          <a:p>
            <a:pPr lvl="1"/>
            <a:r>
              <a:rPr lang="en-US" dirty="0" smtClean="0"/>
              <a:t>Reflexes: normal in PL, slow withdraw in both TL</a:t>
            </a:r>
          </a:p>
          <a:p>
            <a:pPr lvl="1"/>
            <a:r>
              <a:rPr lang="en-US" dirty="0" smtClean="0"/>
              <a:t>CN: normal</a:t>
            </a:r>
          </a:p>
          <a:p>
            <a:r>
              <a:rPr lang="en-US" b="1" dirty="0" err="1" smtClean="0"/>
              <a:t>Neurolocalization</a:t>
            </a:r>
            <a:r>
              <a:rPr lang="en-US" b="1" dirty="0" smtClean="0"/>
              <a:t>: C6-T2</a:t>
            </a:r>
            <a:endParaRPr lang="en-US" b="1" dirty="0"/>
          </a:p>
        </p:txBody>
      </p:sp>
    </p:spTree>
    <p:extLst>
      <p:ext uri="{BB962C8B-B14F-4D97-AF65-F5344CB8AC3E}">
        <p14:creationId xmlns:p14="http://schemas.microsoft.com/office/powerpoint/2010/main" val="18616953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linds(horizontal)">
                                      <p:cBhvr>
                                        <p:cTn id="16" dur="500"/>
                                        <p:tgtEl>
                                          <p:spTgt spid="3">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linds(horizontal)">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Example 5</a:t>
            </a:r>
            <a:endParaRPr lang="en-US" dirty="0"/>
          </a:p>
        </p:txBody>
      </p:sp>
      <p:sp>
        <p:nvSpPr>
          <p:cNvPr id="3" name="Content Placeholder 2"/>
          <p:cNvSpPr>
            <a:spLocks noGrp="1"/>
          </p:cNvSpPr>
          <p:nvPr>
            <p:ph idx="1"/>
          </p:nvPr>
        </p:nvSpPr>
        <p:spPr/>
        <p:txBody>
          <a:bodyPr>
            <a:normAutofit/>
          </a:bodyPr>
          <a:lstStyle/>
          <a:p>
            <a:r>
              <a:rPr lang="en-US" dirty="0" smtClean="0"/>
              <a:t>4 Yr Newfoundland</a:t>
            </a:r>
          </a:p>
          <a:p>
            <a:r>
              <a:rPr lang="en-US" dirty="0" smtClean="0"/>
              <a:t>CC: Collapsing and vomiting</a:t>
            </a:r>
          </a:p>
          <a:p>
            <a:r>
              <a:rPr lang="en-US" dirty="0" smtClean="0"/>
              <a:t>Neurologic examination:</a:t>
            </a:r>
          </a:p>
          <a:p>
            <a:pPr lvl="1"/>
            <a:r>
              <a:rPr lang="en-US" dirty="0" smtClean="0"/>
              <a:t>Mental status: normal</a:t>
            </a:r>
          </a:p>
          <a:p>
            <a:pPr lvl="1"/>
            <a:r>
              <a:rPr lang="en-US" dirty="0" smtClean="0"/>
              <a:t>Gait: can barely walk for a few steps then collapses (repeatable)</a:t>
            </a:r>
          </a:p>
          <a:p>
            <a:pPr lvl="1"/>
            <a:r>
              <a:rPr lang="en-US" dirty="0" smtClean="0"/>
              <a:t>GP: normal when supported well</a:t>
            </a:r>
          </a:p>
          <a:p>
            <a:pPr lvl="1"/>
            <a:r>
              <a:rPr lang="en-US" dirty="0" smtClean="0"/>
              <a:t>CN: appear normal, but </a:t>
            </a:r>
            <a:r>
              <a:rPr lang="en-US" dirty="0" err="1" smtClean="0"/>
              <a:t>megaesophagus</a:t>
            </a:r>
            <a:r>
              <a:rPr lang="en-US" dirty="0" smtClean="0"/>
              <a:t> on </a:t>
            </a:r>
            <a:r>
              <a:rPr lang="en-US" dirty="0" err="1" smtClean="0"/>
              <a:t>rads</a:t>
            </a:r>
            <a:endParaRPr lang="en-US" dirty="0" smtClean="0"/>
          </a:p>
          <a:p>
            <a:pPr lvl="1"/>
            <a:r>
              <a:rPr lang="en-US" dirty="0" smtClean="0"/>
              <a:t>Reflexes: normal</a:t>
            </a:r>
          </a:p>
          <a:p>
            <a:r>
              <a:rPr lang="en-US" b="1" dirty="0" err="1" smtClean="0"/>
              <a:t>Neurolocalization</a:t>
            </a:r>
            <a:r>
              <a:rPr lang="en-US" b="1" dirty="0" smtClean="0"/>
              <a:t>: neuromuscular (NMJ)</a:t>
            </a:r>
          </a:p>
          <a:p>
            <a:pPr lvl="1"/>
            <a:endParaRPr lang="en-US" dirty="0"/>
          </a:p>
        </p:txBody>
      </p:sp>
    </p:spTree>
    <p:extLst>
      <p:ext uri="{BB962C8B-B14F-4D97-AF65-F5344CB8AC3E}">
        <p14:creationId xmlns:p14="http://schemas.microsoft.com/office/powerpoint/2010/main" val="3303612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linds(horizontal)">
                                      <p:cBhvr>
                                        <p:cTn id="16" dur="500"/>
                                        <p:tgtEl>
                                          <p:spTgt spid="3">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linds(horizontal)">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Example 6</a:t>
            </a:r>
            <a:endParaRPr lang="en-US" dirty="0"/>
          </a:p>
        </p:txBody>
      </p:sp>
      <p:sp>
        <p:nvSpPr>
          <p:cNvPr id="3" name="Content Placeholder 2"/>
          <p:cNvSpPr>
            <a:spLocks noGrp="1"/>
          </p:cNvSpPr>
          <p:nvPr>
            <p:ph idx="1"/>
          </p:nvPr>
        </p:nvSpPr>
        <p:spPr/>
        <p:txBody>
          <a:bodyPr>
            <a:normAutofit/>
          </a:bodyPr>
          <a:lstStyle/>
          <a:p>
            <a:r>
              <a:rPr lang="en-US" dirty="0" smtClean="0"/>
              <a:t>8 Yr lab</a:t>
            </a:r>
          </a:p>
          <a:p>
            <a:r>
              <a:rPr lang="en-US" dirty="0" smtClean="0"/>
              <a:t>CC: can’t walk</a:t>
            </a:r>
          </a:p>
          <a:p>
            <a:r>
              <a:rPr lang="en-US" dirty="0" smtClean="0"/>
              <a:t>Neurologic examination: </a:t>
            </a:r>
          </a:p>
          <a:p>
            <a:pPr lvl="1"/>
            <a:r>
              <a:rPr lang="en-US" dirty="0" smtClean="0"/>
              <a:t>Mental status: normal</a:t>
            </a:r>
          </a:p>
          <a:p>
            <a:pPr lvl="1"/>
            <a:r>
              <a:rPr lang="en-US" dirty="0" smtClean="0"/>
              <a:t>Muscle tone: generalized muscle atrophy</a:t>
            </a:r>
          </a:p>
          <a:p>
            <a:pPr lvl="1"/>
            <a:r>
              <a:rPr lang="en-US" dirty="0" smtClean="0"/>
              <a:t>Gait: Severe </a:t>
            </a:r>
            <a:r>
              <a:rPr lang="en-US" dirty="0" err="1" smtClean="0"/>
              <a:t>tetraparesis</a:t>
            </a:r>
            <a:endParaRPr lang="en-US" dirty="0" smtClean="0"/>
          </a:p>
          <a:p>
            <a:pPr lvl="1"/>
            <a:r>
              <a:rPr lang="en-US" dirty="0" smtClean="0"/>
              <a:t>CN: decreased gag, voice change, </a:t>
            </a:r>
            <a:r>
              <a:rPr lang="en-US" dirty="0" err="1" smtClean="0"/>
              <a:t>megaesophagus</a:t>
            </a:r>
            <a:endParaRPr lang="en-US" dirty="0" smtClean="0"/>
          </a:p>
          <a:p>
            <a:pPr lvl="1"/>
            <a:r>
              <a:rPr lang="en-US" dirty="0" smtClean="0"/>
              <a:t>GP: decreased all 4</a:t>
            </a:r>
          </a:p>
          <a:p>
            <a:pPr lvl="1"/>
            <a:r>
              <a:rPr lang="en-US" dirty="0" smtClean="0"/>
              <a:t>Reflexes: decreased patellar reflexes and withdraw reflexes in all 4</a:t>
            </a:r>
          </a:p>
          <a:p>
            <a:pPr lvl="1"/>
            <a:r>
              <a:rPr lang="en-US" b="1" dirty="0" err="1" smtClean="0"/>
              <a:t>Neurolocalization</a:t>
            </a:r>
            <a:r>
              <a:rPr lang="en-US" b="1" dirty="0" smtClean="0"/>
              <a:t>: </a:t>
            </a:r>
            <a:r>
              <a:rPr lang="en-US" b="1" dirty="0" err="1" smtClean="0"/>
              <a:t>Neuromusucular</a:t>
            </a:r>
            <a:r>
              <a:rPr lang="en-US" b="1" dirty="0" smtClean="0"/>
              <a:t> (neuropathy)</a:t>
            </a:r>
            <a:endParaRPr lang="en-US" b="1" dirty="0"/>
          </a:p>
        </p:txBody>
      </p:sp>
    </p:spTree>
    <p:extLst>
      <p:ext uri="{BB962C8B-B14F-4D97-AF65-F5344CB8AC3E}">
        <p14:creationId xmlns:p14="http://schemas.microsoft.com/office/powerpoint/2010/main" val="9793862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linds(horizontal)">
                                      <p:cBhvr>
                                        <p:cTn id="16" dur="500"/>
                                        <p:tgtEl>
                                          <p:spTgt spid="3">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linds(horizontal)">
                                      <p:cBhvr>
                                        <p:cTn id="22" dur="500"/>
                                        <p:tgtEl>
                                          <p:spTgt spid="3">
                                            <p:txEl>
                                              <p:pRg st="7" end="7"/>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blinds(horizontal)">
                                      <p:cBhvr>
                                        <p:cTn id="25" dur="500"/>
                                        <p:tgtEl>
                                          <p:spTgt spid="3">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
                                            <p:txEl>
                                              <p:pRg st="9" end="9"/>
                                            </p:txEl>
                                          </p:spTgt>
                                        </p:tgtEl>
                                        <p:attrNameLst>
                                          <p:attrName>style.visibility</p:attrName>
                                        </p:attrNameLst>
                                      </p:cBhvr>
                                      <p:to>
                                        <p:strVal val="visible"/>
                                      </p:to>
                                    </p:set>
                                    <p:animEffect transition="in" filter="blinds(horizontal)">
                                      <p:cBhvr>
                                        <p:cTn id="3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8407893" cy="4958784"/>
          </a:xfrm>
        </p:spPr>
        <p:txBody>
          <a:bodyPr>
            <a:normAutofit fontScale="92500" lnSpcReduction="20000"/>
          </a:bodyPr>
          <a:lstStyle/>
          <a:p>
            <a:pPr lvl="1"/>
            <a:r>
              <a:rPr lang="en-US" sz="2600" dirty="0" smtClean="0"/>
              <a:t>Cerebral hemispheres</a:t>
            </a:r>
          </a:p>
          <a:p>
            <a:pPr lvl="3"/>
            <a:r>
              <a:rPr lang="en-US" sz="2200" dirty="0" smtClean="0"/>
              <a:t>cerebral cortex</a:t>
            </a:r>
            <a:endParaRPr lang="en-US" sz="2200" dirty="0"/>
          </a:p>
          <a:p>
            <a:pPr lvl="3"/>
            <a:r>
              <a:rPr lang="en-US" sz="2200" dirty="0" smtClean="0"/>
              <a:t>white matter</a:t>
            </a:r>
          </a:p>
          <a:p>
            <a:pPr lvl="3"/>
            <a:r>
              <a:rPr lang="en-US" sz="2200" dirty="0" smtClean="0"/>
              <a:t>basal ganglia</a:t>
            </a:r>
            <a:endParaRPr lang="en-US" sz="2200" dirty="0"/>
          </a:p>
          <a:p>
            <a:pPr lvl="3"/>
            <a:r>
              <a:rPr lang="en-US" sz="2200" dirty="0" smtClean="0"/>
              <a:t>hippocampal formation</a:t>
            </a:r>
            <a:endParaRPr lang="en-US" sz="2200" dirty="0"/>
          </a:p>
          <a:p>
            <a:pPr lvl="3"/>
            <a:r>
              <a:rPr lang="en-US" sz="2200" dirty="0" smtClean="0"/>
              <a:t>amygdala</a:t>
            </a:r>
          </a:p>
          <a:p>
            <a:pPr lvl="1"/>
            <a:r>
              <a:rPr lang="en-US" sz="2600" dirty="0" smtClean="0"/>
              <a:t>Diencephalon</a:t>
            </a:r>
          </a:p>
          <a:p>
            <a:pPr lvl="3"/>
            <a:r>
              <a:rPr lang="en-US" sz="2200" dirty="0" smtClean="0"/>
              <a:t>thalamus </a:t>
            </a:r>
            <a:r>
              <a:rPr lang="en-US" sz="2200" dirty="0"/>
              <a:t>and </a:t>
            </a:r>
            <a:r>
              <a:rPr lang="en-US" sz="2200" dirty="0" smtClean="0"/>
              <a:t>hypothalamus</a:t>
            </a:r>
            <a:endParaRPr lang="en-CA" sz="2200" dirty="0"/>
          </a:p>
          <a:p>
            <a:pPr lvl="1"/>
            <a:r>
              <a:rPr lang="en-US" sz="2600" dirty="0" smtClean="0"/>
              <a:t>Brain stem</a:t>
            </a:r>
          </a:p>
          <a:p>
            <a:pPr lvl="3"/>
            <a:r>
              <a:rPr lang="en-US" sz="2200" dirty="0" smtClean="0"/>
              <a:t>medulla</a:t>
            </a:r>
          </a:p>
          <a:p>
            <a:pPr lvl="3"/>
            <a:r>
              <a:rPr lang="en-US" sz="2200" dirty="0" smtClean="0"/>
              <a:t>pons</a:t>
            </a:r>
          </a:p>
          <a:p>
            <a:pPr lvl="3"/>
            <a:r>
              <a:rPr lang="en-US" sz="2200" dirty="0" smtClean="0"/>
              <a:t>midbrain</a:t>
            </a:r>
            <a:endParaRPr lang="en-CA" sz="2200" dirty="0"/>
          </a:p>
          <a:p>
            <a:pPr lvl="1"/>
            <a:r>
              <a:rPr lang="en-US" sz="2600" dirty="0"/>
              <a:t>Cerebellum</a:t>
            </a:r>
            <a:endParaRPr lang="en-CA" sz="2600" dirty="0"/>
          </a:p>
          <a:p>
            <a:pPr lvl="1"/>
            <a:r>
              <a:rPr lang="en-US" sz="2600" dirty="0" smtClean="0"/>
              <a:t>Spinal </a:t>
            </a:r>
            <a:r>
              <a:rPr lang="en-US" sz="2600" dirty="0"/>
              <a:t>cord</a:t>
            </a:r>
            <a:endParaRPr lang="en-CA" sz="2600" dirty="0"/>
          </a:p>
          <a:p>
            <a:pPr marL="640080" lvl="2" indent="0">
              <a:buNone/>
            </a:pPr>
            <a:endParaRPr lang="en-CA" dirty="0"/>
          </a:p>
          <a:p>
            <a:endParaRPr lang="en-US" dirty="0"/>
          </a:p>
        </p:txBody>
      </p:sp>
      <p:sp>
        <p:nvSpPr>
          <p:cNvPr id="3" name="Title 2"/>
          <p:cNvSpPr>
            <a:spLocks noGrp="1"/>
          </p:cNvSpPr>
          <p:nvPr>
            <p:ph type="title"/>
          </p:nvPr>
        </p:nvSpPr>
        <p:spPr/>
        <p:txBody>
          <a:bodyPr/>
          <a:lstStyle/>
          <a:p>
            <a:r>
              <a:rPr lang="en-US" dirty="0" smtClean="0"/>
              <a:t>Major division of the Central nervous system</a:t>
            </a:r>
            <a:endParaRPr lang="en-US" dirty="0"/>
          </a:p>
        </p:txBody>
      </p:sp>
      <p:pic>
        <p:nvPicPr>
          <p:cNvPr id="4" name="Picture 3"/>
          <p:cNvPicPr>
            <a:picLocks noChangeAspect="1"/>
          </p:cNvPicPr>
          <p:nvPr/>
        </p:nvPicPr>
        <p:blipFill>
          <a:blip r:embed="rId2"/>
          <a:stretch>
            <a:fillRect/>
          </a:stretch>
        </p:blipFill>
        <p:spPr>
          <a:xfrm>
            <a:off x="5403002" y="2868053"/>
            <a:ext cx="3385890" cy="2611213"/>
          </a:xfrm>
          <a:prstGeom prst="rect">
            <a:avLst/>
          </a:prstGeom>
        </p:spPr>
      </p:pic>
    </p:spTree>
    <p:extLst>
      <p:ext uri="{BB962C8B-B14F-4D97-AF65-F5344CB8AC3E}">
        <p14:creationId xmlns:p14="http://schemas.microsoft.com/office/powerpoint/2010/main" val="14228255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1000"/>
                                        <p:tgtEl>
                                          <p:spTgt spid="2">
                                            <p:txEl>
                                              <p:pRg st="4" end="4"/>
                                            </p:txEl>
                                          </p:spTgt>
                                        </p:tgtEl>
                                      </p:cBhvr>
                                    </p:animEffect>
                                    <p:anim calcmode="lin" valueType="num">
                                      <p:cBhvr>
                                        <p:cTn id="2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1000"/>
                                        <p:tgtEl>
                                          <p:spTgt spid="2">
                                            <p:txEl>
                                              <p:pRg st="5" end="5"/>
                                            </p:txEl>
                                          </p:spTgt>
                                        </p:tgtEl>
                                      </p:cBhvr>
                                    </p:animEffect>
                                    <p:anim calcmode="lin" valueType="num">
                                      <p:cBhvr>
                                        <p:cTn id="3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1000"/>
                                        <p:tgtEl>
                                          <p:spTgt spid="2">
                                            <p:txEl>
                                              <p:pRg st="6" end="6"/>
                                            </p:txEl>
                                          </p:spTgt>
                                        </p:tgtEl>
                                      </p:cBhvr>
                                    </p:animEffect>
                                    <p:anim calcmode="lin" valueType="num">
                                      <p:cBhvr>
                                        <p:cTn id="38"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2">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1000"/>
                                        <p:tgtEl>
                                          <p:spTgt spid="2">
                                            <p:txEl>
                                              <p:pRg st="7" end="7"/>
                                            </p:txEl>
                                          </p:spTgt>
                                        </p:tgtEl>
                                      </p:cBhvr>
                                    </p:animEffect>
                                    <p:anim calcmode="lin" valueType="num">
                                      <p:cBhvr>
                                        <p:cTn id="43"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fade">
                                      <p:cBhvr>
                                        <p:cTn id="47" dur="1000"/>
                                        <p:tgtEl>
                                          <p:spTgt spid="2">
                                            <p:txEl>
                                              <p:pRg st="8" end="8"/>
                                            </p:txEl>
                                          </p:spTgt>
                                        </p:tgtEl>
                                      </p:cBhvr>
                                    </p:animEffect>
                                    <p:anim calcmode="lin" valueType="num">
                                      <p:cBhvr>
                                        <p:cTn id="48"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8" end="8"/>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Effect transition="in" filter="fade">
                                      <p:cBhvr>
                                        <p:cTn id="52" dur="1000"/>
                                        <p:tgtEl>
                                          <p:spTgt spid="2">
                                            <p:txEl>
                                              <p:pRg st="9" end="9"/>
                                            </p:txEl>
                                          </p:spTgt>
                                        </p:tgtEl>
                                      </p:cBhvr>
                                    </p:animEffect>
                                    <p:anim calcmode="lin" valueType="num">
                                      <p:cBhvr>
                                        <p:cTn id="53"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4" dur="1000" fill="hold"/>
                                        <p:tgtEl>
                                          <p:spTgt spid="2">
                                            <p:txEl>
                                              <p:pRg st="9" end="9"/>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Effect transition="in" filter="fade">
                                      <p:cBhvr>
                                        <p:cTn id="57" dur="1000"/>
                                        <p:tgtEl>
                                          <p:spTgt spid="2">
                                            <p:txEl>
                                              <p:pRg st="10" end="10"/>
                                            </p:txEl>
                                          </p:spTgt>
                                        </p:tgtEl>
                                      </p:cBhvr>
                                    </p:animEffect>
                                    <p:anim calcmode="lin" valueType="num">
                                      <p:cBhvr>
                                        <p:cTn id="58"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59"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1" end="11"/>
                                            </p:txEl>
                                          </p:spTgt>
                                        </p:tgtEl>
                                        <p:attrNameLst>
                                          <p:attrName>style.visibility</p:attrName>
                                        </p:attrNameLst>
                                      </p:cBhvr>
                                      <p:to>
                                        <p:strVal val="visible"/>
                                      </p:to>
                                    </p:set>
                                    <p:animEffect transition="in" filter="fade">
                                      <p:cBhvr>
                                        <p:cTn id="62" dur="1000"/>
                                        <p:tgtEl>
                                          <p:spTgt spid="2">
                                            <p:txEl>
                                              <p:pRg st="11" end="11"/>
                                            </p:txEl>
                                          </p:spTgt>
                                        </p:tgtEl>
                                      </p:cBhvr>
                                    </p:animEffect>
                                    <p:anim calcmode="lin" valueType="num">
                                      <p:cBhvr>
                                        <p:cTn id="63"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4" dur="1000" fill="hold"/>
                                        <p:tgtEl>
                                          <p:spTgt spid="2">
                                            <p:txEl>
                                              <p:pRg st="11" end="11"/>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2" end="12"/>
                                            </p:txEl>
                                          </p:spTgt>
                                        </p:tgtEl>
                                        <p:attrNameLst>
                                          <p:attrName>style.visibility</p:attrName>
                                        </p:attrNameLst>
                                      </p:cBhvr>
                                      <p:to>
                                        <p:strVal val="visible"/>
                                      </p:to>
                                    </p:set>
                                    <p:animEffect transition="in" filter="fade">
                                      <p:cBhvr>
                                        <p:cTn id="67" dur="1000"/>
                                        <p:tgtEl>
                                          <p:spTgt spid="2">
                                            <p:txEl>
                                              <p:pRg st="12" end="12"/>
                                            </p:txEl>
                                          </p:spTgt>
                                        </p:tgtEl>
                                      </p:cBhvr>
                                    </p:animEffect>
                                    <p:anim calcmode="lin" valueType="num">
                                      <p:cBhvr>
                                        <p:cTn id="68"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69" dur="1000" fill="hold"/>
                                        <p:tgtEl>
                                          <p:spTgt spid="2">
                                            <p:txEl>
                                              <p:pRg st="12" end="12"/>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txEl>
                                              <p:pRg st="13" end="13"/>
                                            </p:txEl>
                                          </p:spTgt>
                                        </p:tgtEl>
                                        <p:attrNameLst>
                                          <p:attrName>style.visibility</p:attrName>
                                        </p:attrNameLst>
                                      </p:cBhvr>
                                      <p:to>
                                        <p:strVal val="visible"/>
                                      </p:to>
                                    </p:set>
                                    <p:animEffect transition="in" filter="fade">
                                      <p:cBhvr>
                                        <p:cTn id="72" dur="1000"/>
                                        <p:tgtEl>
                                          <p:spTgt spid="2">
                                            <p:txEl>
                                              <p:pRg st="13" end="13"/>
                                            </p:txEl>
                                          </p:spTgt>
                                        </p:tgtEl>
                                      </p:cBhvr>
                                    </p:animEffect>
                                    <p:anim calcmode="lin" valueType="num">
                                      <p:cBhvr>
                                        <p:cTn id="73"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74"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2">
                                            <p:txEl>
                                              <p:pRg st="0" end="0"/>
                                            </p:txEl>
                                          </p:spTgt>
                                        </p:tgtEl>
                                        <p:attrNameLst>
                                          <p:attrName>style.visibility</p:attrName>
                                        </p:attrNameLst>
                                      </p:cBhvr>
                                      <p:to>
                                        <p:strVal val="visible"/>
                                      </p:to>
                                    </p:set>
                                    <p:animEffect transition="in" filter="fade">
                                      <p:cBhvr>
                                        <p:cTn id="79" dur="1000"/>
                                        <p:tgtEl>
                                          <p:spTgt spid="2">
                                            <p:txEl>
                                              <p:pRg st="0" end="0"/>
                                            </p:txEl>
                                          </p:spTgt>
                                        </p:tgtEl>
                                      </p:cBhvr>
                                    </p:animEffect>
                                    <p:anim calcmode="lin" valueType="num">
                                      <p:cBhvr>
                                        <p:cTn id="80"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81" dur="1000" fill="hold"/>
                                        <p:tgtEl>
                                          <p:spTgt spid="2">
                                            <p:txEl>
                                              <p:pRg st="0" end="0"/>
                                            </p:txEl>
                                          </p:spTgt>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2">
                                            <p:txEl>
                                              <p:pRg st="1" end="1"/>
                                            </p:txEl>
                                          </p:spTgt>
                                        </p:tgtEl>
                                        <p:attrNameLst>
                                          <p:attrName>style.visibility</p:attrName>
                                        </p:attrNameLst>
                                      </p:cBhvr>
                                      <p:to>
                                        <p:strVal val="visible"/>
                                      </p:to>
                                    </p:set>
                                    <p:animEffect transition="in" filter="fade">
                                      <p:cBhvr>
                                        <p:cTn id="84" dur="1000"/>
                                        <p:tgtEl>
                                          <p:spTgt spid="2">
                                            <p:txEl>
                                              <p:pRg st="1" end="1"/>
                                            </p:txEl>
                                          </p:spTgt>
                                        </p:tgtEl>
                                      </p:cBhvr>
                                    </p:animEffect>
                                    <p:anim calcmode="lin" valueType="num">
                                      <p:cBhvr>
                                        <p:cTn id="8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86" dur="1000" fill="hold"/>
                                        <p:tgtEl>
                                          <p:spTgt spid="2">
                                            <p:txEl>
                                              <p:pRg st="1" end="1"/>
                                            </p:txEl>
                                          </p:spTgt>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2">
                                            <p:txEl>
                                              <p:pRg st="2" end="2"/>
                                            </p:txEl>
                                          </p:spTgt>
                                        </p:tgtEl>
                                        <p:attrNameLst>
                                          <p:attrName>style.visibility</p:attrName>
                                        </p:attrNameLst>
                                      </p:cBhvr>
                                      <p:to>
                                        <p:strVal val="visible"/>
                                      </p:to>
                                    </p:set>
                                    <p:animEffect transition="in" filter="fade">
                                      <p:cBhvr>
                                        <p:cTn id="89" dur="1000"/>
                                        <p:tgtEl>
                                          <p:spTgt spid="2">
                                            <p:txEl>
                                              <p:pRg st="2" end="2"/>
                                            </p:txEl>
                                          </p:spTgt>
                                        </p:tgtEl>
                                      </p:cBhvr>
                                    </p:animEffect>
                                    <p:anim calcmode="lin" valueType="num">
                                      <p:cBhvr>
                                        <p:cTn id="9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1" dur="1000" fill="hold"/>
                                        <p:tgtEl>
                                          <p:spTgt spid="2">
                                            <p:txEl>
                                              <p:pRg st="2" end="2"/>
                                            </p:txEl>
                                          </p:spTgt>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2">
                                            <p:txEl>
                                              <p:pRg st="3" end="3"/>
                                            </p:txEl>
                                          </p:spTgt>
                                        </p:tgtEl>
                                        <p:attrNameLst>
                                          <p:attrName>style.visibility</p:attrName>
                                        </p:attrNameLst>
                                      </p:cBhvr>
                                      <p:to>
                                        <p:strVal val="visible"/>
                                      </p:to>
                                    </p:set>
                                    <p:animEffect transition="in" filter="fade">
                                      <p:cBhvr>
                                        <p:cTn id="94" dur="1000"/>
                                        <p:tgtEl>
                                          <p:spTgt spid="2">
                                            <p:txEl>
                                              <p:pRg st="3" end="3"/>
                                            </p:txEl>
                                          </p:spTgt>
                                        </p:tgtEl>
                                      </p:cBhvr>
                                    </p:animEffect>
                                    <p:anim calcmode="lin" valueType="num">
                                      <p:cBhvr>
                                        <p:cTn id="95"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96" dur="1000" fill="hold"/>
                                        <p:tgtEl>
                                          <p:spTgt spid="2">
                                            <p:txEl>
                                              <p:pRg st="3" end="3"/>
                                            </p:txEl>
                                          </p:spTgt>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2">
                                            <p:txEl>
                                              <p:pRg st="4" end="4"/>
                                            </p:txEl>
                                          </p:spTgt>
                                        </p:tgtEl>
                                        <p:attrNameLst>
                                          <p:attrName>style.visibility</p:attrName>
                                        </p:attrNameLst>
                                      </p:cBhvr>
                                      <p:to>
                                        <p:strVal val="visible"/>
                                      </p:to>
                                    </p:set>
                                    <p:animEffect transition="in" filter="fade">
                                      <p:cBhvr>
                                        <p:cTn id="99" dur="1000"/>
                                        <p:tgtEl>
                                          <p:spTgt spid="2">
                                            <p:txEl>
                                              <p:pRg st="4" end="4"/>
                                            </p:txEl>
                                          </p:spTgt>
                                        </p:tgtEl>
                                      </p:cBhvr>
                                    </p:animEffect>
                                    <p:anim calcmode="lin" valueType="num">
                                      <p:cBhvr>
                                        <p:cTn id="100"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101" dur="1000" fill="hold"/>
                                        <p:tgtEl>
                                          <p:spTgt spid="2">
                                            <p:txEl>
                                              <p:pRg st="4" end="4"/>
                                            </p:txEl>
                                          </p:spTgt>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0"/>
                                  </p:stCondLst>
                                  <p:childTnLst>
                                    <p:set>
                                      <p:cBhvr>
                                        <p:cTn id="103" dur="1" fill="hold">
                                          <p:stCondLst>
                                            <p:cond delay="0"/>
                                          </p:stCondLst>
                                        </p:cTn>
                                        <p:tgtEl>
                                          <p:spTgt spid="2">
                                            <p:txEl>
                                              <p:pRg st="5" end="5"/>
                                            </p:txEl>
                                          </p:spTgt>
                                        </p:tgtEl>
                                        <p:attrNameLst>
                                          <p:attrName>style.visibility</p:attrName>
                                        </p:attrNameLst>
                                      </p:cBhvr>
                                      <p:to>
                                        <p:strVal val="visible"/>
                                      </p:to>
                                    </p:set>
                                    <p:animEffect transition="in" filter="fade">
                                      <p:cBhvr>
                                        <p:cTn id="104" dur="1000"/>
                                        <p:tgtEl>
                                          <p:spTgt spid="2">
                                            <p:txEl>
                                              <p:pRg st="5" end="5"/>
                                            </p:txEl>
                                          </p:spTgt>
                                        </p:tgtEl>
                                      </p:cBhvr>
                                    </p:animEffect>
                                    <p:anim calcmode="lin" valueType="num">
                                      <p:cBhvr>
                                        <p:cTn id="105"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106"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nodeType="clickEffect">
                                  <p:stCondLst>
                                    <p:cond delay="0"/>
                                  </p:stCondLst>
                                  <p:childTnLst>
                                    <p:set>
                                      <p:cBhvr>
                                        <p:cTn id="110" dur="1" fill="hold">
                                          <p:stCondLst>
                                            <p:cond delay="0"/>
                                          </p:stCondLst>
                                        </p:cTn>
                                        <p:tgtEl>
                                          <p:spTgt spid="2">
                                            <p:txEl>
                                              <p:pRg st="6" end="6"/>
                                            </p:txEl>
                                          </p:spTgt>
                                        </p:tgtEl>
                                        <p:attrNameLst>
                                          <p:attrName>style.visibility</p:attrName>
                                        </p:attrNameLst>
                                      </p:cBhvr>
                                      <p:to>
                                        <p:strVal val="visible"/>
                                      </p:to>
                                    </p:set>
                                    <p:animEffect transition="in" filter="fade">
                                      <p:cBhvr>
                                        <p:cTn id="111" dur="1000"/>
                                        <p:tgtEl>
                                          <p:spTgt spid="2">
                                            <p:txEl>
                                              <p:pRg st="6" end="6"/>
                                            </p:txEl>
                                          </p:spTgt>
                                        </p:tgtEl>
                                      </p:cBhvr>
                                    </p:animEffect>
                                    <p:anim calcmode="lin" valueType="num">
                                      <p:cBhvr>
                                        <p:cTn id="112"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113" dur="1000" fill="hold"/>
                                        <p:tgtEl>
                                          <p:spTgt spid="2">
                                            <p:txEl>
                                              <p:pRg st="6" end="6"/>
                                            </p:txEl>
                                          </p:spTgt>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2">
                                            <p:txEl>
                                              <p:pRg st="7" end="7"/>
                                            </p:txEl>
                                          </p:spTgt>
                                        </p:tgtEl>
                                        <p:attrNameLst>
                                          <p:attrName>style.visibility</p:attrName>
                                        </p:attrNameLst>
                                      </p:cBhvr>
                                      <p:to>
                                        <p:strVal val="visible"/>
                                      </p:to>
                                    </p:set>
                                    <p:animEffect transition="in" filter="fade">
                                      <p:cBhvr>
                                        <p:cTn id="116" dur="1000"/>
                                        <p:tgtEl>
                                          <p:spTgt spid="2">
                                            <p:txEl>
                                              <p:pRg st="7" end="7"/>
                                            </p:txEl>
                                          </p:spTgt>
                                        </p:tgtEl>
                                      </p:cBhvr>
                                    </p:animEffect>
                                    <p:anim calcmode="lin" valueType="num">
                                      <p:cBhvr>
                                        <p:cTn id="11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118"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entr" presetSubtype="0" fill="hold" nodeType="clickEffect">
                                  <p:stCondLst>
                                    <p:cond delay="0"/>
                                  </p:stCondLst>
                                  <p:childTnLst>
                                    <p:set>
                                      <p:cBhvr>
                                        <p:cTn id="122" dur="1" fill="hold">
                                          <p:stCondLst>
                                            <p:cond delay="0"/>
                                          </p:stCondLst>
                                        </p:cTn>
                                        <p:tgtEl>
                                          <p:spTgt spid="2">
                                            <p:txEl>
                                              <p:pRg st="8" end="8"/>
                                            </p:txEl>
                                          </p:spTgt>
                                        </p:tgtEl>
                                        <p:attrNameLst>
                                          <p:attrName>style.visibility</p:attrName>
                                        </p:attrNameLst>
                                      </p:cBhvr>
                                      <p:to>
                                        <p:strVal val="visible"/>
                                      </p:to>
                                    </p:set>
                                    <p:animEffect transition="in" filter="fade">
                                      <p:cBhvr>
                                        <p:cTn id="123" dur="1000"/>
                                        <p:tgtEl>
                                          <p:spTgt spid="2">
                                            <p:txEl>
                                              <p:pRg st="8" end="8"/>
                                            </p:txEl>
                                          </p:spTgt>
                                        </p:tgtEl>
                                      </p:cBhvr>
                                    </p:animEffect>
                                    <p:anim calcmode="lin" valueType="num">
                                      <p:cBhvr>
                                        <p:cTn id="124"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125" dur="1000" fill="hold"/>
                                        <p:tgtEl>
                                          <p:spTgt spid="2">
                                            <p:txEl>
                                              <p:pRg st="8" end="8"/>
                                            </p:txEl>
                                          </p:spTgt>
                                        </p:tgtEl>
                                        <p:attrNameLst>
                                          <p:attrName>ppt_y</p:attrName>
                                        </p:attrNameLst>
                                      </p:cBhvr>
                                      <p:tavLst>
                                        <p:tav tm="0">
                                          <p:val>
                                            <p:strVal val="#ppt_y+.1"/>
                                          </p:val>
                                        </p:tav>
                                        <p:tav tm="100000">
                                          <p:val>
                                            <p:strVal val="#ppt_y"/>
                                          </p:val>
                                        </p:tav>
                                      </p:tavLst>
                                    </p:anim>
                                  </p:childTnLst>
                                </p:cTn>
                              </p:par>
                              <p:par>
                                <p:cTn id="126" presetID="42" presetClass="entr" presetSubtype="0" fill="hold" nodeType="withEffect">
                                  <p:stCondLst>
                                    <p:cond delay="0"/>
                                  </p:stCondLst>
                                  <p:childTnLst>
                                    <p:set>
                                      <p:cBhvr>
                                        <p:cTn id="127" dur="1" fill="hold">
                                          <p:stCondLst>
                                            <p:cond delay="0"/>
                                          </p:stCondLst>
                                        </p:cTn>
                                        <p:tgtEl>
                                          <p:spTgt spid="2">
                                            <p:txEl>
                                              <p:pRg st="9" end="9"/>
                                            </p:txEl>
                                          </p:spTgt>
                                        </p:tgtEl>
                                        <p:attrNameLst>
                                          <p:attrName>style.visibility</p:attrName>
                                        </p:attrNameLst>
                                      </p:cBhvr>
                                      <p:to>
                                        <p:strVal val="visible"/>
                                      </p:to>
                                    </p:set>
                                    <p:animEffect transition="in" filter="fade">
                                      <p:cBhvr>
                                        <p:cTn id="128" dur="1000"/>
                                        <p:tgtEl>
                                          <p:spTgt spid="2">
                                            <p:txEl>
                                              <p:pRg st="9" end="9"/>
                                            </p:txEl>
                                          </p:spTgt>
                                        </p:tgtEl>
                                      </p:cBhvr>
                                    </p:animEffect>
                                    <p:anim calcmode="lin" valueType="num">
                                      <p:cBhvr>
                                        <p:cTn id="129"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130" dur="1000" fill="hold"/>
                                        <p:tgtEl>
                                          <p:spTgt spid="2">
                                            <p:txEl>
                                              <p:pRg st="9" end="9"/>
                                            </p:txEl>
                                          </p:spTgt>
                                        </p:tgtEl>
                                        <p:attrNameLst>
                                          <p:attrName>ppt_y</p:attrName>
                                        </p:attrNameLst>
                                      </p:cBhvr>
                                      <p:tavLst>
                                        <p:tav tm="0">
                                          <p:val>
                                            <p:strVal val="#ppt_y+.1"/>
                                          </p:val>
                                        </p:tav>
                                        <p:tav tm="100000">
                                          <p:val>
                                            <p:strVal val="#ppt_y"/>
                                          </p:val>
                                        </p:tav>
                                      </p:tavLst>
                                    </p:anim>
                                  </p:childTnLst>
                                </p:cTn>
                              </p:par>
                              <p:par>
                                <p:cTn id="131" presetID="42" presetClass="entr" presetSubtype="0" fill="hold" nodeType="withEffect">
                                  <p:stCondLst>
                                    <p:cond delay="0"/>
                                  </p:stCondLst>
                                  <p:childTnLst>
                                    <p:set>
                                      <p:cBhvr>
                                        <p:cTn id="132" dur="1" fill="hold">
                                          <p:stCondLst>
                                            <p:cond delay="0"/>
                                          </p:stCondLst>
                                        </p:cTn>
                                        <p:tgtEl>
                                          <p:spTgt spid="2">
                                            <p:txEl>
                                              <p:pRg st="10" end="10"/>
                                            </p:txEl>
                                          </p:spTgt>
                                        </p:tgtEl>
                                        <p:attrNameLst>
                                          <p:attrName>style.visibility</p:attrName>
                                        </p:attrNameLst>
                                      </p:cBhvr>
                                      <p:to>
                                        <p:strVal val="visible"/>
                                      </p:to>
                                    </p:set>
                                    <p:animEffect transition="in" filter="fade">
                                      <p:cBhvr>
                                        <p:cTn id="133" dur="1000"/>
                                        <p:tgtEl>
                                          <p:spTgt spid="2">
                                            <p:txEl>
                                              <p:pRg st="10" end="10"/>
                                            </p:txEl>
                                          </p:spTgt>
                                        </p:tgtEl>
                                      </p:cBhvr>
                                    </p:animEffect>
                                    <p:anim calcmode="lin" valueType="num">
                                      <p:cBhvr>
                                        <p:cTn id="134"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135"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136" presetID="42" presetClass="entr" presetSubtype="0" fill="hold" nodeType="withEffect">
                                  <p:stCondLst>
                                    <p:cond delay="0"/>
                                  </p:stCondLst>
                                  <p:childTnLst>
                                    <p:set>
                                      <p:cBhvr>
                                        <p:cTn id="137" dur="1" fill="hold">
                                          <p:stCondLst>
                                            <p:cond delay="0"/>
                                          </p:stCondLst>
                                        </p:cTn>
                                        <p:tgtEl>
                                          <p:spTgt spid="2">
                                            <p:txEl>
                                              <p:pRg st="11" end="11"/>
                                            </p:txEl>
                                          </p:spTgt>
                                        </p:tgtEl>
                                        <p:attrNameLst>
                                          <p:attrName>style.visibility</p:attrName>
                                        </p:attrNameLst>
                                      </p:cBhvr>
                                      <p:to>
                                        <p:strVal val="visible"/>
                                      </p:to>
                                    </p:set>
                                    <p:animEffect transition="in" filter="fade">
                                      <p:cBhvr>
                                        <p:cTn id="138" dur="1000"/>
                                        <p:tgtEl>
                                          <p:spTgt spid="2">
                                            <p:txEl>
                                              <p:pRg st="11" end="11"/>
                                            </p:txEl>
                                          </p:spTgt>
                                        </p:tgtEl>
                                      </p:cBhvr>
                                    </p:animEffect>
                                    <p:anim calcmode="lin" valueType="num">
                                      <p:cBhvr>
                                        <p:cTn id="139"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140" dur="10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42" presetClass="entr" presetSubtype="0" fill="hold" nodeType="clickEffect">
                                  <p:stCondLst>
                                    <p:cond delay="0"/>
                                  </p:stCondLst>
                                  <p:childTnLst>
                                    <p:set>
                                      <p:cBhvr>
                                        <p:cTn id="144" dur="1" fill="hold">
                                          <p:stCondLst>
                                            <p:cond delay="0"/>
                                          </p:stCondLst>
                                        </p:cTn>
                                        <p:tgtEl>
                                          <p:spTgt spid="2">
                                            <p:txEl>
                                              <p:pRg st="12" end="12"/>
                                            </p:txEl>
                                          </p:spTgt>
                                        </p:tgtEl>
                                        <p:attrNameLst>
                                          <p:attrName>style.visibility</p:attrName>
                                        </p:attrNameLst>
                                      </p:cBhvr>
                                      <p:to>
                                        <p:strVal val="visible"/>
                                      </p:to>
                                    </p:set>
                                    <p:animEffect transition="in" filter="fade">
                                      <p:cBhvr>
                                        <p:cTn id="145" dur="1000"/>
                                        <p:tgtEl>
                                          <p:spTgt spid="2">
                                            <p:txEl>
                                              <p:pRg st="12" end="12"/>
                                            </p:txEl>
                                          </p:spTgt>
                                        </p:tgtEl>
                                      </p:cBhvr>
                                    </p:animEffect>
                                    <p:anim calcmode="lin" valueType="num">
                                      <p:cBhvr>
                                        <p:cTn id="146"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147" dur="10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148" fill="hold">
                      <p:stCondLst>
                        <p:cond delay="indefinite"/>
                      </p:stCondLst>
                      <p:childTnLst>
                        <p:par>
                          <p:cTn id="149" fill="hold">
                            <p:stCondLst>
                              <p:cond delay="0"/>
                            </p:stCondLst>
                            <p:childTnLst>
                              <p:par>
                                <p:cTn id="150" presetID="42" presetClass="entr" presetSubtype="0" fill="hold" nodeType="clickEffect">
                                  <p:stCondLst>
                                    <p:cond delay="0"/>
                                  </p:stCondLst>
                                  <p:childTnLst>
                                    <p:set>
                                      <p:cBhvr>
                                        <p:cTn id="151" dur="1" fill="hold">
                                          <p:stCondLst>
                                            <p:cond delay="0"/>
                                          </p:stCondLst>
                                        </p:cTn>
                                        <p:tgtEl>
                                          <p:spTgt spid="2">
                                            <p:txEl>
                                              <p:pRg st="13" end="13"/>
                                            </p:txEl>
                                          </p:spTgt>
                                        </p:tgtEl>
                                        <p:attrNameLst>
                                          <p:attrName>style.visibility</p:attrName>
                                        </p:attrNameLst>
                                      </p:cBhvr>
                                      <p:to>
                                        <p:strVal val="visible"/>
                                      </p:to>
                                    </p:set>
                                    <p:animEffect transition="in" filter="fade">
                                      <p:cBhvr>
                                        <p:cTn id="152" dur="1000"/>
                                        <p:tgtEl>
                                          <p:spTgt spid="2">
                                            <p:txEl>
                                              <p:pRg st="13" end="13"/>
                                            </p:txEl>
                                          </p:spTgt>
                                        </p:tgtEl>
                                      </p:cBhvr>
                                    </p:animEffect>
                                    <p:anim calcmode="lin" valueType="num">
                                      <p:cBhvr>
                                        <p:cTn id="153"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154"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rain.TIF"/>
          <p:cNvPicPr>
            <a:picLocks noGrp="1" noChangeAspect="1"/>
          </p:cNvPicPr>
          <p:nvPr>
            <p:ph idx="1"/>
          </p:nvPr>
        </p:nvPicPr>
        <p:blipFill>
          <a:blip r:embed="rId3" cstate="print"/>
          <a:stretch>
            <a:fillRect/>
          </a:stretch>
        </p:blipFill>
        <p:spPr>
          <a:xfrm>
            <a:off x="0" y="685800"/>
            <a:ext cx="9144000" cy="5113796"/>
          </a:xfrm>
        </p:spPr>
      </p:pic>
      <p:sp>
        <p:nvSpPr>
          <p:cNvPr id="6" name="Freeform 5"/>
          <p:cNvSpPr/>
          <p:nvPr/>
        </p:nvSpPr>
        <p:spPr>
          <a:xfrm>
            <a:off x="5213927" y="2618509"/>
            <a:ext cx="2115127" cy="1747982"/>
          </a:xfrm>
          <a:custGeom>
            <a:avLst/>
            <a:gdLst>
              <a:gd name="connsiteX0" fmla="*/ 1824182 w 2115127"/>
              <a:gd name="connsiteY0" fmla="*/ 277091 h 1747982"/>
              <a:gd name="connsiteX1" fmla="*/ 1366982 w 2115127"/>
              <a:gd name="connsiteY1" fmla="*/ 110836 h 1747982"/>
              <a:gd name="connsiteX2" fmla="*/ 854364 w 2115127"/>
              <a:gd name="connsiteY2" fmla="*/ 0 h 1747982"/>
              <a:gd name="connsiteX3" fmla="*/ 355600 w 2115127"/>
              <a:gd name="connsiteY3" fmla="*/ 110836 h 1747982"/>
              <a:gd name="connsiteX4" fmla="*/ 78509 w 2115127"/>
              <a:gd name="connsiteY4" fmla="*/ 429491 h 1747982"/>
              <a:gd name="connsiteX5" fmla="*/ 23091 w 2115127"/>
              <a:gd name="connsiteY5" fmla="*/ 900546 h 1747982"/>
              <a:gd name="connsiteX6" fmla="*/ 92364 w 2115127"/>
              <a:gd name="connsiteY6" fmla="*/ 1260764 h 1747982"/>
              <a:gd name="connsiteX7" fmla="*/ 577273 w 2115127"/>
              <a:gd name="connsiteY7" fmla="*/ 1537855 h 1747982"/>
              <a:gd name="connsiteX8" fmla="*/ 1117600 w 2115127"/>
              <a:gd name="connsiteY8" fmla="*/ 1704109 h 1747982"/>
              <a:gd name="connsiteX9" fmla="*/ 1505528 w 2115127"/>
              <a:gd name="connsiteY9" fmla="*/ 1717964 h 1747982"/>
              <a:gd name="connsiteX10" fmla="*/ 1851891 w 2115127"/>
              <a:gd name="connsiteY10" fmla="*/ 1524000 h 1747982"/>
              <a:gd name="connsiteX11" fmla="*/ 1976582 w 2115127"/>
              <a:gd name="connsiteY11" fmla="*/ 1399309 h 1747982"/>
              <a:gd name="connsiteX12" fmla="*/ 1879600 w 2115127"/>
              <a:gd name="connsiteY12" fmla="*/ 1219200 h 1747982"/>
              <a:gd name="connsiteX13" fmla="*/ 1879600 w 2115127"/>
              <a:gd name="connsiteY13" fmla="*/ 997527 h 1747982"/>
              <a:gd name="connsiteX14" fmla="*/ 2087418 w 2115127"/>
              <a:gd name="connsiteY14" fmla="*/ 831273 h 1747982"/>
              <a:gd name="connsiteX15" fmla="*/ 2045855 w 2115127"/>
              <a:gd name="connsiteY15" fmla="*/ 526473 h 1747982"/>
              <a:gd name="connsiteX16" fmla="*/ 1907309 w 2115127"/>
              <a:gd name="connsiteY16" fmla="*/ 290946 h 174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15127" h="1747982">
                <a:moveTo>
                  <a:pt x="1824182" y="277091"/>
                </a:moveTo>
                <a:cubicBezTo>
                  <a:pt x="1676400" y="217054"/>
                  <a:pt x="1528618" y="157018"/>
                  <a:pt x="1366982" y="110836"/>
                </a:cubicBezTo>
                <a:cubicBezTo>
                  <a:pt x="1205346" y="64654"/>
                  <a:pt x="1022928" y="0"/>
                  <a:pt x="854364" y="0"/>
                </a:cubicBezTo>
                <a:cubicBezTo>
                  <a:pt x="685800" y="0"/>
                  <a:pt x="484909" y="39254"/>
                  <a:pt x="355600" y="110836"/>
                </a:cubicBezTo>
                <a:cubicBezTo>
                  <a:pt x="226291" y="182418"/>
                  <a:pt x="133927" y="297873"/>
                  <a:pt x="78509" y="429491"/>
                </a:cubicBezTo>
                <a:cubicBezTo>
                  <a:pt x="23091" y="561109"/>
                  <a:pt x="20782" y="762001"/>
                  <a:pt x="23091" y="900546"/>
                </a:cubicBezTo>
                <a:cubicBezTo>
                  <a:pt x="25400" y="1039091"/>
                  <a:pt x="0" y="1154546"/>
                  <a:pt x="92364" y="1260764"/>
                </a:cubicBezTo>
                <a:cubicBezTo>
                  <a:pt x="184728" y="1366982"/>
                  <a:pt x="406400" y="1463964"/>
                  <a:pt x="577273" y="1537855"/>
                </a:cubicBezTo>
                <a:cubicBezTo>
                  <a:pt x="748146" y="1611746"/>
                  <a:pt x="962891" y="1674091"/>
                  <a:pt x="1117600" y="1704109"/>
                </a:cubicBezTo>
                <a:cubicBezTo>
                  <a:pt x="1272309" y="1734127"/>
                  <a:pt x="1383146" y="1747982"/>
                  <a:pt x="1505528" y="1717964"/>
                </a:cubicBezTo>
                <a:cubicBezTo>
                  <a:pt x="1627910" y="1687946"/>
                  <a:pt x="1773382" y="1577109"/>
                  <a:pt x="1851891" y="1524000"/>
                </a:cubicBezTo>
                <a:cubicBezTo>
                  <a:pt x="1930400" y="1470891"/>
                  <a:pt x="1971964" y="1450109"/>
                  <a:pt x="1976582" y="1399309"/>
                </a:cubicBezTo>
                <a:cubicBezTo>
                  <a:pt x="1981200" y="1348509"/>
                  <a:pt x="1895764" y="1286164"/>
                  <a:pt x="1879600" y="1219200"/>
                </a:cubicBezTo>
                <a:cubicBezTo>
                  <a:pt x="1863436" y="1152236"/>
                  <a:pt x="1844964" y="1062181"/>
                  <a:pt x="1879600" y="997527"/>
                </a:cubicBezTo>
                <a:cubicBezTo>
                  <a:pt x="1914236" y="932873"/>
                  <a:pt x="2059709" y="909782"/>
                  <a:pt x="2087418" y="831273"/>
                </a:cubicBezTo>
                <a:cubicBezTo>
                  <a:pt x="2115127" y="752764"/>
                  <a:pt x="2075873" y="616528"/>
                  <a:pt x="2045855" y="526473"/>
                </a:cubicBezTo>
                <a:cubicBezTo>
                  <a:pt x="2015837" y="436419"/>
                  <a:pt x="1961573" y="363682"/>
                  <a:pt x="1907309" y="290946"/>
                </a:cubicBezTo>
              </a:path>
            </a:pathLst>
          </a:custGeom>
          <a:solidFill>
            <a:srgbClr val="FF0000">
              <a:alpha val="70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958273" y="1369291"/>
            <a:ext cx="5832764" cy="3126509"/>
          </a:xfrm>
          <a:custGeom>
            <a:avLst/>
            <a:gdLst>
              <a:gd name="connsiteX0" fmla="*/ 5816600 w 5832764"/>
              <a:gd name="connsiteY0" fmla="*/ 1152236 h 3126509"/>
              <a:gd name="connsiteX1" fmla="*/ 5678054 w 5832764"/>
              <a:gd name="connsiteY1" fmla="*/ 750454 h 3126509"/>
              <a:gd name="connsiteX2" fmla="*/ 5151582 w 5832764"/>
              <a:gd name="connsiteY2" fmla="*/ 431800 h 3126509"/>
              <a:gd name="connsiteX3" fmla="*/ 4528127 w 5832764"/>
              <a:gd name="connsiteY3" fmla="*/ 127000 h 3126509"/>
              <a:gd name="connsiteX4" fmla="*/ 3738418 w 5832764"/>
              <a:gd name="connsiteY4" fmla="*/ 16164 h 3126509"/>
              <a:gd name="connsiteX5" fmla="*/ 3004127 w 5832764"/>
              <a:gd name="connsiteY5" fmla="*/ 30018 h 3126509"/>
              <a:gd name="connsiteX6" fmla="*/ 2255982 w 5832764"/>
              <a:gd name="connsiteY6" fmla="*/ 154709 h 3126509"/>
              <a:gd name="connsiteX7" fmla="*/ 1521691 w 5832764"/>
              <a:gd name="connsiteY7" fmla="*/ 265545 h 3126509"/>
              <a:gd name="connsiteX8" fmla="*/ 1175327 w 5832764"/>
              <a:gd name="connsiteY8" fmla="*/ 611909 h 3126509"/>
              <a:gd name="connsiteX9" fmla="*/ 773545 w 5832764"/>
              <a:gd name="connsiteY9" fmla="*/ 1069109 h 3126509"/>
              <a:gd name="connsiteX10" fmla="*/ 496454 w 5832764"/>
              <a:gd name="connsiteY10" fmla="*/ 1581727 h 3126509"/>
              <a:gd name="connsiteX11" fmla="*/ 260927 w 5832764"/>
              <a:gd name="connsiteY11" fmla="*/ 1955800 h 3126509"/>
              <a:gd name="connsiteX12" fmla="*/ 25400 w 5832764"/>
              <a:gd name="connsiteY12" fmla="*/ 2205182 h 3126509"/>
              <a:gd name="connsiteX13" fmla="*/ 108527 w 5832764"/>
              <a:gd name="connsiteY13" fmla="*/ 2690091 h 3126509"/>
              <a:gd name="connsiteX14" fmla="*/ 468745 w 5832764"/>
              <a:gd name="connsiteY14" fmla="*/ 2967182 h 3126509"/>
              <a:gd name="connsiteX15" fmla="*/ 995218 w 5832764"/>
              <a:gd name="connsiteY15" fmla="*/ 3119582 h 3126509"/>
              <a:gd name="connsiteX16" fmla="*/ 1369291 w 5832764"/>
              <a:gd name="connsiteY16" fmla="*/ 3008745 h 3126509"/>
              <a:gd name="connsiteX17" fmla="*/ 1909618 w 5832764"/>
              <a:gd name="connsiteY17" fmla="*/ 3008745 h 3126509"/>
              <a:gd name="connsiteX18" fmla="*/ 2145145 w 5832764"/>
              <a:gd name="connsiteY18" fmla="*/ 2842491 h 3126509"/>
              <a:gd name="connsiteX19" fmla="*/ 2394527 w 5832764"/>
              <a:gd name="connsiteY19" fmla="*/ 2856345 h 3126509"/>
              <a:gd name="connsiteX20" fmla="*/ 2671618 w 5832764"/>
              <a:gd name="connsiteY20" fmla="*/ 3022600 h 3126509"/>
              <a:gd name="connsiteX21" fmla="*/ 3128818 w 5832764"/>
              <a:gd name="connsiteY21" fmla="*/ 3008745 h 3126509"/>
              <a:gd name="connsiteX22" fmla="*/ 3308927 w 5832764"/>
              <a:gd name="connsiteY22" fmla="*/ 2620818 h 3126509"/>
              <a:gd name="connsiteX23" fmla="*/ 3544454 w 5832764"/>
              <a:gd name="connsiteY23" fmla="*/ 2316018 h 3126509"/>
              <a:gd name="connsiteX24" fmla="*/ 3641436 w 5832764"/>
              <a:gd name="connsiteY24" fmla="*/ 1983509 h 3126509"/>
              <a:gd name="connsiteX25" fmla="*/ 4029363 w 5832764"/>
              <a:gd name="connsiteY25" fmla="*/ 1761836 h 3126509"/>
              <a:gd name="connsiteX26" fmla="*/ 4375727 w 5832764"/>
              <a:gd name="connsiteY26" fmla="*/ 1581727 h 3126509"/>
              <a:gd name="connsiteX27" fmla="*/ 4445000 w 5832764"/>
              <a:gd name="connsiteY27" fmla="*/ 1443182 h 3126509"/>
              <a:gd name="connsiteX28" fmla="*/ 4763654 w 5832764"/>
              <a:gd name="connsiteY28" fmla="*/ 1249218 h 3126509"/>
              <a:gd name="connsiteX29" fmla="*/ 5123872 w 5832764"/>
              <a:gd name="connsiteY29" fmla="*/ 1249218 h 3126509"/>
              <a:gd name="connsiteX30" fmla="*/ 5539509 w 5832764"/>
              <a:gd name="connsiteY30" fmla="*/ 1249218 h 3126509"/>
              <a:gd name="connsiteX31" fmla="*/ 5775036 w 5832764"/>
              <a:gd name="connsiteY31" fmla="*/ 1221509 h 3126509"/>
              <a:gd name="connsiteX32" fmla="*/ 5816600 w 5832764"/>
              <a:gd name="connsiteY32" fmla="*/ 1152236 h 312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832764" h="3126509">
                <a:moveTo>
                  <a:pt x="5816600" y="1152236"/>
                </a:moveTo>
                <a:cubicBezTo>
                  <a:pt x="5800436" y="1073727"/>
                  <a:pt x="5788890" y="870527"/>
                  <a:pt x="5678054" y="750454"/>
                </a:cubicBezTo>
                <a:cubicBezTo>
                  <a:pt x="5567218" y="630381"/>
                  <a:pt x="5343237" y="535709"/>
                  <a:pt x="5151582" y="431800"/>
                </a:cubicBezTo>
                <a:cubicBezTo>
                  <a:pt x="4959927" y="327891"/>
                  <a:pt x="4763654" y="196273"/>
                  <a:pt x="4528127" y="127000"/>
                </a:cubicBezTo>
                <a:cubicBezTo>
                  <a:pt x="4292600" y="57727"/>
                  <a:pt x="3992418" y="32328"/>
                  <a:pt x="3738418" y="16164"/>
                </a:cubicBezTo>
                <a:cubicBezTo>
                  <a:pt x="3484418" y="0"/>
                  <a:pt x="3251200" y="6927"/>
                  <a:pt x="3004127" y="30018"/>
                </a:cubicBezTo>
                <a:cubicBezTo>
                  <a:pt x="2757054" y="53109"/>
                  <a:pt x="2255982" y="154709"/>
                  <a:pt x="2255982" y="154709"/>
                </a:cubicBezTo>
                <a:cubicBezTo>
                  <a:pt x="2008909" y="193964"/>
                  <a:pt x="1701800" y="189345"/>
                  <a:pt x="1521691" y="265545"/>
                </a:cubicBezTo>
                <a:cubicBezTo>
                  <a:pt x="1341582" y="341745"/>
                  <a:pt x="1300018" y="477982"/>
                  <a:pt x="1175327" y="611909"/>
                </a:cubicBezTo>
                <a:cubicBezTo>
                  <a:pt x="1050636" y="745836"/>
                  <a:pt x="886690" y="907473"/>
                  <a:pt x="773545" y="1069109"/>
                </a:cubicBezTo>
                <a:cubicBezTo>
                  <a:pt x="660400" y="1230745"/>
                  <a:pt x="581890" y="1433945"/>
                  <a:pt x="496454" y="1581727"/>
                </a:cubicBezTo>
                <a:cubicBezTo>
                  <a:pt x="411018" y="1729509"/>
                  <a:pt x="339436" y="1851891"/>
                  <a:pt x="260927" y="1955800"/>
                </a:cubicBezTo>
                <a:cubicBezTo>
                  <a:pt x="182418" y="2059709"/>
                  <a:pt x="50800" y="2082800"/>
                  <a:pt x="25400" y="2205182"/>
                </a:cubicBezTo>
                <a:cubicBezTo>
                  <a:pt x="0" y="2327564"/>
                  <a:pt x="34636" y="2563091"/>
                  <a:pt x="108527" y="2690091"/>
                </a:cubicBezTo>
                <a:cubicBezTo>
                  <a:pt x="182418" y="2817091"/>
                  <a:pt x="320963" y="2895600"/>
                  <a:pt x="468745" y="2967182"/>
                </a:cubicBezTo>
                <a:cubicBezTo>
                  <a:pt x="616527" y="3038764"/>
                  <a:pt x="845127" y="3112655"/>
                  <a:pt x="995218" y="3119582"/>
                </a:cubicBezTo>
                <a:cubicBezTo>
                  <a:pt x="1145309" y="3126509"/>
                  <a:pt x="1216891" y="3027218"/>
                  <a:pt x="1369291" y="3008745"/>
                </a:cubicBezTo>
                <a:cubicBezTo>
                  <a:pt x="1521691" y="2990272"/>
                  <a:pt x="1780309" y="3036454"/>
                  <a:pt x="1909618" y="3008745"/>
                </a:cubicBezTo>
                <a:cubicBezTo>
                  <a:pt x="2038927" y="2981036"/>
                  <a:pt x="2064327" y="2867891"/>
                  <a:pt x="2145145" y="2842491"/>
                </a:cubicBezTo>
                <a:cubicBezTo>
                  <a:pt x="2225963" y="2817091"/>
                  <a:pt x="2306782" y="2826327"/>
                  <a:pt x="2394527" y="2856345"/>
                </a:cubicBezTo>
                <a:cubicBezTo>
                  <a:pt x="2482272" y="2886363"/>
                  <a:pt x="2549236" y="2997200"/>
                  <a:pt x="2671618" y="3022600"/>
                </a:cubicBezTo>
                <a:cubicBezTo>
                  <a:pt x="2794000" y="3048000"/>
                  <a:pt x="3022600" y="3075709"/>
                  <a:pt x="3128818" y="3008745"/>
                </a:cubicBezTo>
                <a:cubicBezTo>
                  <a:pt x="3235036" y="2941781"/>
                  <a:pt x="3239654" y="2736273"/>
                  <a:pt x="3308927" y="2620818"/>
                </a:cubicBezTo>
                <a:cubicBezTo>
                  <a:pt x="3378200" y="2505364"/>
                  <a:pt x="3489036" y="2422236"/>
                  <a:pt x="3544454" y="2316018"/>
                </a:cubicBezTo>
                <a:cubicBezTo>
                  <a:pt x="3599872" y="2209800"/>
                  <a:pt x="3560618" y="2075873"/>
                  <a:pt x="3641436" y="1983509"/>
                </a:cubicBezTo>
                <a:cubicBezTo>
                  <a:pt x="3722254" y="1891145"/>
                  <a:pt x="3906981" y="1828800"/>
                  <a:pt x="4029363" y="1761836"/>
                </a:cubicBezTo>
                <a:cubicBezTo>
                  <a:pt x="4151745" y="1694872"/>
                  <a:pt x="4306454" y="1634836"/>
                  <a:pt x="4375727" y="1581727"/>
                </a:cubicBezTo>
                <a:cubicBezTo>
                  <a:pt x="4445000" y="1528618"/>
                  <a:pt x="4380346" y="1498600"/>
                  <a:pt x="4445000" y="1443182"/>
                </a:cubicBezTo>
                <a:cubicBezTo>
                  <a:pt x="4509655" y="1387764"/>
                  <a:pt x="4650509" y="1281545"/>
                  <a:pt x="4763654" y="1249218"/>
                </a:cubicBezTo>
                <a:cubicBezTo>
                  <a:pt x="4876799" y="1216891"/>
                  <a:pt x="5123872" y="1249218"/>
                  <a:pt x="5123872" y="1249218"/>
                </a:cubicBezTo>
                <a:cubicBezTo>
                  <a:pt x="5253181" y="1249218"/>
                  <a:pt x="5430982" y="1253836"/>
                  <a:pt x="5539509" y="1249218"/>
                </a:cubicBezTo>
                <a:cubicBezTo>
                  <a:pt x="5648036" y="1244600"/>
                  <a:pt x="5726545" y="1242291"/>
                  <a:pt x="5775036" y="1221509"/>
                </a:cubicBezTo>
                <a:cubicBezTo>
                  <a:pt x="5823527" y="1200727"/>
                  <a:pt x="5832764" y="1230745"/>
                  <a:pt x="5816600" y="1152236"/>
                </a:cubicBez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4204854" y="3177309"/>
            <a:ext cx="1062183" cy="1182255"/>
          </a:xfrm>
          <a:custGeom>
            <a:avLst/>
            <a:gdLst>
              <a:gd name="connsiteX0" fmla="*/ 34637 w 1062183"/>
              <a:gd name="connsiteY0" fmla="*/ 1048327 h 1182255"/>
              <a:gd name="connsiteX1" fmla="*/ 228601 w 1062183"/>
              <a:gd name="connsiteY1" fmla="*/ 1117600 h 1182255"/>
              <a:gd name="connsiteX2" fmla="*/ 519546 w 1062183"/>
              <a:gd name="connsiteY2" fmla="*/ 1117600 h 1182255"/>
              <a:gd name="connsiteX3" fmla="*/ 658091 w 1062183"/>
              <a:gd name="connsiteY3" fmla="*/ 1159164 h 1182255"/>
              <a:gd name="connsiteX4" fmla="*/ 949037 w 1062183"/>
              <a:gd name="connsiteY4" fmla="*/ 979055 h 1182255"/>
              <a:gd name="connsiteX5" fmla="*/ 1046019 w 1062183"/>
              <a:gd name="connsiteY5" fmla="*/ 674255 h 1182255"/>
              <a:gd name="connsiteX6" fmla="*/ 1046019 w 1062183"/>
              <a:gd name="connsiteY6" fmla="*/ 452582 h 1182255"/>
              <a:gd name="connsiteX7" fmla="*/ 1046019 w 1062183"/>
              <a:gd name="connsiteY7" fmla="*/ 230909 h 1182255"/>
              <a:gd name="connsiteX8" fmla="*/ 990601 w 1062183"/>
              <a:gd name="connsiteY8" fmla="*/ 92364 h 1182255"/>
              <a:gd name="connsiteX9" fmla="*/ 713510 w 1062183"/>
              <a:gd name="connsiteY9" fmla="*/ 9236 h 1182255"/>
              <a:gd name="connsiteX10" fmla="*/ 505691 w 1062183"/>
              <a:gd name="connsiteY10" fmla="*/ 147782 h 1182255"/>
              <a:gd name="connsiteX11" fmla="*/ 367146 w 1062183"/>
              <a:gd name="connsiteY11" fmla="*/ 355600 h 1182255"/>
              <a:gd name="connsiteX12" fmla="*/ 284019 w 1062183"/>
              <a:gd name="connsiteY12" fmla="*/ 535709 h 1182255"/>
              <a:gd name="connsiteX13" fmla="*/ 145473 w 1062183"/>
              <a:gd name="connsiteY13" fmla="*/ 757382 h 1182255"/>
              <a:gd name="connsiteX14" fmla="*/ 20782 w 1062183"/>
              <a:gd name="connsiteY14" fmla="*/ 937491 h 1182255"/>
              <a:gd name="connsiteX15" fmla="*/ 34637 w 1062183"/>
              <a:gd name="connsiteY15" fmla="*/ 1048327 h 1182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62183" h="1182255">
                <a:moveTo>
                  <a:pt x="34637" y="1048327"/>
                </a:moveTo>
                <a:cubicBezTo>
                  <a:pt x="69273" y="1078345"/>
                  <a:pt x="147783" y="1106055"/>
                  <a:pt x="228601" y="1117600"/>
                </a:cubicBezTo>
                <a:cubicBezTo>
                  <a:pt x="309419" y="1129146"/>
                  <a:pt x="447964" y="1110673"/>
                  <a:pt x="519546" y="1117600"/>
                </a:cubicBezTo>
                <a:cubicBezTo>
                  <a:pt x="591128" y="1124527"/>
                  <a:pt x="586509" y="1182255"/>
                  <a:pt x="658091" y="1159164"/>
                </a:cubicBezTo>
                <a:cubicBezTo>
                  <a:pt x="729673" y="1136073"/>
                  <a:pt x="884382" y="1059873"/>
                  <a:pt x="949037" y="979055"/>
                </a:cubicBezTo>
                <a:cubicBezTo>
                  <a:pt x="1013692" y="898237"/>
                  <a:pt x="1029855" y="762000"/>
                  <a:pt x="1046019" y="674255"/>
                </a:cubicBezTo>
                <a:cubicBezTo>
                  <a:pt x="1062183" y="586510"/>
                  <a:pt x="1046019" y="452582"/>
                  <a:pt x="1046019" y="452582"/>
                </a:cubicBezTo>
                <a:cubicBezTo>
                  <a:pt x="1046019" y="378691"/>
                  <a:pt x="1055255" y="290945"/>
                  <a:pt x="1046019" y="230909"/>
                </a:cubicBezTo>
                <a:cubicBezTo>
                  <a:pt x="1036783" y="170873"/>
                  <a:pt x="1046019" y="129309"/>
                  <a:pt x="990601" y="92364"/>
                </a:cubicBezTo>
                <a:cubicBezTo>
                  <a:pt x="935183" y="55419"/>
                  <a:pt x="794328" y="0"/>
                  <a:pt x="713510" y="9236"/>
                </a:cubicBezTo>
                <a:cubicBezTo>
                  <a:pt x="632692" y="18472"/>
                  <a:pt x="563418" y="90055"/>
                  <a:pt x="505691" y="147782"/>
                </a:cubicBezTo>
                <a:cubicBezTo>
                  <a:pt x="447964" y="205509"/>
                  <a:pt x="404091" y="290945"/>
                  <a:pt x="367146" y="355600"/>
                </a:cubicBezTo>
                <a:cubicBezTo>
                  <a:pt x="330201" y="420255"/>
                  <a:pt x="320964" y="468745"/>
                  <a:pt x="284019" y="535709"/>
                </a:cubicBezTo>
                <a:cubicBezTo>
                  <a:pt x="247074" y="602673"/>
                  <a:pt x="189346" y="690418"/>
                  <a:pt x="145473" y="757382"/>
                </a:cubicBezTo>
                <a:cubicBezTo>
                  <a:pt x="101600" y="824346"/>
                  <a:pt x="41564" y="891309"/>
                  <a:pt x="20782" y="937491"/>
                </a:cubicBezTo>
                <a:cubicBezTo>
                  <a:pt x="0" y="983673"/>
                  <a:pt x="1" y="1018309"/>
                  <a:pt x="34637" y="1048327"/>
                </a:cubicBezTo>
                <a:close/>
              </a:path>
            </a:pathLst>
          </a:custGeom>
          <a:solidFill>
            <a:schemeClr val="accent6">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4865255" y="3858491"/>
            <a:ext cx="789709" cy="1013690"/>
          </a:xfrm>
          <a:custGeom>
            <a:avLst/>
            <a:gdLst>
              <a:gd name="connsiteX0" fmla="*/ 413327 w 789709"/>
              <a:gd name="connsiteY0" fmla="*/ 20782 h 1013690"/>
              <a:gd name="connsiteX1" fmla="*/ 371763 w 789709"/>
              <a:gd name="connsiteY1" fmla="*/ 256309 h 1013690"/>
              <a:gd name="connsiteX2" fmla="*/ 247072 w 789709"/>
              <a:gd name="connsiteY2" fmla="*/ 381000 h 1013690"/>
              <a:gd name="connsiteX3" fmla="*/ 39254 w 789709"/>
              <a:gd name="connsiteY3" fmla="*/ 519545 h 1013690"/>
              <a:gd name="connsiteX4" fmla="*/ 25400 w 789709"/>
              <a:gd name="connsiteY4" fmla="*/ 699654 h 1013690"/>
              <a:gd name="connsiteX5" fmla="*/ 191654 w 789709"/>
              <a:gd name="connsiteY5" fmla="*/ 879764 h 1013690"/>
              <a:gd name="connsiteX6" fmla="*/ 316345 w 789709"/>
              <a:gd name="connsiteY6" fmla="*/ 949036 h 1013690"/>
              <a:gd name="connsiteX7" fmla="*/ 565727 w 789709"/>
              <a:gd name="connsiteY7" fmla="*/ 1004454 h 1013690"/>
              <a:gd name="connsiteX8" fmla="*/ 662709 w 789709"/>
              <a:gd name="connsiteY8" fmla="*/ 893618 h 1013690"/>
              <a:gd name="connsiteX9" fmla="*/ 662709 w 789709"/>
              <a:gd name="connsiteY9" fmla="*/ 699654 h 1013690"/>
              <a:gd name="connsiteX10" fmla="*/ 745836 w 789709"/>
              <a:gd name="connsiteY10" fmla="*/ 505691 h 1013690"/>
              <a:gd name="connsiteX11" fmla="*/ 787400 w 789709"/>
              <a:gd name="connsiteY11" fmla="*/ 311727 h 1013690"/>
              <a:gd name="connsiteX12" fmla="*/ 731981 w 789709"/>
              <a:gd name="connsiteY12" fmla="*/ 214745 h 1013690"/>
              <a:gd name="connsiteX13" fmla="*/ 551872 w 789709"/>
              <a:gd name="connsiteY13" fmla="*/ 131618 h 1013690"/>
              <a:gd name="connsiteX14" fmla="*/ 413327 w 789709"/>
              <a:gd name="connsiteY14" fmla="*/ 20782 h 1013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89709" h="1013690">
                <a:moveTo>
                  <a:pt x="413327" y="20782"/>
                </a:moveTo>
                <a:cubicBezTo>
                  <a:pt x="383309" y="41564"/>
                  <a:pt x="399472" y="196273"/>
                  <a:pt x="371763" y="256309"/>
                </a:cubicBezTo>
                <a:cubicBezTo>
                  <a:pt x="344054" y="316345"/>
                  <a:pt x="302490" y="337127"/>
                  <a:pt x="247072" y="381000"/>
                </a:cubicBezTo>
                <a:cubicBezTo>
                  <a:pt x="191654" y="424873"/>
                  <a:pt x="76199" y="466436"/>
                  <a:pt x="39254" y="519545"/>
                </a:cubicBezTo>
                <a:cubicBezTo>
                  <a:pt x="2309" y="572654"/>
                  <a:pt x="0" y="639617"/>
                  <a:pt x="25400" y="699654"/>
                </a:cubicBezTo>
                <a:cubicBezTo>
                  <a:pt x="50800" y="759691"/>
                  <a:pt x="143163" y="838200"/>
                  <a:pt x="191654" y="879764"/>
                </a:cubicBezTo>
                <a:cubicBezTo>
                  <a:pt x="240145" y="921328"/>
                  <a:pt x="254000" y="928254"/>
                  <a:pt x="316345" y="949036"/>
                </a:cubicBezTo>
                <a:cubicBezTo>
                  <a:pt x="378691" y="969818"/>
                  <a:pt x="508000" y="1013690"/>
                  <a:pt x="565727" y="1004454"/>
                </a:cubicBezTo>
                <a:cubicBezTo>
                  <a:pt x="623454" y="995218"/>
                  <a:pt x="646545" y="944418"/>
                  <a:pt x="662709" y="893618"/>
                </a:cubicBezTo>
                <a:cubicBezTo>
                  <a:pt x="678873" y="842818"/>
                  <a:pt x="648855" y="764309"/>
                  <a:pt x="662709" y="699654"/>
                </a:cubicBezTo>
                <a:cubicBezTo>
                  <a:pt x="676564" y="635000"/>
                  <a:pt x="725054" y="570345"/>
                  <a:pt x="745836" y="505691"/>
                </a:cubicBezTo>
                <a:cubicBezTo>
                  <a:pt x="766618" y="441037"/>
                  <a:pt x="789709" y="360218"/>
                  <a:pt x="787400" y="311727"/>
                </a:cubicBezTo>
                <a:cubicBezTo>
                  <a:pt x="785091" y="263236"/>
                  <a:pt x="771236" y="244763"/>
                  <a:pt x="731981" y="214745"/>
                </a:cubicBezTo>
                <a:cubicBezTo>
                  <a:pt x="692726" y="184727"/>
                  <a:pt x="604981" y="163945"/>
                  <a:pt x="551872" y="131618"/>
                </a:cubicBezTo>
                <a:cubicBezTo>
                  <a:pt x="498763" y="99291"/>
                  <a:pt x="443345" y="0"/>
                  <a:pt x="413327" y="20782"/>
                </a:cubicBezTo>
                <a:close/>
              </a:path>
            </a:pathLst>
          </a:custGeom>
          <a:solidFill>
            <a:schemeClr val="bg2">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5493327" y="4130964"/>
            <a:ext cx="1724891" cy="826654"/>
          </a:xfrm>
          <a:custGeom>
            <a:avLst/>
            <a:gdLst>
              <a:gd name="connsiteX0" fmla="*/ 228600 w 1724891"/>
              <a:gd name="connsiteY0" fmla="*/ 25400 h 826654"/>
              <a:gd name="connsiteX1" fmla="*/ 117764 w 1724891"/>
              <a:gd name="connsiteY1" fmla="*/ 191654 h 826654"/>
              <a:gd name="connsiteX2" fmla="*/ 76200 w 1724891"/>
              <a:gd name="connsiteY2" fmla="*/ 413327 h 826654"/>
              <a:gd name="connsiteX3" fmla="*/ 48491 w 1724891"/>
              <a:gd name="connsiteY3" fmla="*/ 648854 h 826654"/>
              <a:gd name="connsiteX4" fmla="*/ 48491 w 1724891"/>
              <a:gd name="connsiteY4" fmla="*/ 801254 h 826654"/>
              <a:gd name="connsiteX5" fmla="*/ 339437 w 1724891"/>
              <a:gd name="connsiteY5" fmla="*/ 801254 h 826654"/>
              <a:gd name="connsiteX6" fmla="*/ 561109 w 1724891"/>
              <a:gd name="connsiteY6" fmla="*/ 801254 h 826654"/>
              <a:gd name="connsiteX7" fmla="*/ 768928 w 1724891"/>
              <a:gd name="connsiteY7" fmla="*/ 787400 h 826654"/>
              <a:gd name="connsiteX8" fmla="*/ 1032164 w 1724891"/>
              <a:gd name="connsiteY8" fmla="*/ 787400 h 826654"/>
              <a:gd name="connsiteX9" fmla="*/ 1156855 w 1724891"/>
              <a:gd name="connsiteY9" fmla="*/ 759691 h 826654"/>
              <a:gd name="connsiteX10" fmla="*/ 1378528 w 1724891"/>
              <a:gd name="connsiteY10" fmla="*/ 607291 h 826654"/>
              <a:gd name="connsiteX11" fmla="*/ 1586346 w 1724891"/>
              <a:gd name="connsiteY11" fmla="*/ 579581 h 826654"/>
              <a:gd name="connsiteX12" fmla="*/ 1669473 w 1724891"/>
              <a:gd name="connsiteY12" fmla="*/ 413327 h 826654"/>
              <a:gd name="connsiteX13" fmla="*/ 1711037 w 1724891"/>
              <a:gd name="connsiteY13" fmla="*/ 122381 h 826654"/>
              <a:gd name="connsiteX14" fmla="*/ 1586346 w 1724891"/>
              <a:gd name="connsiteY14" fmla="*/ 66963 h 826654"/>
              <a:gd name="connsiteX15" fmla="*/ 1309255 w 1724891"/>
              <a:gd name="connsiteY15" fmla="*/ 205509 h 826654"/>
              <a:gd name="connsiteX16" fmla="*/ 1004455 w 1724891"/>
              <a:gd name="connsiteY16" fmla="*/ 219363 h 826654"/>
              <a:gd name="connsiteX17" fmla="*/ 685800 w 1724891"/>
              <a:gd name="connsiteY17" fmla="*/ 219363 h 826654"/>
              <a:gd name="connsiteX18" fmla="*/ 408709 w 1724891"/>
              <a:gd name="connsiteY18" fmla="*/ 94672 h 826654"/>
              <a:gd name="connsiteX19" fmla="*/ 297873 w 1724891"/>
              <a:gd name="connsiteY19" fmla="*/ 39254 h 826654"/>
              <a:gd name="connsiteX20" fmla="*/ 228600 w 1724891"/>
              <a:gd name="connsiteY20" fmla="*/ 25400 h 826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24891" h="826654">
                <a:moveTo>
                  <a:pt x="228600" y="25400"/>
                </a:moveTo>
                <a:cubicBezTo>
                  <a:pt x="198582" y="50800"/>
                  <a:pt x="143164" y="127000"/>
                  <a:pt x="117764" y="191654"/>
                </a:cubicBezTo>
                <a:cubicBezTo>
                  <a:pt x="92364" y="256308"/>
                  <a:pt x="87746" y="337127"/>
                  <a:pt x="76200" y="413327"/>
                </a:cubicBezTo>
                <a:cubicBezTo>
                  <a:pt x="64655" y="489527"/>
                  <a:pt x="53109" y="584200"/>
                  <a:pt x="48491" y="648854"/>
                </a:cubicBezTo>
                <a:cubicBezTo>
                  <a:pt x="43873" y="713509"/>
                  <a:pt x="0" y="775854"/>
                  <a:pt x="48491" y="801254"/>
                </a:cubicBezTo>
                <a:cubicBezTo>
                  <a:pt x="96982" y="826654"/>
                  <a:pt x="339437" y="801254"/>
                  <a:pt x="339437" y="801254"/>
                </a:cubicBezTo>
                <a:cubicBezTo>
                  <a:pt x="424873" y="801254"/>
                  <a:pt x="489527" y="803563"/>
                  <a:pt x="561109" y="801254"/>
                </a:cubicBezTo>
                <a:cubicBezTo>
                  <a:pt x="632691" y="798945"/>
                  <a:pt x="690419" y="789709"/>
                  <a:pt x="768928" y="787400"/>
                </a:cubicBezTo>
                <a:cubicBezTo>
                  <a:pt x="847437" y="785091"/>
                  <a:pt x="967510" y="792018"/>
                  <a:pt x="1032164" y="787400"/>
                </a:cubicBezTo>
                <a:cubicBezTo>
                  <a:pt x="1096819" y="782782"/>
                  <a:pt x="1099128" y="789709"/>
                  <a:pt x="1156855" y="759691"/>
                </a:cubicBezTo>
                <a:cubicBezTo>
                  <a:pt x="1214582" y="729673"/>
                  <a:pt x="1306946" y="637309"/>
                  <a:pt x="1378528" y="607291"/>
                </a:cubicBezTo>
                <a:cubicBezTo>
                  <a:pt x="1450110" y="577273"/>
                  <a:pt x="1537855" y="611908"/>
                  <a:pt x="1586346" y="579581"/>
                </a:cubicBezTo>
                <a:cubicBezTo>
                  <a:pt x="1634837" y="547254"/>
                  <a:pt x="1648691" y="489527"/>
                  <a:pt x="1669473" y="413327"/>
                </a:cubicBezTo>
                <a:cubicBezTo>
                  <a:pt x="1690255" y="337127"/>
                  <a:pt x="1724891" y="180108"/>
                  <a:pt x="1711037" y="122381"/>
                </a:cubicBezTo>
                <a:cubicBezTo>
                  <a:pt x="1697183" y="64654"/>
                  <a:pt x="1653310" y="53108"/>
                  <a:pt x="1586346" y="66963"/>
                </a:cubicBezTo>
                <a:cubicBezTo>
                  <a:pt x="1519382" y="80818"/>
                  <a:pt x="1406237" y="180109"/>
                  <a:pt x="1309255" y="205509"/>
                </a:cubicBezTo>
                <a:cubicBezTo>
                  <a:pt x="1212273" y="230909"/>
                  <a:pt x="1108364" y="217054"/>
                  <a:pt x="1004455" y="219363"/>
                </a:cubicBezTo>
                <a:cubicBezTo>
                  <a:pt x="900546" y="221672"/>
                  <a:pt x="785091" y="240145"/>
                  <a:pt x="685800" y="219363"/>
                </a:cubicBezTo>
                <a:cubicBezTo>
                  <a:pt x="586509" y="198581"/>
                  <a:pt x="473363" y="124690"/>
                  <a:pt x="408709" y="94672"/>
                </a:cubicBezTo>
                <a:cubicBezTo>
                  <a:pt x="344055" y="64654"/>
                  <a:pt x="332509" y="53108"/>
                  <a:pt x="297873" y="39254"/>
                </a:cubicBezTo>
                <a:cubicBezTo>
                  <a:pt x="263237" y="25400"/>
                  <a:pt x="258618" y="0"/>
                  <a:pt x="228600" y="25400"/>
                </a:cubicBezTo>
                <a:close/>
              </a:path>
            </a:pathLst>
          </a:cu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18021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0" y="685800"/>
            <a:ext cx="9144000" cy="5113796"/>
            <a:chOff x="0" y="872102"/>
            <a:chExt cx="9144000" cy="5113796"/>
          </a:xfrm>
        </p:grpSpPr>
        <p:pic>
          <p:nvPicPr>
            <p:cNvPr id="11" name="Picture 10" descr="brain.TIF"/>
            <p:cNvPicPr>
              <a:picLocks noChangeAspect="1"/>
            </p:cNvPicPr>
            <p:nvPr/>
          </p:nvPicPr>
          <p:blipFill>
            <a:blip r:embed="rId3" cstate="print"/>
            <a:stretch>
              <a:fillRect/>
            </a:stretch>
          </p:blipFill>
          <p:spPr>
            <a:xfrm>
              <a:off x="0" y="872102"/>
              <a:ext cx="9144000" cy="5113796"/>
            </a:xfrm>
            <a:prstGeom prst="rect">
              <a:avLst/>
            </a:prstGeom>
          </p:spPr>
        </p:pic>
        <p:grpSp>
          <p:nvGrpSpPr>
            <p:cNvPr id="12" name="Group 11"/>
            <p:cNvGrpSpPr/>
            <p:nvPr/>
          </p:nvGrpSpPr>
          <p:grpSpPr>
            <a:xfrm>
              <a:off x="914400" y="1524000"/>
              <a:ext cx="6370781" cy="3588327"/>
              <a:chOff x="958273" y="1369291"/>
              <a:chExt cx="6370781" cy="3588327"/>
            </a:xfrm>
          </p:grpSpPr>
          <p:sp>
            <p:nvSpPr>
              <p:cNvPr id="5" name="Freeform 4"/>
              <p:cNvSpPr/>
              <p:nvPr/>
            </p:nvSpPr>
            <p:spPr>
              <a:xfrm>
                <a:off x="5213927" y="2618509"/>
                <a:ext cx="2115127" cy="1747982"/>
              </a:xfrm>
              <a:custGeom>
                <a:avLst/>
                <a:gdLst>
                  <a:gd name="connsiteX0" fmla="*/ 1824182 w 2115127"/>
                  <a:gd name="connsiteY0" fmla="*/ 277091 h 1747982"/>
                  <a:gd name="connsiteX1" fmla="*/ 1366982 w 2115127"/>
                  <a:gd name="connsiteY1" fmla="*/ 110836 h 1747982"/>
                  <a:gd name="connsiteX2" fmla="*/ 854364 w 2115127"/>
                  <a:gd name="connsiteY2" fmla="*/ 0 h 1747982"/>
                  <a:gd name="connsiteX3" fmla="*/ 355600 w 2115127"/>
                  <a:gd name="connsiteY3" fmla="*/ 110836 h 1747982"/>
                  <a:gd name="connsiteX4" fmla="*/ 78509 w 2115127"/>
                  <a:gd name="connsiteY4" fmla="*/ 429491 h 1747982"/>
                  <a:gd name="connsiteX5" fmla="*/ 23091 w 2115127"/>
                  <a:gd name="connsiteY5" fmla="*/ 900546 h 1747982"/>
                  <a:gd name="connsiteX6" fmla="*/ 92364 w 2115127"/>
                  <a:gd name="connsiteY6" fmla="*/ 1260764 h 1747982"/>
                  <a:gd name="connsiteX7" fmla="*/ 577273 w 2115127"/>
                  <a:gd name="connsiteY7" fmla="*/ 1537855 h 1747982"/>
                  <a:gd name="connsiteX8" fmla="*/ 1117600 w 2115127"/>
                  <a:gd name="connsiteY8" fmla="*/ 1704109 h 1747982"/>
                  <a:gd name="connsiteX9" fmla="*/ 1505528 w 2115127"/>
                  <a:gd name="connsiteY9" fmla="*/ 1717964 h 1747982"/>
                  <a:gd name="connsiteX10" fmla="*/ 1851891 w 2115127"/>
                  <a:gd name="connsiteY10" fmla="*/ 1524000 h 1747982"/>
                  <a:gd name="connsiteX11" fmla="*/ 1976582 w 2115127"/>
                  <a:gd name="connsiteY11" fmla="*/ 1399309 h 1747982"/>
                  <a:gd name="connsiteX12" fmla="*/ 1879600 w 2115127"/>
                  <a:gd name="connsiteY12" fmla="*/ 1219200 h 1747982"/>
                  <a:gd name="connsiteX13" fmla="*/ 1879600 w 2115127"/>
                  <a:gd name="connsiteY13" fmla="*/ 997527 h 1747982"/>
                  <a:gd name="connsiteX14" fmla="*/ 2087418 w 2115127"/>
                  <a:gd name="connsiteY14" fmla="*/ 831273 h 1747982"/>
                  <a:gd name="connsiteX15" fmla="*/ 2045855 w 2115127"/>
                  <a:gd name="connsiteY15" fmla="*/ 526473 h 1747982"/>
                  <a:gd name="connsiteX16" fmla="*/ 1907309 w 2115127"/>
                  <a:gd name="connsiteY16" fmla="*/ 290946 h 174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15127" h="1747982">
                    <a:moveTo>
                      <a:pt x="1824182" y="277091"/>
                    </a:moveTo>
                    <a:cubicBezTo>
                      <a:pt x="1676400" y="217054"/>
                      <a:pt x="1528618" y="157018"/>
                      <a:pt x="1366982" y="110836"/>
                    </a:cubicBezTo>
                    <a:cubicBezTo>
                      <a:pt x="1205346" y="64654"/>
                      <a:pt x="1022928" y="0"/>
                      <a:pt x="854364" y="0"/>
                    </a:cubicBezTo>
                    <a:cubicBezTo>
                      <a:pt x="685800" y="0"/>
                      <a:pt x="484909" y="39254"/>
                      <a:pt x="355600" y="110836"/>
                    </a:cubicBezTo>
                    <a:cubicBezTo>
                      <a:pt x="226291" y="182418"/>
                      <a:pt x="133927" y="297873"/>
                      <a:pt x="78509" y="429491"/>
                    </a:cubicBezTo>
                    <a:cubicBezTo>
                      <a:pt x="23091" y="561109"/>
                      <a:pt x="20782" y="762001"/>
                      <a:pt x="23091" y="900546"/>
                    </a:cubicBezTo>
                    <a:cubicBezTo>
                      <a:pt x="25400" y="1039091"/>
                      <a:pt x="0" y="1154546"/>
                      <a:pt x="92364" y="1260764"/>
                    </a:cubicBezTo>
                    <a:cubicBezTo>
                      <a:pt x="184728" y="1366982"/>
                      <a:pt x="406400" y="1463964"/>
                      <a:pt x="577273" y="1537855"/>
                    </a:cubicBezTo>
                    <a:cubicBezTo>
                      <a:pt x="748146" y="1611746"/>
                      <a:pt x="962891" y="1674091"/>
                      <a:pt x="1117600" y="1704109"/>
                    </a:cubicBezTo>
                    <a:cubicBezTo>
                      <a:pt x="1272309" y="1734127"/>
                      <a:pt x="1383146" y="1747982"/>
                      <a:pt x="1505528" y="1717964"/>
                    </a:cubicBezTo>
                    <a:cubicBezTo>
                      <a:pt x="1627910" y="1687946"/>
                      <a:pt x="1773382" y="1577109"/>
                      <a:pt x="1851891" y="1524000"/>
                    </a:cubicBezTo>
                    <a:cubicBezTo>
                      <a:pt x="1930400" y="1470891"/>
                      <a:pt x="1971964" y="1450109"/>
                      <a:pt x="1976582" y="1399309"/>
                    </a:cubicBezTo>
                    <a:cubicBezTo>
                      <a:pt x="1981200" y="1348509"/>
                      <a:pt x="1895764" y="1286164"/>
                      <a:pt x="1879600" y="1219200"/>
                    </a:cubicBezTo>
                    <a:cubicBezTo>
                      <a:pt x="1863436" y="1152236"/>
                      <a:pt x="1844964" y="1062181"/>
                      <a:pt x="1879600" y="997527"/>
                    </a:cubicBezTo>
                    <a:cubicBezTo>
                      <a:pt x="1914236" y="932873"/>
                      <a:pt x="2059709" y="909782"/>
                      <a:pt x="2087418" y="831273"/>
                    </a:cubicBezTo>
                    <a:cubicBezTo>
                      <a:pt x="2115127" y="752764"/>
                      <a:pt x="2075873" y="616528"/>
                      <a:pt x="2045855" y="526473"/>
                    </a:cubicBezTo>
                    <a:cubicBezTo>
                      <a:pt x="2015837" y="436419"/>
                      <a:pt x="1961573" y="363682"/>
                      <a:pt x="1907309" y="290946"/>
                    </a:cubicBezTo>
                  </a:path>
                </a:pathLst>
              </a:custGeom>
              <a:solidFill>
                <a:srgbClr val="FF0000">
                  <a:alpha val="7000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a:off x="958273" y="1369291"/>
                <a:ext cx="5832764" cy="3126509"/>
              </a:xfrm>
              <a:custGeom>
                <a:avLst/>
                <a:gdLst>
                  <a:gd name="connsiteX0" fmla="*/ 5816600 w 5832764"/>
                  <a:gd name="connsiteY0" fmla="*/ 1152236 h 3126509"/>
                  <a:gd name="connsiteX1" fmla="*/ 5678054 w 5832764"/>
                  <a:gd name="connsiteY1" fmla="*/ 750454 h 3126509"/>
                  <a:gd name="connsiteX2" fmla="*/ 5151582 w 5832764"/>
                  <a:gd name="connsiteY2" fmla="*/ 431800 h 3126509"/>
                  <a:gd name="connsiteX3" fmla="*/ 4528127 w 5832764"/>
                  <a:gd name="connsiteY3" fmla="*/ 127000 h 3126509"/>
                  <a:gd name="connsiteX4" fmla="*/ 3738418 w 5832764"/>
                  <a:gd name="connsiteY4" fmla="*/ 16164 h 3126509"/>
                  <a:gd name="connsiteX5" fmla="*/ 3004127 w 5832764"/>
                  <a:gd name="connsiteY5" fmla="*/ 30018 h 3126509"/>
                  <a:gd name="connsiteX6" fmla="*/ 2255982 w 5832764"/>
                  <a:gd name="connsiteY6" fmla="*/ 154709 h 3126509"/>
                  <a:gd name="connsiteX7" fmla="*/ 1521691 w 5832764"/>
                  <a:gd name="connsiteY7" fmla="*/ 265545 h 3126509"/>
                  <a:gd name="connsiteX8" fmla="*/ 1175327 w 5832764"/>
                  <a:gd name="connsiteY8" fmla="*/ 611909 h 3126509"/>
                  <a:gd name="connsiteX9" fmla="*/ 773545 w 5832764"/>
                  <a:gd name="connsiteY9" fmla="*/ 1069109 h 3126509"/>
                  <a:gd name="connsiteX10" fmla="*/ 496454 w 5832764"/>
                  <a:gd name="connsiteY10" fmla="*/ 1581727 h 3126509"/>
                  <a:gd name="connsiteX11" fmla="*/ 260927 w 5832764"/>
                  <a:gd name="connsiteY11" fmla="*/ 1955800 h 3126509"/>
                  <a:gd name="connsiteX12" fmla="*/ 25400 w 5832764"/>
                  <a:gd name="connsiteY12" fmla="*/ 2205182 h 3126509"/>
                  <a:gd name="connsiteX13" fmla="*/ 108527 w 5832764"/>
                  <a:gd name="connsiteY13" fmla="*/ 2690091 h 3126509"/>
                  <a:gd name="connsiteX14" fmla="*/ 468745 w 5832764"/>
                  <a:gd name="connsiteY14" fmla="*/ 2967182 h 3126509"/>
                  <a:gd name="connsiteX15" fmla="*/ 995218 w 5832764"/>
                  <a:gd name="connsiteY15" fmla="*/ 3119582 h 3126509"/>
                  <a:gd name="connsiteX16" fmla="*/ 1369291 w 5832764"/>
                  <a:gd name="connsiteY16" fmla="*/ 3008745 h 3126509"/>
                  <a:gd name="connsiteX17" fmla="*/ 1909618 w 5832764"/>
                  <a:gd name="connsiteY17" fmla="*/ 3008745 h 3126509"/>
                  <a:gd name="connsiteX18" fmla="*/ 2145145 w 5832764"/>
                  <a:gd name="connsiteY18" fmla="*/ 2842491 h 3126509"/>
                  <a:gd name="connsiteX19" fmla="*/ 2394527 w 5832764"/>
                  <a:gd name="connsiteY19" fmla="*/ 2856345 h 3126509"/>
                  <a:gd name="connsiteX20" fmla="*/ 2671618 w 5832764"/>
                  <a:gd name="connsiteY20" fmla="*/ 3022600 h 3126509"/>
                  <a:gd name="connsiteX21" fmla="*/ 3128818 w 5832764"/>
                  <a:gd name="connsiteY21" fmla="*/ 3008745 h 3126509"/>
                  <a:gd name="connsiteX22" fmla="*/ 3308927 w 5832764"/>
                  <a:gd name="connsiteY22" fmla="*/ 2620818 h 3126509"/>
                  <a:gd name="connsiteX23" fmla="*/ 3544454 w 5832764"/>
                  <a:gd name="connsiteY23" fmla="*/ 2316018 h 3126509"/>
                  <a:gd name="connsiteX24" fmla="*/ 3641436 w 5832764"/>
                  <a:gd name="connsiteY24" fmla="*/ 1983509 h 3126509"/>
                  <a:gd name="connsiteX25" fmla="*/ 4029363 w 5832764"/>
                  <a:gd name="connsiteY25" fmla="*/ 1761836 h 3126509"/>
                  <a:gd name="connsiteX26" fmla="*/ 4375727 w 5832764"/>
                  <a:gd name="connsiteY26" fmla="*/ 1581727 h 3126509"/>
                  <a:gd name="connsiteX27" fmla="*/ 4445000 w 5832764"/>
                  <a:gd name="connsiteY27" fmla="*/ 1443182 h 3126509"/>
                  <a:gd name="connsiteX28" fmla="*/ 4763654 w 5832764"/>
                  <a:gd name="connsiteY28" fmla="*/ 1249218 h 3126509"/>
                  <a:gd name="connsiteX29" fmla="*/ 5123872 w 5832764"/>
                  <a:gd name="connsiteY29" fmla="*/ 1249218 h 3126509"/>
                  <a:gd name="connsiteX30" fmla="*/ 5539509 w 5832764"/>
                  <a:gd name="connsiteY30" fmla="*/ 1249218 h 3126509"/>
                  <a:gd name="connsiteX31" fmla="*/ 5775036 w 5832764"/>
                  <a:gd name="connsiteY31" fmla="*/ 1221509 h 3126509"/>
                  <a:gd name="connsiteX32" fmla="*/ 5816600 w 5832764"/>
                  <a:gd name="connsiteY32" fmla="*/ 1152236 h 312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832764" h="3126509">
                    <a:moveTo>
                      <a:pt x="5816600" y="1152236"/>
                    </a:moveTo>
                    <a:cubicBezTo>
                      <a:pt x="5800436" y="1073727"/>
                      <a:pt x="5788890" y="870527"/>
                      <a:pt x="5678054" y="750454"/>
                    </a:cubicBezTo>
                    <a:cubicBezTo>
                      <a:pt x="5567218" y="630381"/>
                      <a:pt x="5343237" y="535709"/>
                      <a:pt x="5151582" y="431800"/>
                    </a:cubicBezTo>
                    <a:cubicBezTo>
                      <a:pt x="4959927" y="327891"/>
                      <a:pt x="4763654" y="196273"/>
                      <a:pt x="4528127" y="127000"/>
                    </a:cubicBezTo>
                    <a:cubicBezTo>
                      <a:pt x="4292600" y="57727"/>
                      <a:pt x="3992418" y="32328"/>
                      <a:pt x="3738418" y="16164"/>
                    </a:cubicBezTo>
                    <a:cubicBezTo>
                      <a:pt x="3484418" y="0"/>
                      <a:pt x="3251200" y="6927"/>
                      <a:pt x="3004127" y="30018"/>
                    </a:cubicBezTo>
                    <a:cubicBezTo>
                      <a:pt x="2757054" y="53109"/>
                      <a:pt x="2255982" y="154709"/>
                      <a:pt x="2255982" y="154709"/>
                    </a:cubicBezTo>
                    <a:cubicBezTo>
                      <a:pt x="2008909" y="193964"/>
                      <a:pt x="1701800" y="189345"/>
                      <a:pt x="1521691" y="265545"/>
                    </a:cubicBezTo>
                    <a:cubicBezTo>
                      <a:pt x="1341582" y="341745"/>
                      <a:pt x="1300018" y="477982"/>
                      <a:pt x="1175327" y="611909"/>
                    </a:cubicBezTo>
                    <a:cubicBezTo>
                      <a:pt x="1050636" y="745836"/>
                      <a:pt x="886690" y="907473"/>
                      <a:pt x="773545" y="1069109"/>
                    </a:cubicBezTo>
                    <a:cubicBezTo>
                      <a:pt x="660400" y="1230745"/>
                      <a:pt x="581890" y="1433945"/>
                      <a:pt x="496454" y="1581727"/>
                    </a:cubicBezTo>
                    <a:cubicBezTo>
                      <a:pt x="411018" y="1729509"/>
                      <a:pt x="339436" y="1851891"/>
                      <a:pt x="260927" y="1955800"/>
                    </a:cubicBezTo>
                    <a:cubicBezTo>
                      <a:pt x="182418" y="2059709"/>
                      <a:pt x="50800" y="2082800"/>
                      <a:pt x="25400" y="2205182"/>
                    </a:cubicBezTo>
                    <a:cubicBezTo>
                      <a:pt x="0" y="2327564"/>
                      <a:pt x="34636" y="2563091"/>
                      <a:pt x="108527" y="2690091"/>
                    </a:cubicBezTo>
                    <a:cubicBezTo>
                      <a:pt x="182418" y="2817091"/>
                      <a:pt x="320963" y="2895600"/>
                      <a:pt x="468745" y="2967182"/>
                    </a:cubicBezTo>
                    <a:cubicBezTo>
                      <a:pt x="616527" y="3038764"/>
                      <a:pt x="845127" y="3112655"/>
                      <a:pt x="995218" y="3119582"/>
                    </a:cubicBezTo>
                    <a:cubicBezTo>
                      <a:pt x="1145309" y="3126509"/>
                      <a:pt x="1216891" y="3027218"/>
                      <a:pt x="1369291" y="3008745"/>
                    </a:cubicBezTo>
                    <a:cubicBezTo>
                      <a:pt x="1521691" y="2990272"/>
                      <a:pt x="1780309" y="3036454"/>
                      <a:pt x="1909618" y="3008745"/>
                    </a:cubicBezTo>
                    <a:cubicBezTo>
                      <a:pt x="2038927" y="2981036"/>
                      <a:pt x="2064327" y="2867891"/>
                      <a:pt x="2145145" y="2842491"/>
                    </a:cubicBezTo>
                    <a:cubicBezTo>
                      <a:pt x="2225963" y="2817091"/>
                      <a:pt x="2306782" y="2826327"/>
                      <a:pt x="2394527" y="2856345"/>
                    </a:cubicBezTo>
                    <a:cubicBezTo>
                      <a:pt x="2482272" y="2886363"/>
                      <a:pt x="2549236" y="2997200"/>
                      <a:pt x="2671618" y="3022600"/>
                    </a:cubicBezTo>
                    <a:cubicBezTo>
                      <a:pt x="2794000" y="3048000"/>
                      <a:pt x="3022600" y="3075709"/>
                      <a:pt x="3128818" y="3008745"/>
                    </a:cubicBezTo>
                    <a:cubicBezTo>
                      <a:pt x="3235036" y="2941781"/>
                      <a:pt x="3239654" y="2736273"/>
                      <a:pt x="3308927" y="2620818"/>
                    </a:cubicBezTo>
                    <a:cubicBezTo>
                      <a:pt x="3378200" y="2505364"/>
                      <a:pt x="3489036" y="2422236"/>
                      <a:pt x="3544454" y="2316018"/>
                    </a:cubicBezTo>
                    <a:cubicBezTo>
                      <a:pt x="3599872" y="2209800"/>
                      <a:pt x="3560618" y="2075873"/>
                      <a:pt x="3641436" y="1983509"/>
                    </a:cubicBezTo>
                    <a:cubicBezTo>
                      <a:pt x="3722254" y="1891145"/>
                      <a:pt x="3906981" y="1828800"/>
                      <a:pt x="4029363" y="1761836"/>
                    </a:cubicBezTo>
                    <a:cubicBezTo>
                      <a:pt x="4151745" y="1694872"/>
                      <a:pt x="4306454" y="1634836"/>
                      <a:pt x="4375727" y="1581727"/>
                    </a:cubicBezTo>
                    <a:cubicBezTo>
                      <a:pt x="4445000" y="1528618"/>
                      <a:pt x="4380346" y="1498600"/>
                      <a:pt x="4445000" y="1443182"/>
                    </a:cubicBezTo>
                    <a:cubicBezTo>
                      <a:pt x="4509655" y="1387764"/>
                      <a:pt x="4650509" y="1281545"/>
                      <a:pt x="4763654" y="1249218"/>
                    </a:cubicBezTo>
                    <a:cubicBezTo>
                      <a:pt x="4876799" y="1216891"/>
                      <a:pt x="5123872" y="1249218"/>
                      <a:pt x="5123872" y="1249218"/>
                    </a:cubicBezTo>
                    <a:cubicBezTo>
                      <a:pt x="5253181" y="1249218"/>
                      <a:pt x="5430982" y="1253836"/>
                      <a:pt x="5539509" y="1249218"/>
                    </a:cubicBezTo>
                    <a:cubicBezTo>
                      <a:pt x="5648036" y="1244600"/>
                      <a:pt x="5726545" y="1242291"/>
                      <a:pt x="5775036" y="1221509"/>
                    </a:cubicBezTo>
                    <a:cubicBezTo>
                      <a:pt x="5823527" y="1200727"/>
                      <a:pt x="5832764" y="1230745"/>
                      <a:pt x="5816600" y="1152236"/>
                    </a:cubicBez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204854" y="3177309"/>
                <a:ext cx="1062183" cy="1182255"/>
              </a:xfrm>
              <a:custGeom>
                <a:avLst/>
                <a:gdLst>
                  <a:gd name="connsiteX0" fmla="*/ 34637 w 1062183"/>
                  <a:gd name="connsiteY0" fmla="*/ 1048327 h 1182255"/>
                  <a:gd name="connsiteX1" fmla="*/ 228601 w 1062183"/>
                  <a:gd name="connsiteY1" fmla="*/ 1117600 h 1182255"/>
                  <a:gd name="connsiteX2" fmla="*/ 519546 w 1062183"/>
                  <a:gd name="connsiteY2" fmla="*/ 1117600 h 1182255"/>
                  <a:gd name="connsiteX3" fmla="*/ 658091 w 1062183"/>
                  <a:gd name="connsiteY3" fmla="*/ 1159164 h 1182255"/>
                  <a:gd name="connsiteX4" fmla="*/ 949037 w 1062183"/>
                  <a:gd name="connsiteY4" fmla="*/ 979055 h 1182255"/>
                  <a:gd name="connsiteX5" fmla="*/ 1046019 w 1062183"/>
                  <a:gd name="connsiteY5" fmla="*/ 674255 h 1182255"/>
                  <a:gd name="connsiteX6" fmla="*/ 1046019 w 1062183"/>
                  <a:gd name="connsiteY6" fmla="*/ 452582 h 1182255"/>
                  <a:gd name="connsiteX7" fmla="*/ 1046019 w 1062183"/>
                  <a:gd name="connsiteY7" fmla="*/ 230909 h 1182255"/>
                  <a:gd name="connsiteX8" fmla="*/ 990601 w 1062183"/>
                  <a:gd name="connsiteY8" fmla="*/ 92364 h 1182255"/>
                  <a:gd name="connsiteX9" fmla="*/ 713510 w 1062183"/>
                  <a:gd name="connsiteY9" fmla="*/ 9236 h 1182255"/>
                  <a:gd name="connsiteX10" fmla="*/ 505691 w 1062183"/>
                  <a:gd name="connsiteY10" fmla="*/ 147782 h 1182255"/>
                  <a:gd name="connsiteX11" fmla="*/ 367146 w 1062183"/>
                  <a:gd name="connsiteY11" fmla="*/ 355600 h 1182255"/>
                  <a:gd name="connsiteX12" fmla="*/ 284019 w 1062183"/>
                  <a:gd name="connsiteY12" fmla="*/ 535709 h 1182255"/>
                  <a:gd name="connsiteX13" fmla="*/ 145473 w 1062183"/>
                  <a:gd name="connsiteY13" fmla="*/ 757382 h 1182255"/>
                  <a:gd name="connsiteX14" fmla="*/ 20782 w 1062183"/>
                  <a:gd name="connsiteY14" fmla="*/ 937491 h 1182255"/>
                  <a:gd name="connsiteX15" fmla="*/ 34637 w 1062183"/>
                  <a:gd name="connsiteY15" fmla="*/ 1048327 h 1182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62183" h="1182255">
                    <a:moveTo>
                      <a:pt x="34637" y="1048327"/>
                    </a:moveTo>
                    <a:cubicBezTo>
                      <a:pt x="69273" y="1078345"/>
                      <a:pt x="147783" y="1106055"/>
                      <a:pt x="228601" y="1117600"/>
                    </a:cubicBezTo>
                    <a:cubicBezTo>
                      <a:pt x="309419" y="1129146"/>
                      <a:pt x="447964" y="1110673"/>
                      <a:pt x="519546" y="1117600"/>
                    </a:cubicBezTo>
                    <a:cubicBezTo>
                      <a:pt x="591128" y="1124527"/>
                      <a:pt x="586509" y="1182255"/>
                      <a:pt x="658091" y="1159164"/>
                    </a:cubicBezTo>
                    <a:cubicBezTo>
                      <a:pt x="729673" y="1136073"/>
                      <a:pt x="884382" y="1059873"/>
                      <a:pt x="949037" y="979055"/>
                    </a:cubicBezTo>
                    <a:cubicBezTo>
                      <a:pt x="1013692" y="898237"/>
                      <a:pt x="1029855" y="762000"/>
                      <a:pt x="1046019" y="674255"/>
                    </a:cubicBezTo>
                    <a:cubicBezTo>
                      <a:pt x="1062183" y="586510"/>
                      <a:pt x="1046019" y="452582"/>
                      <a:pt x="1046019" y="452582"/>
                    </a:cubicBezTo>
                    <a:cubicBezTo>
                      <a:pt x="1046019" y="378691"/>
                      <a:pt x="1055255" y="290945"/>
                      <a:pt x="1046019" y="230909"/>
                    </a:cubicBezTo>
                    <a:cubicBezTo>
                      <a:pt x="1036783" y="170873"/>
                      <a:pt x="1046019" y="129309"/>
                      <a:pt x="990601" y="92364"/>
                    </a:cubicBezTo>
                    <a:cubicBezTo>
                      <a:pt x="935183" y="55419"/>
                      <a:pt x="794328" y="0"/>
                      <a:pt x="713510" y="9236"/>
                    </a:cubicBezTo>
                    <a:cubicBezTo>
                      <a:pt x="632692" y="18472"/>
                      <a:pt x="563418" y="90055"/>
                      <a:pt x="505691" y="147782"/>
                    </a:cubicBezTo>
                    <a:cubicBezTo>
                      <a:pt x="447964" y="205509"/>
                      <a:pt x="404091" y="290945"/>
                      <a:pt x="367146" y="355600"/>
                    </a:cubicBezTo>
                    <a:cubicBezTo>
                      <a:pt x="330201" y="420255"/>
                      <a:pt x="320964" y="468745"/>
                      <a:pt x="284019" y="535709"/>
                    </a:cubicBezTo>
                    <a:cubicBezTo>
                      <a:pt x="247074" y="602673"/>
                      <a:pt x="189346" y="690418"/>
                      <a:pt x="145473" y="757382"/>
                    </a:cubicBezTo>
                    <a:cubicBezTo>
                      <a:pt x="101600" y="824346"/>
                      <a:pt x="41564" y="891309"/>
                      <a:pt x="20782" y="937491"/>
                    </a:cubicBezTo>
                    <a:cubicBezTo>
                      <a:pt x="0" y="983673"/>
                      <a:pt x="1" y="1018309"/>
                      <a:pt x="34637" y="1048327"/>
                    </a:cubicBezTo>
                    <a:close/>
                  </a:path>
                </a:pathLst>
              </a:custGeom>
              <a:solidFill>
                <a:schemeClr val="accent6">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4865255" y="3858491"/>
                <a:ext cx="789709" cy="1013690"/>
              </a:xfrm>
              <a:custGeom>
                <a:avLst/>
                <a:gdLst>
                  <a:gd name="connsiteX0" fmla="*/ 413327 w 789709"/>
                  <a:gd name="connsiteY0" fmla="*/ 20782 h 1013690"/>
                  <a:gd name="connsiteX1" fmla="*/ 371763 w 789709"/>
                  <a:gd name="connsiteY1" fmla="*/ 256309 h 1013690"/>
                  <a:gd name="connsiteX2" fmla="*/ 247072 w 789709"/>
                  <a:gd name="connsiteY2" fmla="*/ 381000 h 1013690"/>
                  <a:gd name="connsiteX3" fmla="*/ 39254 w 789709"/>
                  <a:gd name="connsiteY3" fmla="*/ 519545 h 1013690"/>
                  <a:gd name="connsiteX4" fmla="*/ 25400 w 789709"/>
                  <a:gd name="connsiteY4" fmla="*/ 699654 h 1013690"/>
                  <a:gd name="connsiteX5" fmla="*/ 191654 w 789709"/>
                  <a:gd name="connsiteY5" fmla="*/ 879764 h 1013690"/>
                  <a:gd name="connsiteX6" fmla="*/ 316345 w 789709"/>
                  <a:gd name="connsiteY6" fmla="*/ 949036 h 1013690"/>
                  <a:gd name="connsiteX7" fmla="*/ 565727 w 789709"/>
                  <a:gd name="connsiteY7" fmla="*/ 1004454 h 1013690"/>
                  <a:gd name="connsiteX8" fmla="*/ 662709 w 789709"/>
                  <a:gd name="connsiteY8" fmla="*/ 893618 h 1013690"/>
                  <a:gd name="connsiteX9" fmla="*/ 662709 w 789709"/>
                  <a:gd name="connsiteY9" fmla="*/ 699654 h 1013690"/>
                  <a:gd name="connsiteX10" fmla="*/ 745836 w 789709"/>
                  <a:gd name="connsiteY10" fmla="*/ 505691 h 1013690"/>
                  <a:gd name="connsiteX11" fmla="*/ 787400 w 789709"/>
                  <a:gd name="connsiteY11" fmla="*/ 311727 h 1013690"/>
                  <a:gd name="connsiteX12" fmla="*/ 731981 w 789709"/>
                  <a:gd name="connsiteY12" fmla="*/ 214745 h 1013690"/>
                  <a:gd name="connsiteX13" fmla="*/ 551872 w 789709"/>
                  <a:gd name="connsiteY13" fmla="*/ 131618 h 1013690"/>
                  <a:gd name="connsiteX14" fmla="*/ 413327 w 789709"/>
                  <a:gd name="connsiteY14" fmla="*/ 20782 h 1013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89709" h="1013690">
                    <a:moveTo>
                      <a:pt x="413327" y="20782"/>
                    </a:moveTo>
                    <a:cubicBezTo>
                      <a:pt x="383309" y="41564"/>
                      <a:pt x="399472" y="196273"/>
                      <a:pt x="371763" y="256309"/>
                    </a:cubicBezTo>
                    <a:cubicBezTo>
                      <a:pt x="344054" y="316345"/>
                      <a:pt x="302490" y="337127"/>
                      <a:pt x="247072" y="381000"/>
                    </a:cubicBezTo>
                    <a:cubicBezTo>
                      <a:pt x="191654" y="424873"/>
                      <a:pt x="76199" y="466436"/>
                      <a:pt x="39254" y="519545"/>
                    </a:cubicBezTo>
                    <a:cubicBezTo>
                      <a:pt x="2309" y="572654"/>
                      <a:pt x="0" y="639617"/>
                      <a:pt x="25400" y="699654"/>
                    </a:cubicBezTo>
                    <a:cubicBezTo>
                      <a:pt x="50800" y="759691"/>
                      <a:pt x="143163" y="838200"/>
                      <a:pt x="191654" y="879764"/>
                    </a:cubicBezTo>
                    <a:cubicBezTo>
                      <a:pt x="240145" y="921328"/>
                      <a:pt x="254000" y="928254"/>
                      <a:pt x="316345" y="949036"/>
                    </a:cubicBezTo>
                    <a:cubicBezTo>
                      <a:pt x="378691" y="969818"/>
                      <a:pt x="508000" y="1013690"/>
                      <a:pt x="565727" y="1004454"/>
                    </a:cubicBezTo>
                    <a:cubicBezTo>
                      <a:pt x="623454" y="995218"/>
                      <a:pt x="646545" y="944418"/>
                      <a:pt x="662709" y="893618"/>
                    </a:cubicBezTo>
                    <a:cubicBezTo>
                      <a:pt x="678873" y="842818"/>
                      <a:pt x="648855" y="764309"/>
                      <a:pt x="662709" y="699654"/>
                    </a:cubicBezTo>
                    <a:cubicBezTo>
                      <a:pt x="676564" y="635000"/>
                      <a:pt x="725054" y="570345"/>
                      <a:pt x="745836" y="505691"/>
                    </a:cubicBezTo>
                    <a:cubicBezTo>
                      <a:pt x="766618" y="441037"/>
                      <a:pt x="789709" y="360218"/>
                      <a:pt x="787400" y="311727"/>
                    </a:cubicBezTo>
                    <a:cubicBezTo>
                      <a:pt x="785091" y="263236"/>
                      <a:pt x="771236" y="244763"/>
                      <a:pt x="731981" y="214745"/>
                    </a:cubicBezTo>
                    <a:cubicBezTo>
                      <a:pt x="692726" y="184727"/>
                      <a:pt x="604981" y="163945"/>
                      <a:pt x="551872" y="131618"/>
                    </a:cubicBezTo>
                    <a:cubicBezTo>
                      <a:pt x="498763" y="99291"/>
                      <a:pt x="443345" y="0"/>
                      <a:pt x="413327" y="20782"/>
                    </a:cubicBezTo>
                    <a:close/>
                  </a:path>
                </a:pathLst>
              </a:custGeom>
              <a:solidFill>
                <a:schemeClr val="bg2">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5493327" y="4130964"/>
                <a:ext cx="1724891" cy="826654"/>
              </a:xfrm>
              <a:custGeom>
                <a:avLst/>
                <a:gdLst>
                  <a:gd name="connsiteX0" fmla="*/ 228600 w 1724891"/>
                  <a:gd name="connsiteY0" fmla="*/ 25400 h 826654"/>
                  <a:gd name="connsiteX1" fmla="*/ 117764 w 1724891"/>
                  <a:gd name="connsiteY1" fmla="*/ 191654 h 826654"/>
                  <a:gd name="connsiteX2" fmla="*/ 76200 w 1724891"/>
                  <a:gd name="connsiteY2" fmla="*/ 413327 h 826654"/>
                  <a:gd name="connsiteX3" fmla="*/ 48491 w 1724891"/>
                  <a:gd name="connsiteY3" fmla="*/ 648854 h 826654"/>
                  <a:gd name="connsiteX4" fmla="*/ 48491 w 1724891"/>
                  <a:gd name="connsiteY4" fmla="*/ 801254 h 826654"/>
                  <a:gd name="connsiteX5" fmla="*/ 339437 w 1724891"/>
                  <a:gd name="connsiteY5" fmla="*/ 801254 h 826654"/>
                  <a:gd name="connsiteX6" fmla="*/ 561109 w 1724891"/>
                  <a:gd name="connsiteY6" fmla="*/ 801254 h 826654"/>
                  <a:gd name="connsiteX7" fmla="*/ 768928 w 1724891"/>
                  <a:gd name="connsiteY7" fmla="*/ 787400 h 826654"/>
                  <a:gd name="connsiteX8" fmla="*/ 1032164 w 1724891"/>
                  <a:gd name="connsiteY8" fmla="*/ 787400 h 826654"/>
                  <a:gd name="connsiteX9" fmla="*/ 1156855 w 1724891"/>
                  <a:gd name="connsiteY9" fmla="*/ 759691 h 826654"/>
                  <a:gd name="connsiteX10" fmla="*/ 1378528 w 1724891"/>
                  <a:gd name="connsiteY10" fmla="*/ 607291 h 826654"/>
                  <a:gd name="connsiteX11" fmla="*/ 1586346 w 1724891"/>
                  <a:gd name="connsiteY11" fmla="*/ 579581 h 826654"/>
                  <a:gd name="connsiteX12" fmla="*/ 1669473 w 1724891"/>
                  <a:gd name="connsiteY12" fmla="*/ 413327 h 826654"/>
                  <a:gd name="connsiteX13" fmla="*/ 1711037 w 1724891"/>
                  <a:gd name="connsiteY13" fmla="*/ 122381 h 826654"/>
                  <a:gd name="connsiteX14" fmla="*/ 1586346 w 1724891"/>
                  <a:gd name="connsiteY14" fmla="*/ 66963 h 826654"/>
                  <a:gd name="connsiteX15" fmla="*/ 1309255 w 1724891"/>
                  <a:gd name="connsiteY15" fmla="*/ 205509 h 826654"/>
                  <a:gd name="connsiteX16" fmla="*/ 1004455 w 1724891"/>
                  <a:gd name="connsiteY16" fmla="*/ 219363 h 826654"/>
                  <a:gd name="connsiteX17" fmla="*/ 685800 w 1724891"/>
                  <a:gd name="connsiteY17" fmla="*/ 219363 h 826654"/>
                  <a:gd name="connsiteX18" fmla="*/ 408709 w 1724891"/>
                  <a:gd name="connsiteY18" fmla="*/ 94672 h 826654"/>
                  <a:gd name="connsiteX19" fmla="*/ 297873 w 1724891"/>
                  <a:gd name="connsiteY19" fmla="*/ 39254 h 826654"/>
                  <a:gd name="connsiteX20" fmla="*/ 228600 w 1724891"/>
                  <a:gd name="connsiteY20" fmla="*/ 25400 h 826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24891" h="826654">
                    <a:moveTo>
                      <a:pt x="228600" y="25400"/>
                    </a:moveTo>
                    <a:cubicBezTo>
                      <a:pt x="198582" y="50800"/>
                      <a:pt x="143164" y="127000"/>
                      <a:pt x="117764" y="191654"/>
                    </a:cubicBezTo>
                    <a:cubicBezTo>
                      <a:pt x="92364" y="256308"/>
                      <a:pt x="87746" y="337127"/>
                      <a:pt x="76200" y="413327"/>
                    </a:cubicBezTo>
                    <a:cubicBezTo>
                      <a:pt x="64655" y="489527"/>
                      <a:pt x="53109" y="584200"/>
                      <a:pt x="48491" y="648854"/>
                    </a:cubicBezTo>
                    <a:cubicBezTo>
                      <a:pt x="43873" y="713509"/>
                      <a:pt x="0" y="775854"/>
                      <a:pt x="48491" y="801254"/>
                    </a:cubicBezTo>
                    <a:cubicBezTo>
                      <a:pt x="96982" y="826654"/>
                      <a:pt x="339437" y="801254"/>
                      <a:pt x="339437" y="801254"/>
                    </a:cubicBezTo>
                    <a:cubicBezTo>
                      <a:pt x="424873" y="801254"/>
                      <a:pt x="489527" y="803563"/>
                      <a:pt x="561109" y="801254"/>
                    </a:cubicBezTo>
                    <a:cubicBezTo>
                      <a:pt x="632691" y="798945"/>
                      <a:pt x="690419" y="789709"/>
                      <a:pt x="768928" y="787400"/>
                    </a:cubicBezTo>
                    <a:cubicBezTo>
                      <a:pt x="847437" y="785091"/>
                      <a:pt x="967510" y="792018"/>
                      <a:pt x="1032164" y="787400"/>
                    </a:cubicBezTo>
                    <a:cubicBezTo>
                      <a:pt x="1096819" y="782782"/>
                      <a:pt x="1099128" y="789709"/>
                      <a:pt x="1156855" y="759691"/>
                    </a:cubicBezTo>
                    <a:cubicBezTo>
                      <a:pt x="1214582" y="729673"/>
                      <a:pt x="1306946" y="637309"/>
                      <a:pt x="1378528" y="607291"/>
                    </a:cubicBezTo>
                    <a:cubicBezTo>
                      <a:pt x="1450110" y="577273"/>
                      <a:pt x="1537855" y="611908"/>
                      <a:pt x="1586346" y="579581"/>
                    </a:cubicBezTo>
                    <a:cubicBezTo>
                      <a:pt x="1634837" y="547254"/>
                      <a:pt x="1648691" y="489527"/>
                      <a:pt x="1669473" y="413327"/>
                    </a:cubicBezTo>
                    <a:cubicBezTo>
                      <a:pt x="1690255" y="337127"/>
                      <a:pt x="1724891" y="180108"/>
                      <a:pt x="1711037" y="122381"/>
                    </a:cubicBezTo>
                    <a:cubicBezTo>
                      <a:pt x="1697183" y="64654"/>
                      <a:pt x="1653310" y="53108"/>
                      <a:pt x="1586346" y="66963"/>
                    </a:cubicBezTo>
                    <a:cubicBezTo>
                      <a:pt x="1519382" y="80818"/>
                      <a:pt x="1406237" y="180109"/>
                      <a:pt x="1309255" y="205509"/>
                    </a:cubicBezTo>
                    <a:cubicBezTo>
                      <a:pt x="1212273" y="230909"/>
                      <a:pt x="1108364" y="217054"/>
                      <a:pt x="1004455" y="219363"/>
                    </a:cubicBezTo>
                    <a:cubicBezTo>
                      <a:pt x="900546" y="221672"/>
                      <a:pt x="785091" y="240145"/>
                      <a:pt x="685800" y="219363"/>
                    </a:cubicBezTo>
                    <a:cubicBezTo>
                      <a:pt x="586509" y="198581"/>
                      <a:pt x="473363" y="124690"/>
                      <a:pt x="408709" y="94672"/>
                    </a:cubicBezTo>
                    <a:cubicBezTo>
                      <a:pt x="344055" y="64654"/>
                      <a:pt x="332509" y="53108"/>
                      <a:pt x="297873" y="39254"/>
                    </a:cubicBezTo>
                    <a:cubicBezTo>
                      <a:pt x="263237" y="25400"/>
                      <a:pt x="258618" y="0"/>
                      <a:pt x="228600" y="25400"/>
                    </a:cubicBezTo>
                    <a:close/>
                  </a:path>
                </a:pathLst>
              </a:cu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127214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1000" fill="hold"/>
                                        <p:tgtEl>
                                          <p:spTgt spid="13"/>
                                        </p:tgtEl>
                                      </p:cBhvr>
                                      <p:by x="25000" y="25000"/>
                                    </p:animScale>
                                  </p:childTnLst>
                                </p:cTn>
                              </p:par>
                              <p:par>
                                <p:cTn id="7" presetID="0" presetClass="path" presetSubtype="0" accel="50000" decel="50000" fill="hold" nodeType="withEffect">
                                  <p:stCondLst>
                                    <p:cond delay="0"/>
                                  </p:stCondLst>
                                  <p:childTnLst>
                                    <p:animMotion origin="layout" path="M 0.00833 0.11111 L -0.35833 -0.23936 " pathEditMode="relative" rAng="0" ptsTypes="AA">
                                      <p:cBhvr>
                                        <p:cTn id="8" dur="1000" fill="hold"/>
                                        <p:tgtEl>
                                          <p:spTgt spid="13"/>
                                        </p:tgtEl>
                                        <p:attrNameLst>
                                          <p:attrName>ppt_x</p:attrName>
                                          <p:attrName>ppt_y</p:attrName>
                                        </p:attrNameLst>
                                      </p:cBhvr>
                                      <p:rCtr x="-18300" y="-17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ain.TIF"/>
          <p:cNvPicPr>
            <a:picLocks noChangeAspect="1"/>
          </p:cNvPicPr>
          <p:nvPr/>
        </p:nvPicPr>
        <p:blipFill>
          <a:blip r:embed="rId3" cstate="print"/>
          <a:stretch>
            <a:fillRect/>
          </a:stretch>
        </p:blipFill>
        <p:spPr>
          <a:xfrm>
            <a:off x="228600" y="1143000"/>
            <a:ext cx="2286000" cy="1278449"/>
          </a:xfrm>
          <a:prstGeom prst="rect">
            <a:avLst/>
          </a:prstGeom>
        </p:spPr>
      </p:pic>
      <p:sp>
        <p:nvSpPr>
          <p:cNvPr id="8" name="Freeform 7"/>
          <p:cNvSpPr/>
          <p:nvPr/>
        </p:nvSpPr>
        <p:spPr>
          <a:xfrm>
            <a:off x="457200" y="1295400"/>
            <a:ext cx="1458191" cy="781627"/>
          </a:xfrm>
          <a:custGeom>
            <a:avLst/>
            <a:gdLst>
              <a:gd name="connsiteX0" fmla="*/ 5816600 w 5832764"/>
              <a:gd name="connsiteY0" fmla="*/ 1152236 h 3126509"/>
              <a:gd name="connsiteX1" fmla="*/ 5678054 w 5832764"/>
              <a:gd name="connsiteY1" fmla="*/ 750454 h 3126509"/>
              <a:gd name="connsiteX2" fmla="*/ 5151582 w 5832764"/>
              <a:gd name="connsiteY2" fmla="*/ 431800 h 3126509"/>
              <a:gd name="connsiteX3" fmla="*/ 4528127 w 5832764"/>
              <a:gd name="connsiteY3" fmla="*/ 127000 h 3126509"/>
              <a:gd name="connsiteX4" fmla="*/ 3738418 w 5832764"/>
              <a:gd name="connsiteY4" fmla="*/ 16164 h 3126509"/>
              <a:gd name="connsiteX5" fmla="*/ 3004127 w 5832764"/>
              <a:gd name="connsiteY5" fmla="*/ 30018 h 3126509"/>
              <a:gd name="connsiteX6" fmla="*/ 2255982 w 5832764"/>
              <a:gd name="connsiteY6" fmla="*/ 154709 h 3126509"/>
              <a:gd name="connsiteX7" fmla="*/ 1521691 w 5832764"/>
              <a:gd name="connsiteY7" fmla="*/ 265545 h 3126509"/>
              <a:gd name="connsiteX8" fmla="*/ 1175327 w 5832764"/>
              <a:gd name="connsiteY8" fmla="*/ 611909 h 3126509"/>
              <a:gd name="connsiteX9" fmla="*/ 773545 w 5832764"/>
              <a:gd name="connsiteY9" fmla="*/ 1069109 h 3126509"/>
              <a:gd name="connsiteX10" fmla="*/ 496454 w 5832764"/>
              <a:gd name="connsiteY10" fmla="*/ 1581727 h 3126509"/>
              <a:gd name="connsiteX11" fmla="*/ 260927 w 5832764"/>
              <a:gd name="connsiteY11" fmla="*/ 1955800 h 3126509"/>
              <a:gd name="connsiteX12" fmla="*/ 25400 w 5832764"/>
              <a:gd name="connsiteY12" fmla="*/ 2205182 h 3126509"/>
              <a:gd name="connsiteX13" fmla="*/ 108527 w 5832764"/>
              <a:gd name="connsiteY13" fmla="*/ 2690091 h 3126509"/>
              <a:gd name="connsiteX14" fmla="*/ 468745 w 5832764"/>
              <a:gd name="connsiteY14" fmla="*/ 2967182 h 3126509"/>
              <a:gd name="connsiteX15" fmla="*/ 995218 w 5832764"/>
              <a:gd name="connsiteY15" fmla="*/ 3119582 h 3126509"/>
              <a:gd name="connsiteX16" fmla="*/ 1369291 w 5832764"/>
              <a:gd name="connsiteY16" fmla="*/ 3008745 h 3126509"/>
              <a:gd name="connsiteX17" fmla="*/ 1909618 w 5832764"/>
              <a:gd name="connsiteY17" fmla="*/ 3008745 h 3126509"/>
              <a:gd name="connsiteX18" fmla="*/ 2145145 w 5832764"/>
              <a:gd name="connsiteY18" fmla="*/ 2842491 h 3126509"/>
              <a:gd name="connsiteX19" fmla="*/ 2394527 w 5832764"/>
              <a:gd name="connsiteY19" fmla="*/ 2856345 h 3126509"/>
              <a:gd name="connsiteX20" fmla="*/ 2671618 w 5832764"/>
              <a:gd name="connsiteY20" fmla="*/ 3022600 h 3126509"/>
              <a:gd name="connsiteX21" fmla="*/ 3128818 w 5832764"/>
              <a:gd name="connsiteY21" fmla="*/ 3008745 h 3126509"/>
              <a:gd name="connsiteX22" fmla="*/ 3308927 w 5832764"/>
              <a:gd name="connsiteY22" fmla="*/ 2620818 h 3126509"/>
              <a:gd name="connsiteX23" fmla="*/ 3544454 w 5832764"/>
              <a:gd name="connsiteY23" fmla="*/ 2316018 h 3126509"/>
              <a:gd name="connsiteX24" fmla="*/ 3641436 w 5832764"/>
              <a:gd name="connsiteY24" fmla="*/ 1983509 h 3126509"/>
              <a:gd name="connsiteX25" fmla="*/ 4029363 w 5832764"/>
              <a:gd name="connsiteY25" fmla="*/ 1761836 h 3126509"/>
              <a:gd name="connsiteX26" fmla="*/ 4375727 w 5832764"/>
              <a:gd name="connsiteY26" fmla="*/ 1581727 h 3126509"/>
              <a:gd name="connsiteX27" fmla="*/ 4445000 w 5832764"/>
              <a:gd name="connsiteY27" fmla="*/ 1443182 h 3126509"/>
              <a:gd name="connsiteX28" fmla="*/ 4763654 w 5832764"/>
              <a:gd name="connsiteY28" fmla="*/ 1249218 h 3126509"/>
              <a:gd name="connsiteX29" fmla="*/ 5123872 w 5832764"/>
              <a:gd name="connsiteY29" fmla="*/ 1249218 h 3126509"/>
              <a:gd name="connsiteX30" fmla="*/ 5539509 w 5832764"/>
              <a:gd name="connsiteY30" fmla="*/ 1249218 h 3126509"/>
              <a:gd name="connsiteX31" fmla="*/ 5775036 w 5832764"/>
              <a:gd name="connsiteY31" fmla="*/ 1221509 h 3126509"/>
              <a:gd name="connsiteX32" fmla="*/ 5816600 w 5832764"/>
              <a:gd name="connsiteY32" fmla="*/ 1152236 h 312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832764" h="3126509">
                <a:moveTo>
                  <a:pt x="5816600" y="1152236"/>
                </a:moveTo>
                <a:cubicBezTo>
                  <a:pt x="5800436" y="1073727"/>
                  <a:pt x="5788890" y="870527"/>
                  <a:pt x="5678054" y="750454"/>
                </a:cubicBezTo>
                <a:cubicBezTo>
                  <a:pt x="5567218" y="630381"/>
                  <a:pt x="5343237" y="535709"/>
                  <a:pt x="5151582" y="431800"/>
                </a:cubicBezTo>
                <a:cubicBezTo>
                  <a:pt x="4959927" y="327891"/>
                  <a:pt x="4763654" y="196273"/>
                  <a:pt x="4528127" y="127000"/>
                </a:cubicBezTo>
                <a:cubicBezTo>
                  <a:pt x="4292600" y="57727"/>
                  <a:pt x="3992418" y="32328"/>
                  <a:pt x="3738418" y="16164"/>
                </a:cubicBezTo>
                <a:cubicBezTo>
                  <a:pt x="3484418" y="0"/>
                  <a:pt x="3251200" y="6927"/>
                  <a:pt x="3004127" y="30018"/>
                </a:cubicBezTo>
                <a:cubicBezTo>
                  <a:pt x="2757054" y="53109"/>
                  <a:pt x="2255982" y="154709"/>
                  <a:pt x="2255982" y="154709"/>
                </a:cubicBezTo>
                <a:cubicBezTo>
                  <a:pt x="2008909" y="193964"/>
                  <a:pt x="1701800" y="189345"/>
                  <a:pt x="1521691" y="265545"/>
                </a:cubicBezTo>
                <a:cubicBezTo>
                  <a:pt x="1341582" y="341745"/>
                  <a:pt x="1300018" y="477982"/>
                  <a:pt x="1175327" y="611909"/>
                </a:cubicBezTo>
                <a:cubicBezTo>
                  <a:pt x="1050636" y="745836"/>
                  <a:pt x="886690" y="907473"/>
                  <a:pt x="773545" y="1069109"/>
                </a:cubicBezTo>
                <a:cubicBezTo>
                  <a:pt x="660400" y="1230745"/>
                  <a:pt x="581890" y="1433945"/>
                  <a:pt x="496454" y="1581727"/>
                </a:cubicBezTo>
                <a:cubicBezTo>
                  <a:pt x="411018" y="1729509"/>
                  <a:pt x="339436" y="1851891"/>
                  <a:pt x="260927" y="1955800"/>
                </a:cubicBezTo>
                <a:cubicBezTo>
                  <a:pt x="182418" y="2059709"/>
                  <a:pt x="50800" y="2082800"/>
                  <a:pt x="25400" y="2205182"/>
                </a:cubicBezTo>
                <a:cubicBezTo>
                  <a:pt x="0" y="2327564"/>
                  <a:pt x="34636" y="2563091"/>
                  <a:pt x="108527" y="2690091"/>
                </a:cubicBezTo>
                <a:cubicBezTo>
                  <a:pt x="182418" y="2817091"/>
                  <a:pt x="320963" y="2895600"/>
                  <a:pt x="468745" y="2967182"/>
                </a:cubicBezTo>
                <a:cubicBezTo>
                  <a:pt x="616527" y="3038764"/>
                  <a:pt x="845127" y="3112655"/>
                  <a:pt x="995218" y="3119582"/>
                </a:cubicBezTo>
                <a:cubicBezTo>
                  <a:pt x="1145309" y="3126509"/>
                  <a:pt x="1216891" y="3027218"/>
                  <a:pt x="1369291" y="3008745"/>
                </a:cubicBezTo>
                <a:cubicBezTo>
                  <a:pt x="1521691" y="2990272"/>
                  <a:pt x="1780309" y="3036454"/>
                  <a:pt x="1909618" y="3008745"/>
                </a:cubicBezTo>
                <a:cubicBezTo>
                  <a:pt x="2038927" y="2981036"/>
                  <a:pt x="2064327" y="2867891"/>
                  <a:pt x="2145145" y="2842491"/>
                </a:cubicBezTo>
                <a:cubicBezTo>
                  <a:pt x="2225963" y="2817091"/>
                  <a:pt x="2306782" y="2826327"/>
                  <a:pt x="2394527" y="2856345"/>
                </a:cubicBezTo>
                <a:cubicBezTo>
                  <a:pt x="2482272" y="2886363"/>
                  <a:pt x="2549236" y="2997200"/>
                  <a:pt x="2671618" y="3022600"/>
                </a:cubicBezTo>
                <a:cubicBezTo>
                  <a:pt x="2794000" y="3048000"/>
                  <a:pt x="3022600" y="3075709"/>
                  <a:pt x="3128818" y="3008745"/>
                </a:cubicBezTo>
                <a:cubicBezTo>
                  <a:pt x="3235036" y="2941781"/>
                  <a:pt x="3239654" y="2736273"/>
                  <a:pt x="3308927" y="2620818"/>
                </a:cubicBezTo>
                <a:cubicBezTo>
                  <a:pt x="3378200" y="2505364"/>
                  <a:pt x="3489036" y="2422236"/>
                  <a:pt x="3544454" y="2316018"/>
                </a:cubicBezTo>
                <a:cubicBezTo>
                  <a:pt x="3599872" y="2209800"/>
                  <a:pt x="3560618" y="2075873"/>
                  <a:pt x="3641436" y="1983509"/>
                </a:cubicBezTo>
                <a:cubicBezTo>
                  <a:pt x="3722254" y="1891145"/>
                  <a:pt x="3906981" y="1828800"/>
                  <a:pt x="4029363" y="1761836"/>
                </a:cubicBezTo>
                <a:cubicBezTo>
                  <a:pt x="4151745" y="1694872"/>
                  <a:pt x="4306454" y="1634836"/>
                  <a:pt x="4375727" y="1581727"/>
                </a:cubicBezTo>
                <a:cubicBezTo>
                  <a:pt x="4445000" y="1528618"/>
                  <a:pt x="4380346" y="1498600"/>
                  <a:pt x="4445000" y="1443182"/>
                </a:cubicBezTo>
                <a:cubicBezTo>
                  <a:pt x="4509655" y="1387764"/>
                  <a:pt x="4650509" y="1281545"/>
                  <a:pt x="4763654" y="1249218"/>
                </a:cubicBezTo>
                <a:cubicBezTo>
                  <a:pt x="4876799" y="1216891"/>
                  <a:pt x="5123872" y="1249218"/>
                  <a:pt x="5123872" y="1249218"/>
                </a:cubicBezTo>
                <a:cubicBezTo>
                  <a:pt x="5253181" y="1249218"/>
                  <a:pt x="5430982" y="1253836"/>
                  <a:pt x="5539509" y="1249218"/>
                </a:cubicBezTo>
                <a:cubicBezTo>
                  <a:pt x="5648036" y="1244600"/>
                  <a:pt x="5726545" y="1242291"/>
                  <a:pt x="5775036" y="1221509"/>
                </a:cubicBezTo>
                <a:cubicBezTo>
                  <a:pt x="5823527" y="1200727"/>
                  <a:pt x="5832764" y="1230745"/>
                  <a:pt x="5816600" y="1152236"/>
                </a:cubicBez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p:cNvSpPr>
            <a:spLocks noGrp="1"/>
          </p:cNvSpPr>
          <p:nvPr>
            <p:ph type="title"/>
          </p:nvPr>
        </p:nvSpPr>
        <p:spPr>
          <a:xfrm>
            <a:off x="2743200" y="838200"/>
            <a:ext cx="6400800" cy="203431"/>
          </a:xfrm>
        </p:spPr>
        <p:txBody>
          <a:bodyPr>
            <a:noAutofit/>
          </a:bodyPr>
          <a:lstStyle/>
          <a:p>
            <a:r>
              <a:rPr lang="en-US" u="sng" dirty="0" smtClean="0"/>
              <a:t>Forebrain- </a:t>
            </a:r>
            <a:r>
              <a:rPr lang="en-US" u="sng" dirty="0" err="1" smtClean="0"/>
              <a:t>Telencephalon</a:t>
            </a:r>
            <a:r>
              <a:rPr lang="en-US" u="sng" dirty="0" smtClean="0"/>
              <a:t> + Diencephalon</a:t>
            </a:r>
            <a:endParaRPr lang="en-US" u="sng" dirty="0"/>
          </a:p>
        </p:txBody>
      </p:sp>
      <p:sp>
        <p:nvSpPr>
          <p:cNvPr id="13" name="Content Placeholder 12"/>
          <p:cNvSpPr>
            <a:spLocks noGrp="1"/>
          </p:cNvSpPr>
          <p:nvPr>
            <p:ph idx="1"/>
          </p:nvPr>
        </p:nvSpPr>
        <p:spPr>
          <a:xfrm>
            <a:off x="2667000" y="1812153"/>
            <a:ext cx="6019800" cy="4893447"/>
          </a:xfrm>
        </p:spPr>
        <p:txBody>
          <a:bodyPr>
            <a:normAutofit/>
          </a:bodyPr>
          <a:lstStyle/>
          <a:p>
            <a:r>
              <a:rPr lang="en-US" u="sng" dirty="0"/>
              <a:t>Cerebral hemispheres</a:t>
            </a:r>
            <a:r>
              <a:rPr lang="en-US" dirty="0"/>
              <a:t>:</a:t>
            </a:r>
            <a:endParaRPr lang="en-CA" dirty="0"/>
          </a:p>
          <a:p>
            <a:pPr lvl="0"/>
            <a:r>
              <a:rPr lang="en-US" dirty="0"/>
              <a:t>Consist of the cerebral cortex, an underlying white matter, and three deep nuclei (basal ganglia, hippocampus, and amygdala</a:t>
            </a:r>
            <a:r>
              <a:rPr lang="en-US" dirty="0" smtClean="0"/>
              <a:t>)</a:t>
            </a:r>
            <a:endParaRPr lang="en-CA" dirty="0"/>
          </a:p>
          <a:p>
            <a:pPr lvl="0"/>
            <a:r>
              <a:rPr lang="en-US" dirty="0"/>
              <a:t>The functions of the cerebral hemispheres are perception, higher motor functions, cognition, memory, and </a:t>
            </a:r>
            <a:r>
              <a:rPr lang="en-US" dirty="0" smtClean="0"/>
              <a:t>emotion</a:t>
            </a:r>
            <a:endParaRPr lang="en-CA" dirty="0"/>
          </a:p>
          <a:p>
            <a:pPr lvl="1"/>
            <a:r>
              <a:rPr lang="en-US" b="1" dirty="0"/>
              <a:t>Cerebral cortex</a:t>
            </a:r>
            <a:endParaRPr lang="en-CA" dirty="0"/>
          </a:p>
          <a:p>
            <a:pPr lvl="2"/>
            <a:r>
              <a:rPr lang="en-US" dirty="0"/>
              <a:t>Is the convoluted surface of the cerebral hemispheres and consists of four lobes: </a:t>
            </a:r>
            <a:r>
              <a:rPr lang="en-US" b="1" dirty="0"/>
              <a:t>frontal, parietal, temporal, </a:t>
            </a:r>
            <a:r>
              <a:rPr lang="en-US" dirty="0"/>
              <a:t>and </a:t>
            </a:r>
            <a:r>
              <a:rPr lang="en-US" b="1" dirty="0"/>
              <a:t>occipital.</a:t>
            </a:r>
            <a:endParaRPr lang="en-CA" dirty="0"/>
          </a:p>
          <a:p>
            <a:pPr lvl="2"/>
            <a:r>
              <a:rPr lang="en-US" dirty="0"/>
              <a:t>Cerebral cortex receives and processes sensory information and integrates motor functions</a:t>
            </a:r>
            <a:endParaRPr lang="en-CA" dirty="0"/>
          </a:p>
          <a:p>
            <a:endParaRPr lang="en-US" dirty="0"/>
          </a:p>
        </p:txBody>
      </p:sp>
    </p:spTree>
    <p:extLst>
      <p:ext uri="{BB962C8B-B14F-4D97-AF65-F5344CB8AC3E}">
        <p14:creationId xmlns:p14="http://schemas.microsoft.com/office/powerpoint/2010/main" val="24713616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slide(fromBottom)">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slide(fromBottom)">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slide(fromBottom)">
                                      <p:cBhvr>
                                        <p:cTn id="17" dur="5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slide(fromBottom)">
                                      <p:cBhvr>
                                        <p:cTn id="22" dur="500"/>
                                        <p:tgtEl>
                                          <p:spTgt spid="1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3">
                                            <p:txEl>
                                              <p:pRg st="4" end="4"/>
                                            </p:txEl>
                                          </p:spTgt>
                                        </p:tgtEl>
                                        <p:attrNameLst>
                                          <p:attrName>style.visibility</p:attrName>
                                        </p:attrNameLst>
                                      </p:cBhvr>
                                      <p:to>
                                        <p:strVal val="visible"/>
                                      </p:to>
                                    </p:set>
                                    <p:animEffect transition="in" filter="slide(fromBottom)">
                                      <p:cBhvr>
                                        <p:cTn id="27" dur="500"/>
                                        <p:tgtEl>
                                          <p:spTgt spid="1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13">
                                            <p:txEl>
                                              <p:pRg st="5" end="5"/>
                                            </p:txEl>
                                          </p:spTgt>
                                        </p:tgtEl>
                                        <p:attrNameLst>
                                          <p:attrName>style.visibility</p:attrName>
                                        </p:attrNameLst>
                                      </p:cBhvr>
                                      <p:to>
                                        <p:strVal val="visible"/>
                                      </p:to>
                                    </p:set>
                                    <p:animEffect transition="in" filter="slide(fromBottom)">
                                      <p:cBhvr>
                                        <p:cTn id="32" dur="500"/>
                                        <p:tgtEl>
                                          <p:spTgt spid="1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317</TotalTime>
  <Words>2749</Words>
  <Application>Microsoft Macintosh PowerPoint</Application>
  <PresentationFormat>On-screen Show (4:3)</PresentationFormat>
  <Paragraphs>467</Paragraphs>
  <Slides>59</Slides>
  <Notes>40</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Grid</vt:lpstr>
      <vt:lpstr>neurolocalization</vt:lpstr>
      <vt:lpstr>Overview</vt:lpstr>
      <vt:lpstr>PowerPoint Presentation</vt:lpstr>
      <vt:lpstr>PowerPoint Presentation</vt:lpstr>
      <vt:lpstr>Central Nervous System</vt:lpstr>
      <vt:lpstr>Major division of the Central nervous system</vt:lpstr>
      <vt:lpstr>PowerPoint Presentation</vt:lpstr>
      <vt:lpstr>PowerPoint Presentation</vt:lpstr>
      <vt:lpstr>Forebrain- Telencephalon + Diencephalon</vt:lpstr>
      <vt:lpstr>Forebrain- Telencephalon + Diencephalon</vt:lpstr>
      <vt:lpstr>Forebrain- Telencephalon + Diencephalon</vt:lpstr>
      <vt:lpstr>Vision</vt:lpstr>
      <vt:lpstr>vision</vt:lpstr>
      <vt:lpstr>PowerPoint Presentation</vt:lpstr>
      <vt:lpstr>PowerPoint Presentation</vt:lpstr>
      <vt:lpstr>PowerPoint Presentation</vt:lpstr>
      <vt:lpstr>Brainstem</vt:lpstr>
      <vt:lpstr>Cranial NERVE EXAM</vt:lpstr>
      <vt:lpstr>midbrain</vt:lpstr>
      <vt:lpstr>Midbrain</vt:lpstr>
      <vt:lpstr>PowerPoint Presentation</vt:lpstr>
      <vt:lpstr>PowerPoint Presentation</vt:lpstr>
      <vt:lpstr>PowerPoint Presentation</vt:lpstr>
      <vt:lpstr>PowerPoint Presentation</vt:lpstr>
      <vt:lpstr>PUPIL SIZE</vt:lpstr>
      <vt:lpstr>Brainstem reflexes and PLR</vt:lpstr>
      <vt:lpstr>Pupil size</vt:lpstr>
      <vt:lpstr>Pons</vt:lpstr>
      <vt:lpstr>Pons</vt:lpstr>
      <vt:lpstr>Medulla</vt:lpstr>
      <vt:lpstr>Medulla</vt:lpstr>
      <vt:lpstr>Cerebellum</vt:lpstr>
      <vt:lpstr>Cerebellum</vt:lpstr>
      <vt:lpstr>Vestibular system</vt:lpstr>
      <vt:lpstr>Vestibular system</vt:lpstr>
      <vt:lpstr>Vestibular system</vt:lpstr>
      <vt:lpstr>PowerPoint Presentation</vt:lpstr>
      <vt:lpstr>Vestibular system</vt:lpstr>
      <vt:lpstr>PowerPoint Presentation</vt:lpstr>
      <vt:lpstr>Central Vestibular Lesion</vt:lpstr>
      <vt:lpstr>PowerPoint Presentation</vt:lpstr>
      <vt:lpstr>Paradoxical Vestibular Lesion</vt:lpstr>
      <vt:lpstr>PowerPoint Presentation</vt:lpstr>
      <vt:lpstr>Peripheral vs. Central Vestibular</vt:lpstr>
      <vt:lpstr>PowerPoint Presentation</vt:lpstr>
      <vt:lpstr>Peripheral vs. Central Vestibular</vt:lpstr>
      <vt:lpstr>Spinal Cord</vt:lpstr>
      <vt:lpstr>Spinal cord</vt:lpstr>
      <vt:lpstr>Spinal Cord</vt:lpstr>
      <vt:lpstr>Spinal Cord</vt:lpstr>
      <vt:lpstr>PowerPoint Presentation</vt:lpstr>
      <vt:lpstr>Peripheral nervous system</vt:lpstr>
      <vt:lpstr>Peripheral nervous system</vt:lpstr>
      <vt:lpstr>Case Example 1</vt:lpstr>
      <vt:lpstr>Case Example 2</vt:lpstr>
      <vt:lpstr>Case Example 3</vt:lpstr>
      <vt:lpstr>Case Example 4</vt:lpstr>
      <vt:lpstr>Case Example 5</vt:lpstr>
      <vt:lpstr>Case Example 6</vt:lpstr>
    </vt:vector>
  </TitlesOfParts>
  <Company>Cornell University College of Veterinary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neurolocalization</dc:title>
  <dc:creator>valerie madden</dc:creator>
  <cp:lastModifiedBy>valerie madden</cp:lastModifiedBy>
  <cp:revision>72</cp:revision>
  <dcterms:created xsi:type="dcterms:W3CDTF">2015-04-23T17:07:40Z</dcterms:created>
  <dcterms:modified xsi:type="dcterms:W3CDTF">2015-04-23T22:24:47Z</dcterms:modified>
</cp:coreProperties>
</file>