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3"/>
  </p:notesMasterIdLst>
  <p:sldIdLst>
    <p:sldId id="256" r:id="rId2"/>
    <p:sldId id="257" r:id="rId3"/>
    <p:sldId id="258" r:id="rId4"/>
    <p:sldId id="259" r:id="rId5"/>
    <p:sldId id="260" r:id="rId6"/>
    <p:sldId id="261" r:id="rId7"/>
    <p:sldId id="262" r:id="rId8"/>
    <p:sldId id="263" r:id="rId9"/>
    <p:sldId id="266" r:id="rId10"/>
    <p:sldId id="264" r:id="rId11"/>
    <p:sldId id="265" r:id="rId12"/>
    <p:sldId id="267" r:id="rId13"/>
    <p:sldId id="268" r:id="rId14"/>
    <p:sldId id="269" r:id="rId15"/>
    <p:sldId id="270" r:id="rId16"/>
    <p:sldId id="271" r:id="rId17"/>
    <p:sldId id="272" r:id="rId18"/>
    <p:sldId id="273" r:id="rId19"/>
    <p:sldId id="274" r:id="rId20"/>
    <p:sldId id="275" r:id="rId21"/>
    <p:sldId id="276" r:id="rId2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69556" autoAdjust="0"/>
  </p:normalViewPr>
  <p:slideViewPr>
    <p:cSldViewPr snapToGrid="0" snapToObjects="1">
      <p:cViewPr>
        <p:scale>
          <a:sx n="72" d="100"/>
          <a:sy n="72" d="100"/>
        </p:scale>
        <p:origin x="-1920" y="88"/>
      </p:cViewPr>
      <p:guideLst>
        <p:guide orient="horz" pos="2160"/>
        <p:guide pos="2880"/>
      </p:guideLst>
    </p:cSldViewPr>
  </p:slideViewPr>
  <p:notesTextViewPr>
    <p:cViewPr>
      <p:scale>
        <a:sx n="100" d="100"/>
        <a:sy n="100" d="100"/>
      </p:scale>
      <p:origin x="0" y="464"/>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notesMaster" Target="notesMasters/notesMaster1.xml"/><Relationship Id="rId24" Type="http://schemas.openxmlformats.org/officeDocument/2006/relationships/printerSettings" Target="printerSettings/printerSettings1.bin"/><Relationship Id="rId25" Type="http://schemas.openxmlformats.org/officeDocument/2006/relationships/presProps" Target="presProps.xml"/><Relationship Id="rId26" Type="http://schemas.openxmlformats.org/officeDocument/2006/relationships/viewProps" Target="viewProps.xml"/><Relationship Id="rId27" Type="http://schemas.openxmlformats.org/officeDocument/2006/relationships/theme" Target="theme/theme1.xml"/><Relationship Id="rId28"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CA"/>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E9CDE1D-C245-0842-864F-C305F6B52996}" type="datetimeFigureOut">
              <a:rPr lang="fr-FR" smtClean="0"/>
              <a:t>14/05/2015</a:t>
            </a:fld>
            <a:endParaRPr lang="en-CA"/>
          </a:p>
        </p:txBody>
      </p:sp>
      <p:sp>
        <p:nvSpPr>
          <p:cNvPr id="4" name="Espace réservé de l'image des diapositives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CA"/>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fr-CA" smtClean="0"/>
              <a:t>Cliquez pour modifier les styles du texte du masque</a:t>
            </a:r>
          </a:p>
          <a:p>
            <a:pPr lvl="1"/>
            <a:r>
              <a:rPr lang="fr-CA" smtClean="0"/>
              <a:t>Deuxième niveau</a:t>
            </a:r>
          </a:p>
          <a:p>
            <a:pPr lvl="2"/>
            <a:r>
              <a:rPr lang="fr-CA" smtClean="0"/>
              <a:t>Troisième niveau</a:t>
            </a:r>
          </a:p>
          <a:p>
            <a:pPr lvl="3"/>
            <a:r>
              <a:rPr lang="fr-CA" smtClean="0"/>
              <a:t>Quatrième niveau</a:t>
            </a:r>
          </a:p>
          <a:p>
            <a:pPr lvl="4"/>
            <a:r>
              <a:rPr lang="fr-CA" smtClean="0"/>
              <a:t>Cinquième niveau</a:t>
            </a:r>
            <a:endParaRPr lang="en-CA"/>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CA"/>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4F4CE93-9D38-8D4F-9B22-A4DA88879971}" type="slidenum">
              <a:rPr lang="en-CA" smtClean="0"/>
              <a:t>‹#›</a:t>
            </a:fld>
            <a:endParaRPr lang="en-CA"/>
          </a:p>
        </p:txBody>
      </p:sp>
    </p:spTree>
    <p:extLst>
      <p:ext uri="{BB962C8B-B14F-4D97-AF65-F5344CB8AC3E}">
        <p14:creationId xmlns:p14="http://schemas.microsoft.com/office/powerpoint/2010/main" val="2938238830"/>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en-CA" dirty="0" smtClean="0"/>
              <a:t>adult respiratory dis-tress syndrome (ARDS), acidosis, coagulopathy, hypothermia, intracranial hypertension, and pulmonary edema</a:t>
            </a:r>
            <a:endParaRPr lang="en-CA" dirty="0"/>
          </a:p>
        </p:txBody>
      </p:sp>
      <p:sp>
        <p:nvSpPr>
          <p:cNvPr id="4" name="Espace réservé du numéro de diapositive 3"/>
          <p:cNvSpPr>
            <a:spLocks noGrp="1"/>
          </p:cNvSpPr>
          <p:nvPr>
            <p:ph type="sldNum" sz="quarter" idx="10"/>
          </p:nvPr>
        </p:nvSpPr>
        <p:spPr/>
        <p:txBody>
          <a:bodyPr/>
          <a:lstStyle/>
          <a:p>
            <a:fld id="{84F4CE93-9D38-8D4F-9B22-A4DA88879971}" type="slidenum">
              <a:rPr lang="en-CA" smtClean="0"/>
              <a:t>4</a:t>
            </a:fld>
            <a:endParaRPr lang="en-CA"/>
          </a:p>
        </p:txBody>
      </p:sp>
    </p:spTree>
    <p:extLst>
      <p:ext uri="{BB962C8B-B14F-4D97-AF65-F5344CB8AC3E}">
        <p14:creationId xmlns:p14="http://schemas.microsoft.com/office/powerpoint/2010/main" val="179146782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en-CA" dirty="0" smtClean="0"/>
              <a:t>Total</a:t>
            </a:r>
            <a:r>
              <a:rPr lang="en-CA" baseline="0" dirty="0" smtClean="0"/>
              <a:t> infusion volume after 1 h was significantly higher in the LRS group when compared to both HS groups – but no difference at 24h (in the section results; they said TOTAL volume and do not specify 1h </a:t>
            </a:r>
            <a:r>
              <a:rPr lang="en-CA" baseline="0" dirty="0" err="1" smtClean="0"/>
              <a:t>vs</a:t>
            </a:r>
            <a:r>
              <a:rPr lang="en-CA" baseline="0" dirty="0" smtClean="0"/>
              <a:t> 24h). </a:t>
            </a:r>
          </a:p>
          <a:p>
            <a:endParaRPr lang="en-CA" baseline="0" dirty="0" smtClean="0"/>
          </a:p>
          <a:p>
            <a:endParaRPr lang="en-CA" baseline="0" dirty="0" smtClean="0"/>
          </a:p>
          <a:p>
            <a:r>
              <a:rPr lang="en-CA" dirty="0" smtClean="0"/>
              <a:t>UOP</a:t>
            </a:r>
            <a:r>
              <a:rPr lang="en-CA" baseline="0" dirty="0" smtClean="0"/>
              <a:t> was significantly less after 1 h in the LRS group (</a:t>
            </a:r>
            <a:r>
              <a:rPr lang="en-CA" baseline="0" dirty="0" err="1" smtClean="0"/>
              <a:t>vs</a:t>
            </a:r>
            <a:r>
              <a:rPr lang="en-CA" baseline="0" dirty="0" smtClean="0"/>
              <a:t> both HS groups) – no difference at 24h.</a:t>
            </a:r>
          </a:p>
          <a:p>
            <a:endParaRPr lang="en-CA" baseline="0" dirty="0" smtClean="0"/>
          </a:p>
          <a:p>
            <a:endParaRPr lang="en-CA" baseline="0" dirty="0" smtClean="0"/>
          </a:p>
        </p:txBody>
      </p:sp>
      <p:sp>
        <p:nvSpPr>
          <p:cNvPr id="4" name="Espace réservé du numéro de diapositive 3"/>
          <p:cNvSpPr>
            <a:spLocks noGrp="1"/>
          </p:cNvSpPr>
          <p:nvPr>
            <p:ph type="sldNum" sz="quarter" idx="10"/>
          </p:nvPr>
        </p:nvSpPr>
        <p:spPr/>
        <p:txBody>
          <a:bodyPr/>
          <a:lstStyle/>
          <a:p>
            <a:fld id="{84F4CE93-9D38-8D4F-9B22-A4DA88879971}" type="slidenum">
              <a:rPr lang="en-CA" smtClean="0"/>
              <a:t>14</a:t>
            </a:fld>
            <a:endParaRPr lang="en-CA"/>
          </a:p>
        </p:txBody>
      </p:sp>
    </p:spTree>
    <p:extLst>
      <p:ext uri="{BB962C8B-B14F-4D97-AF65-F5344CB8AC3E}">
        <p14:creationId xmlns:p14="http://schemas.microsoft.com/office/powerpoint/2010/main" val="105308516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en-CA" dirty="0" smtClean="0"/>
              <a:t>Na, chloride, </a:t>
            </a:r>
            <a:r>
              <a:rPr lang="en-CA" dirty="0" err="1" smtClean="0"/>
              <a:t>osmolalities</a:t>
            </a:r>
            <a:r>
              <a:rPr lang="en-CA" dirty="0" smtClean="0"/>
              <a:t>: </a:t>
            </a:r>
            <a:r>
              <a:rPr lang="en-CA" dirty="0" err="1" smtClean="0"/>
              <a:t>significanlty</a:t>
            </a:r>
            <a:r>
              <a:rPr lang="en-CA" dirty="0" smtClean="0"/>
              <a:t> higher</a:t>
            </a:r>
            <a:r>
              <a:rPr lang="en-CA" baseline="0" dirty="0" smtClean="0"/>
              <a:t> at 1h in both HS groups compared to LRS – NSF at 24h.</a:t>
            </a:r>
          </a:p>
          <a:p>
            <a:r>
              <a:rPr lang="en-CA" baseline="0" dirty="0" smtClean="0"/>
              <a:t>Na, Cl, </a:t>
            </a:r>
            <a:r>
              <a:rPr lang="en-CA" baseline="0" dirty="0" err="1" smtClean="0"/>
              <a:t>osmolalities</a:t>
            </a:r>
            <a:r>
              <a:rPr lang="en-CA" baseline="0" dirty="0" smtClean="0"/>
              <a:t> were HIGHER in the 7.5% group compared to the 3% - did no reach significance</a:t>
            </a:r>
          </a:p>
          <a:p>
            <a:r>
              <a:rPr lang="en-CA" baseline="0" dirty="0" smtClean="0"/>
              <a:t>At 1h: potassium significantly lower in both HS groups compared to LRS, and potassium concentration also decreased in LRS group compared to baseline, but all within RR. </a:t>
            </a:r>
          </a:p>
          <a:p>
            <a:r>
              <a:rPr lang="en-CA" baseline="0" dirty="0" err="1" smtClean="0"/>
              <a:t>Hematrocrit</a:t>
            </a:r>
            <a:r>
              <a:rPr lang="en-CA" baseline="0" dirty="0" smtClean="0"/>
              <a:t>: significantly lower in both HS compared to LRS at 1h only. </a:t>
            </a:r>
          </a:p>
          <a:p>
            <a:endParaRPr lang="en-CA" baseline="0" dirty="0" smtClean="0"/>
          </a:p>
          <a:p>
            <a:endParaRPr lang="en-CA" dirty="0" smtClean="0"/>
          </a:p>
          <a:p>
            <a:endParaRPr lang="en-CA" dirty="0" smtClean="0"/>
          </a:p>
          <a:p>
            <a:r>
              <a:rPr lang="en-CA" dirty="0" smtClean="0"/>
              <a:t>Compared with those in the LRS group, the serum sodium concentrations, chloride concentrations, and </a:t>
            </a:r>
            <a:r>
              <a:rPr lang="en-CA" dirty="0" err="1" smtClean="0"/>
              <a:t>osmolalities</a:t>
            </a:r>
            <a:r>
              <a:rPr lang="en-CA" dirty="0" smtClean="0"/>
              <a:t> were significantly elevated in response to study fluid infusion in both HSS groups at 1 h after the resuscitation (P G 0.05). These abnormalities resolved within 24 h (Table 3). The previously mentioned electrolyte concentrations in the 3% HSS group were lower than those in the 7.5% HSS group, but no </a:t>
            </a:r>
            <a:r>
              <a:rPr lang="en-CA" dirty="0" err="1" smtClean="0"/>
              <a:t>signifi</a:t>
            </a:r>
            <a:r>
              <a:rPr lang="en-CA" dirty="0" smtClean="0"/>
              <a:t>- cant difference was observed between these groups (P 9 0.05). Serum sodium levels were higher than 155 </a:t>
            </a:r>
            <a:r>
              <a:rPr lang="en-CA" dirty="0" err="1" smtClean="0"/>
              <a:t>mEq</a:t>
            </a:r>
            <a:r>
              <a:rPr lang="en-CA" dirty="0" smtClean="0"/>
              <a:t>/L in five pa- </a:t>
            </a:r>
            <a:r>
              <a:rPr lang="en-CA" dirty="0" err="1" smtClean="0"/>
              <a:t>tients</a:t>
            </a:r>
            <a:r>
              <a:rPr lang="en-CA" dirty="0" smtClean="0"/>
              <a:t> in the 7.5% HSS group. There were no cases of hypernatremia in the other groups. </a:t>
            </a:r>
            <a:r>
              <a:rPr lang="en-CA" dirty="0" err="1" smtClean="0"/>
              <a:t>Serumpotassium</a:t>
            </a:r>
            <a:r>
              <a:rPr lang="en-CA" dirty="0" smtClean="0"/>
              <a:t> levels decreased slightly in all groups but were still within the normal range (Table 3). The mean hematocrit values at 1 h after the start of resuscitation were lower in the 3% and 7.5% HSS groups than in the LRS group (P G 0.05), but no difference was observed between the groups at subsequent time points (P 9 0.05)</a:t>
            </a:r>
            <a:endParaRPr lang="en-CA" dirty="0"/>
          </a:p>
        </p:txBody>
      </p:sp>
      <p:sp>
        <p:nvSpPr>
          <p:cNvPr id="4" name="Espace réservé du numéro de diapositive 3"/>
          <p:cNvSpPr>
            <a:spLocks noGrp="1"/>
          </p:cNvSpPr>
          <p:nvPr>
            <p:ph type="sldNum" sz="quarter" idx="10"/>
          </p:nvPr>
        </p:nvSpPr>
        <p:spPr/>
        <p:txBody>
          <a:bodyPr/>
          <a:lstStyle/>
          <a:p>
            <a:fld id="{84F4CE93-9D38-8D4F-9B22-A4DA88879971}" type="slidenum">
              <a:rPr lang="en-CA" smtClean="0"/>
              <a:t>15</a:t>
            </a:fld>
            <a:endParaRPr lang="en-CA"/>
          </a:p>
        </p:txBody>
      </p:sp>
    </p:spTree>
    <p:extLst>
      <p:ext uri="{BB962C8B-B14F-4D97-AF65-F5344CB8AC3E}">
        <p14:creationId xmlns:p14="http://schemas.microsoft.com/office/powerpoint/2010/main" val="201204204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en-CA" dirty="0" smtClean="0"/>
              <a:t>More</a:t>
            </a:r>
            <a:r>
              <a:rPr lang="en-CA" baseline="0" dirty="0" smtClean="0"/>
              <a:t> patients developed tachycardia in the 7.5% HS group than in the 2 other groups – tachycardia = 108 </a:t>
            </a:r>
            <a:r>
              <a:rPr lang="en-CA" baseline="0" dirty="0" err="1" smtClean="0"/>
              <a:t>bpm</a:t>
            </a:r>
            <a:endParaRPr lang="en-CA" baseline="0" dirty="0" smtClean="0"/>
          </a:p>
          <a:p>
            <a:r>
              <a:rPr lang="en-CA" baseline="0" dirty="0" smtClean="0"/>
              <a:t>More coagulopathy, pulmonary edema and acute renal failure in LRS (do not define coagulopathy-acute renal failure….)</a:t>
            </a:r>
          </a:p>
          <a:p>
            <a:endParaRPr lang="en-CA" dirty="0" smtClean="0"/>
          </a:p>
          <a:p>
            <a:endParaRPr lang="en-CA" dirty="0" smtClean="0"/>
          </a:p>
          <a:p>
            <a:r>
              <a:rPr lang="en-CA" dirty="0" smtClean="0"/>
              <a:t>As shown in Table 4, 31 patients developed severe </a:t>
            </a:r>
            <a:r>
              <a:rPr lang="en-CA" dirty="0" err="1" smtClean="0"/>
              <a:t>tachy-cardia</a:t>
            </a:r>
            <a:r>
              <a:rPr lang="en-CA" dirty="0" smtClean="0"/>
              <a:t>, including five patients in the 3%HSS group, 22 patients in the 7.5% HSS group, and four patients in the LRS group. The average HR of these patients exceeded 120 beats/min, and their electrocardiography indicated sinus tachycardia. </a:t>
            </a:r>
          </a:p>
          <a:p>
            <a:endParaRPr lang="en-CA" dirty="0" smtClean="0"/>
          </a:p>
          <a:p>
            <a:endParaRPr lang="en-CA" dirty="0" smtClean="0"/>
          </a:p>
          <a:p>
            <a:r>
              <a:rPr lang="en-CA" dirty="0" smtClean="0"/>
              <a:t>Hypotension observed</a:t>
            </a:r>
            <a:r>
              <a:rPr lang="en-CA" baseline="0" dirty="0" smtClean="0"/>
              <a:t> only in the HS7 group – during initial 3-5 minutes</a:t>
            </a:r>
            <a:endParaRPr lang="en-CA"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CA" dirty="0" smtClean="0"/>
              <a:t>no statistically significant differences were observed between the groups for the development of ARDS and MODS.</a:t>
            </a:r>
          </a:p>
          <a:p>
            <a:endParaRPr lang="en-CA" dirty="0" smtClean="0"/>
          </a:p>
          <a:p>
            <a:endParaRPr lang="en-CA" dirty="0" smtClean="0"/>
          </a:p>
          <a:p>
            <a:r>
              <a:rPr lang="en-CA" dirty="0" smtClean="0"/>
              <a:t> No </a:t>
            </a:r>
            <a:r>
              <a:rPr lang="en-CA" dirty="0" err="1" smtClean="0"/>
              <a:t>ven</a:t>
            </a:r>
            <a:r>
              <a:rPr lang="en-CA" dirty="0" smtClean="0"/>
              <a:t>- </a:t>
            </a:r>
            <a:r>
              <a:rPr lang="en-CA" dirty="0" err="1" smtClean="0"/>
              <a:t>tricular</a:t>
            </a:r>
            <a:r>
              <a:rPr lang="en-CA" dirty="0" smtClean="0"/>
              <a:t> dysrhythmia or myocardial infarction developed. Three of the 31 patients died because of other complications; two of these patients were in the 7.5% HSS group and suffered from heart failure </a:t>
            </a:r>
            <a:r>
              <a:rPr lang="en-CA" dirty="0" err="1" smtClean="0"/>
              <a:t>andmultiple</a:t>
            </a:r>
            <a:r>
              <a:rPr lang="en-CA" dirty="0" smtClean="0"/>
              <a:t> organ dysfunction syndrome (MODS), and the remaining patient was in the LRS group and suffered from ARDS. Hypotension was observed in four patients in the 7.5% HSS group during the initial 3 to 5 min of the study in- </a:t>
            </a:r>
            <a:r>
              <a:rPr lang="en-CA" dirty="0" err="1" smtClean="0"/>
              <a:t>tervention</a:t>
            </a:r>
            <a:r>
              <a:rPr lang="en-CA" dirty="0" smtClean="0"/>
              <a:t>; however, the hypotension was transient and was resolved by decreasing the infusion rate. One of these four pa- </a:t>
            </a:r>
            <a:r>
              <a:rPr lang="en-CA" dirty="0" err="1" smtClean="0"/>
              <a:t>tients</a:t>
            </a:r>
            <a:r>
              <a:rPr lang="en-CA" dirty="0" smtClean="0"/>
              <a:t> died of MODS. The incidence rates of certain </a:t>
            </a:r>
            <a:r>
              <a:rPr lang="en-CA" dirty="0" err="1" smtClean="0"/>
              <a:t>compli</a:t>
            </a:r>
            <a:r>
              <a:rPr lang="en-CA" dirty="0" smtClean="0"/>
              <a:t>- cations, such as coagulopathy (P G 0.001), acute renal failure (P G 0.001), and pulmonary edema (P G 0.001), were higher in the LRS group compared with the HSS groups. Moreover, our results indicated that five patients suffered from ARDS, in- </a:t>
            </a:r>
            <a:r>
              <a:rPr lang="en-CA" dirty="0" err="1" smtClean="0"/>
              <a:t>cluding</a:t>
            </a:r>
            <a:r>
              <a:rPr lang="en-CA" dirty="0" smtClean="0"/>
              <a:t> four (one in the 7.5% HSS group and three in the LRS group). Six patients suffered from MODS, including four patients within 7 days, one patient after 10 days, and one patient after 23 days, secondary to serious infections. However, </a:t>
            </a:r>
            <a:endParaRPr lang="en-CA" dirty="0"/>
          </a:p>
        </p:txBody>
      </p:sp>
      <p:sp>
        <p:nvSpPr>
          <p:cNvPr id="4" name="Espace réservé du numéro de diapositive 3"/>
          <p:cNvSpPr>
            <a:spLocks noGrp="1"/>
          </p:cNvSpPr>
          <p:nvPr>
            <p:ph type="sldNum" sz="quarter" idx="10"/>
          </p:nvPr>
        </p:nvSpPr>
        <p:spPr/>
        <p:txBody>
          <a:bodyPr/>
          <a:lstStyle/>
          <a:p>
            <a:fld id="{84F4CE93-9D38-8D4F-9B22-A4DA88879971}" type="slidenum">
              <a:rPr lang="en-CA" smtClean="0"/>
              <a:t>16</a:t>
            </a:fld>
            <a:endParaRPr lang="en-CA"/>
          </a:p>
        </p:txBody>
      </p:sp>
    </p:spTree>
    <p:extLst>
      <p:ext uri="{BB962C8B-B14F-4D97-AF65-F5344CB8AC3E}">
        <p14:creationId xmlns:p14="http://schemas.microsoft.com/office/powerpoint/2010/main" val="335027602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en-CA" dirty="0" smtClean="0"/>
              <a:t>THEY DO NOT MENTION THAT THEY ADJUST THE DEFINITION OF SIGNIFICANCE TO ACCOUNT FOR MULTIPLE COMPARAISONS (SINCE THEY ARE ANALYSING 3 GROUPS)</a:t>
            </a:r>
          </a:p>
          <a:p>
            <a:endParaRPr lang="en-CA" dirty="0" smtClean="0"/>
          </a:p>
          <a:p>
            <a:r>
              <a:rPr lang="en-CA" dirty="0" smtClean="0"/>
              <a:t>37 patients died;</a:t>
            </a:r>
            <a:r>
              <a:rPr lang="en-CA" baseline="0" dirty="0" smtClean="0"/>
              <a:t> 30 w/in 24h. </a:t>
            </a:r>
            <a:endParaRPr lang="en-CA" dirty="0" smtClean="0"/>
          </a:p>
          <a:p>
            <a:r>
              <a:rPr lang="en-CA" dirty="0" smtClean="0"/>
              <a:t>Only 7 patients died after 24h (severe infections. MODS, DIC)</a:t>
            </a:r>
          </a:p>
          <a:p>
            <a:endParaRPr lang="en-CA" dirty="0" smtClean="0"/>
          </a:p>
          <a:p>
            <a:r>
              <a:rPr lang="en-CA" dirty="0" smtClean="0"/>
              <a:t>24h survival in the HS groups better than </a:t>
            </a:r>
            <a:r>
              <a:rPr lang="en-CA" smtClean="0"/>
              <a:t>in the LRS =</a:t>
            </a:r>
            <a:r>
              <a:rPr lang="en-CA" baseline="0" smtClean="0"/>
              <a:t> NSD</a:t>
            </a:r>
            <a:endParaRPr lang="en-CA" dirty="0" smtClean="0"/>
          </a:p>
          <a:p>
            <a:endParaRPr lang="en-CA" dirty="0" smtClean="0"/>
          </a:p>
          <a:p>
            <a:r>
              <a:rPr lang="en-CA" dirty="0" smtClean="0"/>
              <a:t>To compare the 24-h survival rates, a Kaplan-Meier </a:t>
            </a:r>
            <a:r>
              <a:rPr lang="en-CA" dirty="0" err="1" smtClean="0"/>
              <a:t>curveand</a:t>
            </a:r>
            <a:r>
              <a:rPr lang="en-CA" dirty="0" smtClean="0"/>
              <a:t> a log-rank test were used to analyze significant differences between the groups. In total, 37 patients (15.4%) died, with 30 deaths (81.1%) occurring within the first 24 h. Only seven patients died after 24 h; four of these patients died from severe infections, two patients died from MODS, and one patient in the LRS group developed disseminated intravascular </a:t>
            </a:r>
            <a:r>
              <a:rPr lang="en-CA" dirty="0" err="1" smtClean="0"/>
              <a:t>coagu</a:t>
            </a:r>
            <a:r>
              <a:rPr lang="en-CA" dirty="0" smtClean="0"/>
              <a:t>- </a:t>
            </a:r>
            <a:r>
              <a:rPr lang="en-CA" dirty="0" err="1" smtClean="0"/>
              <a:t>lation</a:t>
            </a:r>
            <a:r>
              <a:rPr lang="en-CA" dirty="0" smtClean="0"/>
              <a:t> and died at 28 h after the start of fluid infusion. The 24-h survival in </a:t>
            </a:r>
            <a:r>
              <a:rPr lang="en-CA" dirty="0" err="1" smtClean="0"/>
              <a:t>theHSS</a:t>
            </a:r>
            <a:r>
              <a:rPr lang="en-CA" dirty="0" smtClean="0"/>
              <a:t> groups was better than that in the LRS group, but no statistically significant difference was found (Fig. 2)</a:t>
            </a:r>
            <a:endParaRPr lang="en-CA" dirty="0"/>
          </a:p>
        </p:txBody>
      </p:sp>
      <p:sp>
        <p:nvSpPr>
          <p:cNvPr id="4" name="Espace réservé du numéro de diapositive 3"/>
          <p:cNvSpPr>
            <a:spLocks noGrp="1"/>
          </p:cNvSpPr>
          <p:nvPr>
            <p:ph type="sldNum" sz="quarter" idx="10"/>
          </p:nvPr>
        </p:nvSpPr>
        <p:spPr/>
        <p:txBody>
          <a:bodyPr/>
          <a:lstStyle/>
          <a:p>
            <a:fld id="{84F4CE93-9D38-8D4F-9B22-A4DA88879971}" type="slidenum">
              <a:rPr lang="en-CA" smtClean="0"/>
              <a:t>17</a:t>
            </a:fld>
            <a:endParaRPr lang="en-CA"/>
          </a:p>
        </p:txBody>
      </p:sp>
    </p:spTree>
    <p:extLst>
      <p:ext uri="{BB962C8B-B14F-4D97-AF65-F5344CB8AC3E}">
        <p14:creationId xmlns:p14="http://schemas.microsoft.com/office/powerpoint/2010/main" val="65046604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en-CA" dirty="0" smtClean="0"/>
              <a:t>*:</a:t>
            </a:r>
            <a:r>
              <a:rPr lang="en-CA" baseline="0" dirty="0" smtClean="0"/>
              <a:t> significant</a:t>
            </a:r>
          </a:p>
          <a:p>
            <a:endParaRPr lang="en-CA" baseline="0" dirty="0" smtClean="0"/>
          </a:p>
          <a:p>
            <a:r>
              <a:rPr lang="en-CA" baseline="0" dirty="0" smtClean="0"/>
              <a:t>But only 4 patients in 7.5% had transient hypotension…. 0 in other 2 groups. </a:t>
            </a:r>
          </a:p>
          <a:p>
            <a:r>
              <a:rPr lang="en-CA" baseline="0" dirty="0" smtClean="0"/>
              <a:t>22 patients in 7.5% had sinus tachycardia during initial 3-5 minutes- resolved by decreasing infusion rate</a:t>
            </a:r>
          </a:p>
          <a:p>
            <a:endParaRPr lang="en-CA" baseline="0" dirty="0" smtClean="0"/>
          </a:p>
          <a:p>
            <a:r>
              <a:rPr lang="en-CA" baseline="0" dirty="0" smtClean="0"/>
              <a:t>Higher incidence of AKI, pulmonary edema and coagulopathy – how many???</a:t>
            </a:r>
            <a:endParaRPr lang="en-CA" dirty="0"/>
          </a:p>
        </p:txBody>
      </p:sp>
      <p:sp>
        <p:nvSpPr>
          <p:cNvPr id="4" name="Espace réservé du numéro de diapositive 3"/>
          <p:cNvSpPr>
            <a:spLocks noGrp="1"/>
          </p:cNvSpPr>
          <p:nvPr>
            <p:ph type="sldNum" sz="quarter" idx="10"/>
          </p:nvPr>
        </p:nvSpPr>
        <p:spPr/>
        <p:txBody>
          <a:bodyPr/>
          <a:lstStyle/>
          <a:p>
            <a:fld id="{84F4CE93-9D38-8D4F-9B22-A4DA88879971}" type="slidenum">
              <a:rPr lang="en-CA" smtClean="0"/>
              <a:t>18</a:t>
            </a:fld>
            <a:endParaRPr lang="en-CA"/>
          </a:p>
        </p:txBody>
      </p:sp>
    </p:spTree>
    <p:extLst>
      <p:ext uri="{BB962C8B-B14F-4D97-AF65-F5344CB8AC3E}">
        <p14:creationId xmlns:p14="http://schemas.microsoft.com/office/powerpoint/2010/main" val="259134047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en-CA" dirty="0" smtClean="0"/>
              <a:t>246</a:t>
            </a:r>
            <a:r>
              <a:rPr lang="en-CA" baseline="0" dirty="0" smtClean="0"/>
              <a:t> patients, approximately 80 per groups</a:t>
            </a:r>
          </a:p>
          <a:p>
            <a:r>
              <a:rPr lang="en-CA" baseline="0" dirty="0" smtClean="0"/>
              <a:t/>
            </a:r>
            <a:br>
              <a:rPr lang="en-CA" baseline="0" dirty="0" smtClean="0"/>
            </a:br>
            <a:r>
              <a:rPr lang="en-CA" baseline="0" dirty="0" smtClean="0"/>
              <a:t>Randomized, double-blind study (randomization by a random-generated numeric code); identical bags. </a:t>
            </a:r>
            <a:endParaRPr lang="en-CA" dirty="0" smtClean="0"/>
          </a:p>
          <a:p>
            <a:endParaRPr lang="en-CA" dirty="0" smtClean="0"/>
          </a:p>
          <a:p>
            <a:r>
              <a:rPr lang="en-CA" dirty="0" smtClean="0"/>
              <a:t>End of observation period</a:t>
            </a:r>
            <a:r>
              <a:rPr lang="en-CA" baseline="0" dirty="0" smtClean="0"/>
              <a:t> of this study was </a:t>
            </a:r>
            <a:r>
              <a:rPr lang="en-CA" dirty="0" smtClean="0"/>
              <a:t>28 d…..???? But they never talked</a:t>
            </a:r>
            <a:r>
              <a:rPr lang="en-CA" baseline="0" dirty="0" smtClean="0"/>
              <a:t> about what they did/evaluate at this 28 d time point…</a:t>
            </a:r>
          </a:p>
          <a:p>
            <a:endParaRPr lang="en-CA" baseline="0" dirty="0" smtClean="0"/>
          </a:p>
          <a:p>
            <a:r>
              <a:rPr lang="en-CA" baseline="0" dirty="0" smtClean="0"/>
              <a:t>Stats:</a:t>
            </a:r>
          </a:p>
          <a:p>
            <a:r>
              <a:rPr lang="en-CA" baseline="0" dirty="0" smtClean="0"/>
              <a:t>Do not mention if the data were normally distributed and report the results as mean +/- standard error of the mean; use parametric tests; probably okay because they had a larger sample than what we usually have in veterinary medicine…. But they compare 3 groups and do not mention that they correct for multiple comparisons.  More chance of type I </a:t>
            </a:r>
            <a:r>
              <a:rPr lang="en-CA" baseline="0" dirty="0" smtClean="0"/>
              <a:t>error</a:t>
            </a:r>
          </a:p>
          <a:p>
            <a:endParaRPr lang="en-CA" baseline="0" dirty="0" smtClean="0"/>
          </a:p>
          <a:p>
            <a:r>
              <a:rPr lang="en-CA" baseline="0" dirty="0" smtClean="0"/>
              <a:t>ONE WAY ANOVA or KRUSKAL-WALLIS</a:t>
            </a:r>
            <a:endParaRPr lang="en-CA" dirty="0" smtClean="0"/>
          </a:p>
          <a:p>
            <a:endParaRPr lang="en-CA" dirty="0" smtClean="0"/>
          </a:p>
          <a:p>
            <a:r>
              <a:rPr lang="en-CA" dirty="0" smtClean="0"/>
              <a:t>Their</a:t>
            </a:r>
            <a:r>
              <a:rPr lang="en-CA" baseline="0" dirty="0" smtClean="0"/>
              <a:t> doses were 250 ml *presumptively to a normal 70 kg * which represent 3.5 ml/kg – adequate for a bolus of HS but we never use that kind of dose for isotonic crystalloid bolus administration. </a:t>
            </a:r>
            <a:r>
              <a:rPr lang="en-CA" dirty="0" smtClean="0"/>
              <a:t>250 ml = for a 70 kg human patient = 3 ml/kg ok</a:t>
            </a:r>
            <a:r>
              <a:rPr lang="en-CA" baseline="0" dirty="0" smtClean="0"/>
              <a:t> for HS both for isotonic…. Choose 250 – reported to be safe in previous report but we never use that small amount of isotonic fluid in our patients….  Do not compare how we usually use that kind of fluid….</a:t>
            </a:r>
          </a:p>
          <a:p>
            <a:endParaRPr lang="en-CA" baseline="0" dirty="0" smtClean="0"/>
          </a:p>
          <a:p>
            <a:endParaRPr lang="en-CA" baseline="0" dirty="0" smtClean="0"/>
          </a:p>
          <a:p>
            <a:r>
              <a:rPr lang="en-CA" baseline="0" dirty="0" smtClean="0"/>
              <a:t>In the present study, no significant difference was observed in transfusion volume be-tween the groups within the first 24 h, which indicates that all patients enrolled in the study had massive blood loss.  All 3 groups received 2.4ish units of </a:t>
            </a:r>
            <a:r>
              <a:rPr lang="en-CA" baseline="0" dirty="0" err="1" smtClean="0"/>
              <a:t>pRBCS</a:t>
            </a:r>
            <a:r>
              <a:rPr lang="en-CA" baseline="0" dirty="0" smtClean="0"/>
              <a:t> as transfusion as seen in table 2; however they do not mention anything about blood transfusion anywhere else in the paper…</a:t>
            </a:r>
          </a:p>
          <a:p>
            <a:endParaRPr lang="en-CA" dirty="0" smtClean="0"/>
          </a:p>
          <a:p>
            <a:r>
              <a:rPr lang="en-CA" b="1" dirty="0" smtClean="0">
                <a:solidFill>
                  <a:srgbClr val="35ACA2"/>
                </a:solidFill>
              </a:rPr>
              <a:t>3% HSS</a:t>
            </a:r>
            <a:r>
              <a:rPr lang="en-CA" b="1" dirty="0" smtClean="0"/>
              <a:t> </a:t>
            </a:r>
            <a:r>
              <a:rPr lang="en-CA" dirty="0" smtClean="0"/>
              <a:t>infusion with </a:t>
            </a:r>
            <a:r>
              <a:rPr lang="en-CA" b="1" dirty="0" smtClean="0">
                <a:solidFill>
                  <a:srgbClr val="35ACA2"/>
                </a:solidFill>
              </a:rPr>
              <a:t>lower degrees of hypernatremia and hyperchloremia and lower risks of cardiac dysrhythmia and transient hypotension – but do not mention incidence</a:t>
            </a:r>
            <a:r>
              <a:rPr lang="en-CA" b="1" baseline="0" dirty="0" smtClean="0">
                <a:solidFill>
                  <a:srgbClr val="35ACA2"/>
                </a:solidFill>
              </a:rPr>
              <a:t> of </a:t>
            </a:r>
            <a:r>
              <a:rPr lang="en-CA" b="1" baseline="0" dirty="0" err="1" smtClean="0">
                <a:solidFill>
                  <a:srgbClr val="35ACA2"/>
                </a:solidFill>
              </a:rPr>
              <a:t>dysrhytmia</a:t>
            </a:r>
            <a:r>
              <a:rPr lang="en-CA" b="1" baseline="0" dirty="0" smtClean="0">
                <a:solidFill>
                  <a:srgbClr val="35ACA2"/>
                </a:solidFill>
              </a:rPr>
              <a:t>, what type of </a:t>
            </a:r>
            <a:r>
              <a:rPr lang="en-CA" b="1" baseline="0" dirty="0" err="1" smtClean="0">
                <a:solidFill>
                  <a:srgbClr val="35ACA2"/>
                </a:solidFill>
              </a:rPr>
              <a:t>dysryhtmia</a:t>
            </a:r>
            <a:r>
              <a:rPr lang="en-CA" b="1" baseline="0" dirty="0" smtClean="0">
                <a:solidFill>
                  <a:srgbClr val="35ACA2"/>
                </a:solidFill>
              </a:rPr>
              <a:t>, unless they consider sinus tachycardia as a </a:t>
            </a:r>
            <a:r>
              <a:rPr lang="en-CA" b="1" baseline="0" dirty="0" err="1" smtClean="0">
                <a:solidFill>
                  <a:srgbClr val="35ACA2"/>
                </a:solidFill>
              </a:rPr>
              <a:t>dysrythmia</a:t>
            </a:r>
            <a:r>
              <a:rPr lang="en-CA" b="1" baseline="0" dirty="0" smtClean="0">
                <a:solidFill>
                  <a:srgbClr val="35ACA2"/>
                </a:solidFill>
              </a:rPr>
              <a:t>….</a:t>
            </a:r>
            <a:endParaRPr lang="en-CA" dirty="0" smtClean="0"/>
          </a:p>
          <a:p>
            <a:endParaRPr lang="en-CA" dirty="0" smtClean="0"/>
          </a:p>
        </p:txBody>
      </p:sp>
      <p:sp>
        <p:nvSpPr>
          <p:cNvPr id="4" name="Espace réservé du numéro de diapositive 3"/>
          <p:cNvSpPr>
            <a:spLocks noGrp="1"/>
          </p:cNvSpPr>
          <p:nvPr>
            <p:ph type="sldNum" sz="quarter" idx="10"/>
          </p:nvPr>
        </p:nvSpPr>
        <p:spPr/>
        <p:txBody>
          <a:bodyPr/>
          <a:lstStyle/>
          <a:p>
            <a:fld id="{84F4CE93-9D38-8D4F-9B22-A4DA88879971}" type="slidenum">
              <a:rPr lang="en-CA" smtClean="0"/>
              <a:t>20</a:t>
            </a:fld>
            <a:endParaRPr lang="en-CA"/>
          </a:p>
        </p:txBody>
      </p:sp>
    </p:spTree>
    <p:extLst>
      <p:ext uri="{BB962C8B-B14F-4D97-AF65-F5344CB8AC3E}">
        <p14:creationId xmlns:p14="http://schemas.microsoft.com/office/powerpoint/2010/main" val="312711781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FR" dirty="0" smtClean="0"/>
              <a:t>in animal </a:t>
            </a:r>
            <a:r>
              <a:rPr lang="fr-FR" dirty="0" err="1" smtClean="0"/>
              <a:t>models</a:t>
            </a:r>
            <a:r>
              <a:rPr lang="fr-FR" dirty="0" smtClean="0"/>
              <a:t>, </a:t>
            </a:r>
            <a:r>
              <a:rPr lang="fr-FR" dirty="0" err="1" smtClean="0"/>
              <a:t>hypertonic</a:t>
            </a:r>
            <a:r>
              <a:rPr lang="fr-FR" dirty="0" smtClean="0"/>
              <a:t> saline </a:t>
            </a:r>
            <a:r>
              <a:rPr lang="fr-FR" dirty="0" err="1" smtClean="0"/>
              <a:t>decreased</a:t>
            </a:r>
            <a:r>
              <a:rPr lang="fr-FR" dirty="0" smtClean="0"/>
              <a:t> </a:t>
            </a:r>
            <a:r>
              <a:rPr lang="fr-FR" dirty="0" err="1" smtClean="0"/>
              <a:t>neutrophil</a:t>
            </a:r>
            <a:r>
              <a:rPr lang="fr-FR" dirty="0" smtClean="0"/>
              <a:t> activation, inflammation, </a:t>
            </a:r>
            <a:r>
              <a:rPr lang="fr-FR" dirty="0" err="1" smtClean="0"/>
              <a:t>neutrophil-endothelium</a:t>
            </a:r>
            <a:r>
              <a:rPr lang="fr-FR" dirty="0" smtClean="0"/>
              <a:t> </a:t>
            </a:r>
            <a:r>
              <a:rPr lang="fr-FR" dirty="0" err="1" smtClean="0"/>
              <a:t>binding</a:t>
            </a:r>
            <a:r>
              <a:rPr lang="fr-FR" dirty="0" smtClean="0"/>
              <a:t>, and </a:t>
            </a:r>
            <a:r>
              <a:rPr lang="fr-FR" dirty="0" err="1" smtClean="0"/>
              <a:t>lung</a:t>
            </a:r>
            <a:r>
              <a:rPr lang="fr-FR" dirty="0" smtClean="0"/>
              <a:t> and </a:t>
            </a:r>
            <a:r>
              <a:rPr lang="fr-FR" dirty="0" err="1" smtClean="0"/>
              <a:t>bowel</a:t>
            </a:r>
            <a:r>
              <a:rPr lang="fr-FR" dirty="0" smtClean="0"/>
              <a:t> </a:t>
            </a:r>
            <a:r>
              <a:rPr lang="fr-FR" dirty="0" err="1" smtClean="0"/>
              <a:t>injury</a:t>
            </a:r>
            <a:r>
              <a:rPr lang="fr-FR" dirty="0" smtClean="0"/>
              <a:t> and </a:t>
            </a:r>
            <a:r>
              <a:rPr lang="fr-FR" dirty="0" err="1" smtClean="0"/>
              <a:t>augmented</a:t>
            </a:r>
            <a:r>
              <a:rPr lang="fr-FR" dirty="0" smtClean="0"/>
              <a:t> the </a:t>
            </a:r>
            <a:r>
              <a:rPr lang="fr-FR" dirty="0" err="1" smtClean="0"/>
              <a:t>function</a:t>
            </a:r>
            <a:r>
              <a:rPr lang="fr-FR" dirty="0" smtClean="0"/>
              <a:t> of </a:t>
            </a:r>
            <a:r>
              <a:rPr lang="fr-FR" dirty="0" err="1" smtClean="0"/>
              <a:t>T</a:t>
            </a:r>
            <a:r>
              <a:rPr lang="fr-FR" dirty="0" smtClean="0"/>
              <a:t> </a:t>
            </a:r>
            <a:r>
              <a:rPr lang="fr-FR" dirty="0" err="1" smtClean="0"/>
              <a:t>cells</a:t>
            </a:r>
            <a:r>
              <a:rPr lang="fr-FR" dirty="0" smtClean="0"/>
              <a:t>. (3,12-20) </a:t>
            </a:r>
            <a:r>
              <a:rPr lang="fr-FR" dirty="0" err="1" smtClean="0"/>
              <a:t>Hypertonic</a:t>
            </a:r>
            <a:r>
              <a:rPr lang="fr-FR" dirty="0" smtClean="0"/>
              <a:t> saline has been </a:t>
            </a:r>
            <a:r>
              <a:rPr lang="fr-FR" dirty="0" err="1" smtClean="0"/>
              <a:t>shown</a:t>
            </a:r>
            <a:r>
              <a:rPr lang="fr-FR" dirty="0" smtClean="0"/>
              <a:t> to </a:t>
            </a:r>
            <a:r>
              <a:rPr lang="fr-FR" dirty="0" err="1" smtClean="0"/>
              <a:t>modulate</a:t>
            </a:r>
            <a:r>
              <a:rPr lang="fr-FR" dirty="0" smtClean="0"/>
              <a:t> </a:t>
            </a:r>
            <a:r>
              <a:rPr lang="fr-FR" dirty="0" err="1" smtClean="0"/>
              <a:t>tumor</a:t>
            </a:r>
            <a:r>
              <a:rPr lang="fr-FR" dirty="0" smtClean="0"/>
              <a:t> </a:t>
            </a:r>
            <a:r>
              <a:rPr lang="fr-FR" dirty="0" err="1" smtClean="0"/>
              <a:t>necrosis</a:t>
            </a:r>
            <a:r>
              <a:rPr lang="fr-FR" dirty="0" smtClean="0"/>
              <a:t> factor (TNF)-a-</a:t>
            </a:r>
            <a:r>
              <a:rPr lang="fr-FR" dirty="0" err="1" smtClean="0"/>
              <a:t>induced</a:t>
            </a:r>
            <a:r>
              <a:rPr lang="fr-FR" dirty="0" smtClean="0"/>
              <a:t> inflammation in the </a:t>
            </a:r>
            <a:r>
              <a:rPr lang="fr-FR" dirty="0" err="1" smtClean="0"/>
              <a:t>pulmonary</a:t>
            </a:r>
            <a:r>
              <a:rPr lang="fr-FR" dirty="0" smtClean="0"/>
              <a:t> </a:t>
            </a:r>
            <a:r>
              <a:rPr lang="fr-FR" dirty="0" err="1" smtClean="0"/>
              <a:t>epithelium</a:t>
            </a:r>
            <a:r>
              <a:rPr lang="fr-FR" dirty="0" smtClean="0"/>
              <a:t>, </a:t>
            </a:r>
            <a:r>
              <a:rPr lang="fr-FR" dirty="0" err="1" smtClean="0"/>
              <a:t>thereby</a:t>
            </a:r>
            <a:r>
              <a:rPr lang="fr-FR" dirty="0" smtClean="0"/>
              <a:t> </a:t>
            </a:r>
            <a:r>
              <a:rPr lang="fr-FR" dirty="0" err="1" smtClean="0"/>
              <a:t>decreasing</a:t>
            </a:r>
            <a:r>
              <a:rPr lang="fr-FR" dirty="0" smtClean="0"/>
              <a:t> </a:t>
            </a:r>
            <a:r>
              <a:rPr lang="fr-FR" dirty="0" err="1" smtClean="0"/>
              <a:t>posttraumatic</a:t>
            </a:r>
            <a:r>
              <a:rPr lang="fr-FR" dirty="0" smtClean="0"/>
              <a:t> acute </a:t>
            </a:r>
            <a:r>
              <a:rPr lang="fr-FR" dirty="0" err="1" smtClean="0"/>
              <a:t>lung</a:t>
            </a:r>
            <a:r>
              <a:rPr lang="fr-FR" dirty="0" smtClean="0"/>
              <a:t> injury.21 </a:t>
            </a:r>
            <a:r>
              <a:rPr lang="fr-FR" dirty="0" err="1" smtClean="0"/>
              <a:t>However</a:t>
            </a:r>
            <a:r>
              <a:rPr lang="fr-FR" dirty="0" smtClean="0"/>
              <a:t>, the </a:t>
            </a:r>
            <a:r>
              <a:rPr lang="fr-FR" dirty="0" err="1" smtClean="0"/>
              <a:t>effect</a:t>
            </a:r>
            <a:r>
              <a:rPr lang="fr-FR" dirty="0" smtClean="0"/>
              <a:t> of </a:t>
            </a:r>
            <a:r>
              <a:rPr lang="fr-FR" dirty="0" err="1" smtClean="0"/>
              <a:t>hypertonic</a:t>
            </a:r>
            <a:r>
              <a:rPr lang="fr-FR" dirty="0" smtClean="0"/>
              <a:t> saline on </a:t>
            </a:r>
            <a:r>
              <a:rPr lang="fr-FR" dirty="0" err="1" smtClean="0"/>
              <a:t>neutrophil</a:t>
            </a:r>
            <a:r>
              <a:rPr lang="fr-FR" dirty="0" smtClean="0"/>
              <a:t> activation </a:t>
            </a:r>
            <a:r>
              <a:rPr lang="fr-FR" dirty="0" err="1" smtClean="0"/>
              <a:t>is</a:t>
            </a:r>
            <a:r>
              <a:rPr lang="fr-FR" dirty="0" smtClean="0"/>
              <a:t> </a:t>
            </a:r>
            <a:r>
              <a:rPr lang="fr-FR" dirty="0" err="1" smtClean="0"/>
              <a:t>also</a:t>
            </a:r>
            <a:r>
              <a:rPr lang="fr-FR" dirty="0" smtClean="0"/>
              <a:t> more </a:t>
            </a:r>
            <a:r>
              <a:rPr lang="fr-FR" dirty="0" err="1" smtClean="0"/>
              <a:t>pronounced</a:t>
            </a:r>
            <a:r>
              <a:rPr lang="fr-FR" dirty="0" smtClean="0"/>
              <a:t> in the </a:t>
            </a:r>
            <a:r>
              <a:rPr lang="fr-FR" dirty="0" err="1" smtClean="0"/>
              <a:t>lungs</a:t>
            </a:r>
            <a:r>
              <a:rPr lang="fr-FR" dirty="0" smtClean="0"/>
              <a:t> </a:t>
            </a:r>
            <a:r>
              <a:rPr lang="fr-FR" dirty="0" err="1" smtClean="0"/>
              <a:t>rather</a:t>
            </a:r>
            <a:r>
              <a:rPr lang="fr-FR" dirty="0" smtClean="0"/>
              <a:t> </a:t>
            </a:r>
            <a:r>
              <a:rPr lang="fr-FR" dirty="0" err="1" smtClean="0"/>
              <a:t>than</a:t>
            </a:r>
            <a:r>
              <a:rPr lang="fr-FR" dirty="0" smtClean="0"/>
              <a:t> </a:t>
            </a:r>
            <a:r>
              <a:rPr lang="fr-FR" dirty="0" err="1" smtClean="0"/>
              <a:t>other</a:t>
            </a:r>
            <a:r>
              <a:rPr lang="fr-FR" dirty="0" smtClean="0"/>
              <a:t> areas in the body </a:t>
            </a:r>
            <a:r>
              <a:rPr lang="fr-FR" dirty="0" err="1" smtClean="0"/>
              <a:t>where</a:t>
            </a:r>
            <a:r>
              <a:rPr lang="fr-FR" dirty="0" smtClean="0"/>
              <a:t> a </a:t>
            </a:r>
            <a:r>
              <a:rPr lang="fr-FR" dirty="0" err="1" smtClean="0"/>
              <a:t>neutrophil</a:t>
            </a:r>
            <a:r>
              <a:rPr lang="fr-FR" dirty="0" smtClean="0"/>
              <a:t> </a:t>
            </a:r>
            <a:r>
              <a:rPr lang="fr-FR" dirty="0" err="1" smtClean="0"/>
              <a:t>response</a:t>
            </a:r>
            <a:r>
              <a:rPr lang="fr-FR" dirty="0" smtClean="0"/>
              <a:t> </a:t>
            </a:r>
            <a:r>
              <a:rPr lang="fr-FR" dirty="0" err="1" smtClean="0"/>
              <a:t>may</a:t>
            </a:r>
            <a:r>
              <a:rPr lang="fr-FR" dirty="0" smtClean="0"/>
              <a:t> </a:t>
            </a:r>
            <a:r>
              <a:rPr lang="fr-FR" dirty="0" err="1" smtClean="0"/>
              <a:t>be</a:t>
            </a:r>
            <a:r>
              <a:rPr lang="fr-FR" dirty="0" smtClean="0"/>
              <a:t> </a:t>
            </a:r>
            <a:r>
              <a:rPr lang="fr-FR" dirty="0" err="1" smtClean="0"/>
              <a:t>desired</a:t>
            </a:r>
            <a:r>
              <a:rPr lang="fr-FR" dirty="0" smtClean="0"/>
              <a:t>. (22) The </a:t>
            </a:r>
            <a:r>
              <a:rPr lang="fr-FR" dirty="0" err="1" smtClean="0"/>
              <a:t>immunemodulating</a:t>
            </a:r>
            <a:r>
              <a:rPr lang="fr-FR" dirty="0" smtClean="0"/>
              <a:t> and </a:t>
            </a:r>
            <a:r>
              <a:rPr lang="fr-FR" dirty="0" err="1" smtClean="0"/>
              <a:t>antiinflammatory</a:t>
            </a:r>
            <a:r>
              <a:rPr lang="fr-FR" dirty="0" smtClean="0"/>
              <a:t> </a:t>
            </a:r>
            <a:r>
              <a:rPr lang="fr-FR" dirty="0" err="1" smtClean="0"/>
              <a:t>effects</a:t>
            </a:r>
            <a:r>
              <a:rPr lang="fr-FR" dirty="0" smtClean="0"/>
              <a:t> of </a:t>
            </a:r>
            <a:r>
              <a:rPr lang="fr-FR" dirty="0" err="1" smtClean="0"/>
              <a:t>hypertonic</a:t>
            </a:r>
            <a:r>
              <a:rPr lang="fr-FR" dirty="0" smtClean="0"/>
              <a:t> saline have been </a:t>
            </a:r>
            <a:r>
              <a:rPr lang="fr-FR" dirty="0" err="1" smtClean="0"/>
              <a:t>confirmed</a:t>
            </a:r>
            <a:r>
              <a:rPr lang="fr-FR" dirty="0" smtClean="0"/>
              <a:t> in </a:t>
            </a:r>
            <a:r>
              <a:rPr lang="fr-FR" dirty="0" err="1" smtClean="0"/>
              <a:t>human</a:t>
            </a:r>
            <a:r>
              <a:rPr lang="fr-FR" dirty="0" smtClean="0"/>
              <a:t> </a:t>
            </a:r>
            <a:r>
              <a:rPr lang="fr-FR" dirty="0" err="1" smtClean="0"/>
              <a:t>studies</a:t>
            </a:r>
            <a:r>
              <a:rPr lang="fr-FR" dirty="0" smtClean="0"/>
              <a:t>. (23,24) In </a:t>
            </a:r>
            <a:r>
              <a:rPr lang="fr-FR" dirty="0" err="1" smtClean="0"/>
              <a:t>these</a:t>
            </a:r>
            <a:r>
              <a:rPr lang="fr-FR" dirty="0" smtClean="0"/>
              <a:t> </a:t>
            </a:r>
            <a:r>
              <a:rPr lang="fr-FR" dirty="0" err="1" smtClean="0"/>
              <a:t>studies</a:t>
            </a:r>
            <a:r>
              <a:rPr lang="fr-FR" dirty="0" smtClean="0"/>
              <a:t>, patients </a:t>
            </a:r>
            <a:r>
              <a:rPr lang="fr-FR" dirty="0" err="1" smtClean="0"/>
              <a:t>given</a:t>
            </a:r>
            <a:r>
              <a:rPr lang="fr-FR" dirty="0" smtClean="0"/>
              <a:t> a single 250-mL bolus dose of </a:t>
            </a:r>
            <a:r>
              <a:rPr lang="fr-FR" dirty="0" err="1" smtClean="0"/>
              <a:t>hypertonic</a:t>
            </a:r>
            <a:r>
              <a:rPr lang="fr-FR" dirty="0" smtClean="0"/>
              <a:t> saline </a:t>
            </a:r>
            <a:r>
              <a:rPr lang="fr-FR" dirty="0" err="1" smtClean="0"/>
              <a:t>with</a:t>
            </a:r>
            <a:r>
              <a:rPr lang="fr-FR" dirty="0" smtClean="0"/>
              <a:t> </a:t>
            </a:r>
            <a:r>
              <a:rPr lang="fr-FR" dirty="0" err="1" smtClean="0"/>
              <a:t>dextran</a:t>
            </a:r>
            <a:r>
              <a:rPr lang="fr-FR" dirty="0" smtClean="0"/>
              <a:t> </a:t>
            </a:r>
            <a:r>
              <a:rPr lang="fr-FR" dirty="0" err="1" smtClean="0"/>
              <a:t>had</a:t>
            </a:r>
            <a:r>
              <a:rPr lang="fr-FR" dirty="0" smtClean="0"/>
              <a:t> </a:t>
            </a:r>
            <a:r>
              <a:rPr lang="fr-FR" dirty="0" err="1" smtClean="0"/>
              <a:t>decreased</a:t>
            </a:r>
            <a:r>
              <a:rPr lang="fr-FR" dirty="0" smtClean="0"/>
              <a:t> expression of CD11b, a </a:t>
            </a:r>
            <a:r>
              <a:rPr lang="fr-FR" dirty="0" err="1" smtClean="0"/>
              <a:t>neutrophil</a:t>
            </a:r>
            <a:r>
              <a:rPr lang="fr-FR" dirty="0" smtClean="0"/>
              <a:t> </a:t>
            </a:r>
            <a:r>
              <a:rPr lang="fr-FR" dirty="0" err="1" smtClean="0"/>
              <a:t>adhesion</a:t>
            </a:r>
            <a:r>
              <a:rPr lang="fr-FR" dirty="0" smtClean="0"/>
              <a:t> </a:t>
            </a:r>
            <a:r>
              <a:rPr lang="fr-FR" dirty="0" err="1" smtClean="0"/>
              <a:t>molecule</a:t>
            </a:r>
            <a:r>
              <a:rPr lang="fr-FR" dirty="0" smtClean="0"/>
              <a:t> </a:t>
            </a:r>
            <a:r>
              <a:rPr lang="fr-FR" dirty="0" err="1" smtClean="0"/>
              <a:t>that</a:t>
            </a:r>
            <a:r>
              <a:rPr lang="fr-FR" dirty="0" smtClean="0"/>
              <a:t> </a:t>
            </a:r>
            <a:r>
              <a:rPr lang="fr-FR" dirty="0" err="1" smtClean="0"/>
              <a:t>is</a:t>
            </a:r>
            <a:r>
              <a:rPr lang="fr-FR" dirty="0" smtClean="0"/>
              <a:t> </a:t>
            </a:r>
            <a:r>
              <a:rPr lang="fr-FR" dirty="0" err="1" smtClean="0"/>
              <a:t>typically</a:t>
            </a:r>
            <a:r>
              <a:rPr lang="fr-FR" dirty="0" smtClean="0"/>
              <a:t> </a:t>
            </a:r>
            <a:r>
              <a:rPr lang="fr-FR" dirty="0" err="1" smtClean="0"/>
              <a:t>upregulated</a:t>
            </a:r>
            <a:r>
              <a:rPr lang="fr-FR" dirty="0" smtClean="0"/>
              <a:t> </a:t>
            </a:r>
            <a:r>
              <a:rPr lang="fr-FR" dirty="0" err="1" smtClean="0"/>
              <a:t>after</a:t>
            </a:r>
            <a:r>
              <a:rPr lang="fr-FR" dirty="0" smtClean="0"/>
              <a:t> </a:t>
            </a:r>
            <a:r>
              <a:rPr lang="fr-FR" dirty="0" err="1" smtClean="0"/>
              <a:t>injury</a:t>
            </a:r>
            <a:r>
              <a:rPr lang="fr-FR" dirty="0" smtClean="0"/>
              <a:t> and </a:t>
            </a:r>
            <a:r>
              <a:rPr lang="fr-FR" dirty="0" err="1" smtClean="0"/>
              <a:t>is</a:t>
            </a:r>
            <a:r>
              <a:rPr lang="fr-FR" dirty="0" smtClean="0"/>
              <a:t> one </a:t>
            </a:r>
            <a:r>
              <a:rPr lang="fr-FR" dirty="0" err="1" smtClean="0"/>
              <a:t>measure</a:t>
            </a:r>
            <a:r>
              <a:rPr lang="fr-FR" dirty="0" smtClean="0"/>
              <a:t> of cellular activation </a:t>
            </a:r>
            <a:r>
              <a:rPr lang="fr-FR" dirty="0" err="1" smtClean="0"/>
              <a:t>after</a:t>
            </a:r>
            <a:r>
              <a:rPr lang="fr-FR" dirty="0" smtClean="0"/>
              <a:t> </a:t>
            </a:r>
            <a:r>
              <a:rPr lang="fr-FR" dirty="0" err="1" smtClean="0"/>
              <a:t>shock</a:t>
            </a:r>
            <a:r>
              <a:rPr lang="fr-FR" dirty="0" smtClean="0"/>
              <a:t>. </a:t>
            </a:r>
            <a:r>
              <a:rPr lang="fr-FR" dirty="0" err="1" smtClean="0"/>
              <a:t>Hypertonic</a:t>
            </a:r>
            <a:r>
              <a:rPr lang="fr-FR" dirty="0" smtClean="0"/>
              <a:t> saline </a:t>
            </a:r>
            <a:r>
              <a:rPr lang="fr-FR" dirty="0" err="1" smtClean="0"/>
              <a:t>with</a:t>
            </a:r>
            <a:r>
              <a:rPr lang="fr-FR" dirty="0" smtClean="0"/>
              <a:t> </a:t>
            </a:r>
            <a:r>
              <a:rPr lang="fr-FR" dirty="0" err="1" smtClean="0"/>
              <a:t>dextran</a:t>
            </a:r>
            <a:r>
              <a:rPr lang="fr-FR" dirty="0" smtClean="0"/>
              <a:t> </a:t>
            </a:r>
            <a:r>
              <a:rPr lang="fr-FR" dirty="0" err="1" smtClean="0"/>
              <a:t>also</a:t>
            </a:r>
            <a:r>
              <a:rPr lang="fr-FR" dirty="0" smtClean="0"/>
              <a:t> </a:t>
            </a:r>
            <a:r>
              <a:rPr lang="fr-FR" dirty="0" err="1" smtClean="0"/>
              <a:t>decreased</a:t>
            </a:r>
            <a:r>
              <a:rPr lang="fr-FR" dirty="0" smtClean="0"/>
              <a:t> </a:t>
            </a:r>
            <a:r>
              <a:rPr lang="fr-FR" dirty="0" err="1" smtClean="0"/>
              <a:t>proinflammatory</a:t>
            </a:r>
            <a:r>
              <a:rPr lang="fr-FR" dirty="0" smtClean="0"/>
              <a:t> TNF-[alpha] production and </a:t>
            </a:r>
            <a:r>
              <a:rPr lang="fr-FR" dirty="0" err="1" smtClean="0"/>
              <a:t>increased</a:t>
            </a:r>
            <a:r>
              <a:rPr lang="fr-FR" dirty="0" smtClean="0"/>
              <a:t> </a:t>
            </a:r>
            <a:r>
              <a:rPr lang="fr-FR" dirty="0" err="1" smtClean="0"/>
              <a:t>antiinflammatory</a:t>
            </a:r>
            <a:r>
              <a:rPr lang="fr-FR" dirty="0" smtClean="0"/>
              <a:t> cytokines. </a:t>
            </a:r>
          </a:p>
          <a:p>
            <a:endParaRPr lang="fr-FR" dirty="0" smtClean="0"/>
          </a:p>
          <a:p>
            <a:r>
              <a:rPr lang="fr-FR" dirty="0" smtClean="0"/>
              <a:t>The </a:t>
            </a:r>
            <a:r>
              <a:rPr lang="fr-FR" dirty="0" err="1" smtClean="0"/>
              <a:t>substantially</a:t>
            </a:r>
            <a:r>
              <a:rPr lang="fr-FR" dirty="0" smtClean="0"/>
              <a:t> </a:t>
            </a:r>
            <a:r>
              <a:rPr lang="fr-FR" dirty="0" err="1" smtClean="0"/>
              <a:t>increased</a:t>
            </a:r>
            <a:r>
              <a:rPr lang="fr-FR" dirty="0" smtClean="0"/>
              <a:t> osmolarity of </a:t>
            </a:r>
            <a:r>
              <a:rPr lang="fr-FR" dirty="0" err="1" smtClean="0"/>
              <a:t>hypertonic</a:t>
            </a:r>
            <a:r>
              <a:rPr lang="fr-FR" dirty="0" smtClean="0"/>
              <a:t> saline </a:t>
            </a:r>
            <a:r>
              <a:rPr lang="fr-FR" dirty="0" err="1" smtClean="0"/>
              <a:t>compared</a:t>
            </a:r>
            <a:r>
              <a:rPr lang="fr-FR" dirty="0" smtClean="0"/>
              <a:t> </a:t>
            </a:r>
            <a:r>
              <a:rPr lang="fr-FR" dirty="0" err="1" smtClean="0"/>
              <a:t>with</a:t>
            </a:r>
            <a:r>
              <a:rPr lang="fr-FR" dirty="0" smtClean="0"/>
              <a:t> </a:t>
            </a:r>
            <a:r>
              <a:rPr lang="fr-FR" dirty="0" err="1" smtClean="0"/>
              <a:t>isotonic</a:t>
            </a:r>
            <a:r>
              <a:rPr lang="fr-FR" dirty="0" smtClean="0"/>
              <a:t> </a:t>
            </a:r>
            <a:r>
              <a:rPr lang="fr-FR" dirty="0" err="1" smtClean="0"/>
              <a:t>crystalloids</a:t>
            </a:r>
            <a:r>
              <a:rPr lang="fr-FR" dirty="0" smtClean="0"/>
              <a:t> </a:t>
            </a:r>
            <a:r>
              <a:rPr lang="fr-FR" dirty="0" err="1" smtClean="0"/>
              <a:t>allows</a:t>
            </a:r>
            <a:r>
              <a:rPr lang="fr-FR" dirty="0" smtClean="0"/>
              <a:t> the use of a </a:t>
            </a:r>
            <a:r>
              <a:rPr lang="fr-FR" dirty="0" err="1" smtClean="0"/>
              <a:t>much</a:t>
            </a:r>
            <a:r>
              <a:rPr lang="fr-FR" dirty="0" smtClean="0"/>
              <a:t> </a:t>
            </a:r>
            <a:r>
              <a:rPr lang="fr-FR" dirty="0" err="1" smtClean="0"/>
              <a:t>lower</a:t>
            </a:r>
            <a:r>
              <a:rPr lang="fr-FR" dirty="0" smtClean="0"/>
              <a:t> volume to </a:t>
            </a:r>
            <a:r>
              <a:rPr lang="fr-FR" dirty="0" err="1" smtClean="0"/>
              <a:t>achieve</a:t>
            </a:r>
            <a:r>
              <a:rPr lang="fr-FR" dirty="0" smtClean="0"/>
              <a:t> the </a:t>
            </a:r>
            <a:r>
              <a:rPr lang="fr-FR" dirty="0" err="1" smtClean="0"/>
              <a:t>same</a:t>
            </a:r>
            <a:r>
              <a:rPr lang="fr-FR" dirty="0" smtClean="0"/>
              <a:t> </a:t>
            </a:r>
            <a:r>
              <a:rPr lang="fr-FR" dirty="0" err="1" smtClean="0"/>
              <a:t>degree</a:t>
            </a:r>
            <a:r>
              <a:rPr lang="fr-FR" dirty="0" smtClean="0"/>
              <a:t> of plasma expansion. The </a:t>
            </a:r>
            <a:r>
              <a:rPr lang="fr-FR" dirty="0" err="1" smtClean="0"/>
              <a:t>degree</a:t>
            </a:r>
            <a:r>
              <a:rPr lang="fr-FR" dirty="0" smtClean="0"/>
              <a:t> of plasma or </a:t>
            </a:r>
            <a:r>
              <a:rPr lang="fr-FR" dirty="0" err="1" smtClean="0"/>
              <a:t>intravascular</a:t>
            </a:r>
            <a:r>
              <a:rPr lang="fr-FR" dirty="0" smtClean="0"/>
              <a:t> expansion </a:t>
            </a:r>
            <a:r>
              <a:rPr lang="fr-FR" dirty="0" err="1" smtClean="0"/>
              <a:t>is</a:t>
            </a:r>
            <a:r>
              <a:rPr lang="fr-FR" dirty="0" smtClean="0"/>
              <a:t> </a:t>
            </a:r>
            <a:r>
              <a:rPr lang="fr-FR" dirty="0" err="1" smtClean="0"/>
              <a:t>dependent</a:t>
            </a:r>
            <a:r>
              <a:rPr lang="fr-FR" dirty="0" smtClean="0"/>
              <a:t> on </a:t>
            </a:r>
            <a:r>
              <a:rPr lang="fr-FR" dirty="0" err="1" smtClean="0"/>
              <a:t>several</a:t>
            </a:r>
            <a:r>
              <a:rPr lang="fr-FR" dirty="0" smtClean="0"/>
              <a:t> </a:t>
            </a:r>
            <a:r>
              <a:rPr lang="fr-FR" dirty="0" err="1" smtClean="0"/>
              <a:t>factors</a:t>
            </a:r>
            <a:r>
              <a:rPr lang="fr-FR" dirty="0" smtClean="0"/>
              <a:t> in addition to osmolarity, </a:t>
            </a:r>
            <a:r>
              <a:rPr lang="fr-FR" dirty="0" err="1" smtClean="0"/>
              <a:t>such</a:t>
            </a:r>
            <a:r>
              <a:rPr lang="fr-FR" dirty="0" smtClean="0"/>
              <a:t> as volume and rate of </a:t>
            </a:r>
            <a:r>
              <a:rPr lang="fr-FR" dirty="0" err="1" smtClean="0"/>
              <a:t>fluid</a:t>
            </a:r>
            <a:r>
              <a:rPr lang="fr-FR" dirty="0" smtClean="0"/>
              <a:t> administration, </a:t>
            </a:r>
            <a:r>
              <a:rPr lang="fr-FR" dirty="0" err="1" smtClean="0"/>
              <a:t>vascular</a:t>
            </a:r>
            <a:r>
              <a:rPr lang="fr-FR" dirty="0" smtClean="0"/>
              <a:t> </a:t>
            </a:r>
            <a:r>
              <a:rPr lang="fr-FR" dirty="0" err="1" smtClean="0"/>
              <a:t>permeability</a:t>
            </a:r>
            <a:r>
              <a:rPr lang="fr-FR" dirty="0" smtClean="0"/>
              <a:t> to water and </a:t>
            </a:r>
            <a:r>
              <a:rPr lang="fr-FR" dirty="0" err="1" smtClean="0"/>
              <a:t>electrolytes</a:t>
            </a:r>
            <a:r>
              <a:rPr lang="fr-FR" dirty="0" smtClean="0"/>
              <a:t>, time </a:t>
            </a:r>
            <a:r>
              <a:rPr lang="fr-FR" dirty="0" err="1" smtClean="0"/>
              <a:t>when</a:t>
            </a:r>
            <a:r>
              <a:rPr lang="fr-FR" dirty="0" smtClean="0"/>
              <a:t> plasma expansion </a:t>
            </a:r>
            <a:r>
              <a:rPr lang="fr-FR" dirty="0" err="1" smtClean="0"/>
              <a:t>is</a:t>
            </a:r>
            <a:r>
              <a:rPr lang="fr-FR" dirty="0" smtClean="0"/>
              <a:t> </a:t>
            </a:r>
            <a:r>
              <a:rPr lang="fr-FR" dirty="0" err="1" smtClean="0"/>
              <a:t>measured</a:t>
            </a:r>
            <a:r>
              <a:rPr lang="fr-FR" dirty="0" smtClean="0"/>
              <a:t>, and the technique </a:t>
            </a:r>
            <a:r>
              <a:rPr lang="fr-FR" dirty="0" err="1" smtClean="0"/>
              <a:t>used</a:t>
            </a:r>
            <a:r>
              <a:rPr lang="fr-FR" dirty="0" smtClean="0"/>
              <a:t> to </a:t>
            </a:r>
            <a:r>
              <a:rPr lang="fr-FR" dirty="0" err="1" smtClean="0"/>
              <a:t>measure</a:t>
            </a:r>
            <a:r>
              <a:rPr lang="fr-FR" dirty="0" smtClean="0"/>
              <a:t> plasma expansion. (7,8) </a:t>
            </a:r>
            <a:r>
              <a:rPr lang="fr-FR" dirty="0" err="1" smtClean="0"/>
              <a:t>Hypertonic</a:t>
            </a:r>
            <a:r>
              <a:rPr lang="fr-FR" dirty="0" smtClean="0"/>
              <a:t> saline </a:t>
            </a:r>
            <a:r>
              <a:rPr lang="fr-FR" dirty="0" err="1" smtClean="0"/>
              <a:t>also</a:t>
            </a:r>
            <a:r>
              <a:rPr lang="fr-FR" dirty="0" smtClean="0"/>
              <a:t> </a:t>
            </a:r>
            <a:r>
              <a:rPr lang="fr-FR" dirty="0" err="1" smtClean="0"/>
              <a:t>distributes</a:t>
            </a:r>
            <a:r>
              <a:rPr lang="fr-FR" dirty="0" smtClean="0"/>
              <a:t> </a:t>
            </a:r>
            <a:r>
              <a:rPr lang="fr-FR" dirty="0" err="1" smtClean="0"/>
              <a:t>into</a:t>
            </a:r>
            <a:r>
              <a:rPr lang="fr-FR" dirty="0" smtClean="0"/>
              <a:t> the </a:t>
            </a:r>
            <a:r>
              <a:rPr lang="fr-FR" dirty="0" err="1" smtClean="0"/>
              <a:t>extracellular</a:t>
            </a:r>
            <a:r>
              <a:rPr lang="fr-FR" dirty="0" smtClean="0"/>
              <a:t> </a:t>
            </a:r>
            <a:r>
              <a:rPr lang="fr-FR" dirty="0" err="1" smtClean="0"/>
              <a:t>space</a:t>
            </a:r>
            <a:r>
              <a:rPr lang="fr-FR" dirty="0" smtClean="0"/>
              <a:t> </a:t>
            </a:r>
            <a:r>
              <a:rPr lang="fr-FR" dirty="0" err="1" smtClean="0"/>
              <a:t>similarly</a:t>
            </a:r>
            <a:r>
              <a:rPr lang="fr-FR" dirty="0" smtClean="0"/>
              <a:t> to 0.9% sodium </a:t>
            </a:r>
            <a:r>
              <a:rPr lang="fr-FR" dirty="0" err="1" smtClean="0"/>
              <a:t>chloride</a:t>
            </a:r>
            <a:r>
              <a:rPr lang="fr-FR" dirty="0" smtClean="0"/>
              <a:t> injection; </a:t>
            </a:r>
            <a:r>
              <a:rPr lang="fr-FR" dirty="0" err="1" smtClean="0"/>
              <a:t>however</a:t>
            </a:r>
            <a:r>
              <a:rPr lang="fr-FR" dirty="0" smtClean="0"/>
              <a:t>, </a:t>
            </a:r>
            <a:r>
              <a:rPr lang="fr-FR" dirty="0" err="1" smtClean="0"/>
              <a:t>hypertonic</a:t>
            </a:r>
            <a:r>
              <a:rPr lang="fr-FR" dirty="0" smtClean="0"/>
              <a:t> saline solutions </a:t>
            </a:r>
            <a:r>
              <a:rPr lang="fr-FR" dirty="0" err="1" smtClean="0"/>
              <a:t>may</a:t>
            </a:r>
            <a:r>
              <a:rPr lang="fr-FR" dirty="0" smtClean="0"/>
              <a:t> </a:t>
            </a:r>
            <a:r>
              <a:rPr lang="fr-FR" dirty="0" err="1" smtClean="0"/>
              <a:t>initially</a:t>
            </a:r>
            <a:r>
              <a:rPr lang="fr-FR" dirty="0" smtClean="0"/>
              <a:t> </a:t>
            </a:r>
            <a:r>
              <a:rPr lang="fr-FR" dirty="0" err="1" smtClean="0"/>
              <a:t>facilitate</a:t>
            </a:r>
            <a:r>
              <a:rPr lang="fr-FR" dirty="0" smtClean="0"/>
              <a:t> </a:t>
            </a:r>
            <a:r>
              <a:rPr lang="fr-FR" dirty="0" err="1" smtClean="0"/>
              <a:t>movement</a:t>
            </a:r>
            <a:r>
              <a:rPr lang="fr-FR" dirty="0" smtClean="0"/>
              <a:t> of </a:t>
            </a:r>
            <a:r>
              <a:rPr lang="fr-FR" dirty="0" err="1" smtClean="0"/>
              <a:t>fluid</a:t>
            </a:r>
            <a:r>
              <a:rPr lang="fr-FR" dirty="0" smtClean="0"/>
              <a:t> </a:t>
            </a:r>
            <a:r>
              <a:rPr lang="fr-FR" dirty="0" err="1" smtClean="0"/>
              <a:t>from</a:t>
            </a:r>
            <a:r>
              <a:rPr lang="fr-FR" dirty="0" smtClean="0"/>
              <a:t> the </a:t>
            </a:r>
            <a:r>
              <a:rPr lang="fr-FR" dirty="0" err="1" smtClean="0"/>
              <a:t>interstitial</a:t>
            </a:r>
            <a:r>
              <a:rPr lang="fr-FR" dirty="0" smtClean="0"/>
              <a:t> and </a:t>
            </a:r>
            <a:r>
              <a:rPr lang="fr-FR" dirty="0" err="1" smtClean="0"/>
              <a:t>intracellular</a:t>
            </a:r>
            <a:r>
              <a:rPr lang="fr-FR" dirty="0" smtClean="0"/>
              <a:t> </a:t>
            </a:r>
            <a:r>
              <a:rPr lang="fr-FR" dirty="0" err="1" smtClean="0"/>
              <a:t>compartments</a:t>
            </a:r>
            <a:r>
              <a:rPr lang="fr-FR" dirty="0" smtClean="0"/>
              <a:t> to the </a:t>
            </a:r>
            <a:r>
              <a:rPr lang="fr-FR" dirty="0" err="1" smtClean="0"/>
              <a:t>intravascular</a:t>
            </a:r>
            <a:r>
              <a:rPr lang="fr-FR" dirty="0" smtClean="0"/>
              <a:t> </a:t>
            </a:r>
            <a:r>
              <a:rPr lang="fr-FR" dirty="0" err="1" smtClean="0"/>
              <a:t>compartment</a:t>
            </a:r>
            <a:r>
              <a:rPr lang="fr-FR" dirty="0" smtClean="0"/>
              <a:t>, </a:t>
            </a:r>
            <a:r>
              <a:rPr lang="fr-FR" dirty="0" err="1" smtClean="0"/>
              <a:t>thereby</a:t>
            </a:r>
            <a:r>
              <a:rPr lang="fr-FR" dirty="0" smtClean="0"/>
              <a:t> </a:t>
            </a:r>
            <a:r>
              <a:rPr lang="fr-FR" dirty="0" err="1" smtClean="0"/>
              <a:t>restoring</a:t>
            </a:r>
            <a:r>
              <a:rPr lang="fr-FR" dirty="0" smtClean="0"/>
              <a:t> </a:t>
            </a:r>
            <a:r>
              <a:rPr lang="fr-FR" dirty="0" err="1" smtClean="0"/>
              <a:t>mean</a:t>
            </a:r>
            <a:r>
              <a:rPr lang="fr-FR" dirty="0" smtClean="0"/>
              <a:t> </a:t>
            </a:r>
            <a:r>
              <a:rPr lang="fr-FR" dirty="0" err="1" smtClean="0"/>
              <a:t>arterial</a:t>
            </a:r>
            <a:r>
              <a:rPr lang="fr-FR" dirty="0" smtClean="0"/>
              <a:t> pressure (MAP) </a:t>
            </a:r>
            <a:r>
              <a:rPr lang="fr-FR" dirty="0" err="1" smtClean="0"/>
              <a:t>with</a:t>
            </a:r>
            <a:r>
              <a:rPr lang="fr-FR" dirty="0" smtClean="0"/>
              <a:t> </a:t>
            </a:r>
            <a:r>
              <a:rPr lang="fr-FR" dirty="0" err="1" smtClean="0"/>
              <a:t>smaller</a:t>
            </a:r>
            <a:r>
              <a:rPr lang="fr-FR" dirty="0" smtClean="0"/>
              <a:t> </a:t>
            </a:r>
            <a:r>
              <a:rPr lang="fr-FR" dirty="0" err="1" smtClean="0"/>
              <a:t>fluid</a:t>
            </a:r>
            <a:r>
              <a:rPr lang="fr-FR" dirty="0" smtClean="0"/>
              <a:t> volumes. The </a:t>
            </a:r>
            <a:r>
              <a:rPr lang="fr-FR" dirty="0" err="1" smtClean="0"/>
              <a:t>marked</a:t>
            </a:r>
            <a:r>
              <a:rPr lang="fr-FR" dirty="0" smtClean="0"/>
              <a:t> </a:t>
            </a:r>
            <a:r>
              <a:rPr lang="fr-FR" dirty="0" err="1" smtClean="0"/>
              <a:t>extracellular</a:t>
            </a:r>
            <a:r>
              <a:rPr lang="fr-FR" dirty="0" smtClean="0"/>
              <a:t> expansion </a:t>
            </a:r>
            <a:r>
              <a:rPr lang="fr-FR" dirty="0" err="1" smtClean="0"/>
              <a:t>associated</a:t>
            </a:r>
            <a:r>
              <a:rPr lang="fr-FR" dirty="0" smtClean="0"/>
              <a:t> </a:t>
            </a:r>
            <a:r>
              <a:rPr lang="fr-FR" dirty="0" err="1" smtClean="0"/>
              <a:t>with</a:t>
            </a:r>
            <a:r>
              <a:rPr lang="fr-FR" dirty="0" smtClean="0"/>
              <a:t> </a:t>
            </a:r>
            <a:r>
              <a:rPr lang="fr-FR" dirty="0" err="1" smtClean="0"/>
              <a:t>using</a:t>
            </a:r>
            <a:r>
              <a:rPr lang="fr-FR" dirty="0" smtClean="0"/>
              <a:t> </a:t>
            </a:r>
            <a:r>
              <a:rPr lang="fr-FR" dirty="0" err="1" smtClean="0"/>
              <a:t>small</a:t>
            </a:r>
            <a:r>
              <a:rPr lang="fr-FR" dirty="0" smtClean="0"/>
              <a:t>-volume </a:t>
            </a:r>
            <a:r>
              <a:rPr lang="fr-FR" dirty="0" err="1" smtClean="0"/>
              <a:t>i.v</a:t>
            </a:r>
            <a:r>
              <a:rPr lang="fr-FR" dirty="0" smtClean="0"/>
              <a:t>. </a:t>
            </a:r>
            <a:r>
              <a:rPr lang="fr-FR" dirty="0" err="1" smtClean="0"/>
              <a:t>fluids</a:t>
            </a:r>
            <a:r>
              <a:rPr lang="fr-FR" dirty="0" smtClean="0"/>
              <a:t> </a:t>
            </a:r>
            <a:r>
              <a:rPr lang="fr-FR" dirty="0" err="1" smtClean="0"/>
              <a:t>is</a:t>
            </a:r>
            <a:r>
              <a:rPr lang="fr-FR" dirty="0" smtClean="0"/>
              <a:t> </a:t>
            </a:r>
            <a:r>
              <a:rPr lang="fr-FR" dirty="0" err="1" smtClean="0"/>
              <a:t>particularly</a:t>
            </a:r>
            <a:r>
              <a:rPr lang="fr-FR" dirty="0" smtClean="0"/>
              <a:t> </a:t>
            </a:r>
            <a:r>
              <a:rPr lang="fr-FR" dirty="0" err="1" smtClean="0"/>
              <a:t>appealing</a:t>
            </a:r>
            <a:r>
              <a:rPr lang="fr-FR" dirty="0" smtClean="0"/>
              <a:t> in combat </a:t>
            </a:r>
            <a:r>
              <a:rPr lang="fr-FR" dirty="0" err="1" smtClean="0"/>
              <a:t>casualty</a:t>
            </a:r>
            <a:r>
              <a:rPr lang="fr-FR" dirty="0" smtClean="0"/>
              <a:t> care in the </a:t>
            </a:r>
            <a:r>
              <a:rPr lang="fr-FR" dirty="0" err="1" smtClean="0"/>
              <a:t>military</a:t>
            </a:r>
            <a:r>
              <a:rPr lang="fr-FR" dirty="0" smtClean="0"/>
              <a:t> .</a:t>
            </a:r>
          </a:p>
          <a:p>
            <a:endParaRPr lang="fr-FR" dirty="0" smtClean="0"/>
          </a:p>
          <a:p>
            <a:endParaRPr lang="fr-FR" dirty="0" smtClean="0"/>
          </a:p>
          <a:p>
            <a:r>
              <a:rPr lang="fr-FR" dirty="0" smtClean="0"/>
              <a:t>A </a:t>
            </a:r>
            <a:r>
              <a:rPr lang="fr-FR" dirty="0" err="1" smtClean="0"/>
              <a:t>number</a:t>
            </a:r>
            <a:r>
              <a:rPr lang="fr-FR" dirty="0" smtClean="0"/>
              <a:t> of animal </a:t>
            </a:r>
            <a:r>
              <a:rPr lang="fr-FR" dirty="0" err="1" smtClean="0"/>
              <a:t>studies</a:t>
            </a:r>
            <a:r>
              <a:rPr lang="fr-FR" dirty="0" smtClean="0"/>
              <a:t> have </a:t>
            </a:r>
            <a:r>
              <a:rPr lang="fr-FR" dirty="0" err="1" smtClean="0"/>
              <a:t>demonstrated</a:t>
            </a:r>
            <a:r>
              <a:rPr lang="fr-FR" dirty="0" smtClean="0"/>
              <a:t> the </a:t>
            </a:r>
            <a:r>
              <a:rPr lang="fr-FR" dirty="0" err="1" smtClean="0"/>
              <a:t>profoundmodulatory</a:t>
            </a:r>
            <a:r>
              <a:rPr lang="fr-FR" dirty="0" smtClean="0"/>
              <a:t> </a:t>
            </a:r>
            <a:r>
              <a:rPr lang="fr-FR" dirty="0" err="1" smtClean="0"/>
              <a:t>effects</a:t>
            </a:r>
            <a:r>
              <a:rPr lang="fr-FR" dirty="0" smtClean="0"/>
              <a:t> of HSS on the </a:t>
            </a:r>
            <a:r>
              <a:rPr lang="fr-FR" dirty="0" err="1" smtClean="0"/>
              <a:t>inflammatory</a:t>
            </a:r>
            <a:r>
              <a:rPr lang="fr-FR" dirty="0" smtClean="0"/>
              <a:t> </a:t>
            </a:r>
            <a:r>
              <a:rPr lang="fr-FR" dirty="0" err="1" smtClean="0"/>
              <a:t>response</a:t>
            </a:r>
            <a:r>
              <a:rPr lang="fr-FR" dirty="0" smtClean="0"/>
              <a:t>, in-</a:t>
            </a:r>
            <a:r>
              <a:rPr lang="fr-FR" dirty="0" err="1" smtClean="0"/>
              <a:t>cluding</a:t>
            </a:r>
            <a:r>
              <a:rPr lang="fr-FR" dirty="0" smtClean="0"/>
              <a:t> the </a:t>
            </a:r>
            <a:r>
              <a:rPr lang="fr-FR" dirty="0" err="1" smtClean="0"/>
              <a:t>attenuation</a:t>
            </a:r>
            <a:r>
              <a:rPr lang="fr-FR" dirty="0" smtClean="0"/>
              <a:t> of </a:t>
            </a:r>
            <a:r>
              <a:rPr lang="fr-FR" dirty="0" err="1" smtClean="0"/>
              <a:t>inflammatory</a:t>
            </a:r>
            <a:r>
              <a:rPr lang="fr-FR" dirty="0" smtClean="0"/>
              <a:t> factor release (7, 21Y23)and the </a:t>
            </a:r>
            <a:r>
              <a:rPr lang="fr-FR" dirty="0" err="1" smtClean="0"/>
              <a:t>enhancement</a:t>
            </a:r>
            <a:r>
              <a:rPr lang="fr-FR" dirty="0" smtClean="0"/>
              <a:t> of the adaptive immune </a:t>
            </a:r>
            <a:r>
              <a:rPr lang="fr-FR" dirty="0" err="1" smtClean="0"/>
              <a:t>response</a:t>
            </a:r>
            <a:r>
              <a:rPr lang="fr-FR" dirty="0" smtClean="0"/>
              <a:t> (24, 25).</a:t>
            </a:r>
            <a:endParaRPr lang="en-CA" dirty="0"/>
          </a:p>
        </p:txBody>
      </p:sp>
      <p:sp>
        <p:nvSpPr>
          <p:cNvPr id="4" name="Espace réservé du numéro de diapositive 3"/>
          <p:cNvSpPr>
            <a:spLocks noGrp="1"/>
          </p:cNvSpPr>
          <p:nvPr>
            <p:ph type="sldNum" sz="quarter" idx="10"/>
          </p:nvPr>
        </p:nvSpPr>
        <p:spPr/>
        <p:txBody>
          <a:bodyPr/>
          <a:lstStyle/>
          <a:p>
            <a:fld id="{84F4CE93-9D38-8D4F-9B22-A4DA88879971}" type="slidenum">
              <a:rPr lang="en-CA" smtClean="0"/>
              <a:t>21</a:t>
            </a:fld>
            <a:endParaRPr lang="en-CA"/>
          </a:p>
        </p:txBody>
      </p:sp>
    </p:spTree>
    <p:extLst>
      <p:ext uri="{BB962C8B-B14F-4D97-AF65-F5344CB8AC3E}">
        <p14:creationId xmlns:p14="http://schemas.microsoft.com/office/powerpoint/2010/main" val="343296956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CA" dirty="0" smtClean="0"/>
              <a:t>clinical trial</a:t>
            </a:r>
          </a:p>
          <a:p>
            <a:endParaRPr lang="en-CA" dirty="0"/>
          </a:p>
        </p:txBody>
      </p:sp>
      <p:sp>
        <p:nvSpPr>
          <p:cNvPr id="4" name="Espace réservé du numéro de diapositive 3"/>
          <p:cNvSpPr>
            <a:spLocks noGrp="1"/>
          </p:cNvSpPr>
          <p:nvPr>
            <p:ph type="sldNum" sz="quarter" idx="10"/>
          </p:nvPr>
        </p:nvSpPr>
        <p:spPr/>
        <p:txBody>
          <a:bodyPr/>
          <a:lstStyle/>
          <a:p>
            <a:fld id="{84F4CE93-9D38-8D4F-9B22-A4DA88879971}" type="slidenum">
              <a:rPr lang="en-CA" smtClean="0"/>
              <a:t>5</a:t>
            </a:fld>
            <a:endParaRPr lang="en-CA"/>
          </a:p>
        </p:txBody>
      </p:sp>
    </p:spTree>
    <p:extLst>
      <p:ext uri="{BB962C8B-B14F-4D97-AF65-F5344CB8AC3E}">
        <p14:creationId xmlns:p14="http://schemas.microsoft.com/office/powerpoint/2010/main" val="230167156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en-CA" dirty="0" err="1" smtClean="0"/>
              <a:t>prehospital</a:t>
            </a:r>
            <a:r>
              <a:rPr lang="en-CA" dirty="0" smtClean="0"/>
              <a:t> systolic </a:t>
            </a:r>
            <a:r>
              <a:rPr lang="en-CA" dirty="0" err="1" smtClean="0"/>
              <a:t>bloodpressure</a:t>
            </a:r>
            <a:r>
              <a:rPr lang="en-CA" dirty="0" smtClean="0"/>
              <a:t> (SBP) of less than or equal to 70 mmHg or 70 to 90 mmHg and a </a:t>
            </a:r>
            <a:r>
              <a:rPr lang="en-CA" dirty="0" err="1" smtClean="0"/>
              <a:t>heartrate</a:t>
            </a:r>
            <a:r>
              <a:rPr lang="en-CA" dirty="0" smtClean="0"/>
              <a:t> (HR) of greater than or equal to 108 beats/min who were aged 15 </a:t>
            </a:r>
            <a:r>
              <a:rPr lang="en-CA" dirty="0" err="1" smtClean="0"/>
              <a:t>yearsor</a:t>
            </a:r>
            <a:r>
              <a:rPr lang="en-CA" dirty="0" smtClean="0"/>
              <a:t> older. </a:t>
            </a:r>
          </a:p>
          <a:p>
            <a:r>
              <a:rPr lang="en-CA" dirty="0" smtClean="0"/>
              <a:t>They</a:t>
            </a:r>
            <a:r>
              <a:rPr lang="en-CA" baseline="0" dirty="0" smtClean="0"/>
              <a:t> excluded:</a:t>
            </a:r>
          </a:p>
          <a:p>
            <a:r>
              <a:rPr lang="en-CA" dirty="0" smtClean="0"/>
              <a:t>younger than 15 years, injury during the previous 4 h, hypothermia (G28-C), administration of dopamine or other vasoactive agents, administration of </a:t>
            </a:r>
            <a:r>
              <a:rPr lang="en-CA" b="1" dirty="0" smtClean="0"/>
              <a:t>more than 2,000 mL </a:t>
            </a:r>
            <a:r>
              <a:rPr lang="en-CA" dirty="0" smtClean="0"/>
              <a:t>of crystalloid before the study fluid, ongoing cardiopulmonary resuscitation, severe cardio- respiratory dysfunction, known or suspected pregnancy, traumatic brain injury (TBI), or death within 1 h after intervention</a:t>
            </a:r>
            <a:endParaRPr lang="en-CA" dirty="0"/>
          </a:p>
        </p:txBody>
      </p:sp>
      <p:sp>
        <p:nvSpPr>
          <p:cNvPr id="4" name="Espace réservé du numéro de diapositive 3"/>
          <p:cNvSpPr>
            <a:spLocks noGrp="1"/>
          </p:cNvSpPr>
          <p:nvPr>
            <p:ph type="sldNum" sz="quarter" idx="10"/>
          </p:nvPr>
        </p:nvSpPr>
        <p:spPr/>
        <p:txBody>
          <a:bodyPr/>
          <a:lstStyle/>
          <a:p>
            <a:fld id="{84F4CE93-9D38-8D4F-9B22-A4DA88879971}" type="slidenum">
              <a:rPr lang="en-CA" smtClean="0"/>
              <a:t>6</a:t>
            </a:fld>
            <a:endParaRPr lang="en-CA"/>
          </a:p>
        </p:txBody>
      </p:sp>
    </p:spTree>
    <p:extLst>
      <p:ext uri="{BB962C8B-B14F-4D97-AF65-F5344CB8AC3E}">
        <p14:creationId xmlns:p14="http://schemas.microsoft.com/office/powerpoint/2010/main" val="329899901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en-CA" dirty="0" smtClean="0"/>
              <a:t>presumed complications of HSS or standard fluid resuscitation, </a:t>
            </a:r>
            <a:r>
              <a:rPr lang="en-CA" dirty="0" err="1" smtClean="0"/>
              <a:t>includingcardiac</a:t>
            </a:r>
            <a:r>
              <a:rPr lang="en-CA" dirty="0" smtClean="0"/>
              <a:t> dysrhythmia, coagulopathy, electrolyte disturbances, acute renal fail-</a:t>
            </a:r>
            <a:r>
              <a:rPr lang="en-CA" dirty="0" err="1" smtClean="0"/>
              <a:t>ure</a:t>
            </a:r>
            <a:r>
              <a:rPr lang="en-CA" dirty="0" smtClean="0"/>
              <a:t>, allergic reaction, and abdominal compartment syndrome, were recorded</a:t>
            </a:r>
            <a:endParaRPr lang="en-CA" dirty="0"/>
          </a:p>
        </p:txBody>
      </p:sp>
      <p:sp>
        <p:nvSpPr>
          <p:cNvPr id="4" name="Espace réservé du numéro de diapositive 3"/>
          <p:cNvSpPr>
            <a:spLocks noGrp="1"/>
          </p:cNvSpPr>
          <p:nvPr>
            <p:ph type="sldNum" sz="quarter" idx="10"/>
          </p:nvPr>
        </p:nvSpPr>
        <p:spPr/>
        <p:txBody>
          <a:bodyPr/>
          <a:lstStyle/>
          <a:p>
            <a:fld id="{84F4CE93-9D38-8D4F-9B22-A4DA88879971}" type="slidenum">
              <a:rPr lang="en-CA" smtClean="0"/>
              <a:t>8</a:t>
            </a:fld>
            <a:endParaRPr lang="en-CA"/>
          </a:p>
        </p:txBody>
      </p:sp>
    </p:spTree>
    <p:extLst>
      <p:ext uri="{BB962C8B-B14F-4D97-AF65-F5344CB8AC3E}">
        <p14:creationId xmlns:p14="http://schemas.microsoft.com/office/powerpoint/2010/main" val="117605397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228600" indent="-228600">
              <a:buAutoNum type="arabicParenR"/>
            </a:pPr>
            <a:r>
              <a:rPr lang="en-CA" dirty="0" smtClean="0"/>
              <a:t>They evaluate differences among groups by ANOVA</a:t>
            </a:r>
          </a:p>
          <a:p>
            <a:pPr marL="228600" indent="-228600">
              <a:buAutoNum type="arabicParenR"/>
            </a:pPr>
            <a:r>
              <a:rPr lang="en-CA" dirty="0" smtClean="0"/>
              <a:t>Unpaired</a:t>
            </a:r>
            <a:r>
              <a:rPr lang="en-CA" baseline="0" dirty="0" smtClean="0"/>
              <a:t> t –test for hemodynamic parameters across time and between groups</a:t>
            </a:r>
          </a:p>
          <a:p>
            <a:pPr marL="228600" indent="-228600">
              <a:buAutoNum type="arabicParenR"/>
            </a:pPr>
            <a:r>
              <a:rPr lang="en-CA" dirty="0" smtClean="0"/>
              <a:t>Chi-square</a:t>
            </a:r>
            <a:r>
              <a:rPr lang="en-CA" baseline="0" dirty="0" smtClean="0"/>
              <a:t> for incidence of adverse reactions between groups</a:t>
            </a:r>
          </a:p>
          <a:p>
            <a:pPr marL="228600" indent="-228600">
              <a:buAutoNum type="arabicParenR"/>
            </a:pPr>
            <a:r>
              <a:rPr lang="en-CA" baseline="0" dirty="0" smtClean="0"/>
              <a:t>24h: </a:t>
            </a:r>
            <a:r>
              <a:rPr lang="en-CA" baseline="0" dirty="0" err="1" smtClean="0"/>
              <a:t>kaplan-meier</a:t>
            </a:r>
            <a:r>
              <a:rPr lang="en-CA" baseline="0" dirty="0" smtClean="0"/>
              <a:t> curve and log rank test</a:t>
            </a:r>
            <a:endParaRPr lang="en-CA" dirty="0" smtClean="0"/>
          </a:p>
          <a:p>
            <a:endParaRPr lang="en-CA" dirty="0" smtClean="0"/>
          </a:p>
          <a:p>
            <a:r>
              <a:rPr lang="en-CA" dirty="0" smtClean="0"/>
              <a:t>In the results section</a:t>
            </a:r>
            <a:r>
              <a:rPr lang="en-CA" baseline="0" dirty="0" smtClean="0"/>
              <a:t> they mentioned that there was no difference between groups and they assess differences between groups with ANOVA but in the statistical analysis section they do not </a:t>
            </a:r>
            <a:r>
              <a:rPr lang="en-CA" baseline="0" dirty="0" err="1" smtClean="0"/>
              <a:t>tel</a:t>
            </a:r>
            <a:r>
              <a:rPr lang="en-CA" baseline="0" dirty="0" smtClean="0"/>
              <a:t> if the data were normally distributed (and how they evaluate for normality), which prevent the use of a parametric test like ANOVA or t-test. </a:t>
            </a:r>
            <a:endParaRPr lang="en-CA" dirty="0" smtClean="0"/>
          </a:p>
          <a:p>
            <a:endParaRPr lang="en-CA" dirty="0" smtClean="0"/>
          </a:p>
          <a:p>
            <a:r>
              <a:rPr lang="en-CA" dirty="0" smtClean="0"/>
              <a:t>SEM = standard error of the mean; probably because normal distribution; (with </a:t>
            </a:r>
            <a:r>
              <a:rPr lang="en-CA" dirty="0" err="1" smtClean="0"/>
              <a:t>nongaussian</a:t>
            </a:r>
            <a:r>
              <a:rPr lang="en-CA" dirty="0" smtClean="0"/>
              <a:t> distribution, usually report</a:t>
            </a:r>
            <a:r>
              <a:rPr lang="en-CA" baseline="0" dirty="0" smtClean="0"/>
              <a:t> data as median)</a:t>
            </a:r>
            <a:endParaRPr lang="en-CA" dirty="0" smtClean="0"/>
          </a:p>
          <a:p>
            <a:endParaRPr lang="en-CA" dirty="0" smtClean="0"/>
          </a:p>
          <a:p>
            <a:r>
              <a:rPr lang="en-CA" dirty="0" smtClean="0"/>
              <a:t>*They</a:t>
            </a:r>
            <a:r>
              <a:rPr lang="en-CA" baseline="0" dirty="0" smtClean="0"/>
              <a:t> do not talk about HOW they evaluate if the data were normally </a:t>
            </a:r>
            <a:r>
              <a:rPr lang="en-CA" baseline="0" dirty="0" err="1" smtClean="0"/>
              <a:t>distributed.Because</a:t>
            </a:r>
            <a:r>
              <a:rPr lang="en-CA" baseline="0" dirty="0" smtClean="0"/>
              <a:t> they have “large” samples (n= 246; 82, 84 and 80 per group). </a:t>
            </a:r>
            <a:r>
              <a:rPr lang="en-CA" dirty="0" smtClean="0"/>
              <a:t>The decision to choose a parametric or nonparametric test matters less with huge samples (say greater than 100 or so). </a:t>
            </a:r>
            <a:endParaRPr lang="en-CA" baseline="0" dirty="0" smtClean="0"/>
          </a:p>
          <a:p>
            <a:pPr lvl="1"/>
            <a:r>
              <a:rPr lang="en-CA" dirty="0" smtClean="0"/>
              <a:t>T-test, ANOVA  = parametric tests</a:t>
            </a:r>
          </a:p>
          <a:p>
            <a:pPr lvl="1"/>
            <a:r>
              <a:rPr lang="en-CA" dirty="0" smtClean="0"/>
              <a:t>Chi-square = non-parametric test</a:t>
            </a:r>
          </a:p>
          <a:p>
            <a:endParaRPr lang="en-CA" baseline="0" dirty="0" smtClean="0"/>
          </a:p>
          <a:p>
            <a:r>
              <a:rPr lang="en-CA" baseline="0" dirty="0" smtClean="0"/>
              <a:t>Normality tests: </a:t>
            </a:r>
            <a:r>
              <a:rPr lang="en-CA" baseline="0" dirty="0" err="1" smtClean="0"/>
              <a:t>D’agostino</a:t>
            </a:r>
            <a:r>
              <a:rPr lang="en-CA" baseline="0" dirty="0" smtClean="0"/>
              <a:t>- Pearson, Shapiro-</a:t>
            </a:r>
            <a:r>
              <a:rPr lang="en-CA" baseline="0" dirty="0" err="1" smtClean="0"/>
              <a:t>Wilk</a:t>
            </a:r>
            <a:r>
              <a:rPr lang="en-CA" baseline="0" dirty="0" smtClean="0"/>
              <a:t>, Kolmogorov-Smirnov.</a:t>
            </a:r>
            <a:endParaRPr lang="en-CA" dirty="0" smtClean="0"/>
          </a:p>
          <a:p>
            <a:endParaRPr lang="en-CA" dirty="0" smtClean="0"/>
          </a:p>
          <a:p>
            <a:r>
              <a:rPr lang="en-CA" dirty="0" smtClean="0"/>
              <a:t>All data are expressed as the mean T SEM. The statistical significance o </a:t>
            </a:r>
            <a:r>
              <a:rPr lang="en-CA" dirty="0" err="1" smtClean="0"/>
              <a:t>fdifferences</a:t>
            </a:r>
            <a:r>
              <a:rPr lang="en-CA" dirty="0" smtClean="0"/>
              <a:t> among groups was determined by analysis of variance. Unpaired t tests were used to assess differences in hemodynamic parameters across time and between groups. Chi-square analysis was used to compare the incidence of adverse reactions between groups. The statistical significance of 24-h survival among the three groups was analyzed using a Kaplan-Meier curve and the log- rank test. A value of P G 0.05 was considered significant.</a:t>
            </a:r>
          </a:p>
          <a:p>
            <a:endParaRPr lang="en-CA" dirty="0" smtClean="0"/>
          </a:p>
          <a:p>
            <a:r>
              <a:rPr lang="en-CA" dirty="0" smtClean="0"/>
              <a:t>Hemodynamics:</a:t>
            </a:r>
            <a:r>
              <a:rPr lang="en-CA" baseline="0" dirty="0" smtClean="0"/>
              <a:t> one</a:t>
            </a:r>
            <a:r>
              <a:rPr lang="en-CA" baseline="0" smtClean="0"/>
              <a:t>-way ANOVA </a:t>
            </a:r>
            <a:r>
              <a:rPr lang="en-CA" baseline="0" dirty="0" smtClean="0"/>
              <a:t>and then multiple comparisons (since there are 3 groups)</a:t>
            </a:r>
          </a:p>
          <a:p>
            <a:endParaRPr lang="en-CA" baseline="0" dirty="0" smtClean="0"/>
          </a:p>
          <a:p>
            <a:r>
              <a:rPr lang="en-CA" baseline="0" dirty="0" smtClean="0"/>
              <a:t>Log-rank test: are the KM curves statistically equivalent?</a:t>
            </a:r>
          </a:p>
          <a:p>
            <a:endParaRPr lang="en-CA" baseline="0" dirty="0" smtClean="0"/>
          </a:p>
          <a:p>
            <a:r>
              <a:rPr lang="en-CA" baseline="0" dirty="0" smtClean="0"/>
              <a:t>Independent variables: type of fluids</a:t>
            </a:r>
          </a:p>
          <a:p>
            <a:r>
              <a:rPr lang="en-CA" baseline="0" dirty="0" smtClean="0"/>
              <a:t>Dependent variables: hemodynamic parameters</a:t>
            </a:r>
            <a:endParaRPr lang="en-CA" dirty="0"/>
          </a:p>
        </p:txBody>
      </p:sp>
      <p:sp>
        <p:nvSpPr>
          <p:cNvPr id="4" name="Espace réservé du numéro de diapositive 3"/>
          <p:cNvSpPr>
            <a:spLocks noGrp="1"/>
          </p:cNvSpPr>
          <p:nvPr>
            <p:ph type="sldNum" sz="quarter" idx="10"/>
          </p:nvPr>
        </p:nvSpPr>
        <p:spPr/>
        <p:txBody>
          <a:bodyPr/>
          <a:lstStyle/>
          <a:p>
            <a:fld id="{84F4CE93-9D38-8D4F-9B22-A4DA88879971}" type="slidenum">
              <a:rPr lang="en-CA" smtClean="0"/>
              <a:t>9</a:t>
            </a:fld>
            <a:endParaRPr lang="en-CA"/>
          </a:p>
        </p:txBody>
      </p:sp>
    </p:spTree>
    <p:extLst>
      <p:ext uri="{BB962C8B-B14F-4D97-AF65-F5344CB8AC3E}">
        <p14:creationId xmlns:p14="http://schemas.microsoft.com/office/powerpoint/2010/main" val="371175771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228600" indent="-228600">
              <a:buAutoNum type="arabicParenR"/>
            </a:pPr>
            <a:r>
              <a:rPr lang="en-CA" dirty="0" smtClean="0"/>
              <a:t>They evaluate differences among groups by ANOVA</a:t>
            </a:r>
          </a:p>
          <a:p>
            <a:pPr marL="228600" indent="-228600">
              <a:buAutoNum type="arabicParenR"/>
            </a:pPr>
            <a:r>
              <a:rPr lang="en-CA" dirty="0" smtClean="0"/>
              <a:t>Unpaired</a:t>
            </a:r>
            <a:r>
              <a:rPr lang="en-CA" baseline="0" dirty="0" smtClean="0"/>
              <a:t> t –test for hemodynamic parameters across time and between groups</a:t>
            </a:r>
          </a:p>
          <a:p>
            <a:pPr marL="228600" indent="-228600">
              <a:buAutoNum type="arabicParenR"/>
            </a:pPr>
            <a:r>
              <a:rPr lang="en-CA" dirty="0" smtClean="0"/>
              <a:t>Chi-square</a:t>
            </a:r>
            <a:r>
              <a:rPr lang="en-CA" baseline="0" dirty="0" smtClean="0"/>
              <a:t> for incidence of adverse reactions between groups</a:t>
            </a:r>
          </a:p>
          <a:p>
            <a:pPr marL="228600" indent="-228600">
              <a:buAutoNum type="arabicParenR"/>
            </a:pPr>
            <a:r>
              <a:rPr lang="en-CA" baseline="0" dirty="0" smtClean="0"/>
              <a:t>24h: </a:t>
            </a:r>
            <a:r>
              <a:rPr lang="en-CA" baseline="0" dirty="0" err="1" smtClean="0"/>
              <a:t>kaplan-meier</a:t>
            </a:r>
            <a:r>
              <a:rPr lang="en-CA" baseline="0" dirty="0" smtClean="0"/>
              <a:t> curve and log rank test</a:t>
            </a:r>
            <a:endParaRPr lang="en-CA" dirty="0" smtClean="0"/>
          </a:p>
          <a:p>
            <a:endParaRPr lang="en-CA" dirty="0" smtClean="0"/>
          </a:p>
          <a:p>
            <a:r>
              <a:rPr lang="en-CA" dirty="0" smtClean="0"/>
              <a:t>In the results section</a:t>
            </a:r>
            <a:r>
              <a:rPr lang="en-CA" baseline="0" dirty="0" smtClean="0"/>
              <a:t> they mentioned that there was no difference between groups and they assess differences between groups with ANOVA but in the statistical analysis section they do not </a:t>
            </a:r>
            <a:r>
              <a:rPr lang="en-CA" baseline="0" dirty="0" err="1" smtClean="0"/>
              <a:t>tel</a:t>
            </a:r>
            <a:r>
              <a:rPr lang="en-CA" baseline="0" dirty="0" smtClean="0"/>
              <a:t> if the data were normally distributed (and how they evaluate for normality), which prevent the use of a parametric test like ANOVA or t-test. </a:t>
            </a:r>
            <a:endParaRPr lang="en-CA" dirty="0" smtClean="0"/>
          </a:p>
          <a:p>
            <a:endParaRPr lang="en-CA" dirty="0" smtClean="0"/>
          </a:p>
          <a:p>
            <a:r>
              <a:rPr lang="en-CA" dirty="0" smtClean="0"/>
              <a:t>SEM = standard error of the mean; probably because normal distribution; (with </a:t>
            </a:r>
            <a:r>
              <a:rPr lang="en-CA" dirty="0" err="1" smtClean="0"/>
              <a:t>nongaussian</a:t>
            </a:r>
            <a:r>
              <a:rPr lang="en-CA" dirty="0" smtClean="0"/>
              <a:t> distribution, usually report</a:t>
            </a:r>
            <a:r>
              <a:rPr lang="en-CA" baseline="0" dirty="0" smtClean="0"/>
              <a:t> data as median)</a:t>
            </a:r>
            <a:endParaRPr lang="en-CA" dirty="0" smtClean="0"/>
          </a:p>
          <a:p>
            <a:endParaRPr lang="en-CA" dirty="0" smtClean="0"/>
          </a:p>
          <a:p>
            <a:r>
              <a:rPr lang="en-CA" dirty="0" smtClean="0"/>
              <a:t>*They</a:t>
            </a:r>
            <a:r>
              <a:rPr lang="en-CA" baseline="0" dirty="0" smtClean="0"/>
              <a:t> do not talk about HOW they evaluate if the data were normally </a:t>
            </a:r>
            <a:r>
              <a:rPr lang="en-CA" baseline="0" dirty="0" err="1" smtClean="0"/>
              <a:t>distributed.Because</a:t>
            </a:r>
            <a:r>
              <a:rPr lang="en-CA" baseline="0" dirty="0" smtClean="0"/>
              <a:t> they have “large” samples (n= 246; 82, 84 and 80 per group). </a:t>
            </a:r>
            <a:r>
              <a:rPr lang="en-CA" dirty="0" smtClean="0"/>
              <a:t>The decision to choose a parametric or nonparametric test matters less with huge samples (say greater than 100 or so). </a:t>
            </a:r>
            <a:endParaRPr lang="en-CA" baseline="0" dirty="0" smtClean="0"/>
          </a:p>
          <a:p>
            <a:pPr lvl="1"/>
            <a:r>
              <a:rPr lang="en-CA" dirty="0" smtClean="0"/>
              <a:t>T-test, ANOVA  = parametric tests</a:t>
            </a:r>
          </a:p>
          <a:p>
            <a:pPr lvl="1"/>
            <a:r>
              <a:rPr lang="en-CA" dirty="0" smtClean="0"/>
              <a:t>Chi-square = non-parametric test</a:t>
            </a:r>
          </a:p>
          <a:p>
            <a:endParaRPr lang="en-CA" baseline="0" dirty="0" smtClean="0"/>
          </a:p>
          <a:p>
            <a:r>
              <a:rPr lang="en-CA" baseline="0" dirty="0" smtClean="0"/>
              <a:t>Normality tests: </a:t>
            </a:r>
            <a:r>
              <a:rPr lang="en-CA" baseline="0" dirty="0" err="1" smtClean="0"/>
              <a:t>D’agostino</a:t>
            </a:r>
            <a:r>
              <a:rPr lang="en-CA" baseline="0" dirty="0" smtClean="0"/>
              <a:t>- Pearson, Shapiro-</a:t>
            </a:r>
            <a:r>
              <a:rPr lang="en-CA" baseline="0" dirty="0" err="1" smtClean="0"/>
              <a:t>Wilk</a:t>
            </a:r>
            <a:r>
              <a:rPr lang="en-CA" baseline="0" dirty="0" smtClean="0"/>
              <a:t>, Kolmogorov-Smirnov.</a:t>
            </a:r>
            <a:endParaRPr lang="en-CA" dirty="0" smtClean="0"/>
          </a:p>
          <a:p>
            <a:endParaRPr lang="en-CA" dirty="0" smtClean="0"/>
          </a:p>
          <a:p>
            <a:r>
              <a:rPr lang="en-CA" dirty="0" smtClean="0"/>
              <a:t>All data are expressed as the mean T SEM. The statistical significance o </a:t>
            </a:r>
            <a:r>
              <a:rPr lang="en-CA" dirty="0" err="1" smtClean="0"/>
              <a:t>fdifferences</a:t>
            </a:r>
            <a:r>
              <a:rPr lang="en-CA" dirty="0" smtClean="0"/>
              <a:t> among groups was determined by analysis of variance. Unpaired t tests were used to assess differences in hemodynamic parameters across time and between groups. Chi-square analysis was used to compare the incidence of adverse reactions between groups. The statistical significance of 24-h survival among the three groups was analyzed using a Kaplan-Meier curve and the log- rank test. A value of P G 0.05 was considered significant.</a:t>
            </a:r>
          </a:p>
          <a:p>
            <a:endParaRPr lang="en-CA" dirty="0" smtClean="0"/>
          </a:p>
          <a:p>
            <a:r>
              <a:rPr lang="en-CA" dirty="0" smtClean="0"/>
              <a:t>Hemodynamics:</a:t>
            </a:r>
            <a:r>
              <a:rPr lang="en-CA" baseline="0" dirty="0" smtClean="0"/>
              <a:t> one-way ANOVA and then multiple comparisons (since there are 3 groups)</a:t>
            </a:r>
          </a:p>
          <a:p>
            <a:endParaRPr lang="en-CA" baseline="0" dirty="0" smtClean="0"/>
          </a:p>
          <a:p>
            <a:r>
              <a:rPr lang="en-CA" baseline="0" dirty="0" smtClean="0"/>
              <a:t>Log-rank test: are the KM curves statistically equivalent? But should also correct for MULTIPLE comparisons.</a:t>
            </a:r>
          </a:p>
          <a:p>
            <a:endParaRPr lang="en-CA" baseline="0" dirty="0" smtClean="0"/>
          </a:p>
          <a:p>
            <a:r>
              <a:rPr lang="en-CA" baseline="0" dirty="0" smtClean="0"/>
              <a:t>Independent variables: type of fluids</a:t>
            </a:r>
          </a:p>
          <a:p>
            <a:r>
              <a:rPr lang="en-CA" baseline="0" dirty="0" smtClean="0"/>
              <a:t>Dependent variables: hemodynamic parameters</a:t>
            </a:r>
          </a:p>
          <a:p>
            <a:endParaRPr lang="en-CA" baseline="0" dirty="0" smtClean="0"/>
          </a:p>
          <a:p>
            <a:r>
              <a:rPr lang="en-CA" dirty="0" smtClean="0"/>
              <a:t>Large sample. What happens when you use a parametric test with data from a </a:t>
            </a:r>
            <a:r>
              <a:rPr lang="en-CA" dirty="0" err="1" smtClean="0"/>
              <a:t>nongaussian</a:t>
            </a:r>
            <a:r>
              <a:rPr lang="en-CA" dirty="0" smtClean="0"/>
              <a:t> population? The central limit theorem (discussed in Chapter 5) ensures that parametric tests work well with large samples even if the population is non-Gaussian. In other words, parametric tests are robust to deviations from Gaussian distributions, so long as the samples are large. The snag is that it is impossible to say how large is large enough, as it depends on the nature of the particular non-Gaussian distribution. Unless the population distribution is really weird, you are probably safe choosing a parametric test when there are at least two dozen data points in each group</a:t>
            </a:r>
          </a:p>
          <a:p>
            <a:endParaRPr lang="en-CA" dirty="0" smtClean="0"/>
          </a:p>
          <a:p>
            <a:endParaRPr lang="en-CA" dirty="0" smtClean="0"/>
          </a:p>
          <a:p>
            <a:r>
              <a:rPr lang="en-CA" sz="1200" kern="1200" dirty="0" smtClean="0">
                <a:solidFill>
                  <a:schemeClr val="tx1"/>
                </a:solidFill>
                <a:effectLst/>
                <a:latin typeface="+mn-lt"/>
                <a:ea typeface="+mn-ea"/>
                <a:cs typeface="+mn-cs"/>
              </a:rPr>
              <a:t>The SD quantifies scatter — how much the values vary from one another.</a:t>
            </a:r>
            <a:endParaRPr lang="en-CA" dirty="0" smtClean="0">
              <a:effectLst/>
            </a:endParaRPr>
          </a:p>
          <a:p>
            <a:r>
              <a:rPr lang="en-CA" sz="1200" kern="1200" dirty="0" smtClean="0">
                <a:solidFill>
                  <a:schemeClr val="tx1"/>
                </a:solidFill>
                <a:effectLst/>
                <a:latin typeface="+mn-lt"/>
                <a:ea typeface="+mn-ea"/>
                <a:cs typeface="+mn-cs"/>
              </a:rPr>
              <a:t>•</a:t>
            </a:r>
            <a:r>
              <a:rPr lang="en-CA" dirty="0" smtClean="0">
                <a:effectLst/>
              </a:rPr>
              <a:t> The SEM quantifies how precisely you know the true mean of the population. It takes into account both the value of the SD and the sample size.</a:t>
            </a:r>
          </a:p>
          <a:p>
            <a:r>
              <a:rPr lang="en-CA" sz="1200" kern="1200" dirty="0" smtClean="0">
                <a:solidFill>
                  <a:schemeClr val="tx1"/>
                </a:solidFill>
                <a:effectLst/>
                <a:latin typeface="+mn-lt"/>
                <a:ea typeface="+mn-ea"/>
                <a:cs typeface="+mn-cs"/>
              </a:rPr>
              <a:t>•</a:t>
            </a:r>
            <a:r>
              <a:rPr lang="en-CA" dirty="0" smtClean="0">
                <a:effectLst/>
              </a:rPr>
              <a:t>Both SD and SEM are in the same units -- the units of the data.</a:t>
            </a:r>
          </a:p>
          <a:p>
            <a:r>
              <a:rPr lang="en-CA" sz="1200" kern="1200" dirty="0" smtClean="0">
                <a:solidFill>
                  <a:schemeClr val="tx1"/>
                </a:solidFill>
                <a:effectLst/>
                <a:latin typeface="+mn-lt"/>
                <a:ea typeface="+mn-ea"/>
                <a:cs typeface="+mn-cs"/>
              </a:rPr>
              <a:t>•</a:t>
            </a:r>
            <a:r>
              <a:rPr lang="en-CA" dirty="0" smtClean="0">
                <a:effectLst/>
              </a:rPr>
              <a:t> The SEM, by definition, is always smaller than the SD.</a:t>
            </a:r>
          </a:p>
          <a:p>
            <a:r>
              <a:rPr lang="en-CA" sz="1200" kern="1200" dirty="0" smtClean="0">
                <a:solidFill>
                  <a:schemeClr val="tx1"/>
                </a:solidFill>
                <a:effectLst/>
                <a:latin typeface="+mn-lt"/>
                <a:ea typeface="+mn-ea"/>
                <a:cs typeface="+mn-cs"/>
              </a:rPr>
              <a:t>•</a:t>
            </a:r>
            <a:r>
              <a:rPr lang="en-CA" dirty="0" smtClean="0">
                <a:effectLst/>
              </a:rPr>
              <a:t>The SEM gets smaller as your samples get larger. This makes sense, because the mean of a large sample is likely to be closer to the true population mean than is the mean of a small sample. With a huge sample, you'll know the value of the mean with a lot of precision even if the data are very scattered.</a:t>
            </a:r>
          </a:p>
          <a:p>
            <a:r>
              <a:rPr lang="en-CA" sz="1200" kern="1200" dirty="0" smtClean="0">
                <a:solidFill>
                  <a:schemeClr val="tx1"/>
                </a:solidFill>
                <a:effectLst/>
                <a:latin typeface="+mn-lt"/>
                <a:ea typeface="+mn-ea"/>
                <a:cs typeface="+mn-cs"/>
              </a:rPr>
              <a:t>•</a:t>
            </a:r>
            <a:r>
              <a:rPr lang="en-CA" dirty="0" smtClean="0">
                <a:effectLst/>
              </a:rPr>
              <a:t>The SD does not change predictably as you acquire more data. The SD you compute from a sample is the best possible estimate of the SD of the overall population. As you collect more data, you'll assess the SD of the population with more precision. But you can't predict whether the SD from a larger sample will be bigger or smaller than the SD from a small sample. (This is not strictly true. It is the variance -- the SD squared -- that doesn't change predictably, but the change in SD is trivial and much much smaller than the change in the SEM.)</a:t>
            </a:r>
          </a:p>
          <a:p>
            <a:endParaRPr lang="en-CA" dirty="0"/>
          </a:p>
        </p:txBody>
      </p:sp>
      <p:sp>
        <p:nvSpPr>
          <p:cNvPr id="4" name="Espace réservé du numéro de diapositive 3"/>
          <p:cNvSpPr>
            <a:spLocks noGrp="1"/>
          </p:cNvSpPr>
          <p:nvPr>
            <p:ph type="sldNum" sz="quarter" idx="10"/>
          </p:nvPr>
        </p:nvSpPr>
        <p:spPr/>
        <p:txBody>
          <a:bodyPr/>
          <a:lstStyle/>
          <a:p>
            <a:fld id="{84F4CE93-9D38-8D4F-9B22-A4DA88879971}" type="slidenum">
              <a:rPr lang="en-CA" smtClean="0"/>
              <a:t>10</a:t>
            </a:fld>
            <a:endParaRPr lang="en-CA"/>
          </a:p>
        </p:txBody>
      </p:sp>
    </p:spTree>
    <p:extLst>
      <p:ext uri="{BB962C8B-B14F-4D97-AF65-F5344CB8AC3E}">
        <p14:creationId xmlns:p14="http://schemas.microsoft.com/office/powerpoint/2010/main" val="371175771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en-CA" dirty="0" smtClean="0"/>
              <a:t>246</a:t>
            </a:r>
            <a:r>
              <a:rPr lang="en-CA" baseline="0" dirty="0" smtClean="0"/>
              <a:t> patients included in the study; randomly received either 250 ml of LRS, 250 ml of 3% saline or 250 ml of 7.5% saline</a:t>
            </a:r>
          </a:p>
          <a:p>
            <a:r>
              <a:rPr lang="en-CA" baseline="0" dirty="0" smtClean="0"/>
              <a:t>69 patients received fluid PRIOR to inclusion in the study: 300 – 1000 ml</a:t>
            </a:r>
          </a:p>
          <a:p>
            <a:endParaRPr lang="en-CA" dirty="0"/>
          </a:p>
        </p:txBody>
      </p:sp>
      <p:sp>
        <p:nvSpPr>
          <p:cNvPr id="4" name="Espace réservé du numéro de diapositive 3"/>
          <p:cNvSpPr>
            <a:spLocks noGrp="1"/>
          </p:cNvSpPr>
          <p:nvPr>
            <p:ph type="sldNum" sz="quarter" idx="10"/>
          </p:nvPr>
        </p:nvSpPr>
        <p:spPr/>
        <p:txBody>
          <a:bodyPr/>
          <a:lstStyle/>
          <a:p>
            <a:fld id="{84F4CE93-9D38-8D4F-9B22-A4DA88879971}" type="slidenum">
              <a:rPr lang="en-CA" smtClean="0"/>
              <a:t>11</a:t>
            </a:fld>
            <a:endParaRPr lang="en-CA"/>
          </a:p>
        </p:txBody>
      </p:sp>
    </p:spTree>
    <p:extLst>
      <p:ext uri="{BB962C8B-B14F-4D97-AF65-F5344CB8AC3E}">
        <p14:creationId xmlns:p14="http://schemas.microsoft.com/office/powerpoint/2010/main" val="362241639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en-CA" dirty="0" err="1" smtClean="0"/>
              <a:t>Preinfusion</a:t>
            </a:r>
            <a:r>
              <a:rPr lang="en-CA" dirty="0" smtClean="0"/>
              <a:t> MAP similar in all groups: 49 mmHg (3%),</a:t>
            </a:r>
            <a:r>
              <a:rPr lang="en-CA" baseline="0" dirty="0" smtClean="0"/>
              <a:t> 51 (7.5%), 52 (LRS) – Blue and red line (HS) – sustained, rapid increased (and normalization) of MAP. Monitoring during 60 minutes, and at the end, MAP still higher in HS groups </a:t>
            </a:r>
            <a:r>
              <a:rPr lang="en-CA" baseline="0" dirty="0" err="1" smtClean="0"/>
              <a:t>vs</a:t>
            </a:r>
            <a:r>
              <a:rPr lang="en-CA" baseline="0" dirty="0" smtClean="0"/>
              <a:t> LRS. </a:t>
            </a:r>
          </a:p>
          <a:p>
            <a:endParaRPr lang="en-CA" baseline="0" dirty="0" smtClean="0"/>
          </a:p>
          <a:p>
            <a:r>
              <a:rPr lang="en-CA" baseline="0" dirty="0" smtClean="0"/>
              <a:t>HSS presented with a rapid and sustained restoration of MAP compared with the LRS group. Even at the end of the </a:t>
            </a:r>
            <a:r>
              <a:rPr lang="en-CA" baseline="0" dirty="0" err="1" smtClean="0"/>
              <a:t>obser</a:t>
            </a:r>
            <a:r>
              <a:rPr lang="en-CA" baseline="0" dirty="0" smtClean="0"/>
              <a:t>- </a:t>
            </a:r>
            <a:r>
              <a:rPr lang="en-CA" baseline="0" dirty="0" err="1" smtClean="0"/>
              <a:t>vation</a:t>
            </a:r>
            <a:r>
              <a:rPr lang="en-CA" baseline="0" dirty="0" smtClean="0"/>
              <a:t> period, the MAPs of both HSS groups remained at higher levels.</a:t>
            </a:r>
          </a:p>
          <a:p>
            <a:r>
              <a:rPr lang="en-CA" baseline="0" dirty="0" smtClean="0"/>
              <a:t> </a:t>
            </a:r>
          </a:p>
          <a:p>
            <a:r>
              <a:rPr lang="en-CA" baseline="0" dirty="0" smtClean="0"/>
              <a:t>*Significant difference between the 3% HSS and LRS groups. #Significant difference between the 7.5% HSS and LRS groups. </a:t>
            </a:r>
            <a:r>
              <a:rPr lang="en-CA" baseline="0" dirty="0" err="1" smtClean="0"/>
              <a:t>aSignificant</a:t>
            </a:r>
            <a:r>
              <a:rPr lang="en-CA" baseline="0" dirty="0" smtClean="0"/>
              <a:t> difference between different time points in the same group. (WHICH GROUP???)</a:t>
            </a:r>
          </a:p>
          <a:p>
            <a:endParaRPr lang="en-CA" dirty="0"/>
          </a:p>
        </p:txBody>
      </p:sp>
      <p:sp>
        <p:nvSpPr>
          <p:cNvPr id="4" name="Espace réservé du numéro de diapositive 3"/>
          <p:cNvSpPr>
            <a:spLocks noGrp="1"/>
          </p:cNvSpPr>
          <p:nvPr>
            <p:ph type="sldNum" sz="quarter" idx="10"/>
          </p:nvPr>
        </p:nvSpPr>
        <p:spPr/>
        <p:txBody>
          <a:bodyPr/>
          <a:lstStyle/>
          <a:p>
            <a:fld id="{84F4CE93-9D38-8D4F-9B22-A4DA88879971}" type="slidenum">
              <a:rPr lang="en-CA" smtClean="0"/>
              <a:t>12</a:t>
            </a:fld>
            <a:endParaRPr lang="en-CA"/>
          </a:p>
        </p:txBody>
      </p:sp>
    </p:spTree>
    <p:extLst>
      <p:ext uri="{BB962C8B-B14F-4D97-AF65-F5344CB8AC3E}">
        <p14:creationId xmlns:p14="http://schemas.microsoft.com/office/powerpoint/2010/main" val="126323465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en-CA" dirty="0" smtClean="0"/>
              <a:t>7.5% (red): significant</a:t>
            </a:r>
            <a:r>
              <a:rPr lang="en-CA" baseline="0" dirty="0" smtClean="0"/>
              <a:t> increase in HR – peaked at 10 minutes and then gradually decreased, close to baseline but still higher than  3% HS</a:t>
            </a:r>
          </a:p>
          <a:p>
            <a:r>
              <a:rPr lang="en-CA" baseline="0" dirty="0" smtClean="0"/>
              <a:t>3%: kind of follow the same curve shape – increase in HR and peak at 10 minutes, than gradually decreased- and decreased lower than baseline </a:t>
            </a:r>
            <a:r>
              <a:rPr lang="en-CA" baseline="0" dirty="0" err="1" smtClean="0"/>
              <a:t>preinfusion</a:t>
            </a:r>
            <a:r>
              <a:rPr lang="en-CA" baseline="0" dirty="0" smtClean="0"/>
              <a:t> value. No  significant difference among times in this group. </a:t>
            </a:r>
          </a:p>
          <a:p>
            <a:endParaRPr lang="en-CA" baseline="0" dirty="0" smtClean="0"/>
          </a:p>
          <a:p>
            <a:r>
              <a:rPr lang="en-CA" baseline="0" dirty="0" smtClean="0"/>
              <a:t>LRS: HR stable, close to baseline throughout the monitoring period. </a:t>
            </a:r>
            <a:endParaRPr lang="en-CA" dirty="0" smtClean="0"/>
          </a:p>
          <a:p>
            <a:endParaRPr lang="en-CA" dirty="0" smtClean="0"/>
          </a:p>
          <a:p>
            <a:endParaRPr lang="en-CA" dirty="0" smtClean="0"/>
          </a:p>
          <a:p>
            <a:r>
              <a:rPr lang="en-CA" dirty="0" smtClean="0"/>
              <a:t>A single bolus of 7.5% HSS infusion resulted in an obviously </a:t>
            </a:r>
            <a:r>
              <a:rPr lang="en-CA" dirty="0" err="1" smtClean="0"/>
              <a:t>increasedHR</a:t>
            </a:r>
            <a:r>
              <a:rPr lang="en-CA" dirty="0" smtClean="0"/>
              <a:t>, as shown in Figure 1B. On average, the HR of the 7.5% HSS group increased to 127 beats/min at 10 min after the beginning of fluid resuscitation, followed by a decrease until the end of the study; however, it remained at a higher level compared with those of the other groups. Although HR </a:t>
            </a:r>
            <a:r>
              <a:rPr lang="en-CA" dirty="0" err="1" smtClean="0"/>
              <a:t>varia</a:t>
            </a:r>
            <a:r>
              <a:rPr lang="en-CA" dirty="0" smtClean="0"/>
              <a:t>- </a:t>
            </a:r>
            <a:r>
              <a:rPr lang="en-CA" dirty="0" err="1" smtClean="0"/>
              <a:t>tions</a:t>
            </a:r>
            <a:r>
              <a:rPr lang="en-CA" dirty="0" smtClean="0"/>
              <a:t> among the patients in the 3% HSS group were similar to those in the 7.5% HSS group, the curve indicating HR changes appeared stable. The HR then decreased and was close to the baseline level at 30min after the study intervention, declining to values that were lower than the </a:t>
            </a:r>
            <a:r>
              <a:rPr lang="en-CA" dirty="0" err="1" smtClean="0"/>
              <a:t>preinfusion</a:t>
            </a:r>
            <a:r>
              <a:rPr lang="en-CA" dirty="0" smtClean="0"/>
              <a:t> values at the end of the observation period. In the LRS group, the curve remained stable and close to the baseline level. </a:t>
            </a:r>
            <a:endParaRPr lang="en-CA" dirty="0"/>
          </a:p>
        </p:txBody>
      </p:sp>
      <p:sp>
        <p:nvSpPr>
          <p:cNvPr id="4" name="Espace réservé du numéro de diapositive 3"/>
          <p:cNvSpPr>
            <a:spLocks noGrp="1"/>
          </p:cNvSpPr>
          <p:nvPr>
            <p:ph type="sldNum" sz="quarter" idx="10"/>
          </p:nvPr>
        </p:nvSpPr>
        <p:spPr/>
        <p:txBody>
          <a:bodyPr/>
          <a:lstStyle/>
          <a:p>
            <a:fld id="{84F4CE93-9D38-8D4F-9B22-A4DA88879971}" type="slidenum">
              <a:rPr lang="en-CA" smtClean="0"/>
              <a:t>13</a:t>
            </a:fld>
            <a:endParaRPr lang="en-CA"/>
          </a:p>
        </p:txBody>
      </p:sp>
    </p:spTree>
    <p:extLst>
      <p:ext uri="{BB962C8B-B14F-4D97-AF65-F5344CB8AC3E}">
        <p14:creationId xmlns:p14="http://schemas.microsoft.com/office/powerpoint/2010/main" val="103981562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grpSp>
        <p:nvGrpSpPr>
          <p:cNvPr id="9" name="Group 8"/>
          <p:cNvGrpSpPr/>
          <p:nvPr/>
        </p:nvGrpSpPr>
        <p:grpSpPr>
          <a:xfrm>
            <a:off x="486873" y="411480"/>
            <a:ext cx="8170254" cy="6035040"/>
            <a:chOff x="486873" y="411480"/>
            <a:chExt cx="8170254" cy="6035040"/>
          </a:xfrm>
        </p:grpSpPr>
        <p:sp>
          <p:nvSpPr>
            <p:cNvPr id="8" name="Rectangle 7"/>
            <p:cNvSpPr/>
            <p:nvPr/>
          </p:nvSpPr>
          <p:spPr>
            <a:xfrm>
              <a:off x="486873" y="411480"/>
              <a:ext cx="8170254" cy="6035040"/>
            </a:xfrm>
            <a:prstGeom prst="rect">
              <a:avLst/>
            </a:prstGeom>
            <a:solidFill>
              <a:schemeClr val="bg1">
                <a:lumMod val="95000"/>
              </a:schemeClr>
            </a:solidFill>
            <a:ln w="12700">
              <a:noFill/>
            </a:ln>
            <a:effectLst>
              <a:outerShdw blurRad="63500" sx="101000" sy="101000" algn="ctr" rotWithShape="0">
                <a:prstClr val="black">
                  <a:alpha val="40000"/>
                </a:prstClr>
              </a:outerShdw>
            </a:effectLst>
            <a:scene3d>
              <a:camera prst="perspectiveFront" fov="4800000"/>
              <a:lightRig rig="threePt" dir="t"/>
            </a:scene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Rectangle 13"/>
            <p:cNvSpPr>
              <a:spLocks/>
            </p:cNvSpPr>
            <p:nvPr/>
          </p:nvSpPr>
          <p:spPr>
            <a:xfrm>
              <a:off x="562843" y="475488"/>
              <a:ext cx="7982712" cy="5888736"/>
            </a:xfrm>
            <a:prstGeom prst="rect">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cxnSp>
          <p:nvCxnSpPr>
            <p:cNvPr id="15" name="Straight Connector 14"/>
            <p:cNvCxnSpPr/>
            <p:nvPr/>
          </p:nvCxnSpPr>
          <p:spPr>
            <a:xfrm>
              <a:off x="562842" y="6133646"/>
              <a:ext cx="7982712" cy="1472"/>
            </a:xfrm>
            <a:prstGeom prst="line">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cxnSp>
        <p:sp>
          <p:nvSpPr>
            <p:cNvPr id="17" name="Rectangle 16"/>
            <p:cNvSpPr/>
            <p:nvPr/>
          </p:nvSpPr>
          <p:spPr>
            <a:xfrm>
              <a:off x="562843" y="457200"/>
              <a:ext cx="7982712" cy="2578608"/>
            </a:xfrm>
            <a:prstGeom prst="rect">
              <a:avLst/>
            </a:prstGeom>
            <a:solidFill>
              <a:schemeClr val="bg2">
                <a:lumMod val="40000"/>
                <a:lumOff val="60000"/>
              </a:schemeClr>
            </a:solidFill>
            <a:ln w="3175">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Title 1"/>
          <p:cNvSpPr>
            <a:spLocks noGrp="1"/>
          </p:cNvSpPr>
          <p:nvPr>
            <p:ph type="ctrTitle"/>
          </p:nvPr>
        </p:nvSpPr>
        <p:spPr>
          <a:xfrm>
            <a:off x="914400" y="1123950"/>
            <a:ext cx="7342188" cy="1924050"/>
          </a:xfrm>
        </p:spPr>
        <p:txBody>
          <a:bodyPr anchor="b" anchorCtr="0">
            <a:noAutofit/>
          </a:bodyPr>
          <a:lstStyle>
            <a:lvl1pPr>
              <a:defRPr sz="5400" kern="1200">
                <a:solidFill>
                  <a:schemeClr val="tx1">
                    <a:lumMod val="75000"/>
                    <a:lumOff val="25000"/>
                  </a:schemeClr>
                </a:solidFill>
                <a:latin typeface="+mj-lt"/>
                <a:ea typeface="+mj-ea"/>
                <a:cs typeface="+mj-cs"/>
              </a:defRPr>
            </a:lvl1pPr>
          </a:lstStyle>
          <a:p>
            <a:r>
              <a:rPr lang="fr-CA" smtClean="0"/>
              <a:t>Cliquez et modifiez le titre</a:t>
            </a:r>
            <a:endParaRPr dirty="0"/>
          </a:p>
        </p:txBody>
      </p:sp>
      <p:sp>
        <p:nvSpPr>
          <p:cNvPr id="3" name="Subtitle 2"/>
          <p:cNvSpPr>
            <a:spLocks noGrp="1"/>
          </p:cNvSpPr>
          <p:nvPr>
            <p:ph type="subTitle" idx="1"/>
          </p:nvPr>
        </p:nvSpPr>
        <p:spPr>
          <a:xfrm>
            <a:off x="914400" y="3429000"/>
            <a:ext cx="7342188" cy="1752600"/>
          </a:xfrm>
        </p:spPr>
        <p:txBody>
          <a:bodyPr vert="horz" lIns="91440" tIns="45720" rIns="91440" bIns="45720" rtlCol="0">
            <a:normAutofit/>
          </a:bodyPr>
          <a:lstStyle>
            <a:lvl1pPr marL="0" indent="0" algn="ctr" defTabSz="914400" rtl="0" eaLnBrk="1" latinLnBrk="0" hangingPunct="1">
              <a:spcBef>
                <a:spcPts val="300"/>
              </a:spcBef>
              <a:buClr>
                <a:schemeClr val="tx1">
                  <a:lumMod val="75000"/>
                  <a:lumOff val="25000"/>
                </a:schemeClr>
              </a:buClr>
              <a:buFont typeface="Arial" pitchFamily="34" charset="0"/>
              <a:buNone/>
              <a:defRPr sz="2000" kern="1200">
                <a:solidFill>
                  <a:schemeClr val="tx1">
                    <a:lumMod val="75000"/>
                    <a:lumOff val="25000"/>
                  </a:schemeClr>
                </a:solidFill>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CA" smtClean="0"/>
              <a:t>Cliquez pour modifier le style des sous-titres du masque</a:t>
            </a:r>
            <a:endParaRPr dirty="0"/>
          </a:p>
        </p:txBody>
      </p:sp>
      <p:sp>
        <p:nvSpPr>
          <p:cNvPr id="4" name="Date Placeholder 3"/>
          <p:cNvSpPr>
            <a:spLocks noGrp="1"/>
          </p:cNvSpPr>
          <p:nvPr>
            <p:ph type="dt" sz="half" idx="10"/>
          </p:nvPr>
        </p:nvSpPr>
        <p:spPr>
          <a:xfrm>
            <a:off x="573741" y="6122894"/>
            <a:ext cx="2133600" cy="259317"/>
          </a:xfrm>
        </p:spPr>
        <p:txBody>
          <a:bodyPr/>
          <a:lstStyle/>
          <a:p>
            <a:fld id="{7D290233-0DD1-4A80-BB1E-9ADC3556DBB6}" type="datetimeFigureOut">
              <a:rPr lang="en-US" smtClean="0"/>
              <a:t>14/05/2015</a:t>
            </a:fld>
            <a:endParaRPr lang="en-US"/>
          </a:p>
        </p:txBody>
      </p:sp>
      <p:sp>
        <p:nvSpPr>
          <p:cNvPr id="5" name="Footer Placeholder 4"/>
          <p:cNvSpPr>
            <a:spLocks noGrp="1"/>
          </p:cNvSpPr>
          <p:nvPr>
            <p:ph type="ftr" sz="quarter" idx="11"/>
          </p:nvPr>
        </p:nvSpPr>
        <p:spPr>
          <a:xfrm>
            <a:off x="5638800" y="6122894"/>
            <a:ext cx="2895600" cy="257810"/>
          </a:xfrm>
        </p:spPr>
        <p:txBody>
          <a:bodyPr/>
          <a:lstStyle/>
          <a:p>
            <a:endParaRPr lang="en-US"/>
          </a:p>
        </p:txBody>
      </p:sp>
      <p:sp>
        <p:nvSpPr>
          <p:cNvPr id="6" name="Slide Number Placeholder 5"/>
          <p:cNvSpPr>
            <a:spLocks noGrp="1"/>
          </p:cNvSpPr>
          <p:nvPr>
            <p:ph type="sldNum" sz="quarter" idx="12"/>
          </p:nvPr>
        </p:nvSpPr>
        <p:spPr>
          <a:xfrm>
            <a:off x="4191000" y="6122894"/>
            <a:ext cx="762000" cy="271463"/>
          </a:xfrm>
        </p:spPr>
        <p:txBody>
          <a:bodyPr/>
          <a:lstStyle/>
          <a:p>
            <a:fld id="{CFE4BAC9-6D41-4691-9299-18EF07EF0177}"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Contenu, image et légende">
    <p:spTree>
      <p:nvGrpSpPr>
        <p:cNvPr id="1" name=""/>
        <p:cNvGrpSpPr/>
        <p:nvPr/>
      </p:nvGrpSpPr>
      <p:grpSpPr>
        <a:xfrm>
          <a:off x="0" y="0"/>
          <a:ext cx="0" cy="0"/>
          <a:chOff x="0" y="0"/>
          <a:chExt cx="0" cy="0"/>
        </a:xfrm>
      </p:grpSpPr>
      <p:grpSp>
        <p:nvGrpSpPr>
          <p:cNvPr id="8" name="Group 7"/>
          <p:cNvGrpSpPr/>
          <p:nvPr/>
        </p:nvGrpSpPr>
        <p:grpSpPr>
          <a:xfrm>
            <a:off x="182880" y="173699"/>
            <a:ext cx="8778240" cy="6510602"/>
            <a:chOff x="182880" y="173699"/>
            <a:chExt cx="8778240" cy="6510602"/>
          </a:xfrm>
        </p:grpSpPr>
        <p:grpSp>
          <p:nvGrpSpPr>
            <p:cNvPr id="26" name="Group 25"/>
            <p:cNvGrpSpPr/>
            <p:nvPr/>
          </p:nvGrpSpPr>
          <p:grpSpPr>
            <a:xfrm>
              <a:off x="182880" y="173699"/>
              <a:ext cx="8778240" cy="6510602"/>
              <a:chOff x="182880" y="173699"/>
              <a:chExt cx="8778240" cy="6510602"/>
            </a:xfrm>
          </p:grpSpPr>
          <p:grpSp>
            <p:nvGrpSpPr>
              <p:cNvPr id="27" name="Group 26"/>
              <p:cNvGrpSpPr/>
              <p:nvPr/>
            </p:nvGrpSpPr>
            <p:grpSpPr>
              <a:xfrm>
                <a:off x="182880" y="173699"/>
                <a:ext cx="8778240" cy="6510602"/>
                <a:chOff x="182880" y="173699"/>
                <a:chExt cx="8778240" cy="6510602"/>
              </a:xfrm>
            </p:grpSpPr>
            <p:sp>
              <p:nvSpPr>
                <p:cNvPr id="29" name="Rectangle 28"/>
                <p:cNvSpPr/>
                <p:nvPr/>
              </p:nvSpPr>
              <p:spPr>
                <a:xfrm>
                  <a:off x="182880" y="173699"/>
                  <a:ext cx="8778240" cy="6510602"/>
                </a:xfrm>
                <a:prstGeom prst="rect">
                  <a:avLst/>
                </a:prstGeom>
                <a:solidFill>
                  <a:schemeClr val="bg1">
                    <a:lumMod val="95000"/>
                  </a:schemeClr>
                </a:solidFill>
                <a:ln w="12700">
                  <a:noFill/>
                </a:ln>
                <a:effectLst>
                  <a:outerShdw blurRad="63500" sx="101000" sy="101000" algn="ctr" rotWithShape="0">
                    <a:prstClr val="black">
                      <a:alpha val="40000"/>
                    </a:prstClr>
                  </a:outerShdw>
                </a:effectLst>
                <a:scene3d>
                  <a:camera prst="perspectiveFront" fov="4800000"/>
                  <a:lightRig rig="threePt" dir="t"/>
                </a:scene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30" name="Group 10"/>
                <p:cNvGrpSpPr/>
                <p:nvPr/>
              </p:nvGrpSpPr>
              <p:grpSpPr>
                <a:xfrm>
                  <a:off x="256032" y="237744"/>
                  <a:ext cx="8622792" cy="6364224"/>
                  <a:chOff x="247157" y="247430"/>
                  <a:chExt cx="8622792" cy="6364224"/>
                </a:xfrm>
              </p:grpSpPr>
              <p:sp>
                <p:nvSpPr>
                  <p:cNvPr id="31" name="Rectangle 30"/>
                  <p:cNvSpPr>
                    <a:spLocks/>
                  </p:cNvSpPr>
                  <p:nvPr/>
                </p:nvSpPr>
                <p:spPr>
                  <a:xfrm>
                    <a:off x="247157" y="247430"/>
                    <a:ext cx="8622792" cy="6364224"/>
                  </a:xfrm>
                  <a:prstGeom prst="rect">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cxnSp>
                <p:nvCxnSpPr>
                  <p:cNvPr id="32" name="Straight Connector 31"/>
                  <p:cNvCxnSpPr/>
                  <p:nvPr/>
                </p:nvCxnSpPr>
                <p:spPr>
                  <a:xfrm>
                    <a:off x="247157" y="6389024"/>
                    <a:ext cx="8622792" cy="1588"/>
                  </a:xfrm>
                  <a:prstGeom prst="line">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cxnSp>
            </p:grpSp>
          </p:grpSp>
          <p:sp>
            <p:nvSpPr>
              <p:cNvPr id="28" name="Rectangle 27"/>
              <p:cNvSpPr/>
              <p:nvPr/>
            </p:nvSpPr>
            <p:spPr>
              <a:xfrm rot="5400000">
                <a:off x="801086" y="3274090"/>
                <a:ext cx="6135624" cy="64008"/>
              </a:xfrm>
              <a:prstGeom prst="rect">
                <a:avLst/>
              </a:prstGeom>
              <a:solidFill>
                <a:schemeClr val="bg2">
                  <a:lumMod val="40000"/>
                  <a:lumOff val="60000"/>
                </a:schemeClr>
              </a:solidFill>
              <a:ln w="3175">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5" name="Rectangle 24"/>
            <p:cNvSpPr/>
            <p:nvPr/>
          </p:nvSpPr>
          <p:spPr>
            <a:xfrm rot="10800000">
              <a:off x="258763" y="1594462"/>
              <a:ext cx="3575304" cy="64008"/>
            </a:xfrm>
            <a:prstGeom prst="rect">
              <a:avLst/>
            </a:prstGeom>
            <a:solidFill>
              <a:schemeClr val="bg2">
                <a:lumMod val="40000"/>
                <a:lumOff val="60000"/>
              </a:schemeClr>
            </a:solidFill>
            <a:ln w="3175">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Title 1"/>
          <p:cNvSpPr>
            <a:spLocks noGrp="1"/>
          </p:cNvSpPr>
          <p:nvPr>
            <p:ph type="title"/>
          </p:nvPr>
        </p:nvSpPr>
        <p:spPr>
          <a:xfrm>
            <a:off x="530225" y="1694329"/>
            <a:ext cx="3008313" cy="914400"/>
          </a:xfrm>
        </p:spPr>
        <p:txBody>
          <a:bodyPr anchor="b">
            <a:normAutofit/>
          </a:bodyPr>
          <a:lstStyle>
            <a:lvl1pPr algn="l">
              <a:defRPr sz="2800" b="0"/>
            </a:lvl1pPr>
          </a:lstStyle>
          <a:p>
            <a:r>
              <a:rPr lang="fr-CA" smtClean="0"/>
              <a:t>Cliquez et modifiez le titre</a:t>
            </a:r>
            <a:endParaRPr dirty="0"/>
          </a:p>
        </p:txBody>
      </p:sp>
      <p:sp>
        <p:nvSpPr>
          <p:cNvPr id="3" name="Content Placeholder 2"/>
          <p:cNvSpPr>
            <a:spLocks noGrp="1"/>
          </p:cNvSpPr>
          <p:nvPr>
            <p:ph idx="1"/>
          </p:nvPr>
        </p:nvSpPr>
        <p:spPr>
          <a:xfrm>
            <a:off x="4328319" y="609600"/>
            <a:ext cx="4114800" cy="5465763"/>
          </a:xfrm>
        </p:spPr>
        <p:txBody>
          <a:bodyPr>
            <a:normAutofit/>
          </a:bodyPr>
          <a:lstStyle>
            <a:lvl1pPr>
              <a:defRPr sz="2400" baseline="0"/>
            </a:lvl1pPr>
            <a:lvl2pPr>
              <a:defRPr sz="2200" baseline="0"/>
            </a:lvl2pPr>
            <a:lvl3pPr>
              <a:defRPr sz="2000" baseline="0"/>
            </a:lvl3pPr>
            <a:lvl4pPr>
              <a:defRPr sz="1800" baseline="0"/>
            </a:lvl4pPr>
            <a:lvl5pPr>
              <a:defRPr sz="1800" baseline="0"/>
            </a:lvl5pPr>
            <a:lvl6pPr>
              <a:defRPr sz="1800"/>
            </a:lvl6pPr>
            <a:lvl7pPr>
              <a:defRPr sz="1800"/>
            </a:lvl7pPr>
            <a:lvl8pPr>
              <a:defRPr sz="1800"/>
            </a:lvl8pPr>
            <a:lvl9pPr>
              <a:defRPr sz="1800"/>
            </a:lvl9pPr>
          </a:lstStyle>
          <a:p>
            <a:pPr lvl="0"/>
            <a:r>
              <a:rPr lang="fr-CA" smtClean="0"/>
              <a:t>Cliquez pour modifier les styles du texte du masque</a:t>
            </a:r>
          </a:p>
          <a:p>
            <a:pPr lvl="1"/>
            <a:r>
              <a:rPr lang="fr-CA" smtClean="0"/>
              <a:t>Deuxième niveau</a:t>
            </a:r>
          </a:p>
          <a:p>
            <a:pPr lvl="2"/>
            <a:r>
              <a:rPr lang="fr-CA" smtClean="0"/>
              <a:t>Troisième niveau</a:t>
            </a:r>
          </a:p>
          <a:p>
            <a:pPr lvl="3"/>
            <a:r>
              <a:rPr lang="fr-CA" smtClean="0"/>
              <a:t>Quatrième niveau</a:t>
            </a:r>
          </a:p>
          <a:p>
            <a:pPr lvl="4"/>
            <a:r>
              <a:rPr lang="fr-CA" smtClean="0"/>
              <a:t>Cinquième niveau</a:t>
            </a:r>
            <a:endParaRPr dirty="0"/>
          </a:p>
        </p:txBody>
      </p:sp>
      <p:sp>
        <p:nvSpPr>
          <p:cNvPr id="4" name="Text Placeholder 3"/>
          <p:cNvSpPr>
            <a:spLocks noGrp="1"/>
          </p:cNvSpPr>
          <p:nvPr>
            <p:ph type="body" sz="half" idx="2"/>
          </p:nvPr>
        </p:nvSpPr>
        <p:spPr>
          <a:xfrm>
            <a:off x="530225" y="2672323"/>
            <a:ext cx="3008313" cy="3403040"/>
          </a:xfrm>
        </p:spPr>
        <p:txBody>
          <a:bodyPr>
            <a:normAutofit/>
          </a:bodyPr>
          <a:lstStyle>
            <a:lvl1pPr marL="0" indent="0">
              <a:lnSpc>
                <a:spcPct val="120000"/>
              </a:lnSpc>
              <a:spcBef>
                <a:spcPts val="600"/>
              </a:spcBef>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CA" smtClean="0"/>
              <a:t>Cliquez pour modifier les styles du texte du masque</a:t>
            </a:r>
          </a:p>
        </p:txBody>
      </p:sp>
      <p:sp>
        <p:nvSpPr>
          <p:cNvPr id="5" name="Date Placeholder 4"/>
          <p:cNvSpPr>
            <a:spLocks noGrp="1"/>
          </p:cNvSpPr>
          <p:nvPr>
            <p:ph type="dt" sz="half" idx="10"/>
          </p:nvPr>
        </p:nvSpPr>
        <p:spPr/>
        <p:txBody>
          <a:bodyPr/>
          <a:lstStyle/>
          <a:p>
            <a:fld id="{7D290233-0DD1-4A80-BB1E-9ADC3556DBB6}" type="datetimeFigureOut">
              <a:rPr lang="en-US" smtClean="0"/>
              <a:t>14/05/2015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FE4BAC9-6D41-4691-9299-18EF07EF0177}" type="slidenum">
              <a:rPr lang="en-US" smtClean="0"/>
              <a:t>‹#›</a:t>
            </a:fld>
            <a:endParaRPr lang="en-US"/>
          </a:p>
        </p:txBody>
      </p:sp>
      <p:sp>
        <p:nvSpPr>
          <p:cNvPr id="17" name="Picture Placeholder 16"/>
          <p:cNvSpPr>
            <a:spLocks noGrp="1"/>
          </p:cNvSpPr>
          <p:nvPr>
            <p:ph type="pic" sz="quarter" idx="13"/>
          </p:nvPr>
        </p:nvSpPr>
        <p:spPr>
          <a:xfrm>
            <a:off x="352892" y="310123"/>
            <a:ext cx="3398837" cy="1204912"/>
          </a:xfrm>
        </p:spPr>
        <p:txBody>
          <a:bodyPr>
            <a:normAutofit/>
          </a:bodyPr>
          <a:lstStyle>
            <a:lvl1pPr>
              <a:buNone/>
              <a:defRPr sz="1800"/>
            </a:lvl1pPr>
          </a:lstStyle>
          <a:p>
            <a:r>
              <a:rPr lang="fr-CA" smtClean="0"/>
              <a:t>Faire glisser l'image vers l'espace réservé ou cliquer sur l'icône pour l'ajouter</a:t>
            </a:r>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grpSp>
        <p:nvGrpSpPr>
          <p:cNvPr id="15" name="Group 14"/>
          <p:cNvGrpSpPr/>
          <p:nvPr/>
        </p:nvGrpSpPr>
        <p:grpSpPr>
          <a:xfrm>
            <a:off x="182880" y="173699"/>
            <a:ext cx="8778240" cy="6510602"/>
            <a:chOff x="182880" y="173699"/>
            <a:chExt cx="8778240" cy="6510602"/>
          </a:xfrm>
        </p:grpSpPr>
        <p:grpSp>
          <p:nvGrpSpPr>
            <p:cNvPr id="16" name="Group 15"/>
            <p:cNvGrpSpPr/>
            <p:nvPr/>
          </p:nvGrpSpPr>
          <p:grpSpPr>
            <a:xfrm>
              <a:off x="182880" y="173699"/>
              <a:ext cx="8778240" cy="6510602"/>
              <a:chOff x="182880" y="173699"/>
              <a:chExt cx="8778240" cy="6510602"/>
            </a:xfrm>
          </p:grpSpPr>
          <p:sp>
            <p:nvSpPr>
              <p:cNvPr id="18" name="Rectangle 17"/>
              <p:cNvSpPr/>
              <p:nvPr/>
            </p:nvSpPr>
            <p:spPr>
              <a:xfrm>
                <a:off x="182880" y="173699"/>
                <a:ext cx="8778240" cy="6510602"/>
              </a:xfrm>
              <a:prstGeom prst="rect">
                <a:avLst/>
              </a:prstGeom>
              <a:solidFill>
                <a:schemeClr val="bg1">
                  <a:lumMod val="95000"/>
                </a:schemeClr>
              </a:solidFill>
              <a:ln w="12700">
                <a:noFill/>
              </a:ln>
              <a:effectLst>
                <a:outerShdw blurRad="63500" sx="101000" sy="101000" algn="ctr" rotWithShape="0">
                  <a:prstClr val="black">
                    <a:alpha val="40000"/>
                  </a:prstClr>
                </a:outerShdw>
              </a:effectLst>
              <a:scene3d>
                <a:camera prst="perspectiveFront" fov="4800000"/>
                <a:lightRig rig="threePt" dir="t"/>
              </a:scene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19" name="Group 10"/>
              <p:cNvGrpSpPr/>
              <p:nvPr/>
            </p:nvGrpSpPr>
            <p:grpSpPr>
              <a:xfrm>
                <a:off x="256032" y="237744"/>
                <a:ext cx="8622792" cy="6364224"/>
                <a:chOff x="247157" y="247430"/>
                <a:chExt cx="8622792" cy="6364224"/>
              </a:xfrm>
            </p:grpSpPr>
            <p:sp>
              <p:nvSpPr>
                <p:cNvPr id="20" name="Rectangle 19"/>
                <p:cNvSpPr>
                  <a:spLocks/>
                </p:cNvSpPr>
                <p:nvPr/>
              </p:nvSpPr>
              <p:spPr>
                <a:xfrm>
                  <a:off x="247157" y="247430"/>
                  <a:ext cx="8622792" cy="6364224"/>
                </a:xfrm>
                <a:prstGeom prst="rect">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cxnSp>
              <p:nvCxnSpPr>
                <p:cNvPr id="21" name="Straight Connector 20"/>
                <p:cNvCxnSpPr/>
                <p:nvPr/>
              </p:nvCxnSpPr>
              <p:spPr>
                <a:xfrm>
                  <a:off x="247157" y="6389024"/>
                  <a:ext cx="8622792" cy="1588"/>
                </a:xfrm>
                <a:prstGeom prst="line">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cxnSp>
          </p:grpSp>
        </p:grpSp>
        <p:sp>
          <p:nvSpPr>
            <p:cNvPr id="17" name="Rectangle 16"/>
            <p:cNvSpPr/>
            <p:nvPr/>
          </p:nvSpPr>
          <p:spPr>
            <a:xfrm rot="5400000">
              <a:off x="801086" y="3274090"/>
              <a:ext cx="6135624" cy="64008"/>
            </a:xfrm>
            <a:prstGeom prst="rect">
              <a:avLst/>
            </a:prstGeom>
            <a:solidFill>
              <a:schemeClr val="bg2">
                <a:lumMod val="40000"/>
                <a:lumOff val="60000"/>
              </a:schemeClr>
            </a:solidFill>
            <a:ln w="3175">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Title 1"/>
          <p:cNvSpPr>
            <a:spLocks noGrp="1"/>
          </p:cNvSpPr>
          <p:nvPr>
            <p:ph type="title"/>
          </p:nvPr>
        </p:nvSpPr>
        <p:spPr>
          <a:xfrm>
            <a:off x="530352" y="1691640"/>
            <a:ext cx="3008376" cy="914400"/>
          </a:xfrm>
        </p:spPr>
        <p:txBody>
          <a:bodyPr anchor="b">
            <a:noAutofit/>
          </a:bodyPr>
          <a:lstStyle>
            <a:lvl1pPr algn="l">
              <a:defRPr sz="2800" b="0"/>
            </a:lvl1pPr>
          </a:lstStyle>
          <a:p>
            <a:r>
              <a:rPr lang="fr-CA" smtClean="0"/>
              <a:t>Cliquez et modifiez le titre</a:t>
            </a:r>
            <a:endParaRPr/>
          </a:p>
        </p:txBody>
      </p:sp>
      <p:sp>
        <p:nvSpPr>
          <p:cNvPr id="3" name="Picture Placeholder 2"/>
          <p:cNvSpPr>
            <a:spLocks noGrp="1"/>
          </p:cNvSpPr>
          <p:nvPr>
            <p:ph type="pic" idx="1"/>
          </p:nvPr>
        </p:nvSpPr>
        <p:spPr>
          <a:xfrm>
            <a:off x="4338559" y="612775"/>
            <a:ext cx="4114800" cy="5468112"/>
          </a:xfrm>
        </p:spPr>
        <p:txBody>
          <a:bodyPr>
            <a:normAutofit/>
          </a:bodyPr>
          <a:lstStyle>
            <a:lvl1pPr marL="0" indent="0">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fr-CA" smtClean="0"/>
              <a:t>Faire glisser l'image vers l'espace réservé ou cliquer sur l'icône pour l'ajouter</a:t>
            </a:r>
            <a:endParaRPr/>
          </a:p>
        </p:txBody>
      </p:sp>
      <p:sp>
        <p:nvSpPr>
          <p:cNvPr id="4" name="Text Placeholder 3"/>
          <p:cNvSpPr>
            <a:spLocks noGrp="1"/>
          </p:cNvSpPr>
          <p:nvPr>
            <p:ph type="body" sz="half" idx="2"/>
          </p:nvPr>
        </p:nvSpPr>
        <p:spPr>
          <a:xfrm>
            <a:off x="530352" y="2670048"/>
            <a:ext cx="3008376" cy="3401568"/>
          </a:xfrm>
        </p:spPr>
        <p:txBody>
          <a:bodyPr vert="horz" lIns="91440" tIns="45720" rIns="91440" bIns="45720" rtlCol="0">
            <a:normAutofit/>
          </a:bodyPr>
          <a:lstStyle>
            <a:lvl1pPr marL="0" indent="0">
              <a:lnSpc>
                <a:spcPct val="120000"/>
              </a:lnSpc>
              <a:spcBef>
                <a:spcPts val="600"/>
              </a:spcBef>
              <a:buNone/>
              <a:defRPr sz="1600" kern="1200">
                <a:solidFill>
                  <a:schemeClr val="tx1">
                    <a:lumMod val="75000"/>
                    <a:lumOff val="25000"/>
                  </a:schemeClr>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l" defTabSz="914400" rtl="0" eaLnBrk="1" latinLnBrk="0" hangingPunct="1">
              <a:lnSpc>
                <a:spcPct val="120000"/>
              </a:lnSpc>
              <a:spcBef>
                <a:spcPts val="2000"/>
              </a:spcBef>
              <a:buClr>
                <a:schemeClr val="bg1">
                  <a:lumMod val="75000"/>
                  <a:lumOff val="25000"/>
                </a:schemeClr>
              </a:buClr>
              <a:buFont typeface="Arial" pitchFamily="34" charset="0"/>
              <a:buNone/>
            </a:pPr>
            <a:r>
              <a:rPr lang="fr-CA" smtClean="0"/>
              <a:t>Cliquez pour modifier les styles du texte du masque</a:t>
            </a:r>
          </a:p>
        </p:txBody>
      </p:sp>
      <p:sp>
        <p:nvSpPr>
          <p:cNvPr id="5" name="Date Placeholder 4"/>
          <p:cNvSpPr>
            <a:spLocks noGrp="1"/>
          </p:cNvSpPr>
          <p:nvPr>
            <p:ph type="dt" sz="half" idx="10"/>
          </p:nvPr>
        </p:nvSpPr>
        <p:spPr/>
        <p:txBody>
          <a:bodyPr/>
          <a:lstStyle/>
          <a:p>
            <a:fld id="{7D290233-0DD1-4A80-BB1E-9ADC3556DBB6}" type="datetimeFigureOut">
              <a:rPr lang="en-US" smtClean="0"/>
              <a:t>14/05/2015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FE4BAC9-6D41-4691-9299-18EF07EF0177}" type="slidenum">
              <a:rPr lang="en-US" smtClean="0"/>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Image au-dessus de légende">
    <p:spTree>
      <p:nvGrpSpPr>
        <p:cNvPr id="1" name=""/>
        <p:cNvGrpSpPr/>
        <p:nvPr/>
      </p:nvGrpSpPr>
      <p:grpSpPr>
        <a:xfrm>
          <a:off x="0" y="0"/>
          <a:ext cx="0" cy="0"/>
          <a:chOff x="0" y="0"/>
          <a:chExt cx="0" cy="0"/>
        </a:xfrm>
      </p:grpSpPr>
      <p:grpSp>
        <p:nvGrpSpPr>
          <p:cNvPr id="10" name="Group 9"/>
          <p:cNvGrpSpPr/>
          <p:nvPr/>
        </p:nvGrpSpPr>
        <p:grpSpPr>
          <a:xfrm>
            <a:off x="182880" y="173699"/>
            <a:ext cx="8778240" cy="6510602"/>
            <a:chOff x="182880" y="173699"/>
            <a:chExt cx="8778240" cy="6510602"/>
          </a:xfrm>
        </p:grpSpPr>
        <p:grpSp>
          <p:nvGrpSpPr>
            <p:cNvPr id="17" name="Group 16"/>
            <p:cNvGrpSpPr/>
            <p:nvPr/>
          </p:nvGrpSpPr>
          <p:grpSpPr>
            <a:xfrm>
              <a:off x="182880" y="173699"/>
              <a:ext cx="8778240" cy="6510602"/>
              <a:chOff x="182880" y="173699"/>
              <a:chExt cx="8778240" cy="6510602"/>
            </a:xfrm>
          </p:grpSpPr>
          <p:sp>
            <p:nvSpPr>
              <p:cNvPr id="19" name="Rectangle 18"/>
              <p:cNvSpPr/>
              <p:nvPr/>
            </p:nvSpPr>
            <p:spPr>
              <a:xfrm>
                <a:off x="182880" y="173699"/>
                <a:ext cx="8778240" cy="6510602"/>
              </a:xfrm>
              <a:prstGeom prst="rect">
                <a:avLst/>
              </a:prstGeom>
              <a:solidFill>
                <a:schemeClr val="bg1">
                  <a:lumMod val="95000"/>
                </a:schemeClr>
              </a:solidFill>
              <a:ln w="12700">
                <a:noFill/>
              </a:ln>
              <a:effectLst>
                <a:outerShdw blurRad="63500" sx="101000" sy="101000" algn="ctr" rotWithShape="0">
                  <a:prstClr val="black">
                    <a:alpha val="40000"/>
                  </a:prstClr>
                </a:outerShdw>
              </a:effectLst>
              <a:scene3d>
                <a:camera prst="perspectiveFront" fov="4800000"/>
                <a:lightRig rig="threePt" dir="t"/>
              </a:scene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21" name="Group 10"/>
              <p:cNvGrpSpPr/>
              <p:nvPr/>
            </p:nvGrpSpPr>
            <p:grpSpPr>
              <a:xfrm>
                <a:off x="256032" y="237744"/>
                <a:ext cx="8622792" cy="6364224"/>
                <a:chOff x="247157" y="247430"/>
                <a:chExt cx="8622792" cy="6364224"/>
              </a:xfrm>
            </p:grpSpPr>
            <p:sp>
              <p:nvSpPr>
                <p:cNvPr id="22" name="Rectangle 21"/>
                <p:cNvSpPr>
                  <a:spLocks/>
                </p:cNvSpPr>
                <p:nvPr/>
              </p:nvSpPr>
              <p:spPr>
                <a:xfrm>
                  <a:off x="247157" y="247430"/>
                  <a:ext cx="8622792" cy="6364224"/>
                </a:xfrm>
                <a:prstGeom prst="rect">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cxnSp>
              <p:nvCxnSpPr>
                <p:cNvPr id="23" name="Straight Connector 22"/>
                <p:cNvCxnSpPr/>
                <p:nvPr/>
              </p:nvCxnSpPr>
              <p:spPr>
                <a:xfrm>
                  <a:off x="247157" y="6389024"/>
                  <a:ext cx="8622792" cy="1588"/>
                </a:xfrm>
                <a:prstGeom prst="line">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cxnSp>
          </p:grpSp>
        </p:grpSp>
        <p:sp>
          <p:nvSpPr>
            <p:cNvPr id="20" name="Rectangle 19"/>
            <p:cNvSpPr/>
            <p:nvPr/>
          </p:nvSpPr>
          <p:spPr>
            <a:xfrm>
              <a:off x="256032" y="4203192"/>
              <a:ext cx="8622792" cy="64008"/>
            </a:xfrm>
            <a:prstGeom prst="rect">
              <a:avLst/>
            </a:prstGeom>
            <a:solidFill>
              <a:schemeClr val="bg2">
                <a:lumMod val="40000"/>
                <a:lumOff val="60000"/>
              </a:schemeClr>
            </a:solidFill>
            <a:ln w="3175">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Title 1"/>
          <p:cNvSpPr>
            <a:spLocks noGrp="1"/>
          </p:cNvSpPr>
          <p:nvPr>
            <p:ph type="title"/>
          </p:nvPr>
        </p:nvSpPr>
        <p:spPr>
          <a:xfrm>
            <a:off x="530351" y="4287819"/>
            <a:ext cx="8021977" cy="916193"/>
          </a:xfrm>
        </p:spPr>
        <p:txBody>
          <a:bodyPr anchor="b">
            <a:noAutofit/>
          </a:bodyPr>
          <a:lstStyle>
            <a:lvl1pPr algn="l">
              <a:defRPr sz="3600" b="0"/>
            </a:lvl1pPr>
          </a:lstStyle>
          <a:p>
            <a:r>
              <a:rPr lang="fr-CA" smtClean="0"/>
              <a:t>Cliquez et modifiez le titre</a:t>
            </a:r>
            <a:endParaRPr dirty="0"/>
          </a:p>
        </p:txBody>
      </p:sp>
      <p:sp>
        <p:nvSpPr>
          <p:cNvPr id="3" name="Picture Placeholder 2"/>
          <p:cNvSpPr>
            <a:spLocks noGrp="1"/>
          </p:cNvSpPr>
          <p:nvPr>
            <p:ph type="pic" idx="1"/>
          </p:nvPr>
        </p:nvSpPr>
        <p:spPr>
          <a:xfrm>
            <a:off x="356347" y="331694"/>
            <a:ext cx="8421624" cy="3783106"/>
          </a:xfrm>
        </p:spPr>
        <p:txBody>
          <a:bodyPr>
            <a:normAutofit/>
          </a:bodyPr>
          <a:lstStyle>
            <a:lvl1pPr marL="0" indent="0">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fr-CA" smtClean="0"/>
              <a:t>Faire glisser l'image vers l'espace réservé ou cliquer sur l'icône pour l'ajouter</a:t>
            </a:r>
            <a:endParaRPr/>
          </a:p>
        </p:txBody>
      </p:sp>
      <p:sp>
        <p:nvSpPr>
          <p:cNvPr id="4" name="Text Placeholder 3"/>
          <p:cNvSpPr>
            <a:spLocks noGrp="1"/>
          </p:cNvSpPr>
          <p:nvPr>
            <p:ph type="body" sz="half" idx="2"/>
          </p:nvPr>
        </p:nvSpPr>
        <p:spPr>
          <a:xfrm>
            <a:off x="530351" y="5271247"/>
            <a:ext cx="8021977" cy="1013011"/>
          </a:xfrm>
        </p:spPr>
        <p:txBody>
          <a:bodyPr vert="horz" lIns="91440" tIns="45720" rIns="91440" bIns="45720" rtlCol="0">
            <a:normAutofit/>
          </a:bodyPr>
          <a:lstStyle>
            <a:lvl1pPr marL="0" indent="0">
              <a:spcBef>
                <a:spcPts val="0"/>
              </a:spcBef>
              <a:buNone/>
              <a:defRPr sz="1800" kern="1200">
                <a:solidFill>
                  <a:schemeClr val="tx1">
                    <a:lumMod val="75000"/>
                    <a:lumOff val="25000"/>
                  </a:schemeClr>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l" defTabSz="914400" rtl="0" eaLnBrk="1" latinLnBrk="0" hangingPunct="1">
              <a:lnSpc>
                <a:spcPct val="120000"/>
              </a:lnSpc>
              <a:spcBef>
                <a:spcPts val="2000"/>
              </a:spcBef>
              <a:buClr>
                <a:schemeClr val="bg1">
                  <a:lumMod val="75000"/>
                  <a:lumOff val="25000"/>
                </a:schemeClr>
              </a:buClr>
              <a:buFont typeface="Arial" pitchFamily="34" charset="0"/>
              <a:buNone/>
            </a:pPr>
            <a:r>
              <a:rPr lang="fr-CA" smtClean="0"/>
              <a:t>Cliquez pour modifier les styles du texte du masque</a:t>
            </a:r>
          </a:p>
        </p:txBody>
      </p:sp>
      <p:sp>
        <p:nvSpPr>
          <p:cNvPr id="5" name="Date Placeholder 4"/>
          <p:cNvSpPr>
            <a:spLocks noGrp="1"/>
          </p:cNvSpPr>
          <p:nvPr>
            <p:ph type="dt" sz="half" idx="10"/>
          </p:nvPr>
        </p:nvSpPr>
        <p:spPr/>
        <p:txBody>
          <a:bodyPr/>
          <a:lstStyle/>
          <a:p>
            <a:fld id="{7D290233-0DD1-4A80-BB1E-9ADC3556DBB6}" type="datetimeFigureOut">
              <a:rPr lang="en-US" smtClean="0"/>
              <a:t>14/05/2015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FE4BAC9-6D41-4691-9299-18EF07EF0177}" type="slidenum">
              <a:rPr lang="en-US" smtClean="0"/>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grpSp>
        <p:nvGrpSpPr>
          <p:cNvPr id="13" name="Group 12"/>
          <p:cNvGrpSpPr/>
          <p:nvPr/>
        </p:nvGrpSpPr>
        <p:grpSpPr>
          <a:xfrm>
            <a:off x="182880" y="173699"/>
            <a:ext cx="8778240" cy="6510602"/>
            <a:chOff x="182880" y="173699"/>
            <a:chExt cx="8778240" cy="6510602"/>
          </a:xfrm>
        </p:grpSpPr>
        <p:sp>
          <p:nvSpPr>
            <p:cNvPr id="14" name="Rectangle 13"/>
            <p:cNvSpPr/>
            <p:nvPr/>
          </p:nvSpPr>
          <p:spPr>
            <a:xfrm>
              <a:off x="182880" y="173699"/>
              <a:ext cx="8778240" cy="6510602"/>
            </a:xfrm>
            <a:prstGeom prst="rect">
              <a:avLst/>
            </a:prstGeom>
            <a:solidFill>
              <a:schemeClr val="bg1">
                <a:lumMod val="95000"/>
              </a:schemeClr>
            </a:solidFill>
            <a:ln w="12700">
              <a:noFill/>
            </a:ln>
            <a:effectLst>
              <a:outerShdw blurRad="63500" sx="101000" sy="101000" algn="ctr" rotWithShape="0">
                <a:prstClr val="black">
                  <a:alpha val="40000"/>
                </a:prstClr>
              </a:outerShdw>
            </a:effectLst>
            <a:scene3d>
              <a:camera prst="perspectiveFront" fov="4800000"/>
              <a:lightRig rig="threePt" dir="t"/>
            </a:scene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15" name="Group 10"/>
            <p:cNvGrpSpPr/>
            <p:nvPr/>
          </p:nvGrpSpPr>
          <p:grpSpPr>
            <a:xfrm>
              <a:off x="256032" y="237744"/>
              <a:ext cx="8622792" cy="6364224"/>
              <a:chOff x="247157" y="247430"/>
              <a:chExt cx="8622792" cy="6364224"/>
            </a:xfrm>
          </p:grpSpPr>
          <p:sp>
            <p:nvSpPr>
              <p:cNvPr id="16" name="Rectangle 15"/>
              <p:cNvSpPr>
                <a:spLocks/>
              </p:cNvSpPr>
              <p:nvPr/>
            </p:nvSpPr>
            <p:spPr>
              <a:xfrm>
                <a:off x="247157" y="247430"/>
                <a:ext cx="8622792" cy="6364224"/>
              </a:xfrm>
              <a:prstGeom prst="rect">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cxnSp>
            <p:nvCxnSpPr>
              <p:cNvPr id="17" name="Straight Connector 16"/>
              <p:cNvCxnSpPr/>
              <p:nvPr/>
            </p:nvCxnSpPr>
            <p:spPr>
              <a:xfrm>
                <a:off x="247157" y="6389024"/>
                <a:ext cx="8622792" cy="1588"/>
              </a:xfrm>
              <a:prstGeom prst="line">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cxnSp>
          <p:sp>
            <p:nvSpPr>
              <p:cNvPr id="18" name="Rectangle 17"/>
              <p:cNvSpPr/>
              <p:nvPr/>
            </p:nvSpPr>
            <p:spPr>
              <a:xfrm>
                <a:off x="247157" y="1612392"/>
                <a:ext cx="8622792" cy="64008"/>
              </a:xfrm>
              <a:prstGeom prst="rect">
                <a:avLst/>
              </a:prstGeom>
              <a:solidFill>
                <a:schemeClr val="bg2">
                  <a:lumMod val="40000"/>
                  <a:lumOff val="60000"/>
                </a:schemeClr>
              </a:solidFill>
              <a:ln w="3175">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grpSp>
      <p:sp>
        <p:nvSpPr>
          <p:cNvPr id="2" name="Title 1"/>
          <p:cNvSpPr>
            <a:spLocks noGrp="1"/>
          </p:cNvSpPr>
          <p:nvPr>
            <p:ph type="title"/>
          </p:nvPr>
        </p:nvSpPr>
        <p:spPr/>
        <p:txBody>
          <a:bodyPr/>
          <a:lstStyle/>
          <a:p>
            <a:r>
              <a:rPr lang="fr-CA" smtClean="0"/>
              <a:t>Cliquez et modifiez le titre</a:t>
            </a:r>
            <a:endParaRPr/>
          </a:p>
        </p:txBody>
      </p:sp>
      <p:sp>
        <p:nvSpPr>
          <p:cNvPr id="3" name="Vertical Text Placeholder 2"/>
          <p:cNvSpPr>
            <a:spLocks noGrp="1"/>
          </p:cNvSpPr>
          <p:nvPr>
            <p:ph type="body" orient="vert" idx="1"/>
          </p:nvPr>
        </p:nvSpPr>
        <p:spPr/>
        <p:txBody>
          <a:bodyPr vert="eaVert"/>
          <a:lstStyle>
            <a:lvl5pPr>
              <a:defRPr/>
            </a:lvl5pPr>
          </a:lstStyle>
          <a:p>
            <a:pPr lvl="0"/>
            <a:r>
              <a:rPr lang="fr-CA" smtClean="0"/>
              <a:t>Cliquez pour modifier les styles du texte du masque</a:t>
            </a:r>
          </a:p>
          <a:p>
            <a:pPr lvl="1"/>
            <a:r>
              <a:rPr lang="fr-CA" smtClean="0"/>
              <a:t>Deuxième niveau</a:t>
            </a:r>
          </a:p>
          <a:p>
            <a:pPr lvl="2"/>
            <a:r>
              <a:rPr lang="fr-CA" smtClean="0"/>
              <a:t>Troisième niveau</a:t>
            </a:r>
          </a:p>
          <a:p>
            <a:pPr lvl="3"/>
            <a:r>
              <a:rPr lang="fr-CA" smtClean="0"/>
              <a:t>Quatrième niveau</a:t>
            </a:r>
          </a:p>
          <a:p>
            <a:pPr lvl="4"/>
            <a:r>
              <a:rPr lang="fr-CA" smtClean="0"/>
              <a:t>Cinquième niveau</a:t>
            </a:r>
            <a:endParaRPr dirty="0"/>
          </a:p>
        </p:txBody>
      </p:sp>
      <p:sp>
        <p:nvSpPr>
          <p:cNvPr id="4" name="Date Placeholder 3"/>
          <p:cNvSpPr>
            <a:spLocks noGrp="1"/>
          </p:cNvSpPr>
          <p:nvPr>
            <p:ph type="dt" sz="half" idx="10"/>
          </p:nvPr>
        </p:nvSpPr>
        <p:spPr/>
        <p:txBody>
          <a:bodyPr/>
          <a:lstStyle/>
          <a:p>
            <a:fld id="{7D290233-0DD1-4A80-BB1E-9ADC3556DBB6}" type="datetimeFigureOut">
              <a:rPr lang="en-US" smtClean="0"/>
              <a:t>14/05/2015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FE4BAC9-6D41-4691-9299-18EF07EF0177}" type="slidenum">
              <a:rPr lang="en-US" smtClean="0"/>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grpSp>
        <p:nvGrpSpPr>
          <p:cNvPr id="9" name="Group 8"/>
          <p:cNvGrpSpPr/>
          <p:nvPr/>
        </p:nvGrpSpPr>
        <p:grpSpPr>
          <a:xfrm>
            <a:off x="182880" y="173699"/>
            <a:ext cx="8778240" cy="6510602"/>
            <a:chOff x="182880" y="173699"/>
            <a:chExt cx="8778240" cy="6510602"/>
          </a:xfrm>
        </p:grpSpPr>
        <p:grpSp>
          <p:nvGrpSpPr>
            <p:cNvPr id="14" name="Group 13"/>
            <p:cNvGrpSpPr/>
            <p:nvPr/>
          </p:nvGrpSpPr>
          <p:grpSpPr>
            <a:xfrm>
              <a:off x="182880" y="173699"/>
              <a:ext cx="8778240" cy="6510602"/>
              <a:chOff x="182880" y="173699"/>
              <a:chExt cx="8778240" cy="6510602"/>
            </a:xfrm>
          </p:grpSpPr>
          <p:sp>
            <p:nvSpPr>
              <p:cNvPr id="15" name="Rectangle 14"/>
              <p:cNvSpPr/>
              <p:nvPr/>
            </p:nvSpPr>
            <p:spPr>
              <a:xfrm>
                <a:off x="182880" y="173699"/>
                <a:ext cx="8778240" cy="6510602"/>
              </a:xfrm>
              <a:prstGeom prst="rect">
                <a:avLst/>
              </a:prstGeom>
              <a:solidFill>
                <a:schemeClr val="bg1">
                  <a:lumMod val="95000"/>
                </a:schemeClr>
              </a:solidFill>
              <a:ln w="12700">
                <a:noFill/>
              </a:ln>
              <a:effectLst>
                <a:outerShdw blurRad="63500" sx="101000" sy="101000" algn="ctr" rotWithShape="0">
                  <a:prstClr val="black">
                    <a:alpha val="40000"/>
                  </a:prstClr>
                </a:outerShdw>
              </a:effectLst>
              <a:scene3d>
                <a:camera prst="perspectiveFront" fov="4800000"/>
                <a:lightRig rig="threePt" dir="t"/>
              </a:scene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16" name="Group 10"/>
              <p:cNvGrpSpPr/>
              <p:nvPr/>
            </p:nvGrpSpPr>
            <p:grpSpPr>
              <a:xfrm>
                <a:off x="256032" y="237744"/>
                <a:ext cx="8622792" cy="6364224"/>
                <a:chOff x="247157" y="247430"/>
                <a:chExt cx="8622792" cy="6364224"/>
              </a:xfrm>
            </p:grpSpPr>
            <p:sp>
              <p:nvSpPr>
                <p:cNvPr id="17" name="Rectangle 16"/>
                <p:cNvSpPr>
                  <a:spLocks/>
                </p:cNvSpPr>
                <p:nvPr/>
              </p:nvSpPr>
              <p:spPr>
                <a:xfrm>
                  <a:off x="247157" y="247430"/>
                  <a:ext cx="8622792" cy="6364224"/>
                </a:xfrm>
                <a:prstGeom prst="rect">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cxnSp>
              <p:nvCxnSpPr>
                <p:cNvPr id="19" name="Straight Connector 18"/>
                <p:cNvCxnSpPr/>
                <p:nvPr/>
              </p:nvCxnSpPr>
              <p:spPr>
                <a:xfrm>
                  <a:off x="247157" y="6389024"/>
                  <a:ext cx="8622792" cy="1588"/>
                </a:xfrm>
                <a:prstGeom prst="line">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cxnSp>
          </p:grpSp>
        </p:grpSp>
        <p:sp>
          <p:nvSpPr>
            <p:cNvPr id="18" name="Rectangle 17"/>
            <p:cNvSpPr/>
            <p:nvPr/>
          </p:nvSpPr>
          <p:spPr>
            <a:xfrm rot="5400000">
              <a:off x="4242277" y="3274090"/>
              <a:ext cx="6135624" cy="64008"/>
            </a:xfrm>
            <a:prstGeom prst="rect">
              <a:avLst/>
            </a:prstGeom>
            <a:solidFill>
              <a:schemeClr val="bg2">
                <a:lumMod val="40000"/>
                <a:lumOff val="60000"/>
              </a:schemeClr>
            </a:solidFill>
            <a:ln w="3175">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Vertical Title 1"/>
          <p:cNvSpPr>
            <a:spLocks noGrp="1"/>
          </p:cNvSpPr>
          <p:nvPr>
            <p:ph type="title" orient="vert"/>
          </p:nvPr>
        </p:nvSpPr>
        <p:spPr>
          <a:xfrm>
            <a:off x="7391399" y="609600"/>
            <a:ext cx="1416423" cy="5516563"/>
          </a:xfrm>
        </p:spPr>
        <p:txBody>
          <a:bodyPr vert="eaVert">
            <a:normAutofit/>
          </a:bodyPr>
          <a:lstStyle>
            <a:lvl1pPr>
              <a:defRPr sz="3600"/>
            </a:lvl1pPr>
          </a:lstStyle>
          <a:p>
            <a:r>
              <a:rPr lang="fr-CA" smtClean="0"/>
              <a:t>Cliquez et modifiez le titre</a:t>
            </a:r>
            <a:endParaRPr/>
          </a:p>
        </p:txBody>
      </p:sp>
      <p:sp>
        <p:nvSpPr>
          <p:cNvPr id="3" name="Vertical Text Placeholder 2"/>
          <p:cNvSpPr>
            <a:spLocks noGrp="1"/>
          </p:cNvSpPr>
          <p:nvPr>
            <p:ph type="body" orient="vert" idx="1"/>
          </p:nvPr>
        </p:nvSpPr>
        <p:spPr>
          <a:xfrm>
            <a:off x="578222" y="609600"/>
            <a:ext cx="6279777" cy="5516563"/>
          </a:xfrm>
        </p:spPr>
        <p:txBody>
          <a:bodyPr vert="eaVert"/>
          <a:lstStyle>
            <a:lvl5pPr>
              <a:defRPr/>
            </a:lvl5pPr>
          </a:lstStyle>
          <a:p>
            <a:pPr lvl="0"/>
            <a:r>
              <a:rPr lang="fr-CA" smtClean="0"/>
              <a:t>Cliquez pour modifier les styles du texte du masque</a:t>
            </a:r>
          </a:p>
          <a:p>
            <a:pPr lvl="1"/>
            <a:r>
              <a:rPr lang="fr-CA" smtClean="0"/>
              <a:t>Deuxième niveau</a:t>
            </a:r>
          </a:p>
          <a:p>
            <a:pPr lvl="2"/>
            <a:r>
              <a:rPr lang="fr-CA" smtClean="0"/>
              <a:t>Troisième niveau</a:t>
            </a:r>
          </a:p>
          <a:p>
            <a:pPr lvl="3"/>
            <a:r>
              <a:rPr lang="fr-CA" smtClean="0"/>
              <a:t>Quatrième niveau</a:t>
            </a:r>
          </a:p>
          <a:p>
            <a:pPr lvl="4"/>
            <a:r>
              <a:rPr lang="fr-CA" smtClean="0"/>
              <a:t>Cinquième niveau</a:t>
            </a:r>
            <a:endParaRPr dirty="0"/>
          </a:p>
        </p:txBody>
      </p:sp>
      <p:sp>
        <p:nvSpPr>
          <p:cNvPr id="4" name="Date Placeholder 3"/>
          <p:cNvSpPr>
            <a:spLocks noGrp="1"/>
          </p:cNvSpPr>
          <p:nvPr>
            <p:ph type="dt" sz="half" idx="10"/>
          </p:nvPr>
        </p:nvSpPr>
        <p:spPr/>
        <p:txBody>
          <a:bodyPr/>
          <a:lstStyle/>
          <a:p>
            <a:fld id="{7D290233-0DD1-4A80-BB1E-9ADC3556DBB6}" type="datetimeFigureOut">
              <a:rPr lang="en-US" smtClean="0"/>
              <a:t>14/05/2015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FE4BAC9-6D41-4691-9299-18EF07EF0177}"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grpSp>
        <p:nvGrpSpPr>
          <p:cNvPr id="9" name="Group 8"/>
          <p:cNvGrpSpPr/>
          <p:nvPr/>
        </p:nvGrpSpPr>
        <p:grpSpPr>
          <a:xfrm>
            <a:off x="182880" y="173699"/>
            <a:ext cx="8778240" cy="6510602"/>
            <a:chOff x="182880" y="173699"/>
            <a:chExt cx="8778240" cy="6510602"/>
          </a:xfrm>
        </p:grpSpPr>
        <p:sp>
          <p:nvSpPr>
            <p:cNvPr id="13" name="Rectangle 12"/>
            <p:cNvSpPr/>
            <p:nvPr/>
          </p:nvSpPr>
          <p:spPr>
            <a:xfrm>
              <a:off x="182880" y="173699"/>
              <a:ext cx="8778240" cy="6510602"/>
            </a:xfrm>
            <a:prstGeom prst="rect">
              <a:avLst/>
            </a:prstGeom>
            <a:solidFill>
              <a:schemeClr val="bg1">
                <a:lumMod val="95000"/>
              </a:schemeClr>
            </a:solidFill>
            <a:ln w="12700">
              <a:noFill/>
            </a:ln>
            <a:effectLst>
              <a:outerShdw blurRad="63500" sx="101000" sy="101000" algn="ctr" rotWithShape="0">
                <a:prstClr val="black">
                  <a:alpha val="40000"/>
                </a:prstClr>
              </a:outerShdw>
            </a:effectLst>
            <a:scene3d>
              <a:camera prst="perspectiveFront" fov="4800000"/>
              <a:lightRig rig="threePt" dir="t"/>
            </a:scene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8" name="Group 10"/>
            <p:cNvGrpSpPr/>
            <p:nvPr/>
          </p:nvGrpSpPr>
          <p:grpSpPr>
            <a:xfrm>
              <a:off x="256032" y="237744"/>
              <a:ext cx="8622792" cy="6364224"/>
              <a:chOff x="247157" y="247430"/>
              <a:chExt cx="8622792" cy="6364224"/>
            </a:xfrm>
          </p:grpSpPr>
          <p:sp>
            <p:nvSpPr>
              <p:cNvPr id="19" name="Rectangle 18"/>
              <p:cNvSpPr>
                <a:spLocks/>
              </p:cNvSpPr>
              <p:nvPr/>
            </p:nvSpPr>
            <p:spPr>
              <a:xfrm>
                <a:off x="247157" y="247430"/>
                <a:ext cx="8622792" cy="6364224"/>
              </a:xfrm>
              <a:prstGeom prst="rect">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cxnSp>
            <p:nvCxnSpPr>
              <p:cNvPr id="20" name="Straight Connector 19"/>
              <p:cNvCxnSpPr/>
              <p:nvPr/>
            </p:nvCxnSpPr>
            <p:spPr>
              <a:xfrm>
                <a:off x="247157" y="6389024"/>
                <a:ext cx="8622792" cy="1588"/>
              </a:xfrm>
              <a:prstGeom prst="line">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cxnSp>
          <p:sp>
            <p:nvSpPr>
              <p:cNvPr id="21" name="Rectangle 20"/>
              <p:cNvSpPr/>
              <p:nvPr/>
            </p:nvSpPr>
            <p:spPr>
              <a:xfrm>
                <a:off x="247157" y="1612392"/>
                <a:ext cx="8622792" cy="64008"/>
              </a:xfrm>
              <a:prstGeom prst="rect">
                <a:avLst/>
              </a:prstGeom>
              <a:solidFill>
                <a:schemeClr val="bg2">
                  <a:lumMod val="40000"/>
                  <a:lumOff val="60000"/>
                </a:schemeClr>
              </a:solidFill>
              <a:ln w="3175">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grpSp>
      <p:sp>
        <p:nvSpPr>
          <p:cNvPr id="2" name="Title 1"/>
          <p:cNvSpPr>
            <a:spLocks noGrp="1"/>
          </p:cNvSpPr>
          <p:nvPr>
            <p:ph type="title"/>
          </p:nvPr>
        </p:nvSpPr>
        <p:spPr/>
        <p:txBody>
          <a:bodyPr/>
          <a:lstStyle/>
          <a:p>
            <a:r>
              <a:rPr lang="fr-CA" smtClean="0"/>
              <a:t>Cliquez et modifiez le titre</a:t>
            </a:r>
            <a:endParaRPr/>
          </a:p>
        </p:txBody>
      </p:sp>
      <p:sp>
        <p:nvSpPr>
          <p:cNvPr id="3" name="Content Placeholder 2"/>
          <p:cNvSpPr>
            <a:spLocks noGrp="1"/>
          </p:cNvSpPr>
          <p:nvPr>
            <p:ph idx="1"/>
          </p:nvPr>
        </p:nvSpPr>
        <p:spPr/>
        <p:txBody>
          <a:bodyPr/>
          <a:lstStyle>
            <a:lvl5pPr>
              <a:defRPr/>
            </a:lvl5pPr>
          </a:lstStyle>
          <a:p>
            <a:pPr lvl="0"/>
            <a:r>
              <a:rPr lang="fr-CA" smtClean="0"/>
              <a:t>Cliquez pour modifier les styles du texte du masque</a:t>
            </a:r>
          </a:p>
          <a:p>
            <a:pPr lvl="1"/>
            <a:r>
              <a:rPr lang="fr-CA" smtClean="0"/>
              <a:t>Deuxième niveau</a:t>
            </a:r>
          </a:p>
          <a:p>
            <a:pPr lvl="2"/>
            <a:r>
              <a:rPr lang="fr-CA" smtClean="0"/>
              <a:t>Troisième niveau</a:t>
            </a:r>
          </a:p>
          <a:p>
            <a:pPr lvl="3"/>
            <a:r>
              <a:rPr lang="fr-CA" smtClean="0"/>
              <a:t>Quatrième niveau</a:t>
            </a:r>
          </a:p>
          <a:p>
            <a:pPr lvl="4"/>
            <a:r>
              <a:rPr lang="fr-CA" smtClean="0"/>
              <a:t>Cinquième niveau</a:t>
            </a:r>
            <a:endParaRPr dirty="0"/>
          </a:p>
        </p:txBody>
      </p:sp>
      <p:sp>
        <p:nvSpPr>
          <p:cNvPr id="4" name="Date Placeholder 3"/>
          <p:cNvSpPr>
            <a:spLocks noGrp="1"/>
          </p:cNvSpPr>
          <p:nvPr>
            <p:ph type="dt" sz="half" idx="10"/>
          </p:nvPr>
        </p:nvSpPr>
        <p:spPr/>
        <p:txBody>
          <a:bodyPr/>
          <a:lstStyle/>
          <a:p>
            <a:fld id="{7D290233-0DD1-4A80-BB1E-9ADC3556DBB6}" type="datetimeFigureOut">
              <a:rPr lang="en-US" smtClean="0"/>
              <a:t>14/05/2015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FE4BAC9-6D41-4691-9299-18EF07EF0177}"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Diapositive de titre avec image">
    <p:spTree>
      <p:nvGrpSpPr>
        <p:cNvPr id="1" name=""/>
        <p:cNvGrpSpPr/>
        <p:nvPr/>
      </p:nvGrpSpPr>
      <p:grpSpPr>
        <a:xfrm>
          <a:off x="0" y="0"/>
          <a:ext cx="0" cy="0"/>
          <a:chOff x="0" y="0"/>
          <a:chExt cx="0" cy="0"/>
        </a:xfrm>
      </p:grpSpPr>
      <p:grpSp>
        <p:nvGrpSpPr>
          <p:cNvPr id="10" name="Group 9"/>
          <p:cNvGrpSpPr/>
          <p:nvPr/>
        </p:nvGrpSpPr>
        <p:grpSpPr>
          <a:xfrm>
            <a:off x="486873" y="411480"/>
            <a:ext cx="8170254" cy="6035040"/>
            <a:chOff x="486873" y="411480"/>
            <a:chExt cx="8170254" cy="6035040"/>
          </a:xfrm>
        </p:grpSpPr>
        <p:sp>
          <p:nvSpPr>
            <p:cNvPr id="12" name="Rectangle 11"/>
            <p:cNvSpPr/>
            <p:nvPr/>
          </p:nvSpPr>
          <p:spPr>
            <a:xfrm>
              <a:off x="486873" y="411480"/>
              <a:ext cx="8170254" cy="6035040"/>
            </a:xfrm>
            <a:prstGeom prst="rect">
              <a:avLst/>
            </a:prstGeom>
            <a:solidFill>
              <a:schemeClr val="bg1">
                <a:lumMod val="95000"/>
              </a:schemeClr>
            </a:solidFill>
            <a:ln w="12700">
              <a:noFill/>
            </a:ln>
            <a:effectLst>
              <a:outerShdw blurRad="63500" sx="101000" sy="101000" algn="ctr" rotWithShape="0">
                <a:prstClr val="black">
                  <a:alpha val="40000"/>
                </a:prstClr>
              </a:outerShdw>
            </a:effectLst>
            <a:scene3d>
              <a:camera prst="perspectiveFront" fov="4800000"/>
              <a:lightRig rig="threePt" dir="t"/>
            </a:scene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6" name="Group 11"/>
            <p:cNvGrpSpPr/>
            <p:nvPr/>
          </p:nvGrpSpPr>
          <p:grpSpPr>
            <a:xfrm>
              <a:off x="562842" y="475488"/>
              <a:ext cx="7982713" cy="5888736"/>
              <a:chOff x="562842" y="475488"/>
              <a:chExt cx="7982713" cy="5888736"/>
            </a:xfrm>
          </p:grpSpPr>
          <p:sp>
            <p:nvSpPr>
              <p:cNvPr id="8" name="Rectangle 7"/>
              <p:cNvSpPr>
                <a:spLocks/>
              </p:cNvSpPr>
              <p:nvPr/>
            </p:nvSpPr>
            <p:spPr>
              <a:xfrm>
                <a:off x="562843" y="475488"/>
                <a:ext cx="7982712" cy="5888736"/>
              </a:xfrm>
              <a:prstGeom prst="rect">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cxnSp>
            <p:nvCxnSpPr>
              <p:cNvPr id="9" name="Straight Connector 8"/>
              <p:cNvCxnSpPr/>
              <p:nvPr/>
            </p:nvCxnSpPr>
            <p:spPr>
              <a:xfrm>
                <a:off x="562842" y="6133646"/>
                <a:ext cx="7982712" cy="1472"/>
              </a:xfrm>
              <a:prstGeom prst="line">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cxnSp>
          <p:cxnSp>
            <p:nvCxnSpPr>
              <p:cNvPr id="11" name="Straight Connector 10"/>
              <p:cNvCxnSpPr/>
              <p:nvPr/>
            </p:nvCxnSpPr>
            <p:spPr>
              <a:xfrm>
                <a:off x="562842" y="3427528"/>
                <a:ext cx="7982712" cy="1472"/>
              </a:xfrm>
              <a:prstGeom prst="line">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cxnSp>
        </p:grpSp>
      </p:grpSp>
      <p:sp>
        <p:nvSpPr>
          <p:cNvPr id="2" name="Title 1"/>
          <p:cNvSpPr>
            <a:spLocks noGrp="1"/>
          </p:cNvSpPr>
          <p:nvPr>
            <p:ph type="ctrTitle"/>
          </p:nvPr>
        </p:nvSpPr>
        <p:spPr>
          <a:xfrm>
            <a:off x="900113" y="3442447"/>
            <a:ext cx="7345362" cy="1532965"/>
          </a:xfrm>
        </p:spPr>
        <p:txBody>
          <a:bodyPr anchor="b" anchorCtr="0">
            <a:normAutofit/>
          </a:bodyPr>
          <a:lstStyle>
            <a:lvl1pPr>
              <a:defRPr sz="5400"/>
            </a:lvl1pPr>
          </a:lstStyle>
          <a:p>
            <a:r>
              <a:rPr lang="fr-CA" smtClean="0"/>
              <a:t>Cliquez et modifiez le titre</a:t>
            </a:r>
            <a:endParaRPr/>
          </a:p>
        </p:txBody>
      </p:sp>
      <p:sp>
        <p:nvSpPr>
          <p:cNvPr id="3" name="Subtitle 2"/>
          <p:cNvSpPr>
            <a:spLocks noGrp="1"/>
          </p:cNvSpPr>
          <p:nvPr>
            <p:ph type="subTitle" idx="1"/>
          </p:nvPr>
        </p:nvSpPr>
        <p:spPr>
          <a:xfrm>
            <a:off x="900113" y="5029200"/>
            <a:ext cx="7345362" cy="990600"/>
          </a:xfrm>
        </p:spPr>
        <p:txBody>
          <a:bodyPr>
            <a:normAutofit/>
          </a:bodyPr>
          <a:lstStyle>
            <a:lvl1pPr marL="0" indent="0" algn="ctr">
              <a:spcBef>
                <a:spcPts val="300"/>
              </a:spcBef>
              <a:buNone/>
              <a:defRPr sz="2000">
                <a:solidFill>
                  <a:schemeClr val="tx1">
                    <a:lumMod val="75000"/>
                    <a:lumOff val="2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CA" smtClean="0"/>
              <a:t>Cliquez pour modifier le style des sous-titres du masque</a:t>
            </a:r>
            <a:endParaRPr dirty="0"/>
          </a:p>
        </p:txBody>
      </p:sp>
      <p:sp>
        <p:nvSpPr>
          <p:cNvPr id="4" name="Date Placeholder 3"/>
          <p:cNvSpPr>
            <a:spLocks noGrp="1"/>
          </p:cNvSpPr>
          <p:nvPr>
            <p:ph type="dt" sz="half" idx="10"/>
          </p:nvPr>
        </p:nvSpPr>
        <p:spPr>
          <a:xfrm>
            <a:off x="569259" y="6122894"/>
            <a:ext cx="2133600" cy="259317"/>
          </a:xfrm>
        </p:spPr>
        <p:txBody>
          <a:bodyPr/>
          <a:lstStyle/>
          <a:p>
            <a:fld id="{7D290233-0DD1-4A80-BB1E-9ADC3556DBB6}" type="datetimeFigureOut">
              <a:rPr lang="en-US" smtClean="0"/>
              <a:t>14/05/2015</a:t>
            </a:fld>
            <a:endParaRPr lang="en-US"/>
          </a:p>
        </p:txBody>
      </p:sp>
      <p:sp>
        <p:nvSpPr>
          <p:cNvPr id="5" name="Footer Placeholder 4"/>
          <p:cNvSpPr>
            <a:spLocks noGrp="1"/>
          </p:cNvSpPr>
          <p:nvPr>
            <p:ph type="ftr" sz="quarter" idx="11"/>
          </p:nvPr>
        </p:nvSpPr>
        <p:spPr>
          <a:xfrm>
            <a:off x="5638800" y="6124401"/>
            <a:ext cx="2895600" cy="257810"/>
          </a:xfrm>
        </p:spPr>
        <p:txBody>
          <a:bodyPr/>
          <a:lstStyle/>
          <a:p>
            <a:endParaRPr lang="en-US"/>
          </a:p>
        </p:txBody>
      </p:sp>
      <p:sp>
        <p:nvSpPr>
          <p:cNvPr id="14" name="Picture Placeholder 13"/>
          <p:cNvSpPr>
            <a:spLocks noGrp="1"/>
          </p:cNvSpPr>
          <p:nvPr>
            <p:ph type="pic" sz="quarter" idx="12"/>
          </p:nvPr>
        </p:nvSpPr>
        <p:spPr>
          <a:xfrm>
            <a:off x="636493" y="533400"/>
            <a:ext cx="7836408" cy="2828925"/>
          </a:xfrm>
        </p:spPr>
        <p:txBody>
          <a:bodyPr>
            <a:normAutofit/>
          </a:bodyPr>
          <a:lstStyle>
            <a:lvl1pPr>
              <a:buNone/>
              <a:defRPr sz="2000"/>
            </a:lvl1pPr>
          </a:lstStyle>
          <a:p>
            <a:r>
              <a:rPr lang="fr-CA" smtClean="0"/>
              <a:t>Faire glisser l'image vers l'espace réservé ou cliquer sur l'icône pour l'ajouter</a:t>
            </a:r>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En-tête de section">
    <p:spTree>
      <p:nvGrpSpPr>
        <p:cNvPr id="1" name=""/>
        <p:cNvGrpSpPr/>
        <p:nvPr/>
      </p:nvGrpSpPr>
      <p:grpSpPr>
        <a:xfrm>
          <a:off x="0" y="0"/>
          <a:ext cx="0" cy="0"/>
          <a:chOff x="0" y="0"/>
          <a:chExt cx="0" cy="0"/>
        </a:xfrm>
      </p:grpSpPr>
      <p:grpSp>
        <p:nvGrpSpPr>
          <p:cNvPr id="9" name="Group 8"/>
          <p:cNvGrpSpPr/>
          <p:nvPr/>
        </p:nvGrpSpPr>
        <p:grpSpPr>
          <a:xfrm>
            <a:off x="182880" y="173699"/>
            <a:ext cx="8778240" cy="6510602"/>
            <a:chOff x="182880" y="173699"/>
            <a:chExt cx="8778240" cy="6510602"/>
          </a:xfrm>
        </p:grpSpPr>
        <p:sp>
          <p:nvSpPr>
            <p:cNvPr id="12" name="Rectangle 11"/>
            <p:cNvSpPr/>
            <p:nvPr/>
          </p:nvSpPr>
          <p:spPr>
            <a:xfrm>
              <a:off x="182880" y="173699"/>
              <a:ext cx="8778240" cy="6510602"/>
            </a:xfrm>
            <a:prstGeom prst="rect">
              <a:avLst/>
            </a:prstGeom>
            <a:solidFill>
              <a:schemeClr val="bg1">
                <a:lumMod val="95000"/>
              </a:schemeClr>
            </a:solidFill>
            <a:ln w="12700">
              <a:noFill/>
            </a:ln>
            <a:effectLst>
              <a:outerShdw blurRad="63500" sx="101000" sy="101000" algn="ctr" rotWithShape="0">
                <a:prstClr val="black">
                  <a:alpha val="40000"/>
                </a:prstClr>
              </a:outerShdw>
            </a:effectLst>
            <a:scene3d>
              <a:camera prst="perspectiveFront" fov="4800000"/>
              <a:lightRig rig="threePt" dir="t"/>
            </a:scene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8" name="Group 10"/>
            <p:cNvGrpSpPr/>
            <p:nvPr/>
          </p:nvGrpSpPr>
          <p:grpSpPr>
            <a:xfrm>
              <a:off x="256032" y="237744"/>
              <a:ext cx="8622792" cy="6364224"/>
              <a:chOff x="247157" y="247430"/>
              <a:chExt cx="8622792" cy="6364224"/>
            </a:xfrm>
          </p:grpSpPr>
          <p:sp>
            <p:nvSpPr>
              <p:cNvPr id="27" name="Rectangle 26"/>
              <p:cNvSpPr>
                <a:spLocks/>
              </p:cNvSpPr>
              <p:nvPr/>
            </p:nvSpPr>
            <p:spPr>
              <a:xfrm>
                <a:off x="247157" y="247430"/>
                <a:ext cx="8622792" cy="6364224"/>
              </a:xfrm>
              <a:prstGeom prst="rect">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cxnSp>
            <p:nvCxnSpPr>
              <p:cNvPr id="28" name="Straight Connector 27"/>
              <p:cNvCxnSpPr/>
              <p:nvPr/>
            </p:nvCxnSpPr>
            <p:spPr>
              <a:xfrm>
                <a:off x="247157" y="6389024"/>
                <a:ext cx="8622792" cy="1588"/>
              </a:xfrm>
              <a:prstGeom prst="line">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cxnSp>
        </p:grpSp>
      </p:grpSp>
      <p:sp>
        <p:nvSpPr>
          <p:cNvPr id="2" name="Title 1"/>
          <p:cNvSpPr>
            <a:spLocks noGrp="1"/>
          </p:cNvSpPr>
          <p:nvPr>
            <p:ph type="title"/>
          </p:nvPr>
        </p:nvSpPr>
        <p:spPr>
          <a:xfrm>
            <a:off x="900113" y="1371600"/>
            <a:ext cx="7345362" cy="1676400"/>
          </a:xfrm>
        </p:spPr>
        <p:txBody>
          <a:bodyPr anchor="b" anchorCtr="0">
            <a:noAutofit/>
          </a:bodyPr>
          <a:lstStyle>
            <a:lvl1pPr algn="ctr">
              <a:defRPr sz="5400" b="0" i="0" cap="none" baseline="0">
                <a:solidFill>
                  <a:schemeClr val="tx1">
                    <a:lumMod val="75000"/>
                    <a:lumOff val="25000"/>
                  </a:schemeClr>
                </a:solidFill>
              </a:defRPr>
            </a:lvl1pPr>
          </a:lstStyle>
          <a:p>
            <a:r>
              <a:rPr lang="fr-CA" smtClean="0"/>
              <a:t>Cliquez et modifiez le titre</a:t>
            </a:r>
            <a:endParaRPr dirty="0"/>
          </a:p>
        </p:txBody>
      </p:sp>
      <p:sp>
        <p:nvSpPr>
          <p:cNvPr id="3" name="Text Placeholder 2"/>
          <p:cNvSpPr>
            <a:spLocks noGrp="1"/>
          </p:cNvSpPr>
          <p:nvPr>
            <p:ph type="body" idx="1"/>
          </p:nvPr>
        </p:nvSpPr>
        <p:spPr>
          <a:xfrm>
            <a:off x="900113" y="3134566"/>
            <a:ext cx="7345362" cy="1500187"/>
          </a:xfrm>
        </p:spPr>
        <p:txBody>
          <a:bodyPr anchor="t" anchorCtr="0"/>
          <a:lstStyle>
            <a:lvl1pPr marL="0" indent="0" algn="ctr">
              <a:spcBef>
                <a:spcPts val="300"/>
              </a:spcBef>
              <a:buNone/>
              <a:defRPr sz="20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CA" smtClean="0"/>
              <a:t>Cliquez pour modifier les styles du texte du masque</a:t>
            </a:r>
          </a:p>
        </p:txBody>
      </p:sp>
      <p:sp>
        <p:nvSpPr>
          <p:cNvPr id="4" name="Date Placeholder 3"/>
          <p:cNvSpPr>
            <a:spLocks noGrp="1"/>
          </p:cNvSpPr>
          <p:nvPr>
            <p:ph type="dt" sz="half" idx="10"/>
          </p:nvPr>
        </p:nvSpPr>
        <p:spPr/>
        <p:txBody>
          <a:bodyPr/>
          <a:lstStyle/>
          <a:p>
            <a:fld id="{7D290233-0DD1-4A80-BB1E-9ADC3556DBB6}" type="datetimeFigureOut">
              <a:rPr lang="en-US" smtClean="0"/>
              <a:t>14/05/2015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FE4BAC9-6D41-4691-9299-18EF07EF0177}"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grpSp>
        <p:nvGrpSpPr>
          <p:cNvPr id="20" name="Group 19"/>
          <p:cNvGrpSpPr/>
          <p:nvPr/>
        </p:nvGrpSpPr>
        <p:grpSpPr>
          <a:xfrm>
            <a:off x="182880" y="173699"/>
            <a:ext cx="8778240" cy="6510602"/>
            <a:chOff x="182880" y="173699"/>
            <a:chExt cx="8778240" cy="6510602"/>
          </a:xfrm>
        </p:grpSpPr>
        <p:sp>
          <p:nvSpPr>
            <p:cNvPr id="21" name="Rectangle 20"/>
            <p:cNvSpPr/>
            <p:nvPr/>
          </p:nvSpPr>
          <p:spPr>
            <a:xfrm>
              <a:off x="182880" y="173699"/>
              <a:ext cx="8778240" cy="6510602"/>
            </a:xfrm>
            <a:prstGeom prst="rect">
              <a:avLst/>
            </a:prstGeom>
            <a:solidFill>
              <a:schemeClr val="bg1">
                <a:lumMod val="95000"/>
              </a:schemeClr>
            </a:solidFill>
            <a:ln w="12700">
              <a:noFill/>
            </a:ln>
            <a:effectLst>
              <a:outerShdw blurRad="63500" sx="101000" sy="101000" algn="ctr" rotWithShape="0">
                <a:prstClr val="black">
                  <a:alpha val="40000"/>
                </a:prstClr>
              </a:outerShdw>
            </a:effectLst>
            <a:scene3d>
              <a:camera prst="perspectiveFront" fov="4800000"/>
              <a:lightRig rig="threePt" dir="t"/>
            </a:scene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22" name="Group 10"/>
            <p:cNvGrpSpPr/>
            <p:nvPr/>
          </p:nvGrpSpPr>
          <p:grpSpPr>
            <a:xfrm>
              <a:off x="256032" y="237744"/>
              <a:ext cx="8622792" cy="6364224"/>
              <a:chOff x="247157" y="247430"/>
              <a:chExt cx="8622792" cy="6364224"/>
            </a:xfrm>
          </p:grpSpPr>
          <p:sp>
            <p:nvSpPr>
              <p:cNvPr id="23" name="Rectangle 22"/>
              <p:cNvSpPr>
                <a:spLocks/>
              </p:cNvSpPr>
              <p:nvPr/>
            </p:nvSpPr>
            <p:spPr>
              <a:xfrm>
                <a:off x="247157" y="247430"/>
                <a:ext cx="8622792" cy="6364224"/>
              </a:xfrm>
              <a:prstGeom prst="rect">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cxnSp>
            <p:nvCxnSpPr>
              <p:cNvPr id="24" name="Straight Connector 23"/>
              <p:cNvCxnSpPr/>
              <p:nvPr/>
            </p:nvCxnSpPr>
            <p:spPr>
              <a:xfrm>
                <a:off x="247157" y="6389024"/>
                <a:ext cx="8622792" cy="1588"/>
              </a:xfrm>
              <a:prstGeom prst="line">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cxnSp>
          <p:sp>
            <p:nvSpPr>
              <p:cNvPr id="25" name="Rectangle 24"/>
              <p:cNvSpPr/>
              <p:nvPr/>
            </p:nvSpPr>
            <p:spPr>
              <a:xfrm>
                <a:off x="247157" y="1612392"/>
                <a:ext cx="8622792" cy="64008"/>
              </a:xfrm>
              <a:prstGeom prst="rect">
                <a:avLst/>
              </a:prstGeom>
              <a:solidFill>
                <a:schemeClr val="bg2">
                  <a:lumMod val="40000"/>
                  <a:lumOff val="60000"/>
                </a:schemeClr>
              </a:solidFill>
              <a:ln w="3175">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grpSp>
      <p:sp>
        <p:nvSpPr>
          <p:cNvPr id="2" name="Title 1"/>
          <p:cNvSpPr>
            <a:spLocks noGrp="1"/>
          </p:cNvSpPr>
          <p:nvPr>
            <p:ph type="title"/>
          </p:nvPr>
        </p:nvSpPr>
        <p:spPr/>
        <p:txBody>
          <a:bodyPr/>
          <a:lstStyle/>
          <a:p>
            <a:r>
              <a:rPr lang="fr-CA" smtClean="0"/>
              <a:t>Cliquez et modifiez le titre</a:t>
            </a:r>
            <a:endParaRPr/>
          </a:p>
        </p:txBody>
      </p:sp>
      <p:sp>
        <p:nvSpPr>
          <p:cNvPr id="3" name="Content Placeholder 2"/>
          <p:cNvSpPr>
            <a:spLocks noGrp="1"/>
          </p:cNvSpPr>
          <p:nvPr>
            <p:ph sz="half" idx="1"/>
          </p:nvPr>
        </p:nvSpPr>
        <p:spPr>
          <a:xfrm>
            <a:off x="900111" y="2147888"/>
            <a:ext cx="3566160" cy="3927475"/>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fr-CA" smtClean="0"/>
              <a:t>Cliquez pour modifier les styles du texte du masque</a:t>
            </a:r>
          </a:p>
          <a:p>
            <a:pPr lvl="1"/>
            <a:r>
              <a:rPr lang="fr-CA" smtClean="0"/>
              <a:t>Deuxième niveau</a:t>
            </a:r>
          </a:p>
          <a:p>
            <a:pPr lvl="2"/>
            <a:r>
              <a:rPr lang="fr-CA" smtClean="0"/>
              <a:t>Troisième niveau</a:t>
            </a:r>
          </a:p>
          <a:p>
            <a:pPr lvl="3"/>
            <a:r>
              <a:rPr lang="fr-CA" smtClean="0"/>
              <a:t>Quatrième niveau</a:t>
            </a:r>
          </a:p>
          <a:p>
            <a:pPr lvl="4"/>
            <a:r>
              <a:rPr lang="fr-CA" smtClean="0"/>
              <a:t>Cinquième niveau</a:t>
            </a:r>
            <a:endParaRPr/>
          </a:p>
        </p:txBody>
      </p:sp>
      <p:sp>
        <p:nvSpPr>
          <p:cNvPr id="4" name="Content Placeholder 3"/>
          <p:cNvSpPr>
            <a:spLocks noGrp="1"/>
          </p:cNvSpPr>
          <p:nvPr>
            <p:ph sz="half" idx="2"/>
          </p:nvPr>
        </p:nvSpPr>
        <p:spPr>
          <a:xfrm>
            <a:off x="4648199" y="2147888"/>
            <a:ext cx="3566160" cy="3927475"/>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fr-CA" smtClean="0"/>
              <a:t>Cliquez pour modifier les styles du texte du masque</a:t>
            </a:r>
          </a:p>
          <a:p>
            <a:pPr lvl="1"/>
            <a:r>
              <a:rPr lang="fr-CA" smtClean="0"/>
              <a:t>Deuxième niveau</a:t>
            </a:r>
          </a:p>
          <a:p>
            <a:pPr lvl="2"/>
            <a:r>
              <a:rPr lang="fr-CA" smtClean="0"/>
              <a:t>Troisième niveau</a:t>
            </a:r>
          </a:p>
          <a:p>
            <a:pPr lvl="3"/>
            <a:r>
              <a:rPr lang="fr-CA" smtClean="0"/>
              <a:t>Quatrième niveau</a:t>
            </a:r>
          </a:p>
          <a:p>
            <a:pPr lvl="4"/>
            <a:r>
              <a:rPr lang="fr-CA" smtClean="0"/>
              <a:t>Cinquième niveau</a:t>
            </a:r>
            <a:endParaRPr/>
          </a:p>
        </p:txBody>
      </p:sp>
      <p:sp>
        <p:nvSpPr>
          <p:cNvPr id="5" name="Date Placeholder 4"/>
          <p:cNvSpPr>
            <a:spLocks noGrp="1"/>
          </p:cNvSpPr>
          <p:nvPr>
            <p:ph type="dt" sz="half" idx="10"/>
          </p:nvPr>
        </p:nvSpPr>
        <p:spPr/>
        <p:txBody>
          <a:bodyPr/>
          <a:lstStyle/>
          <a:p>
            <a:fld id="{7D290233-0DD1-4A80-BB1E-9ADC3556DBB6}" type="datetimeFigureOut">
              <a:rPr lang="en-US" smtClean="0"/>
              <a:t>14/05/2015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FE4BAC9-6D41-4691-9299-18EF07EF0177}"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grpSp>
        <p:nvGrpSpPr>
          <p:cNvPr id="10" name="Group 9"/>
          <p:cNvGrpSpPr/>
          <p:nvPr/>
        </p:nvGrpSpPr>
        <p:grpSpPr>
          <a:xfrm>
            <a:off x="182880" y="173699"/>
            <a:ext cx="8778240" cy="6510602"/>
            <a:chOff x="182880" y="173699"/>
            <a:chExt cx="8778240" cy="6510602"/>
          </a:xfrm>
        </p:grpSpPr>
        <p:grpSp>
          <p:nvGrpSpPr>
            <p:cNvPr id="26" name="Group 25"/>
            <p:cNvGrpSpPr/>
            <p:nvPr/>
          </p:nvGrpSpPr>
          <p:grpSpPr>
            <a:xfrm>
              <a:off x="182880" y="173699"/>
              <a:ext cx="8778240" cy="6510602"/>
              <a:chOff x="182880" y="173699"/>
              <a:chExt cx="8778240" cy="6510602"/>
            </a:xfrm>
          </p:grpSpPr>
          <p:sp>
            <p:nvSpPr>
              <p:cNvPr id="27" name="Rectangle 26"/>
              <p:cNvSpPr/>
              <p:nvPr/>
            </p:nvSpPr>
            <p:spPr>
              <a:xfrm>
                <a:off x="182880" y="173699"/>
                <a:ext cx="8778240" cy="6510602"/>
              </a:xfrm>
              <a:prstGeom prst="rect">
                <a:avLst/>
              </a:prstGeom>
              <a:solidFill>
                <a:schemeClr val="bg1">
                  <a:lumMod val="95000"/>
                </a:schemeClr>
              </a:solidFill>
              <a:ln w="12700">
                <a:noFill/>
              </a:ln>
              <a:effectLst>
                <a:outerShdw blurRad="63500" sx="101000" sy="101000" algn="ctr" rotWithShape="0">
                  <a:prstClr val="black">
                    <a:alpha val="40000"/>
                  </a:prstClr>
                </a:outerShdw>
              </a:effectLst>
              <a:scene3d>
                <a:camera prst="perspectiveFront" fov="4800000"/>
                <a:lightRig rig="threePt" dir="t"/>
              </a:scene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28" name="Group 10"/>
              <p:cNvGrpSpPr/>
              <p:nvPr/>
            </p:nvGrpSpPr>
            <p:grpSpPr>
              <a:xfrm>
                <a:off x="256032" y="237744"/>
                <a:ext cx="8622792" cy="6364224"/>
                <a:chOff x="247157" y="247430"/>
                <a:chExt cx="8622792" cy="6364224"/>
              </a:xfrm>
            </p:grpSpPr>
            <p:sp>
              <p:nvSpPr>
                <p:cNvPr id="29" name="Rectangle 28"/>
                <p:cNvSpPr>
                  <a:spLocks/>
                </p:cNvSpPr>
                <p:nvPr/>
              </p:nvSpPr>
              <p:spPr>
                <a:xfrm>
                  <a:off x="247157" y="247430"/>
                  <a:ext cx="8622792" cy="6364224"/>
                </a:xfrm>
                <a:prstGeom prst="rect">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cxnSp>
              <p:nvCxnSpPr>
                <p:cNvPr id="31" name="Straight Connector 30"/>
                <p:cNvCxnSpPr/>
                <p:nvPr/>
              </p:nvCxnSpPr>
              <p:spPr>
                <a:xfrm>
                  <a:off x="247157" y="6389024"/>
                  <a:ext cx="8622792" cy="1588"/>
                </a:xfrm>
                <a:prstGeom prst="line">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cxnSp>
            <p:sp>
              <p:nvSpPr>
                <p:cNvPr id="32" name="Rectangle 31"/>
                <p:cNvSpPr/>
                <p:nvPr/>
              </p:nvSpPr>
              <p:spPr>
                <a:xfrm>
                  <a:off x="247157" y="1612392"/>
                  <a:ext cx="8622792" cy="64008"/>
                </a:xfrm>
                <a:prstGeom prst="rect">
                  <a:avLst/>
                </a:prstGeom>
                <a:solidFill>
                  <a:schemeClr val="bg2">
                    <a:lumMod val="40000"/>
                    <a:lumOff val="60000"/>
                  </a:schemeClr>
                </a:solidFill>
                <a:ln w="3175">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grpSp>
        <p:cxnSp>
          <p:nvCxnSpPr>
            <p:cNvPr id="23" name="Straight Connector 22"/>
            <p:cNvCxnSpPr/>
            <p:nvPr/>
          </p:nvCxnSpPr>
          <p:spPr>
            <a:xfrm rot="16200000" flipH="1">
              <a:off x="2217480" y="4026438"/>
              <a:ext cx="4711326" cy="2286"/>
            </a:xfrm>
            <a:prstGeom prst="line">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cxnSp>
      </p:grpSp>
      <p:sp>
        <p:nvSpPr>
          <p:cNvPr id="2" name="Title 1"/>
          <p:cNvSpPr>
            <a:spLocks noGrp="1"/>
          </p:cNvSpPr>
          <p:nvPr>
            <p:ph type="title"/>
          </p:nvPr>
        </p:nvSpPr>
        <p:spPr/>
        <p:txBody>
          <a:bodyPr/>
          <a:lstStyle>
            <a:lvl1pPr>
              <a:defRPr/>
            </a:lvl1pPr>
          </a:lstStyle>
          <a:p>
            <a:r>
              <a:rPr lang="fr-CA" smtClean="0"/>
              <a:t>Cliquez et modifiez le titre</a:t>
            </a:r>
            <a:endParaRPr/>
          </a:p>
        </p:txBody>
      </p:sp>
      <p:sp>
        <p:nvSpPr>
          <p:cNvPr id="3" name="Text Placeholder 2"/>
          <p:cNvSpPr>
            <a:spLocks noGrp="1"/>
          </p:cNvSpPr>
          <p:nvPr>
            <p:ph type="body" idx="1"/>
          </p:nvPr>
        </p:nvSpPr>
        <p:spPr>
          <a:xfrm>
            <a:off x="632301" y="1708990"/>
            <a:ext cx="3566160" cy="832503"/>
          </a:xfrm>
        </p:spPr>
        <p:txBody>
          <a:bodyPr anchor="ctr" anchorCtr="0">
            <a:noAutofit/>
          </a:bodyPr>
          <a:lstStyle>
            <a:lvl1pPr marL="0" indent="0" algn="ctr">
              <a:spcBef>
                <a:spcPts val="300"/>
              </a:spcBef>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CA" smtClean="0"/>
              <a:t>Cliquez pour modifier les styles du texte du masque</a:t>
            </a:r>
          </a:p>
        </p:txBody>
      </p:sp>
      <p:sp>
        <p:nvSpPr>
          <p:cNvPr id="4" name="Content Placeholder 3"/>
          <p:cNvSpPr>
            <a:spLocks noGrp="1"/>
          </p:cNvSpPr>
          <p:nvPr>
            <p:ph sz="half" idx="2"/>
          </p:nvPr>
        </p:nvSpPr>
        <p:spPr>
          <a:xfrm>
            <a:off x="632301" y="2590801"/>
            <a:ext cx="3566160" cy="3484562"/>
          </a:xfrm>
        </p:spPr>
        <p:txBody>
          <a:bodyPr>
            <a:normAutofit/>
          </a:bodyPr>
          <a:lstStyle>
            <a:lvl1pPr>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fr-CA" smtClean="0"/>
              <a:t>Cliquez pour modifier les styles du texte du masque</a:t>
            </a:r>
          </a:p>
          <a:p>
            <a:pPr lvl="1"/>
            <a:r>
              <a:rPr lang="fr-CA" smtClean="0"/>
              <a:t>Deuxième niveau</a:t>
            </a:r>
          </a:p>
          <a:p>
            <a:pPr lvl="2"/>
            <a:r>
              <a:rPr lang="fr-CA" smtClean="0"/>
              <a:t>Troisième niveau</a:t>
            </a:r>
          </a:p>
          <a:p>
            <a:pPr lvl="3"/>
            <a:r>
              <a:rPr lang="fr-CA" smtClean="0"/>
              <a:t>Quatrième niveau</a:t>
            </a:r>
          </a:p>
          <a:p>
            <a:pPr lvl="4"/>
            <a:r>
              <a:rPr lang="fr-CA" smtClean="0"/>
              <a:t>Cinquième niveau</a:t>
            </a:r>
            <a:endParaRPr dirty="0"/>
          </a:p>
        </p:txBody>
      </p:sp>
      <p:sp>
        <p:nvSpPr>
          <p:cNvPr id="5" name="Text Placeholder 4"/>
          <p:cNvSpPr>
            <a:spLocks noGrp="1"/>
          </p:cNvSpPr>
          <p:nvPr>
            <p:ph type="body" sz="quarter" idx="3"/>
          </p:nvPr>
        </p:nvSpPr>
        <p:spPr>
          <a:xfrm>
            <a:off x="4945539" y="1708990"/>
            <a:ext cx="3566160" cy="832503"/>
          </a:xfrm>
        </p:spPr>
        <p:txBody>
          <a:bodyPr anchor="ctr" anchorCtr="0">
            <a:noAutofit/>
          </a:bodyPr>
          <a:lstStyle>
            <a:lvl1pPr marL="0" indent="0" algn="ctr">
              <a:spcBef>
                <a:spcPts val="300"/>
              </a:spcBef>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CA" smtClean="0"/>
              <a:t>Cliquez pour modifier les styles du texte du masque</a:t>
            </a:r>
          </a:p>
        </p:txBody>
      </p:sp>
      <p:sp>
        <p:nvSpPr>
          <p:cNvPr id="6" name="Content Placeholder 5"/>
          <p:cNvSpPr>
            <a:spLocks noGrp="1"/>
          </p:cNvSpPr>
          <p:nvPr>
            <p:ph sz="quarter" idx="4"/>
          </p:nvPr>
        </p:nvSpPr>
        <p:spPr>
          <a:xfrm>
            <a:off x="4945539" y="2590801"/>
            <a:ext cx="3566160" cy="3484562"/>
          </a:xfrm>
        </p:spPr>
        <p:txBody>
          <a:bodyPr>
            <a:normAutofit/>
          </a:bodyPr>
          <a:lstStyle>
            <a:lvl1pPr>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fr-CA" smtClean="0"/>
              <a:t>Cliquez pour modifier les styles du texte du masque</a:t>
            </a:r>
          </a:p>
          <a:p>
            <a:pPr lvl="1"/>
            <a:r>
              <a:rPr lang="fr-CA" smtClean="0"/>
              <a:t>Deuxième niveau</a:t>
            </a:r>
          </a:p>
          <a:p>
            <a:pPr lvl="2"/>
            <a:r>
              <a:rPr lang="fr-CA" smtClean="0"/>
              <a:t>Troisième niveau</a:t>
            </a:r>
          </a:p>
          <a:p>
            <a:pPr lvl="3"/>
            <a:r>
              <a:rPr lang="fr-CA" smtClean="0"/>
              <a:t>Quatrième niveau</a:t>
            </a:r>
          </a:p>
          <a:p>
            <a:pPr lvl="4"/>
            <a:r>
              <a:rPr lang="fr-CA" smtClean="0"/>
              <a:t>Cinquième niveau</a:t>
            </a:r>
            <a:endParaRPr dirty="0"/>
          </a:p>
        </p:txBody>
      </p:sp>
      <p:sp>
        <p:nvSpPr>
          <p:cNvPr id="7" name="Date Placeholder 6"/>
          <p:cNvSpPr>
            <a:spLocks noGrp="1"/>
          </p:cNvSpPr>
          <p:nvPr>
            <p:ph type="dt" sz="half" idx="10"/>
          </p:nvPr>
        </p:nvSpPr>
        <p:spPr/>
        <p:txBody>
          <a:bodyPr/>
          <a:lstStyle/>
          <a:p>
            <a:fld id="{7D290233-0DD1-4A80-BB1E-9ADC3556DBB6}" type="datetimeFigureOut">
              <a:rPr lang="en-US" smtClean="0"/>
              <a:t>14/05/2015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FE4BAC9-6D41-4691-9299-18EF07EF0177}"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grpSp>
        <p:nvGrpSpPr>
          <p:cNvPr id="12" name="Group 11"/>
          <p:cNvGrpSpPr/>
          <p:nvPr/>
        </p:nvGrpSpPr>
        <p:grpSpPr>
          <a:xfrm>
            <a:off x="182880" y="173699"/>
            <a:ext cx="8778240" cy="6510602"/>
            <a:chOff x="182880" y="173699"/>
            <a:chExt cx="8778240" cy="6510602"/>
          </a:xfrm>
        </p:grpSpPr>
        <p:sp>
          <p:nvSpPr>
            <p:cNvPr id="13" name="Rectangle 12"/>
            <p:cNvSpPr/>
            <p:nvPr/>
          </p:nvSpPr>
          <p:spPr>
            <a:xfrm>
              <a:off x="182880" y="173699"/>
              <a:ext cx="8778240" cy="6510602"/>
            </a:xfrm>
            <a:prstGeom prst="rect">
              <a:avLst/>
            </a:prstGeom>
            <a:solidFill>
              <a:schemeClr val="bg1">
                <a:lumMod val="95000"/>
              </a:schemeClr>
            </a:solidFill>
            <a:ln w="12700">
              <a:noFill/>
            </a:ln>
            <a:effectLst>
              <a:outerShdw blurRad="63500" sx="101000" sy="101000" algn="ctr" rotWithShape="0">
                <a:prstClr val="black">
                  <a:alpha val="40000"/>
                </a:prstClr>
              </a:outerShdw>
            </a:effectLst>
            <a:scene3d>
              <a:camera prst="perspectiveFront" fov="4800000"/>
              <a:lightRig rig="threePt" dir="t"/>
            </a:scene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14" name="Group 10"/>
            <p:cNvGrpSpPr/>
            <p:nvPr/>
          </p:nvGrpSpPr>
          <p:grpSpPr>
            <a:xfrm>
              <a:off x="256032" y="237744"/>
              <a:ext cx="8622792" cy="6364224"/>
              <a:chOff x="247157" y="247430"/>
              <a:chExt cx="8622792" cy="6364224"/>
            </a:xfrm>
          </p:grpSpPr>
          <p:sp>
            <p:nvSpPr>
              <p:cNvPr id="15" name="Rectangle 14"/>
              <p:cNvSpPr>
                <a:spLocks/>
              </p:cNvSpPr>
              <p:nvPr/>
            </p:nvSpPr>
            <p:spPr>
              <a:xfrm>
                <a:off x="247157" y="247430"/>
                <a:ext cx="8622792" cy="6364224"/>
              </a:xfrm>
              <a:prstGeom prst="rect">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cxnSp>
            <p:nvCxnSpPr>
              <p:cNvPr id="16" name="Straight Connector 15"/>
              <p:cNvCxnSpPr/>
              <p:nvPr/>
            </p:nvCxnSpPr>
            <p:spPr>
              <a:xfrm>
                <a:off x="247157" y="6389024"/>
                <a:ext cx="8622792" cy="1588"/>
              </a:xfrm>
              <a:prstGeom prst="line">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cxnSp>
          <p:sp>
            <p:nvSpPr>
              <p:cNvPr id="17" name="Rectangle 16"/>
              <p:cNvSpPr/>
              <p:nvPr/>
            </p:nvSpPr>
            <p:spPr>
              <a:xfrm>
                <a:off x="247157" y="1612392"/>
                <a:ext cx="8622792" cy="64008"/>
              </a:xfrm>
              <a:prstGeom prst="rect">
                <a:avLst/>
              </a:prstGeom>
              <a:solidFill>
                <a:schemeClr val="bg2">
                  <a:lumMod val="40000"/>
                  <a:lumOff val="60000"/>
                </a:schemeClr>
              </a:solidFill>
              <a:ln w="3175">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grpSp>
      <p:sp>
        <p:nvSpPr>
          <p:cNvPr id="2" name="Title 1"/>
          <p:cNvSpPr>
            <a:spLocks noGrp="1"/>
          </p:cNvSpPr>
          <p:nvPr>
            <p:ph type="title"/>
          </p:nvPr>
        </p:nvSpPr>
        <p:spPr/>
        <p:txBody>
          <a:bodyPr/>
          <a:lstStyle/>
          <a:p>
            <a:r>
              <a:rPr lang="fr-CA" smtClean="0"/>
              <a:t>Cliquez et modifiez le titre</a:t>
            </a:r>
            <a:endParaRPr/>
          </a:p>
        </p:txBody>
      </p:sp>
      <p:sp>
        <p:nvSpPr>
          <p:cNvPr id="3" name="Date Placeholder 2"/>
          <p:cNvSpPr>
            <a:spLocks noGrp="1"/>
          </p:cNvSpPr>
          <p:nvPr>
            <p:ph type="dt" sz="half" idx="10"/>
          </p:nvPr>
        </p:nvSpPr>
        <p:spPr/>
        <p:txBody>
          <a:bodyPr/>
          <a:lstStyle/>
          <a:p>
            <a:fld id="{7D290233-0DD1-4A80-BB1E-9ADC3556DBB6}" type="datetimeFigureOut">
              <a:rPr lang="en-US" smtClean="0"/>
              <a:t>14/05/2015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FE4BAC9-6D41-4691-9299-18EF07EF0177}"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grpSp>
        <p:nvGrpSpPr>
          <p:cNvPr id="10" name="Group 9"/>
          <p:cNvGrpSpPr/>
          <p:nvPr/>
        </p:nvGrpSpPr>
        <p:grpSpPr>
          <a:xfrm>
            <a:off x="182880" y="173699"/>
            <a:ext cx="8778240" cy="6510602"/>
            <a:chOff x="182880" y="173699"/>
            <a:chExt cx="8778240" cy="6510602"/>
          </a:xfrm>
        </p:grpSpPr>
        <p:sp>
          <p:nvSpPr>
            <p:cNvPr id="11" name="Rectangle 10"/>
            <p:cNvSpPr/>
            <p:nvPr/>
          </p:nvSpPr>
          <p:spPr>
            <a:xfrm>
              <a:off x="182880" y="173699"/>
              <a:ext cx="8778240" cy="6510602"/>
            </a:xfrm>
            <a:prstGeom prst="rect">
              <a:avLst/>
            </a:prstGeom>
            <a:solidFill>
              <a:schemeClr val="bg1">
                <a:lumMod val="95000"/>
              </a:schemeClr>
            </a:solidFill>
            <a:ln w="12700">
              <a:noFill/>
            </a:ln>
            <a:effectLst>
              <a:outerShdw blurRad="63500" sx="101000" sy="101000" algn="ctr" rotWithShape="0">
                <a:prstClr val="black">
                  <a:alpha val="40000"/>
                </a:prstClr>
              </a:outerShdw>
            </a:effectLst>
            <a:scene3d>
              <a:camera prst="perspectiveFront" fov="4800000"/>
              <a:lightRig rig="threePt" dir="t"/>
            </a:scene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12" name="Group 10"/>
            <p:cNvGrpSpPr/>
            <p:nvPr/>
          </p:nvGrpSpPr>
          <p:grpSpPr>
            <a:xfrm>
              <a:off x="256032" y="237744"/>
              <a:ext cx="8622792" cy="6364224"/>
              <a:chOff x="247157" y="247430"/>
              <a:chExt cx="8622792" cy="6364224"/>
            </a:xfrm>
          </p:grpSpPr>
          <p:sp>
            <p:nvSpPr>
              <p:cNvPr id="13" name="Rectangle 12"/>
              <p:cNvSpPr>
                <a:spLocks/>
              </p:cNvSpPr>
              <p:nvPr/>
            </p:nvSpPr>
            <p:spPr>
              <a:xfrm>
                <a:off x="247157" y="247430"/>
                <a:ext cx="8622792" cy="6364224"/>
              </a:xfrm>
              <a:prstGeom prst="rect">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cxnSp>
            <p:nvCxnSpPr>
              <p:cNvPr id="14" name="Straight Connector 13"/>
              <p:cNvCxnSpPr/>
              <p:nvPr/>
            </p:nvCxnSpPr>
            <p:spPr>
              <a:xfrm>
                <a:off x="247157" y="6389024"/>
                <a:ext cx="8622792" cy="1588"/>
              </a:xfrm>
              <a:prstGeom prst="line">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cxnSp>
        </p:grpSp>
      </p:grpSp>
      <p:sp>
        <p:nvSpPr>
          <p:cNvPr id="2" name="Date Placeholder 1"/>
          <p:cNvSpPr>
            <a:spLocks noGrp="1"/>
          </p:cNvSpPr>
          <p:nvPr>
            <p:ph type="dt" sz="half" idx="10"/>
          </p:nvPr>
        </p:nvSpPr>
        <p:spPr/>
        <p:txBody>
          <a:bodyPr/>
          <a:lstStyle/>
          <a:p>
            <a:fld id="{7D290233-0DD1-4A80-BB1E-9ADC3556DBB6}" type="datetimeFigureOut">
              <a:rPr lang="en-US" smtClean="0"/>
              <a:t>14/05/2015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FE4BAC9-6D41-4691-9299-18EF07EF0177}"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grpSp>
        <p:nvGrpSpPr>
          <p:cNvPr id="11" name="Group 10"/>
          <p:cNvGrpSpPr/>
          <p:nvPr/>
        </p:nvGrpSpPr>
        <p:grpSpPr>
          <a:xfrm>
            <a:off x="182880" y="173699"/>
            <a:ext cx="8778240" cy="6510602"/>
            <a:chOff x="182880" y="173699"/>
            <a:chExt cx="8778240" cy="6510602"/>
          </a:xfrm>
        </p:grpSpPr>
        <p:grpSp>
          <p:nvGrpSpPr>
            <p:cNvPr id="16" name="Group 15"/>
            <p:cNvGrpSpPr/>
            <p:nvPr/>
          </p:nvGrpSpPr>
          <p:grpSpPr>
            <a:xfrm>
              <a:off x="182880" y="173699"/>
              <a:ext cx="8778240" cy="6510602"/>
              <a:chOff x="182880" y="173699"/>
              <a:chExt cx="8778240" cy="6510602"/>
            </a:xfrm>
          </p:grpSpPr>
          <p:sp>
            <p:nvSpPr>
              <p:cNvPr id="17" name="Rectangle 16"/>
              <p:cNvSpPr/>
              <p:nvPr/>
            </p:nvSpPr>
            <p:spPr>
              <a:xfrm>
                <a:off x="182880" y="173699"/>
                <a:ext cx="8778240" cy="6510602"/>
              </a:xfrm>
              <a:prstGeom prst="rect">
                <a:avLst/>
              </a:prstGeom>
              <a:solidFill>
                <a:schemeClr val="bg1">
                  <a:lumMod val="95000"/>
                </a:schemeClr>
              </a:solidFill>
              <a:ln w="12700">
                <a:noFill/>
              </a:ln>
              <a:effectLst>
                <a:outerShdw blurRad="63500" sx="101000" sy="101000" algn="ctr" rotWithShape="0">
                  <a:prstClr val="black">
                    <a:alpha val="40000"/>
                  </a:prstClr>
                </a:outerShdw>
              </a:effectLst>
              <a:scene3d>
                <a:camera prst="perspectiveFront" fov="4800000"/>
                <a:lightRig rig="threePt" dir="t"/>
              </a:scene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18" name="Group 10"/>
              <p:cNvGrpSpPr/>
              <p:nvPr/>
            </p:nvGrpSpPr>
            <p:grpSpPr>
              <a:xfrm>
                <a:off x="256032" y="237744"/>
                <a:ext cx="8622792" cy="6364224"/>
                <a:chOff x="247157" y="247430"/>
                <a:chExt cx="8622792" cy="6364224"/>
              </a:xfrm>
            </p:grpSpPr>
            <p:sp>
              <p:nvSpPr>
                <p:cNvPr id="19" name="Rectangle 18"/>
                <p:cNvSpPr>
                  <a:spLocks/>
                </p:cNvSpPr>
                <p:nvPr/>
              </p:nvSpPr>
              <p:spPr>
                <a:xfrm>
                  <a:off x="247157" y="247430"/>
                  <a:ext cx="8622792" cy="6364224"/>
                </a:xfrm>
                <a:prstGeom prst="rect">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cxnSp>
              <p:nvCxnSpPr>
                <p:cNvPr id="20" name="Straight Connector 19"/>
                <p:cNvCxnSpPr/>
                <p:nvPr/>
              </p:nvCxnSpPr>
              <p:spPr>
                <a:xfrm>
                  <a:off x="247157" y="6389024"/>
                  <a:ext cx="8622792" cy="1588"/>
                </a:xfrm>
                <a:prstGeom prst="line">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cxnSp>
          </p:grpSp>
        </p:grpSp>
        <p:sp>
          <p:nvSpPr>
            <p:cNvPr id="33" name="Rectangle 32"/>
            <p:cNvSpPr/>
            <p:nvPr/>
          </p:nvSpPr>
          <p:spPr>
            <a:xfrm rot="5400000">
              <a:off x="801086" y="3274090"/>
              <a:ext cx="6135624" cy="64008"/>
            </a:xfrm>
            <a:prstGeom prst="rect">
              <a:avLst/>
            </a:prstGeom>
            <a:solidFill>
              <a:schemeClr val="bg2">
                <a:lumMod val="40000"/>
                <a:lumOff val="60000"/>
              </a:schemeClr>
            </a:solidFill>
            <a:ln w="3175">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Title 1"/>
          <p:cNvSpPr>
            <a:spLocks noGrp="1"/>
          </p:cNvSpPr>
          <p:nvPr>
            <p:ph type="title"/>
          </p:nvPr>
        </p:nvSpPr>
        <p:spPr>
          <a:xfrm>
            <a:off x="530225" y="1169892"/>
            <a:ext cx="3008313" cy="914400"/>
          </a:xfrm>
        </p:spPr>
        <p:txBody>
          <a:bodyPr anchor="b">
            <a:normAutofit/>
          </a:bodyPr>
          <a:lstStyle>
            <a:lvl1pPr algn="l">
              <a:defRPr sz="2800" b="0"/>
            </a:lvl1pPr>
          </a:lstStyle>
          <a:p>
            <a:r>
              <a:rPr lang="fr-CA" smtClean="0"/>
              <a:t>Cliquez et modifiez le titre</a:t>
            </a:r>
            <a:endParaRPr dirty="0"/>
          </a:p>
        </p:txBody>
      </p:sp>
      <p:sp>
        <p:nvSpPr>
          <p:cNvPr id="3" name="Content Placeholder 2"/>
          <p:cNvSpPr>
            <a:spLocks noGrp="1"/>
          </p:cNvSpPr>
          <p:nvPr>
            <p:ph idx="1"/>
          </p:nvPr>
        </p:nvSpPr>
        <p:spPr>
          <a:xfrm>
            <a:off x="4328319" y="609600"/>
            <a:ext cx="4114800" cy="5465763"/>
          </a:xfrm>
        </p:spPr>
        <p:txBody>
          <a:bodyPr>
            <a:normAutofit/>
          </a:bodyPr>
          <a:lstStyle>
            <a:lvl1pPr>
              <a:defRPr sz="2400" baseline="0"/>
            </a:lvl1pPr>
            <a:lvl2pPr>
              <a:defRPr sz="2200" baseline="0"/>
            </a:lvl2pPr>
            <a:lvl3pPr>
              <a:defRPr sz="2000" baseline="0"/>
            </a:lvl3pPr>
            <a:lvl4pPr>
              <a:defRPr sz="1800" baseline="0"/>
            </a:lvl4pPr>
            <a:lvl5pPr>
              <a:defRPr sz="1800" baseline="0"/>
            </a:lvl5pPr>
            <a:lvl6pPr>
              <a:defRPr sz="1800"/>
            </a:lvl6pPr>
            <a:lvl7pPr>
              <a:defRPr sz="1800"/>
            </a:lvl7pPr>
            <a:lvl8pPr>
              <a:defRPr sz="1800"/>
            </a:lvl8pPr>
            <a:lvl9pPr>
              <a:defRPr sz="1800"/>
            </a:lvl9pPr>
          </a:lstStyle>
          <a:p>
            <a:pPr lvl="0"/>
            <a:r>
              <a:rPr lang="fr-CA" smtClean="0"/>
              <a:t>Cliquez pour modifier les styles du texte du masque</a:t>
            </a:r>
          </a:p>
          <a:p>
            <a:pPr lvl="1"/>
            <a:r>
              <a:rPr lang="fr-CA" smtClean="0"/>
              <a:t>Deuxième niveau</a:t>
            </a:r>
          </a:p>
          <a:p>
            <a:pPr lvl="2"/>
            <a:r>
              <a:rPr lang="fr-CA" smtClean="0"/>
              <a:t>Troisième niveau</a:t>
            </a:r>
          </a:p>
          <a:p>
            <a:pPr lvl="3"/>
            <a:r>
              <a:rPr lang="fr-CA" smtClean="0"/>
              <a:t>Quatrième niveau</a:t>
            </a:r>
          </a:p>
          <a:p>
            <a:pPr lvl="4"/>
            <a:r>
              <a:rPr lang="fr-CA" smtClean="0"/>
              <a:t>Cinquième niveau</a:t>
            </a:r>
            <a:endParaRPr dirty="0"/>
          </a:p>
        </p:txBody>
      </p:sp>
      <p:sp>
        <p:nvSpPr>
          <p:cNvPr id="4" name="Text Placeholder 3"/>
          <p:cNvSpPr>
            <a:spLocks noGrp="1"/>
          </p:cNvSpPr>
          <p:nvPr>
            <p:ph type="body" sz="half" idx="2"/>
          </p:nvPr>
        </p:nvSpPr>
        <p:spPr>
          <a:xfrm>
            <a:off x="530225" y="2147888"/>
            <a:ext cx="3008313" cy="3262313"/>
          </a:xfrm>
        </p:spPr>
        <p:txBody>
          <a:bodyPr vert="horz" lIns="91440" tIns="45720" rIns="91440" bIns="45720" rtlCol="0">
            <a:normAutofit/>
          </a:bodyPr>
          <a:lstStyle>
            <a:lvl1pPr marL="0" indent="0">
              <a:lnSpc>
                <a:spcPct val="120000"/>
              </a:lnSpc>
              <a:spcBef>
                <a:spcPts val="600"/>
              </a:spcBef>
              <a:buNone/>
              <a:defRPr sz="1600" kern="1200">
                <a:solidFill>
                  <a:schemeClr val="tx1">
                    <a:lumMod val="75000"/>
                    <a:lumOff val="25000"/>
                  </a:schemeClr>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l" defTabSz="914400" rtl="0" eaLnBrk="1" latinLnBrk="0" hangingPunct="1">
              <a:lnSpc>
                <a:spcPct val="110000"/>
              </a:lnSpc>
              <a:spcBef>
                <a:spcPts val="2000"/>
              </a:spcBef>
              <a:buClr>
                <a:schemeClr val="bg1">
                  <a:lumMod val="75000"/>
                  <a:lumOff val="25000"/>
                </a:schemeClr>
              </a:buClr>
              <a:buFont typeface="Arial" pitchFamily="34" charset="0"/>
              <a:buNone/>
            </a:pPr>
            <a:r>
              <a:rPr lang="fr-CA" smtClean="0"/>
              <a:t>Cliquez pour modifier les styles du texte du masque</a:t>
            </a:r>
          </a:p>
        </p:txBody>
      </p:sp>
      <p:sp>
        <p:nvSpPr>
          <p:cNvPr id="5" name="Date Placeholder 4"/>
          <p:cNvSpPr>
            <a:spLocks noGrp="1"/>
          </p:cNvSpPr>
          <p:nvPr>
            <p:ph type="dt" sz="half" idx="10"/>
          </p:nvPr>
        </p:nvSpPr>
        <p:spPr/>
        <p:txBody>
          <a:bodyPr/>
          <a:lstStyle/>
          <a:p>
            <a:fld id="{7D290233-0DD1-4A80-BB1E-9ADC3556DBB6}" type="datetimeFigureOut">
              <a:rPr lang="en-US" smtClean="0"/>
              <a:t>14/05/2015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FE4BAC9-6D41-4691-9299-18EF07EF0177}"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900113" y="244158"/>
            <a:ext cx="7345362" cy="1339850"/>
          </a:xfrm>
          <a:prstGeom prst="rect">
            <a:avLst/>
          </a:prstGeom>
        </p:spPr>
        <p:txBody>
          <a:bodyPr vert="horz" lIns="91440" tIns="45720" rIns="91440" bIns="45720" rtlCol="0" anchor="ctr">
            <a:normAutofit/>
          </a:bodyPr>
          <a:lstStyle/>
          <a:p>
            <a:r>
              <a:rPr lang="fr-CA" smtClean="0"/>
              <a:t>Cliquez et modifiez le titre</a:t>
            </a:r>
            <a:endParaRPr dirty="0"/>
          </a:p>
        </p:txBody>
      </p:sp>
      <p:sp>
        <p:nvSpPr>
          <p:cNvPr id="3" name="Text Placeholder 2"/>
          <p:cNvSpPr>
            <a:spLocks noGrp="1"/>
          </p:cNvSpPr>
          <p:nvPr>
            <p:ph type="body" idx="1"/>
          </p:nvPr>
        </p:nvSpPr>
        <p:spPr>
          <a:xfrm>
            <a:off x="900112" y="2133601"/>
            <a:ext cx="7345363" cy="3931920"/>
          </a:xfrm>
          <a:prstGeom prst="rect">
            <a:avLst/>
          </a:prstGeom>
        </p:spPr>
        <p:txBody>
          <a:bodyPr vert="horz" lIns="91440" tIns="45720" rIns="91440" bIns="45720" rtlCol="0">
            <a:normAutofit/>
          </a:bodyPr>
          <a:lstStyle/>
          <a:p>
            <a:pPr lvl="0"/>
            <a:r>
              <a:rPr lang="fr-CA" smtClean="0"/>
              <a:t>Cliquez pour modifier les styles du texte du masque</a:t>
            </a:r>
          </a:p>
          <a:p>
            <a:pPr lvl="1"/>
            <a:r>
              <a:rPr lang="fr-CA" smtClean="0"/>
              <a:t>Deuxième niveau</a:t>
            </a:r>
          </a:p>
          <a:p>
            <a:pPr lvl="2"/>
            <a:r>
              <a:rPr lang="fr-CA" smtClean="0"/>
              <a:t>Troisième niveau</a:t>
            </a:r>
          </a:p>
          <a:p>
            <a:pPr lvl="3"/>
            <a:r>
              <a:rPr lang="fr-CA" smtClean="0"/>
              <a:t>Quatrième niveau</a:t>
            </a:r>
          </a:p>
          <a:p>
            <a:pPr lvl="4"/>
            <a:r>
              <a:rPr lang="fr-CA" smtClean="0"/>
              <a:t>Cinquième niveau</a:t>
            </a:r>
            <a:endParaRPr dirty="0"/>
          </a:p>
        </p:txBody>
      </p:sp>
      <p:sp>
        <p:nvSpPr>
          <p:cNvPr id="4" name="Date Placeholder 3"/>
          <p:cNvSpPr>
            <a:spLocks noGrp="1"/>
          </p:cNvSpPr>
          <p:nvPr>
            <p:ph type="dt" sz="half" idx="2"/>
          </p:nvPr>
        </p:nvSpPr>
        <p:spPr>
          <a:xfrm>
            <a:off x="243840" y="6371591"/>
            <a:ext cx="2133600" cy="259317"/>
          </a:xfrm>
          <a:prstGeom prst="rect">
            <a:avLst/>
          </a:prstGeom>
        </p:spPr>
        <p:txBody>
          <a:bodyPr vert="horz" lIns="91440" tIns="45720" rIns="91440" bIns="45720" rtlCol="0" anchor="ctr"/>
          <a:lstStyle>
            <a:lvl1pPr algn="l">
              <a:defRPr sz="1200">
                <a:solidFill>
                  <a:schemeClr val="bg2">
                    <a:lumMod val="60000"/>
                    <a:lumOff val="40000"/>
                  </a:schemeClr>
                </a:solidFill>
                <a:latin typeface="Brush Script MT" pitchFamily="66" charset="0"/>
              </a:defRPr>
            </a:lvl1pPr>
          </a:lstStyle>
          <a:p>
            <a:fld id="{7D290233-0DD1-4A80-BB1E-9ADC3556DBB6}" type="datetimeFigureOut">
              <a:rPr lang="en-US" smtClean="0"/>
              <a:t>14/05/2015</a:t>
            </a:fld>
            <a:endParaRPr lang="en-US"/>
          </a:p>
        </p:txBody>
      </p:sp>
      <p:sp>
        <p:nvSpPr>
          <p:cNvPr id="5" name="Footer Placeholder 4"/>
          <p:cNvSpPr>
            <a:spLocks noGrp="1"/>
          </p:cNvSpPr>
          <p:nvPr>
            <p:ph type="ftr" sz="quarter" idx="3"/>
          </p:nvPr>
        </p:nvSpPr>
        <p:spPr>
          <a:xfrm>
            <a:off x="5958840" y="6371591"/>
            <a:ext cx="2895600" cy="257810"/>
          </a:xfrm>
          <a:prstGeom prst="rect">
            <a:avLst/>
          </a:prstGeom>
        </p:spPr>
        <p:txBody>
          <a:bodyPr vert="horz" lIns="91440" tIns="45720" rIns="91440" bIns="45720" rtlCol="0" anchor="ctr"/>
          <a:lstStyle>
            <a:lvl1pPr marL="0" algn="r" defTabSz="914400" rtl="0" eaLnBrk="1" latinLnBrk="0" hangingPunct="1">
              <a:defRPr sz="1200" kern="1200">
                <a:solidFill>
                  <a:schemeClr val="bg2">
                    <a:lumMod val="60000"/>
                    <a:lumOff val="40000"/>
                  </a:schemeClr>
                </a:solidFill>
                <a:latin typeface="Brush Script MT" pitchFamily="66" charset="0"/>
                <a:ea typeface="+mn-ea"/>
                <a:cs typeface="+mn-cs"/>
              </a:defRPr>
            </a:lvl1pPr>
          </a:lstStyle>
          <a:p>
            <a:endParaRPr lang="en-US"/>
          </a:p>
        </p:txBody>
      </p:sp>
      <p:sp>
        <p:nvSpPr>
          <p:cNvPr id="6" name="Slide Number Placeholder 5"/>
          <p:cNvSpPr>
            <a:spLocks noGrp="1"/>
          </p:cNvSpPr>
          <p:nvPr>
            <p:ph type="sldNum" sz="quarter" idx="4"/>
          </p:nvPr>
        </p:nvSpPr>
        <p:spPr>
          <a:xfrm>
            <a:off x="4191000" y="6356350"/>
            <a:ext cx="762000" cy="271463"/>
          </a:xfrm>
          <a:prstGeom prst="rect">
            <a:avLst/>
          </a:prstGeom>
        </p:spPr>
        <p:txBody>
          <a:bodyPr vert="horz" lIns="91440" tIns="45720" rIns="91440" bIns="45720" rtlCol="0" anchor="ctr"/>
          <a:lstStyle>
            <a:lvl1pPr marL="0" algn="ctr" defTabSz="914400" rtl="0" eaLnBrk="1" latinLnBrk="0" hangingPunct="1">
              <a:defRPr sz="1200" kern="1200">
                <a:solidFill>
                  <a:schemeClr val="bg2">
                    <a:lumMod val="60000"/>
                    <a:lumOff val="40000"/>
                  </a:schemeClr>
                </a:solidFill>
                <a:latin typeface="+mn-lt"/>
                <a:ea typeface="+mn-ea"/>
                <a:cs typeface="+mn-cs"/>
              </a:defRPr>
            </a:lvl1pPr>
          </a:lstStyle>
          <a:p>
            <a:fld id="{CFE4BAC9-6D41-4691-9299-18EF07EF0177}"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Lst>
  <p:txStyles>
    <p:titleStyle>
      <a:lvl1pPr algn="ctr" defTabSz="914400" rtl="0" eaLnBrk="1" latinLnBrk="0" hangingPunct="1">
        <a:spcBef>
          <a:spcPct val="0"/>
        </a:spcBef>
        <a:buNone/>
        <a:defRPr sz="4800" kern="1200">
          <a:solidFill>
            <a:schemeClr val="tx1">
              <a:lumMod val="75000"/>
              <a:lumOff val="25000"/>
            </a:schemeClr>
          </a:solidFill>
          <a:latin typeface="+mj-lt"/>
          <a:ea typeface="+mj-ea"/>
          <a:cs typeface="+mj-cs"/>
        </a:defRPr>
      </a:lvl1pPr>
    </p:titleStyle>
    <p:bodyStyle>
      <a:lvl1pPr marL="342900" indent="-342900" algn="l" defTabSz="914400" rtl="0" eaLnBrk="1" latinLnBrk="0" hangingPunct="1">
        <a:spcBef>
          <a:spcPts val="2000"/>
        </a:spcBef>
        <a:buClr>
          <a:schemeClr val="tx1">
            <a:lumMod val="75000"/>
            <a:lumOff val="25000"/>
          </a:schemeClr>
        </a:buClr>
        <a:buFont typeface="Arial" pitchFamily="34" charset="0"/>
        <a:buChar char="•"/>
        <a:defRPr sz="2400" kern="1200">
          <a:solidFill>
            <a:schemeClr val="tx1">
              <a:lumMod val="75000"/>
              <a:lumOff val="25000"/>
            </a:schemeClr>
          </a:solidFill>
          <a:latin typeface="+mn-lt"/>
          <a:ea typeface="+mn-ea"/>
          <a:cs typeface="+mn-cs"/>
        </a:defRPr>
      </a:lvl1pPr>
      <a:lvl2pPr marL="579438" indent="-228600" algn="l" defTabSz="914400" rtl="0" eaLnBrk="1" latinLnBrk="0" hangingPunct="1">
        <a:spcBef>
          <a:spcPts val="600"/>
        </a:spcBef>
        <a:buClr>
          <a:schemeClr val="bg2">
            <a:lumMod val="60000"/>
            <a:lumOff val="40000"/>
          </a:schemeClr>
        </a:buClr>
        <a:buFont typeface="Arial" pitchFamily="34" charset="0"/>
        <a:buChar char="•"/>
        <a:defRPr sz="2200" kern="1200">
          <a:solidFill>
            <a:schemeClr val="tx1">
              <a:lumMod val="75000"/>
              <a:lumOff val="25000"/>
            </a:schemeClr>
          </a:solidFill>
          <a:latin typeface="+mn-lt"/>
          <a:ea typeface="+mn-ea"/>
          <a:cs typeface="+mn-cs"/>
        </a:defRPr>
      </a:lvl2pPr>
      <a:lvl3pPr marL="808038" indent="-228600" algn="l" defTabSz="914400" rtl="0" eaLnBrk="1" latinLnBrk="0" hangingPunct="1">
        <a:spcBef>
          <a:spcPts val="600"/>
        </a:spcBef>
        <a:buClr>
          <a:schemeClr val="tx1">
            <a:lumMod val="75000"/>
            <a:lumOff val="25000"/>
          </a:schemeClr>
        </a:buClr>
        <a:buFont typeface="Arial" pitchFamily="34" charset="0"/>
        <a:buChar char="•"/>
        <a:defRPr sz="2000" kern="1200">
          <a:solidFill>
            <a:schemeClr val="tx1">
              <a:lumMod val="75000"/>
              <a:lumOff val="25000"/>
            </a:schemeClr>
          </a:solidFill>
          <a:latin typeface="+mn-lt"/>
          <a:ea typeface="+mn-ea"/>
          <a:cs typeface="+mn-cs"/>
        </a:defRPr>
      </a:lvl3pPr>
      <a:lvl4pPr marL="1036638" indent="-228600" algn="l" defTabSz="914400" rtl="0" eaLnBrk="1" latinLnBrk="0" hangingPunct="1">
        <a:spcBef>
          <a:spcPts val="600"/>
        </a:spcBef>
        <a:buClr>
          <a:schemeClr val="bg2">
            <a:lumMod val="60000"/>
            <a:lumOff val="40000"/>
          </a:schemeClr>
        </a:buClr>
        <a:buFont typeface="Arial" pitchFamily="34" charset="0"/>
        <a:buChar char="•"/>
        <a:defRPr sz="1800" kern="1200">
          <a:solidFill>
            <a:schemeClr val="tx1">
              <a:lumMod val="75000"/>
              <a:lumOff val="25000"/>
            </a:schemeClr>
          </a:solidFill>
          <a:latin typeface="+mn-lt"/>
          <a:ea typeface="+mn-ea"/>
          <a:cs typeface="+mn-cs"/>
        </a:defRPr>
      </a:lvl4pPr>
      <a:lvl5pPr marL="1265238" indent="-228600" algn="l" defTabSz="914400" rtl="0" eaLnBrk="1" latinLnBrk="0" hangingPunct="1">
        <a:spcBef>
          <a:spcPts val="600"/>
        </a:spcBef>
        <a:buClr>
          <a:schemeClr val="tx1">
            <a:lumMod val="75000"/>
            <a:lumOff val="25000"/>
          </a:schemeClr>
        </a:buClr>
        <a:buFont typeface="Arial" pitchFamily="34" charset="0"/>
        <a:buChar char="•"/>
        <a:defRPr sz="1800" kern="1200">
          <a:solidFill>
            <a:schemeClr val="tx1">
              <a:lumMod val="75000"/>
              <a:lumOff val="25000"/>
            </a:schemeClr>
          </a:solidFill>
          <a:latin typeface="+mn-lt"/>
          <a:ea typeface="+mn-ea"/>
          <a:cs typeface="+mn-cs"/>
        </a:defRPr>
      </a:lvl5pPr>
      <a:lvl6pPr marL="1485900" indent="-228600" algn="l" defTabSz="914400" rtl="0" eaLnBrk="1" latinLnBrk="0" hangingPunct="1">
        <a:spcBef>
          <a:spcPct val="20000"/>
        </a:spcBef>
        <a:buClr>
          <a:schemeClr val="bg2">
            <a:lumMod val="60000"/>
            <a:lumOff val="40000"/>
          </a:schemeClr>
        </a:buClr>
        <a:buFont typeface="Arial" pitchFamily="34" charset="0"/>
        <a:buChar char="•"/>
        <a:defRPr lang="en-US" sz="1800" kern="1200" dirty="0" smtClean="0">
          <a:solidFill>
            <a:schemeClr val="tx1">
              <a:lumMod val="75000"/>
              <a:lumOff val="25000"/>
            </a:schemeClr>
          </a:solidFill>
          <a:latin typeface="+mn-lt"/>
          <a:ea typeface="+mn-ea"/>
          <a:cs typeface="+mn-cs"/>
        </a:defRPr>
      </a:lvl6pPr>
      <a:lvl7pPr marL="1712913" indent="-228600" algn="l" defTabSz="914400" rtl="0" eaLnBrk="1" latinLnBrk="0" hangingPunct="1">
        <a:spcBef>
          <a:spcPct val="20000"/>
        </a:spcBef>
        <a:buClr>
          <a:schemeClr val="tx1">
            <a:lumMod val="75000"/>
            <a:lumOff val="25000"/>
          </a:schemeClr>
        </a:buClr>
        <a:buFont typeface="Arial" pitchFamily="34" charset="0"/>
        <a:buChar char="•"/>
        <a:defRPr lang="en-US" sz="1800" kern="1200" dirty="0" smtClean="0">
          <a:solidFill>
            <a:schemeClr val="tx1">
              <a:lumMod val="75000"/>
              <a:lumOff val="25000"/>
            </a:schemeClr>
          </a:solidFill>
          <a:latin typeface="+mn-lt"/>
          <a:ea typeface="+mn-ea"/>
          <a:cs typeface="+mn-cs"/>
        </a:defRPr>
      </a:lvl7pPr>
      <a:lvl8pPr marL="1947863" indent="-228600" algn="l" defTabSz="914400" rtl="0" eaLnBrk="1" latinLnBrk="0" hangingPunct="1">
        <a:spcBef>
          <a:spcPct val="20000"/>
        </a:spcBef>
        <a:buClr>
          <a:schemeClr val="bg2">
            <a:lumMod val="60000"/>
            <a:lumOff val="40000"/>
          </a:schemeClr>
        </a:buClr>
        <a:buFont typeface="Arial" pitchFamily="34" charset="0"/>
        <a:buChar char="•"/>
        <a:defRPr lang="en-US" sz="1800" kern="1200" dirty="0" smtClean="0">
          <a:solidFill>
            <a:schemeClr val="tx1">
              <a:lumMod val="75000"/>
              <a:lumOff val="25000"/>
            </a:schemeClr>
          </a:solidFill>
          <a:latin typeface="+mn-lt"/>
          <a:ea typeface="+mn-ea"/>
          <a:cs typeface="+mn-cs"/>
        </a:defRPr>
      </a:lvl8pPr>
      <a:lvl9pPr marL="2174875" indent="-228600" algn="l" defTabSz="914400" rtl="0" eaLnBrk="1" latinLnBrk="0" hangingPunct="1">
        <a:spcBef>
          <a:spcPct val="20000"/>
        </a:spcBef>
        <a:buClr>
          <a:schemeClr val="tx1">
            <a:lumMod val="75000"/>
            <a:lumOff val="25000"/>
          </a:schemeClr>
        </a:buClr>
        <a:buFont typeface="Arial" pitchFamily="34" charset="0"/>
        <a:buChar char="•"/>
        <a:defRPr lang="en-US" sz="1800" kern="1200" dirty="0">
          <a:solidFill>
            <a:schemeClr val="tx1">
              <a:lumMod val="75000"/>
              <a:lumOff val="25000"/>
            </a:schemeClr>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 Id="rId3" Type="http://schemas.openxmlformats.org/officeDocument/2006/relationships/image" Target="../media/image4.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 Id="rId3" Type="http://schemas.openxmlformats.org/officeDocument/2006/relationships/image" Target="../media/image5.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 Id="rId3" Type="http://schemas.openxmlformats.org/officeDocument/2006/relationships/image" Target="../media/image6.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 Id="rId3" Type="http://schemas.openxmlformats.org/officeDocument/2006/relationships/image" Target="../media/image7.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 Id="rId3" Type="http://schemas.openxmlformats.org/officeDocument/2006/relationships/image" Target="../media/image8.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 Id="rId3" Type="http://schemas.openxmlformats.org/officeDocument/2006/relationships/image" Target="../media/image9.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 Id="rId3" Type="http://schemas.openxmlformats.org/officeDocument/2006/relationships/image" Target="../media/image10.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p:txBody>
          <a:bodyPr/>
          <a:lstStyle/>
          <a:p>
            <a:r>
              <a:rPr lang="en-CA" sz="2400" dirty="0"/>
              <a:t>COMPARISON OF 3% AND 7.5% HYPERTONIC SALINE IN RESUSCITATION</a:t>
            </a:r>
            <a:br>
              <a:rPr lang="en-CA" sz="2400" dirty="0"/>
            </a:br>
            <a:r>
              <a:rPr lang="en-CA" sz="2400" dirty="0"/>
              <a:t>AFTER TRAUMATIC HYPOVOLEMIC SHOCK</a:t>
            </a:r>
          </a:p>
        </p:txBody>
      </p:sp>
      <p:sp>
        <p:nvSpPr>
          <p:cNvPr id="3" name="Sous-titre 2"/>
          <p:cNvSpPr>
            <a:spLocks noGrp="1"/>
          </p:cNvSpPr>
          <p:nvPr>
            <p:ph type="subTitle" idx="1"/>
          </p:nvPr>
        </p:nvSpPr>
        <p:spPr/>
        <p:txBody>
          <a:bodyPr/>
          <a:lstStyle/>
          <a:p>
            <a:r>
              <a:rPr lang="en-CA" dirty="0" smtClean="0"/>
              <a:t>JOURNAL CLUB</a:t>
            </a:r>
          </a:p>
          <a:p>
            <a:r>
              <a:rPr lang="en-CA" dirty="0" smtClean="0"/>
              <a:t>May 2015</a:t>
            </a:r>
          </a:p>
          <a:p>
            <a:r>
              <a:rPr lang="en-CA" dirty="0" smtClean="0"/>
              <a:t>Jo-Annie Letendre, DVM</a:t>
            </a:r>
            <a:endParaRPr lang="en-CA" dirty="0"/>
          </a:p>
        </p:txBody>
      </p:sp>
    </p:spTree>
    <p:extLst>
      <p:ext uri="{BB962C8B-B14F-4D97-AF65-F5344CB8AC3E}">
        <p14:creationId xmlns:p14="http://schemas.microsoft.com/office/powerpoint/2010/main" val="1609575242"/>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r>
              <a:rPr lang="en-CA" dirty="0" smtClean="0"/>
              <a:t>STATISTICAL ANALYSIS</a:t>
            </a:r>
            <a:endParaRPr lang="en-CA" dirty="0"/>
          </a:p>
        </p:txBody>
      </p:sp>
      <p:sp>
        <p:nvSpPr>
          <p:cNvPr id="3" name="Espace réservé du contenu 2"/>
          <p:cNvSpPr>
            <a:spLocks noGrp="1"/>
          </p:cNvSpPr>
          <p:nvPr>
            <p:ph idx="1"/>
          </p:nvPr>
        </p:nvSpPr>
        <p:spPr/>
        <p:txBody>
          <a:bodyPr>
            <a:normAutofit fontScale="92500" lnSpcReduction="10000"/>
          </a:bodyPr>
          <a:lstStyle/>
          <a:p>
            <a:r>
              <a:rPr lang="en-CA" dirty="0" smtClean="0"/>
              <a:t>Normally distributed?</a:t>
            </a:r>
          </a:p>
          <a:p>
            <a:r>
              <a:rPr lang="en-CA" dirty="0" smtClean="0"/>
              <a:t>Expressed results as mean +/- SEM</a:t>
            </a:r>
          </a:p>
          <a:p>
            <a:r>
              <a:rPr lang="en-CA" dirty="0" smtClean="0"/>
              <a:t>Comparison among groups: 3 groups</a:t>
            </a:r>
          </a:p>
          <a:p>
            <a:pPr lvl="1"/>
            <a:r>
              <a:rPr lang="en-CA" dirty="0" smtClean="0"/>
              <a:t>Hemodynamic parameters across time and between groups – unpaired t tests</a:t>
            </a:r>
          </a:p>
          <a:p>
            <a:pPr lvl="1"/>
            <a:r>
              <a:rPr lang="en-CA" dirty="0" smtClean="0"/>
              <a:t>But there are 3 groups…</a:t>
            </a:r>
          </a:p>
          <a:p>
            <a:r>
              <a:rPr lang="en-CA" dirty="0" smtClean="0"/>
              <a:t>Chi-square: incidence of adverse reactions between groups</a:t>
            </a:r>
          </a:p>
          <a:p>
            <a:r>
              <a:rPr lang="en-CA" dirty="0" smtClean="0"/>
              <a:t>24-h survival: Kaplan-Meier curve and log-rank test</a:t>
            </a:r>
            <a:endParaRPr lang="en-CA" dirty="0"/>
          </a:p>
        </p:txBody>
      </p:sp>
    </p:spTree>
    <p:extLst>
      <p:ext uri="{BB962C8B-B14F-4D97-AF65-F5344CB8AC3E}">
        <p14:creationId xmlns:p14="http://schemas.microsoft.com/office/powerpoint/2010/main" val="571080443"/>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CA" dirty="0" smtClean="0"/>
              <a:t>RESULTS</a:t>
            </a:r>
            <a:endParaRPr lang="en-CA" dirty="0"/>
          </a:p>
        </p:txBody>
      </p:sp>
      <p:pic>
        <p:nvPicPr>
          <p:cNvPr id="4" name="Image 3"/>
          <p:cNvPicPr>
            <a:picLocks noChangeAspect="1"/>
          </p:cNvPicPr>
          <p:nvPr/>
        </p:nvPicPr>
        <p:blipFill>
          <a:blip r:embed="rId3"/>
          <a:stretch>
            <a:fillRect/>
          </a:stretch>
        </p:blipFill>
        <p:spPr>
          <a:xfrm>
            <a:off x="1854200" y="1807999"/>
            <a:ext cx="5422900" cy="4851400"/>
          </a:xfrm>
          <a:prstGeom prst="rect">
            <a:avLst/>
          </a:prstGeom>
        </p:spPr>
      </p:pic>
    </p:spTree>
    <p:extLst>
      <p:ext uri="{BB962C8B-B14F-4D97-AF65-F5344CB8AC3E}">
        <p14:creationId xmlns:p14="http://schemas.microsoft.com/office/powerpoint/2010/main" val="3036438914"/>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CA" dirty="0" smtClean="0"/>
              <a:t>RESULTS</a:t>
            </a:r>
            <a:endParaRPr lang="en-CA" dirty="0"/>
          </a:p>
        </p:txBody>
      </p:sp>
      <p:pic>
        <p:nvPicPr>
          <p:cNvPr id="4" name="Image 3"/>
          <p:cNvPicPr>
            <a:picLocks noChangeAspect="1"/>
          </p:cNvPicPr>
          <p:nvPr/>
        </p:nvPicPr>
        <p:blipFill>
          <a:blip r:embed="rId3"/>
          <a:stretch>
            <a:fillRect/>
          </a:stretch>
        </p:blipFill>
        <p:spPr>
          <a:xfrm>
            <a:off x="900113" y="2173924"/>
            <a:ext cx="7327900" cy="3441700"/>
          </a:xfrm>
          <a:prstGeom prst="rect">
            <a:avLst/>
          </a:prstGeom>
        </p:spPr>
      </p:pic>
    </p:spTree>
    <p:extLst>
      <p:ext uri="{BB962C8B-B14F-4D97-AF65-F5344CB8AC3E}">
        <p14:creationId xmlns:p14="http://schemas.microsoft.com/office/powerpoint/2010/main" val="3164347574"/>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CA" dirty="0" smtClean="0"/>
              <a:t>RESULTS</a:t>
            </a:r>
            <a:endParaRPr lang="en-CA" dirty="0"/>
          </a:p>
        </p:txBody>
      </p:sp>
      <p:pic>
        <p:nvPicPr>
          <p:cNvPr id="4" name="Image 3"/>
          <p:cNvPicPr>
            <a:picLocks noChangeAspect="1"/>
          </p:cNvPicPr>
          <p:nvPr/>
        </p:nvPicPr>
        <p:blipFill>
          <a:blip r:embed="rId3"/>
          <a:stretch>
            <a:fillRect/>
          </a:stretch>
        </p:blipFill>
        <p:spPr>
          <a:xfrm>
            <a:off x="774700" y="2159942"/>
            <a:ext cx="7581900" cy="3492500"/>
          </a:xfrm>
          <a:prstGeom prst="rect">
            <a:avLst/>
          </a:prstGeom>
        </p:spPr>
      </p:pic>
    </p:spTree>
    <p:extLst>
      <p:ext uri="{BB962C8B-B14F-4D97-AF65-F5344CB8AC3E}">
        <p14:creationId xmlns:p14="http://schemas.microsoft.com/office/powerpoint/2010/main" val="360395098"/>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CA" dirty="0" smtClean="0"/>
              <a:t>RESULTS</a:t>
            </a:r>
            <a:endParaRPr lang="en-CA" dirty="0"/>
          </a:p>
        </p:txBody>
      </p:sp>
      <p:pic>
        <p:nvPicPr>
          <p:cNvPr id="5" name="Espace réservé du contenu 4"/>
          <p:cNvPicPr>
            <a:picLocks noGrp="1" noChangeAspect="1"/>
          </p:cNvPicPr>
          <p:nvPr>
            <p:ph idx="1"/>
          </p:nvPr>
        </p:nvPicPr>
        <p:blipFill>
          <a:blip r:embed="rId3"/>
          <a:srcRect l="2136" r="2136"/>
          <a:stretch>
            <a:fillRect/>
          </a:stretch>
        </p:blipFill>
        <p:spPr/>
      </p:pic>
    </p:spTree>
    <p:extLst>
      <p:ext uri="{BB962C8B-B14F-4D97-AF65-F5344CB8AC3E}">
        <p14:creationId xmlns:p14="http://schemas.microsoft.com/office/powerpoint/2010/main" val="4055838782"/>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CA" dirty="0" smtClean="0"/>
              <a:t>RESULTS</a:t>
            </a:r>
            <a:endParaRPr lang="en-CA" dirty="0"/>
          </a:p>
        </p:txBody>
      </p:sp>
      <p:pic>
        <p:nvPicPr>
          <p:cNvPr id="4" name="Espace réservé du contenu 3"/>
          <p:cNvPicPr>
            <a:picLocks noGrp="1" noChangeAspect="1"/>
          </p:cNvPicPr>
          <p:nvPr>
            <p:ph idx="1"/>
          </p:nvPr>
        </p:nvPicPr>
        <p:blipFill>
          <a:blip r:embed="rId3"/>
          <a:srcRect l="-7687" r="-7687"/>
          <a:stretch>
            <a:fillRect/>
          </a:stretch>
        </p:blipFill>
        <p:spPr>
          <a:xfrm>
            <a:off x="972873" y="2133601"/>
            <a:ext cx="7345363" cy="3931920"/>
          </a:xfrm>
        </p:spPr>
      </p:pic>
      <p:sp>
        <p:nvSpPr>
          <p:cNvPr id="5" name="Cadre 4"/>
          <p:cNvSpPr/>
          <p:nvPr/>
        </p:nvSpPr>
        <p:spPr>
          <a:xfrm>
            <a:off x="7230815" y="3009515"/>
            <a:ext cx="492606" cy="169333"/>
          </a:xfrm>
          <a:prstGeom prst="fram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A">
              <a:solidFill>
                <a:schemeClr val="tx1"/>
              </a:solidFill>
            </a:endParaRPr>
          </a:p>
        </p:txBody>
      </p:sp>
      <p:sp>
        <p:nvSpPr>
          <p:cNvPr id="6" name="Cadre 5"/>
          <p:cNvSpPr/>
          <p:nvPr/>
        </p:nvSpPr>
        <p:spPr>
          <a:xfrm>
            <a:off x="3833091" y="2985444"/>
            <a:ext cx="1931939" cy="169333"/>
          </a:xfrm>
          <a:prstGeom prst="fram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A">
              <a:solidFill>
                <a:schemeClr val="tx1"/>
              </a:solidFill>
            </a:endParaRPr>
          </a:p>
        </p:txBody>
      </p:sp>
      <p:sp>
        <p:nvSpPr>
          <p:cNvPr id="7" name="Cadre 6"/>
          <p:cNvSpPr/>
          <p:nvPr/>
        </p:nvSpPr>
        <p:spPr>
          <a:xfrm>
            <a:off x="7230815" y="3479030"/>
            <a:ext cx="492606" cy="153939"/>
          </a:xfrm>
          <a:prstGeom prst="fram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A">
              <a:solidFill>
                <a:schemeClr val="tx1"/>
              </a:solidFill>
            </a:endParaRPr>
          </a:p>
        </p:txBody>
      </p:sp>
      <p:sp>
        <p:nvSpPr>
          <p:cNvPr id="8" name="Cadre 7"/>
          <p:cNvSpPr/>
          <p:nvPr/>
        </p:nvSpPr>
        <p:spPr>
          <a:xfrm>
            <a:off x="3833091" y="3479030"/>
            <a:ext cx="1931939" cy="153939"/>
          </a:xfrm>
          <a:prstGeom prst="fram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A">
              <a:solidFill>
                <a:schemeClr val="tx1"/>
              </a:solidFill>
            </a:endParaRPr>
          </a:p>
        </p:txBody>
      </p:sp>
      <p:sp>
        <p:nvSpPr>
          <p:cNvPr id="9" name="Cadre 8"/>
          <p:cNvSpPr/>
          <p:nvPr/>
        </p:nvSpPr>
        <p:spPr>
          <a:xfrm>
            <a:off x="7230815" y="3974331"/>
            <a:ext cx="492606" cy="161637"/>
          </a:xfrm>
          <a:prstGeom prst="fram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A">
              <a:solidFill>
                <a:schemeClr val="tx1"/>
              </a:solidFill>
            </a:endParaRPr>
          </a:p>
        </p:txBody>
      </p:sp>
      <p:sp>
        <p:nvSpPr>
          <p:cNvPr id="10" name="Cadre 9"/>
          <p:cNvSpPr/>
          <p:nvPr/>
        </p:nvSpPr>
        <p:spPr>
          <a:xfrm>
            <a:off x="3833091" y="3971636"/>
            <a:ext cx="1931939" cy="161637"/>
          </a:xfrm>
          <a:prstGeom prst="fram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A">
              <a:solidFill>
                <a:schemeClr val="tx1"/>
              </a:solidFill>
            </a:endParaRPr>
          </a:p>
        </p:txBody>
      </p:sp>
      <p:sp>
        <p:nvSpPr>
          <p:cNvPr id="11" name="Cadre 10"/>
          <p:cNvSpPr/>
          <p:nvPr/>
        </p:nvSpPr>
        <p:spPr>
          <a:xfrm>
            <a:off x="7230815" y="4450461"/>
            <a:ext cx="492606" cy="153940"/>
          </a:xfrm>
          <a:prstGeom prst="fram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A">
              <a:solidFill>
                <a:schemeClr val="tx1"/>
              </a:solidFill>
            </a:endParaRPr>
          </a:p>
        </p:txBody>
      </p:sp>
      <p:sp>
        <p:nvSpPr>
          <p:cNvPr id="12" name="Cadre 11"/>
          <p:cNvSpPr/>
          <p:nvPr/>
        </p:nvSpPr>
        <p:spPr>
          <a:xfrm>
            <a:off x="3833091" y="4447909"/>
            <a:ext cx="1931939" cy="153940"/>
          </a:xfrm>
          <a:prstGeom prst="fram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A">
              <a:solidFill>
                <a:schemeClr val="tx1"/>
              </a:solidFill>
            </a:endParaRPr>
          </a:p>
        </p:txBody>
      </p:sp>
      <p:sp>
        <p:nvSpPr>
          <p:cNvPr id="14" name="Cadre 13"/>
          <p:cNvSpPr/>
          <p:nvPr/>
        </p:nvSpPr>
        <p:spPr>
          <a:xfrm>
            <a:off x="7230815" y="4926058"/>
            <a:ext cx="492606" cy="184727"/>
          </a:xfrm>
          <a:prstGeom prst="fram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A">
              <a:solidFill>
                <a:schemeClr val="tx1"/>
              </a:solidFill>
            </a:endParaRPr>
          </a:p>
        </p:txBody>
      </p:sp>
      <p:sp>
        <p:nvSpPr>
          <p:cNvPr id="15" name="Cadre 14"/>
          <p:cNvSpPr/>
          <p:nvPr/>
        </p:nvSpPr>
        <p:spPr>
          <a:xfrm>
            <a:off x="3833091" y="4954438"/>
            <a:ext cx="1931939" cy="184727"/>
          </a:xfrm>
          <a:prstGeom prst="fram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A">
              <a:solidFill>
                <a:schemeClr val="tx1"/>
              </a:solidFill>
            </a:endParaRPr>
          </a:p>
        </p:txBody>
      </p:sp>
    </p:spTree>
    <p:extLst>
      <p:ext uri="{BB962C8B-B14F-4D97-AF65-F5344CB8AC3E}">
        <p14:creationId xmlns:p14="http://schemas.microsoft.com/office/powerpoint/2010/main" val="1462310892"/>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CA" dirty="0" smtClean="0"/>
              <a:t>RESULTS</a:t>
            </a:r>
            <a:endParaRPr lang="en-CA" dirty="0"/>
          </a:p>
        </p:txBody>
      </p:sp>
      <p:pic>
        <p:nvPicPr>
          <p:cNvPr id="4" name="Espace réservé du contenu 3"/>
          <p:cNvPicPr>
            <a:picLocks noGrp="1" noChangeAspect="1"/>
          </p:cNvPicPr>
          <p:nvPr>
            <p:ph idx="1"/>
          </p:nvPr>
        </p:nvPicPr>
        <p:blipFill>
          <a:blip r:embed="rId3"/>
          <a:srcRect l="-22875" r="-22875"/>
          <a:stretch>
            <a:fillRect/>
          </a:stretch>
        </p:blipFill>
        <p:spPr/>
      </p:pic>
    </p:spTree>
    <p:extLst>
      <p:ext uri="{BB962C8B-B14F-4D97-AF65-F5344CB8AC3E}">
        <p14:creationId xmlns:p14="http://schemas.microsoft.com/office/powerpoint/2010/main" val="1272011792"/>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CA" dirty="0" smtClean="0"/>
              <a:t>RESULTS</a:t>
            </a:r>
            <a:endParaRPr lang="en-CA" dirty="0"/>
          </a:p>
        </p:txBody>
      </p:sp>
      <p:pic>
        <p:nvPicPr>
          <p:cNvPr id="4" name="Espace réservé du contenu 3"/>
          <p:cNvPicPr>
            <a:picLocks noGrp="1" noChangeAspect="1"/>
          </p:cNvPicPr>
          <p:nvPr>
            <p:ph idx="1"/>
          </p:nvPr>
        </p:nvPicPr>
        <p:blipFill>
          <a:blip r:embed="rId3"/>
          <a:srcRect l="-42158" r="-42158"/>
          <a:stretch>
            <a:fillRect/>
          </a:stretch>
        </p:blipFill>
        <p:spPr/>
      </p:pic>
      <p:sp>
        <p:nvSpPr>
          <p:cNvPr id="5" name="Cadre 4"/>
          <p:cNvSpPr/>
          <p:nvPr/>
        </p:nvSpPr>
        <p:spPr>
          <a:xfrm>
            <a:off x="4918927" y="5817220"/>
            <a:ext cx="600927" cy="167268"/>
          </a:xfrm>
          <a:prstGeom prst="fram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A">
              <a:solidFill>
                <a:schemeClr val="tx1"/>
              </a:solidFill>
            </a:endParaRPr>
          </a:p>
        </p:txBody>
      </p:sp>
    </p:spTree>
    <p:extLst>
      <p:ext uri="{BB962C8B-B14F-4D97-AF65-F5344CB8AC3E}">
        <p14:creationId xmlns:p14="http://schemas.microsoft.com/office/powerpoint/2010/main" val="2909754520"/>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CA" dirty="0" smtClean="0"/>
              <a:t>Summary of the results</a:t>
            </a:r>
            <a:endParaRPr lang="en-CA" dirty="0"/>
          </a:p>
        </p:txBody>
      </p:sp>
      <p:sp>
        <p:nvSpPr>
          <p:cNvPr id="5" name="Espace réservé du contenu 2"/>
          <p:cNvSpPr>
            <a:spLocks noGrp="1"/>
          </p:cNvSpPr>
          <p:nvPr>
            <p:ph sz="half" idx="1"/>
          </p:nvPr>
        </p:nvSpPr>
        <p:spPr/>
        <p:txBody>
          <a:bodyPr>
            <a:noAutofit/>
          </a:bodyPr>
          <a:lstStyle/>
          <a:p>
            <a:pPr>
              <a:lnSpc>
                <a:spcPct val="90000"/>
              </a:lnSpc>
            </a:pPr>
            <a:r>
              <a:rPr lang="en-CA" sz="1600" dirty="0" smtClean="0"/>
              <a:t>Blood pressure/MAP: *</a:t>
            </a:r>
          </a:p>
          <a:p>
            <a:pPr lvl="1">
              <a:lnSpc>
                <a:spcPct val="90000"/>
              </a:lnSpc>
            </a:pPr>
            <a:r>
              <a:rPr lang="en-CA" sz="1600" dirty="0"/>
              <a:t>F</a:t>
            </a:r>
            <a:r>
              <a:rPr lang="en-CA" sz="1600" dirty="0" smtClean="0"/>
              <a:t>aster restoration of BP and higher BP with both HS. </a:t>
            </a:r>
          </a:p>
          <a:p>
            <a:pPr>
              <a:lnSpc>
                <a:spcPct val="90000"/>
              </a:lnSpc>
            </a:pPr>
            <a:r>
              <a:rPr lang="en-CA" sz="1600" dirty="0" smtClean="0"/>
              <a:t>Heart rate: *</a:t>
            </a:r>
          </a:p>
          <a:p>
            <a:pPr lvl="1">
              <a:lnSpc>
                <a:spcPct val="90000"/>
              </a:lnSpc>
            </a:pPr>
            <a:r>
              <a:rPr lang="en-CA" sz="1600" dirty="0" smtClean="0"/>
              <a:t>Increase in HR with 7.5% at 10 minutes</a:t>
            </a:r>
          </a:p>
          <a:p>
            <a:pPr>
              <a:lnSpc>
                <a:spcPct val="90000"/>
              </a:lnSpc>
            </a:pPr>
            <a:r>
              <a:rPr lang="en-CA" sz="1600" dirty="0" smtClean="0"/>
              <a:t>Total resuscitation fluid volume</a:t>
            </a:r>
          </a:p>
          <a:p>
            <a:pPr lvl="1">
              <a:lnSpc>
                <a:spcPct val="90000"/>
              </a:lnSpc>
            </a:pPr>
            <a:r>
              <a:rPr lang="en-CA" sz="1600" dirty="0" smtClean="0"/>
              <a:t>1h: approximately 2x more fluid in LRS group *</a:t>
            </a:r>
          </a:p>
          <a:p>
            <a:pPr lvl="1">
              <a:lnSpc>
                <a:spcPct val="90000"/>
              </a:lnSpc>
            </a:pPr>
            <a:r>
              <a:rPr lang="en-CA" sz="1600" dirty="0" smtClean="0"/>
              <a:t>24h: NSD</a:t>
            </a:r>
          </a:p>
        </p:txBody>
      </p:sp>
      <p:sp>
        <p:nvSpPr>
          <p:cNvPr id="6" name="Espace réservé du contenu 5"/>
          <p:cNvSpPr>
            <a:spLocks noGrp="1"/>
          </p:cNvSpPr>
          <p:nvPr>
            <p:ph sz="half" idx="2"/>
          </p:nvPr>
        </p:nvSpPr>
        <p:spPr/>
        <p:txBody>
          <a:bodyPr>
            <a:normAutofit fontScale="25000" lnSpcReduction="20000"/>
          </a:bodyPr>
          <a:lstStyle/>
          <a:p>
            <a:pPr>
              <a:lnSpc>
                <a:spcPct val="90000"/>
              </a:lnSpc>
            </a:pPr>
            <a:r>
              <a:rPr lang="en-CA" sz="6400" dirty="0"/>
              <a:t>Electrolytes</a:t>
            </a:r>
          </a:p>
          <a:p>
            <a:pPr lvl="1">
              <a:lnSpc>
                <a:spcPct val="90000"/>
              </a:lnSpc>
            </a:pPr>
            <a:r>
              <a:rPr lang="en-CA" sz="6400" dirty="0"/>
              <a:t>1h: Na+, Cl-, osmolality higher in HS groups * ;  155 </a:t>
            </a:r>
            <a:r>
              <a:rPr lang="en-CA" sz="6400" dirty="0" err="1"/>
              <a:t>mEq</a:t>
            </a:r>
            <a:r>
              <a:rPr lang="en-CA" sz="6400" dirty="0"/>
              <a:t>/L (Na) in  5 patients (7.5%) </a:t>
            </a:r>
          </a:p>
          <a:p>
            <a:pPr lvl="1">
              <a:lnSpc>
                <a:spcPct val="90000"/>
              </a:lnSpc>
            </a:pPr>
            <a:r>
              <a:rPr lang="en-CA" sz="6400" dirty="0"/>
              <a:t>1h: Na+, Cl-, osmolality higher in 7.5% </a:t>
            </a:r>
          </a:p>
          <a:p>
            <a:pPr lvl="1">
              <a:lnSpc>
                <a:spcPct val="90000"/>
              </a:lnSpc>
            </a:pPr>
            <a:r>
              <a:rPr lang="en-CA" sz="6400" dirty="0"/>
              <a:t>24h: NSD</a:t>
            </a:r>
          </a:p>
          <a:p>
            <a:pPr>
              <a:lnSpc>
                <a:spcPct val="90000"/>
              </a:lnSpc>
            </a:pPr>
            <a:r>
              <a:rPr lang="en-CA" sz="6400" dirty="0"/>
              <a:t>Urine volume</a:t>
            </a:r>
          </a:p>
          <a:p>
            <a:pPr lvl="1">
              <a:lnSpc>
                <a:spcPct val="90000"/>
              </a:lnSpc>
            </a:pPr>
            <a:r>
              <a:rPr lang="en-CA" sz="6400" dirty="0"/>
              <a:t>1h: lower in LRS group *</a:t>
            </a:r>
          </a:p>
          <a:p>
            <a:pPr lvl="1">
              <a:lnSpc>
                <a:spcPct val="90000"/>
              </a:lnSpc>
            </a:pPr>
            <a:r>
              <a:rPr lang="en-CA" sz="6400" dirty="0"/>
              <a:t>24h: NSD</a:t>
            </a:r>
          </a:p>
          <a:p>
            <a:pPr>
              <a:lnSpc>
                <a:spcPct val="90000"/>
              </a:lnSpc>
            </a:pPr>
            <a:r>
              <a:rPr lang="en-CA" sz="6400" dirty="0"/>
              <a:t>Complications of fluid therapy</a:t>
            </a:r>
          </a:p>
          <a:p>
            <a:pPr lvl="1">
              <a:lnSpc>
                <a:spcPct val="90000"/>
              </a:lnSpc>
            </a:pPr>
            <a:r>
              <a:rPr lang="en-CA" sz="6400" dirty="0"/>
              <a:t>Tachycardia – 7.5% *</a:t>
            </a:r>
          </a:p>
          <a:p>
            <a:pPr lvl="1">
              <a:lnSpc>
                <a:spcPct val="90000"/>
              </a:lnSpc>
            </a:pPr>
            <a:r>
              <a:rPr lang="en-CA" sz="6400" dirty="0"/>
              <a:t>Coagulopathy,  AKI, pulmonary edema – LRS *</a:t>
            </a:r>
          </a:p>
          <a:p>
            <a:pPr lvl="1">
              <a:lnSpc>
                <a:spcPct val="90000"/>
              </a:lnSpc>
            </a:pPr>
            <a:r>
              <a:rPr lang="en-CA" sz="6400" dirty="0"/>
              <a:t>Transient hypotension – 7.5%*</a:t>
            </a:r>
          </a:p>
          <a:p>
            <a:pPr>
              <a:lnSpc>
                <a:spcPct val="70000"/>
              </a:lnSpc>
            </a:pPr>
            <a:endParaRPr lang="en-CA" sz="6400" dirty="0"/>
          </a:p>
          <a:p>
            <a:pPr>
              <a:lnSpc>
                <a:spcPct val="70000"/>
              </a:lnSpc>
            </a:pPr>
            <a:endParaRPr lang="en-CA" dirty="0"/>
          </a:p>
          <a:p>
            <a:endParaRPr lang="en-CA" dirty="0"/>
          </a:p>
        </p:txBody>
      </p:sp>
    </p:spTree>
    <p:extLst>
      <p:ext uri="{BB962C8B-B14F-4D97-AF65-F5344CB8AC3E}">
        <p14:creationId xmlns:p14="http://schemas.microsoft.com/office/powerpoint/2010/main" val="2529520563"/>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4"/>
          <p:cNvSpPr>
            <a:spLocks noGrp="1"/>
          </p:cNvSpPr>
          <p:nvPr>
            <p:ph type="title"/>
          </p:nvPr>
        </p:nvSpPr>
        <p:spPr/>
        <p:txBody>
          <a:bodyPr>
            <a:normAutofit fontScale="90000"/>
          </a:bodyPr>
          <a:lstStyle/>
          <a:p>
            <a:r>
              <a:rPr lang="en-CA" dirty="0" smtClean="0"/>
              <a:t>CONCLUSION OF THE STUDY</a:t>
            </a:r>
            <a:endParaRPr lang="en-CA" dirty="0"/>
          </a:p>
        </p:txBody>
      </p:sp>
      <p:sp>
        <p:nvSpPr>
          <p:cNvPr id="6" name="Espace réservé du contenu 5"/>
          <p:cNvSpPr>
            <a:spLocks noGrp="1"/>
          </p:cNvSpPr>
          <p:nvPr>
            <p:ph idx="1"/>
          </p:nvPr>
        </p:nvSpPr>
        <p:spPr/>
        <p:txBody>
          <a:bodyPr/>
          <a:lstStyle/>
          <a:p>
            <a:pPr marL="0" indent="0" algn="ctr">
              <a:buNone/>
            </a:pPr>
            <a:r>
              <a:rPr lang="en-CA" dirty="0"/>
              <a:t>“In summary, administration of </a:t>
            </a:r>
            <a:r>
              <a:rPr lang="en-CA" b="1" dirty="0">
                <a:solidFill>
                  <a:schemeClr val="accent4"/>
                </a:solidFill>
              </a:rPr>
              <a:t>3% HSS </a:t>
            </a:r>
            <a:r>
              <a:rPr lang="en-CA" dirty="0"/>
              <a:t>offered </a:t>
            </a:r>
            <a:r>
              <a:rPr lang="en-CA" dirty="0" smtClean="0"/>
              <a:t>hemodynamic </a:t>
            </a:r>
            <a:r>
              <a:rPr lang="en-CA" dirty="0"/>
              <a:t>benefits </a:t>
            </a:r>
            <a:r>
              <a:rPr lang="en-CA" b="1" dirty="0">
                <a:solidFill>
                  <a:srgbClr val="35ACA2"/>
                </a:solidFill>
              </a:rPr>
              <a:t>equivalent to those of 7.5% HSS</a:t>
            </a:r>
            <a:r>
              <a:rPr lang="en-CA" b="1" dirty="0"/>
              <a:t> </a:t>
            </a:r>
            <a:r>
              <a:rPr lang="en-CA" dirty="0"/>
              <a:t>infusion </a:t>
            </a:r>
            <a:r>
              <a:rPr lang="en-CA" dirty="0" smtClean="0"/>
              <a:t>with </a:t>
            </a:r>
            <a:r>
              <a:rPr lang="en-CA" b="1" dirty="0" smtClean="0">
                <a:solidFill>
                  <a:srgbClr val="35ACA2"/>
                </a:solidFill>
              </a:rPr>
              <a:t>lower </a:t>
            </a:r>
            <a:r>
              <a:rPr lang="en-CA" b="1" dirty="0">
                <a:solidFill>
                  <a:srgbClr val="35ACA2"/>
                </a:solidFill>
              </a:rPr>
              <a:t>degrees of hypernatremia and hyperchloremia and </a:t>
            </a:r>
            <a:r>
              <a:rPr lang="en-CA" b="1" dirty="0" smtClean="0">
                <a:solidFill>
                  <a:srgbClr val="35ACA2"/>
                </a:solidFill>
              </a:rPr>
              <a:t>lower risks </a:t>
            </a:r>
            <a:r>
              <a:rPr lang="en-CA" b="1" dirty="0">
                <a:solidFill>
                  <a:srgbClr val="35ACA2"/>
                </a:solidFill>
              </a:rPr>
              <a:t>of cardiac dysrhythmia and transient hypotension</a:t>
            </a:r>
            <a:r>
              <a:rPr lang="en-CA" dirty="0"/>
              <a:t>. In </a:t>
            </a:r>
            <a:r>
              <a:rPr lang="en-CA" dirty="0" smtClean="0"/>
              <a:t>addition</a:t>
            </a:r>
            <a:r>
              <a:rPr lang="en-CA" dirty="0"/>
              <a:t>, higher incidences of </a:t>
            </a:r>
            <a:r>
              <a:rPr lang="en-CA" b="1" dirty="0">
                <a:solidFill>
                  <a:srgbClr val="35ACA2"/>
                </a:solidFill>
              </a:rPr>
              <a:t>pulmonary edema, renal failure, </a:t>
            </a:r>
            <a:r>
              <a:rPr lang="en-CA" b="1" dirty="0" smtClean="0">
                <a:solidFill>
                  <a:srgbClr val="35ACA2"/>
                </a:solidFill>
              </a:rPr>
              <a:t>and coagulopathy </a:t>
            </a:r>
            <a:r>
              <a:rPr lang="en-CA" b="1" dirty="0">
                <a:solidFill>
                  <a:srgbClr val="35ACA2"/>
                </a:solidFill>
              </a:rPr>
              <a:t>occurred in the LRS group</a:t>
            </a:r>
            <a:r>
              <a:rPr lang="en-CA" dirty="0" smtClean="0"/>
              <a:t>.”</a:t>
            </a:r>
            <a:endParaRPr lang="en-CA" dirty="0"/>
          </a:p>
        </p:txBody>
      </p:sp>
    </p:spTree>
    <p:extLst>
      <p:ext uri="{BB962C8B-B14F-4D97-AF65-F5344CB8AC3E}">
        <p14:creationId xmlns:p14="http://schemas.microsoft.com/office/powerpoint/2010/main" val="2657161702"/>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p:txBody>
          <a:bodyPr>
            <a:normAutofit/>
          </a:bodyPr>
          <a:lstStyle/>
          <a:p>
            <a:r>
              <a:rPr lang="en-CA" dirty="0" smtClean="0"/>
              <a:t>SHOCK</a:t>
            </a:r>
          </a:p>
          <a:p>
            <a:r>
              <a:rPr lang="en-CA" dirty="0" smtClean="0"/>
              <a:t>March 2015</a:t>
            </a:r>
          </a:p>
          <a:p>
            <a:r>
              <a:rPr lang="en-CA" dirty="0" smtClean="0"/>
              <a:t>China</a:t>
            </a:r>
          </a:p>
          <a:p>
            <a:r>
              <a:rPr lang="en-CA" dirty="0" smtClean="0"/>
              <a:t>No </a:t>
            </a:r>
            <a:r>
              <a:rPr lang="en-CA" dirty="0" smtClean="0"/>
              <a:t>conflicts </a:t>
            </a:r>
            <a:r>
              <a:rPr lang="en-CA" dirty="0"/>
              <a:t>of </a:t>
            </a:r>
            <a:r>
              <a:rPr lang="en-CA" dirty="0" smtClean="0"/>
              <a:t>interest</a:t>
            </a:r>
          </a:p>
          <a:p>
            <a:r>
              <a:rPr lang="en-CA" dirty="0"/>
              <a:t>S</a:t>
            </a:r>
            <a:r>
              <a:rPr lang="en-CA" dirty="0" smtClean="0"/>
              <a:t>upported </a:t>
            </a:r>
            <a:r>
              <a:rPr lang="en-CA" dirty="0"/>
              <a:t>by the National Natural Science Foundation of Chongqing </a:t>
            </a:r>
            <a:r>
              <a:rPr lang="en-CA" dirty="0" smtClean="0"/>
              <a:t>and </a:t>
            </a:r>
            <a:r>
              <a:rPr lang="en-CA" dirty="0"/>
              <a:t>a grant from the Sanitary Bureau Foundation in Chongqing.</a:t>
            </a:r>
          </a:p>
        </p:txBody>
      </p:sp>
    </p:spTree>
    <p:extLst>
      <p:ext uri="{BB962C8B-B14F-4D97-AF65-F5344CB8AC3E}">
        <p14:creationId xmlns:p14="http://schemas.microsoft.com/office/powerpoint/2010/main" val="3885504192"/>
      </p:ext>
    </p:extLst>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r>
              <a:rPr lang="en-CA" dirty="0" smtClean="0"/>
              <a:t>VALIDITY OF THE STUDY</a:t>
            </a:r>
            <a:endParaRPr lang="en-CA" dirty="0"/>
          </a:p>
        </p:txBody>
      </p:sp>
      <p:sp>
        <p:nvSpPr>
          <p:cNvPr id="3" name="Espace réservé du contenu 2"/>
          <p:cNvSpPr>
            <a:spLocks noGrp="1"/>
          </p:cNvSpPr>
          <p:nvPr>
            <p:ph idx="1"/>
          </p:nvPr>
        </p:nvSpPr>
        <p:spPr/>
        <p:txBody>
          <a:bodyPr>
            <a:normAutofit fontScale="55000" lnSpcReduction="20000"/>
          </a:bodyPr>
          <a:lstStyle/>
          <a:p>
            <a:r>
              <a:rPr lang="en-CA" dirty="0" smtClean="0"/>
              <a:t>Number of patients</a:t>
            </a:r>
          </a:p>
          <a:p>
            <a:r>
              <a:rPr lang="en-CA" dirty="0" smtClean="0"/>
              <a:t>Randomized; double-blind study</a:t>
            </a:r>
          </a:p>
          <a:p>
            <a:r>
              <a:rPr lang="en-CA" dirty="0" smtClean="0"/>
              <a:t>End of observation period: 28 days</a:t>
            </a:r>
          </a:p>
          <a:p>
            <a:r>
              <a:rPr lang="en-CA" dirty="0" smtClean="0"/>
              <a:t>Stats</a:t>
            </a:r>
          </a:p>
          <a:p>
            <a:pPr lvl="1"/>
            <a:r>
              <a:rPr lang="en-CA" dirty="0" smtClean="0"/>
              <a:t>Unpaired t-test, multiple comparisons (3 groups)</a:t>
            </a:r>
          </a:p>
          <a:p>
            <a:r>
              <a:rPr lang="en-CA" dirty="0" smtClean="0"/>
              <a:t>Bag of 250 ml (70 kg)</a:t>
            </a:r>
            <a:endParaRPr lang="en-CA" dirty="0"/>
          </a:p>
          <a:p>
            <a:pPr lvl="1"/>
            <a:r>
              <a:rPr lang="en-CA" dirty="0" smtClean="0"/>
              <a:t>3.5 ml/kg</a:t>
            </a:r>
          </a:p>
          <a:p>
            <a:r>
              <a:rPr lang="en-CA" dirty="0" smtClean="0"/>
              <a:t>Definition of the complications</a:t>
            </a:r>
          </a:p>
          <a:p>
            <a:r>
              <a:rPr lang="en-CA" dirty="0" smtClean="0"/>
              <a:t>Transfusions</a:t>
            </a:r>
          </a:p>
          <a:p>
            <a:r>
              <a:rPr lang="en-CA" dirty="0" smtClean="0"/>
              <a:t>Conclusion</a:t>
            </a:r>
          </a:p>
          <a:p>
            <a:pPr lvl="1"/>
            <a:r>
              <a:rPr lang="en-CA" dirty="0" err="1" smtClean="0"/>
              <a:t>Dysrythmia</a:t>
            </a:r>
            <a:endParaRPr lang="en-CA" dirty="0" smtClean="0"/>
          </a:p>
          <a:p>
            <a:endParaRPr lang="en-CA" dirty="0" smtClean="0"/>
          </a:p>
        </p:txBody>
      </p:sp>
    </p:spTree>
    <p:extLst>
      <p:ext uri="{BB962C8B-B14F-4D97-AF65-F5344CB8AC3E}">
        <p14:creationId xmlns:p14="http://schemas.microsoft.com/office/powerpoint/2010/main" val="2799892019"/>
      </p:ext>
    </p:extLst>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CA" dirty="0" smtClean="0"/>
              <a:t>CONCLUSION</a:t>
            </a:r>
            <a:endParaRPr lang="en-CA" dirty="0"/>
          </a:p>
        </p:txBody>
      </p:sp>
      <p:sp>
        <p:nvSpPr>
          <p:cNvPr id="3" name="Espace réservé du contenu 2"/>
          <p:cNvSpPr>
            <a:spLocks noGrp="1"/>
          </p:cNvSpPr>
          <p:nvPr>
            <p:ph idx="1"/>
          </p:nvPr>
        </p:nvSpPr>
        <p:spPr/>
        <p:txBody>
          <a:bodyPr/>
          <a:lstStyle/>
          <a:p>
            <a:r>
              <a:rPr lang="en-CA" dirty="0" smtClean="0"/>
              <a:t>3 or 7.5% hypertonic saline?</a:t>
            </a:r>
          </a:p>
          <a:p>
            <a:r>
              <a:rPr lang="en-CA" dirty="0" smtClean="0"/>
              <a:t>Or isotonic balanced isotonic solution?</a:t>
            </a:r>
            <a:endParaRPr lang="en-CA" dirty="0"/>
          </a:p>
        </p:txBody>
      </p:sp>
    </p:spTree>
    <p:extLst>
      <p:ext uri="{BB962C8B-B14F-4D97-AF65-F5344CB8AC3E}">
        <p14:creationId xmlns:p14="http://schemas.microsoft.com/office/powerpoint/2010/main" val="2913440015"/>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CA" dirty="0" smtClean="0"/>
              <a:t>RESEARCH QUESTION</a:t>
            </a:r>
            <a:endParaRPr lang="en-CA" dirty="0"/>
          </a:p>
        </p:txBody>
      </p:sp>
      <p:sp>
        <p:nvSpPr>
          <p:cNvPr id="3" name="Espace réservé du contenu 2"/>
          <p:cNvSpPr>
            <a:spLocks noGrp="1"/>
          </p:cNvSpPr>
          <p:nvPr>
            <p:ph idx="1"/>
          </p:nvPr>
        </p:nvSpPr>
        <p:spPr/>
        <p:txBody>
          <a:bodyPr/>
          <a:lstStyle/>
          <a:p>
            <a:pPr marL="0" indent="0" algn="ctr">
              <a:buNone/>
            </a:pPr>
            <a:endParaRPr lang="en-CA" dirty="0" smtClean="0"/>
          </a:p>
          <a:p>
            <a:pPr marL="0" indent="0" algn="ctr">
              <a:buNone/>
            </a:pPr>
            <a:endParaRPr lang="en-CA" dirty="0"/>
          </a:p>
          <a:p>
            <a:pPr marL="0" indent="0" algn="ctr">
              <a:buNone/>
            </a:pPr>
            <a:r>
              <a:rPr lang="en-CA" dirty="0" smtClean="0"/>
              <a:t>Is 3% hypertonic saline an effective and safe fluid for the resuscitation of patients with hypovolemic shock?</a:t>
            </a:r>
            <a:endParaRPr lang="en-CA" dirty="0"/>
          </a:p>
        </p:txBody>
      </p:sp>
    </p:spTree>
    <p:extLst>
      <p:ext uri="{BB962C8B-B14F-4D97-AF65-F5344CB8AC3E}">
        <p14:creationId xmlns:p14="http://schemas.microsoft.com/office/powerpoint/2010/main" val="1350400927"/>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r>
              <a:rPr lang="en-CA" dirty="0" smtClean="0"/>
              <a:t>BACKGROUND &amp; </a:t>
            </a:r>
            <a:br>
              <a:rPr lang="en-CA" dirty="0" smtClean="0"/>
            </a:br>
            <a:r>
              <a:rPr lang="en-CA" dirty="0" smtClean="0"/>
              <a:t>LITERATURE REVIEW</a:t>
            </a:r>
            <a:endParaRPr lang="en-CA" dirty="0"/>
          </a:p>
        </p:txBody>
      </p:sp>
      <p:sp>
        <p:nvSpPr>
          <p:cNvPr id="3" name="Espace réservé du contenu 2"/>
          <p:cNvSpPr>
            <a:spLocks noGrp="1"/>
          </p:cNvSpPr>
          <p:nvPr>
            <p:ph idx="1"/>
          </p:nvPr>
        </p:nvSpPr>
        <p:spPr/>
        <p:txBody>
          <a:bodyPr>
            <a:normAutofit fontScale="77500" lnSpcReduction="20000"/>
          </a:bodyPr>
          <a:lstStyle/>
          <a:p>
            <a:r>
              <a:rPr lang="en-CA" dirty="0" smtClean="0"/>
              <a:t>Complications associated with large volume of isotonic crystalloid fluids</a:t>
            </a:r>
          </a:p>
          <a:p>
            <a:r>
              <a:rPr lang="en-CA" dirty="0" smtClean="0"/>
              <a:t>Small volume of HS can increase plasma volume, improve MAP, CO,  and microcirculation, and decrease post-traumatic inflammatory reactions.</a:t>
            </a:r>
          </a:p>
          <a:p>
            <a:r>
              <a:rPr lang="en-CA" dirty="0" smtClean="0"/>
              <a:t>Optimal concentration and volume of HS = ?</a:t>
            </a:r>
          </a:p>
          <a:p>
            <a:r>
              <a:rPr lang="en-CA" dirty="0" smtClean="0"/>
              <a:t>Rat model of hemorrhagic shock: 3% HS had </a:t>
            </a:r>
            <a:r>
              <a:rPr lang="en-CA" dirty="0" err="1" smtClean="0"/>
              <a:t>immunomodulatory</a:t>
            </a:r>
            <a:r>
              <a:rPr lang="en-CA" dirty="0" smtClean="0"/>
              <a:t> and metabolic effects and attenuates tissue injuries</a:t>
            </a:r>
          </a:p>
          <a:p>
            <a:r>
              <a:rPr lang="en-CA" dirty="0" smtClean="0"/>
              <a:t>Swine model with hemorrhagic shock: 3% HS produced an adequate and sustained increase in MAP and tissue oxygen saturation, and attenuated hypercoagulability</a:t>
            </a:r>
            <a:endParaRPr lang="en-CA" dirty="0"/>
          </a:p>
        </p:txBody>
      </p:sp>
      <p:sp>
        <p:nvSpPr>
          <p:cNvPr id="4" name="ZoneTexte 3"/>
          <p:cNvSpPr txBox="1"/>
          <p:nvPr/>
        </p:nvSpPr>
        <p:spPr>
          <a:xfrm>
            <a:off x="900112" y="5865466"/>
            <a:ext cx="8118865" cy="400110"/>
          </a:xfrm>
          <a:prstGeom prst="rect">
            <a:avLst/>
          </a:prstGeom>
          <a:noFill/>
        </p:spPr>
        <p:txBody>
          <a:bodyPr wrap="none" rtlCol="0">
            <a:spAutoFit/>
          </a:bodyPr>
          <a:lstStyle/>
          <a:p>
            <a:r>
              <a:rPr lang="en-CA" sz="2000" b="1" i="1" dirty="0" smtClean="0"/>
              <a:t>Large-scale, controlled clinical trials evaluating 3% HS are currently lacking.</a:t>
            </a:r>
            <a:endParaRPr lang="en-CA" sz="2000" b="1" i="1" dirty="0"/>
          </a:p>
        </p:txBody>
      </p:sp>
    </p:spTree>
    <p:extLst>
      <p:ext uri="{BB962C8B-B14F-4D97-AF65-F5344CB8AC3E}">
        <p14:creationId xmlns:p14="http://schemas.microsoft.com/office/powerpoint/2010/main" val="2785658153"/>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CA" dirty="0" smtClean="0"/>
              <a:t>STUDY DESIGN</a:t>
            </a:r>
            <a:endParaRPr lang="en-CA" dirty="0"/>
          </a:p>
        </p:txBody>
      </p:sp>
      <p:sp>
        <p:nvSpPr>
          <p:cNvPr id="3" name="Espace réservé du contenu 2"/>
          <p:cNvSpPr>
            <a:spLocks noGrp="1"/>
          </p:cNvSpPr>
          <p:nvPr>
            <p:ph idx="1"/>
          </p:nvPr>
        </p:nvSpPr>
        <p:spPr/>
        <p:txBody>
          <a:bodyPr/>
          <a:lstStyle/>
          <a:p>
            <a:r>
              <a:rPr lang="en-CA" dirty="0" smtClean="0"/>
              <a:t>Single-center</a:t>
            </a:r>
          </a:p>
          <a:p>
            <a:r>
              <a:rPr lang="en-CA" dirty="0" smtClean="0"/>
              <a:t>Randomized</a:t>
            </a:r>
            <a:endParaRPr lang="en-CA" dirty="0"/>
          </a:p>
          <a:p>
            <a:r>
              <a:rPr lang="en-CA" dirty="0" smtClean="0"/>
              <a:t>Double</a:t>
            </a:r>
            <a:r>
              <a:rPr lang="en-CA" dirty="0" smtClean="0"/>
              <a:t>-blind</a:t>
            </a:r>
            <a:endParaRPr lang="en-CA" dirty="0"/>
          </a:p>
        </p:txBody>
      </p:sp>
    </p:spTree>
    <p:extLst>
      <p:ext uri="{BB962C8B-B14F-4D97-AF65-F5344CB8AC3E}">
        <p14:creationId xmlns:p14="http://schemas.microsoft.com/office/powerpoint/2010/main" val="113800839"/>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CA" dirty="0" smtClean="0"/>
              <a:t>STUDY SUBJECTS</a:t>
            </a:r>
            <a:endParaRPr lang="en-CA" dirty="0"/>
          </a:p>
        </p:txBody>
      </p:sp>
      <p:sp>
        <p:nvSpPr>
          <p:cNvPr id="3" name="Espace réservé du contenu 2"/>
          <p:cNvSpPr>
            <a:spLocks noGrp="1"/>
          </p:cNvSpPr>
          <p:nvPr>
            <p:ph idx="1"/>
          </p:nvPr>
        </p:nvSpPr>
        <p:spPr/>
        <p:txBody>
          <a:bodyPr/>
          <a:lstStyle/>
          <a:p>
            <a:r>
              <a:rPr lang="en-CA" dirty="0" smtClean="0"/>
              <a:t>Trauma victims (≥ 15 </a:t>
            </a:r>
            <a:r>
              <a:rPr lang="en-CA" dirty="0" err="1" smtClean="0"/>
              <a:t>yo</a:t>
            </a:r>
            <a:r>
              <a:rPr lang="en-CA" dirty="0" smtClean="0"/>
              <a:t>)</a:t>
            </a:r>
          </a:p>
          <a:p>
            <a:r>
              <a:rPr lang="en-CA" dirty="0" smtClean="0"/>
              <a:t>Presented in hypovolemic shock</a:t>
            </a:r>
          </a:p>
          <a:p>
            <a:pPr lvl="1"/>
            <a:r>
              <a:rPr lang="en-CA" dirty="0" smtClean="0"/>
              <a:t>Defined by SBP ≤ 70 mmHg; or SBP = 70-90 mmHg and HR ≥</a:t>
            </a:r>
            <a:r>
              <a:rPr lang="en-CA" b="1" dirty="0" smtClean="0"/>
              <a:t> 108 </a:t>
            </a:r>
            <a:r>
              <a:rPr lang="en-CA" dirty="0" err="1" smtClean="0"/>
              <a:t>bpm</a:t>
            </a:r>
            <a:endParaRPr lang="en-CA" dirty="0" smtClean="0"/>
          </a:p>
          <a:p>
            <a:pPr lvl="1"/>
            <a:endParaRPr lang="en-CA" dirty="0" smtClean="0"/>
          </a:p>
        </p:txBody>
      </p:sp>
    </p:spTree>
    <p:extLst>
      <p:ext uri="{BB962C8B-B14F-4D97-AF65-F5344CB8AC3E}">
        <p14:creationId xmlns:p14="http://schemas.microsoft.com/office/powerpoint/2010/main" val="3466127403"/>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CA" dirty="0" smtClean="0"/>
              <a:t>PREDICTOR VARIABLE</a:t>
            </a:r>
            <a:endParaRPr lang="en-CA" dirty="0"/>
          </a:p>
        </p:txBody>
      </p:sp>
      <p:sp>
        <p:nvSpPr>
          <p:cNvPr id="3" name="Espace réservé du contenu 2"/>
          <p:cNvSpPr>
            <a:spLocks noGrp="1"/>
          </p:cNvSpPr>
          <p:nvPr>
            <p:ph idx="1"/>
          </p:nvPr>
        </p:nvSpPr>
        <p:spPr/>
        <p:txBody>
          <a:bodyPr/>
          <a:lstStyle/>
          <a:p>
            <a:r>
              <a:rPr lang="en-CA" dirty="0" smtClean="0"/>
              <a:t>250 ml fluid:</a:t>
            </a:r>
          </a:p>
          <a:p>
            <a:pPr lvl="1"/>
            <a:r>
              <a:rPr lang="en-CA" dirty="0" smtClean="0"/>
              <a:t>3% HS</a:t>
            </a:r>
          </a:p>
          <a:p>
            <a:pPr lvl="1"/>
            <a:r>
              <a:rPr lang="en-CA" dirty="0" smtClean="0"/>
              <a:t>7.5% HS</a:t>
            </a:r>
          </a:p>
          <a:p>
            <a:pPr lvl="1"/>
            <a:r>
              <a:rPr lang="en-CA" dirty="0" smtClean="0"/>
              <a:t>LRS</a:t>
            </a:r>
            <a:endParaRPr lang="en-CA" dirty="0"/>
          </a:p>
        </p:txBody>
      </p:sp>
    </p:spTree>
    <p:extLst>
      <p:ext uri="{BB962C8B-B14F-4D97-AF65-F5344CB8AC3E}">
        <p14:creationId xmlns:p14="http://schemas.microsoft.com/office/powerpoint/2010/main" val="2337400244"/>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CA" dirty="0" smtClean="0"/>
              <a:t>OUTCOME VARIABLES</a:t>
            </a:r>
            <a:endParaRPr lang="en-CA" dirty="0"/>
          </a:p>
        </p:txBody>
      </p:sp>
      <p:sp>
        <p:nvSpPr>
          <p:cNvPr id="3" name="Espace réservé du contenu 2"/>
          <p:cNvSpPr>
            <a:spLocks noGrp="1"/>
          </p:cNvSpPr>
          <p:nvPr>
            <p:ph idx="1"/>
          </p:nvPr>
        </p:nvSpPr>
        <p:spPr/>
        <p:txBody>
          <a:bodyPr>
            <a:normAutofit lnSpcReduction="10000"/>
          </a:bodyPr>
          <a:lstStyle/>
          <a:p>
            <a:r>
              <a:rPr lang="en-CA" dirty="0" smtClean="0"/>
              <a:t>Blood pressure</a:t>
            </a:r>
          </a:p>
          <a:p>
            <a:r>
              <a:rPr lang="en-CA" dirty="0" smtClean="0"/>
              <a:t>Mean arterial pressure</a:t>
            </a:r>
          </a:p>
          <a:p>
            <a:r>
              <a:rPr lang="en-CA" dirty="0" smtClean="0"/>
              <a:t>Heart rate</a:t>
            </a:r>
          </a:p>
          <a:p>
            <a:r>
              <a:rPr lang="en-CA" dirty="0" smtClean="0"/>
              <a:t>Total resuscitation fluid volume</a:t>
            </a:r>
          </a:p>
          <a:p>
            <a:r>
              <a:rPr lang="en-CA" dirty="0" smtClean="0"/>
              <a:t>Electrolytes</a:t>
            </a:r>
          </a:p>
          <a:p>
            <a:r>
              <a:rPr lang="en-CA" dirty="0" smtClean="0"/>
              <a:t>Urine volume</a:t>
            </a:r>
          </a:p>
          <a:p>
            <a:r>
              <a:rPr lang="en-CA" dirty="0" smtClean="0"/>
              <a:t>Complications of fluid therapy</a:t>
            </a:r>
          </a:p>
          <a:p>
            <a:endParaRPr lang="en-CA" dirty="0" smtClean="0"/>
          </a:p>
          <a:p>
            <a:endParaRPr lang="en-CA" dirty="0"/>
          </a:p>
        </p:txBody>
      </p:sp>
    </p:spTree>
    <p:extLst>
      <p:ext uri="{BB962C8B-B14F-4D97-AF65-F5344CB8AC3E}">
        <p14:creationId xmlns:p14="http://schemas.microsoft.com/office/powerpoint/2010/main" val="399702708"/>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r>
              <a:rPr lang="en-CA" dirty="0" smtClean="0"/>
              <a:t>STATISTICAL ANALYSIS</a:t>
            </a:r>
            <a:endParaRPr lang="en-CA" dirty="0"/>
          </a:p>
        </p:txBody>
      </p:sp>
      <p:sp>
        <p:nvSpPr>
          <p:cNvPr id="3" name="Espace réservé du contenu 2"/>
          <p:cNvSpPr>
            <a:spLocks noGrp="1"/>
          </p:cNvSpPr>
          <p:nvPr>
            <p:ph idx="1"/>
          </p:nvPr>
        </p:nvSpPr>
        <p:spPr/>
        <p:txBody>
          <a:bodyPr>
            <a:normAutofit/>
          </a:bodyPr>
          <a:lstStyle/>
          <a:p>
            <a:r>
              <a:rPr lang="en-CA" dirty="0" smtClean="0"/>
              <a:t>Differences among groups: ANOVA</a:t>
            </a:r>
          </a:p>
          <a:p>
            <a:r>
              <a:rPr lang="en-CA" dirty="0" smtClean="0"/>
              <a:t>Hemodynamic parameters : Unpaired t-test</a:t>
            </a:r>
          </a:p>
          <a:p>
            <a:r>
              <a:rPr lang="en-CA" dirty="0" smtClean="0"/>
              <a:t>Incidence of adverse reactions: Chi-square</a:t>
            </a:r>
          </a:p>
          <a:p>
            <a:r>
              <a:rPr lang="en-CA" dirty="0" smtClean="0"/>
              <a:t>24h-survival: Kaplan-Meier curve and log rank test</a:t>
            </a:r>
          </a:p>
          <a:p>
            <a:endParaRPr lang="en-CA" dirty="0"/>
          </a:p>
        </p:txBody>
      </p:sp>
    </p:spTree>
    <p:extLst>
      <p:ext uri="{BB962C8B-B14F-4D97-AF65-F5344CB8AC3E}">
        <p14:creationId xmlns:p14="http://schemas.microsoft.com/office/powerpoint/2010/main" val="2980664650"/>
      </p:ext>
    </p:extLst>
  </p:cSld>
  <p:clrMapOvr>
    <a:masterClrMapping/>
  </p:clrMapOvr>
  <p:timing>
    <p:tnLst>
      <p:par>
        <p:cTn xmlns:p14="http://schemas.microsoft.com/office/powerpoint/2010/mai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 Id="rId2" Type="http://schemas.openxmlformats.org/officeDocument/2006/relationships/image" Target="../media/image2.jpeg"/><Relationship Id="rId3" Type="http://schemas.openxmlformats.org/officeDocument/2006/relationships/image" Target="../media/image3.jpeg"/></Relationships>
</file>

<file path=ppt/theme/theme1.xml><?xml version="1.0" encoding="utf-8"?>
<a:theme xmlns:a="http://schemas.openxmlformats.org/drawingml/2006/main" name="Capital">
  <a:themeElements>
    <a:clrScheme name="Genèse">
      <a:dk1>
        <a:sysClr val="windowText" lastClr="000000"/>
      </a:dk1>
      <a:lt1>
        <a:sysClr val="window" lastClr="FFFFFF"/>
      </a:lt1>
      <a:dk2>
        <a:srgbClr val="465466"/>
      </a:dk2>
      <a:lt2>
        <a:srgbClr val="BBD7F8"/>
      </a:lt2>
      <a:accent1>
        <a:srgbClr val="80B606"/>
      </a:accent1>
      <a:accent2>
        <a:srgbClr val="E29F1D"/>
      </a:accent2>
      <a:accent3>
        <a:srgbClr val="2397E2"/>
      </a:accent3>
      <a:accent4>
        <a:srgbClr val="35ACA2"/>
      </a:accent4>
      <a:accent5>
        <a:srgbClr val="5430BB"/>
      </a:accent5>
      <a:accent6>
        <a:srgbClr val="8D34E0"/>
      </a:accent6>
      <a:hlink>
        <a:srgbClr val="00B0F0"/>
      </a:hlink>
      <a:folHlink>
        <a:srgbClr val="0070C0"/>
      </a:folHlink>
    </a:clrScheme>
    <a:fontScheme name="Capital">
      <a:majorFont>
        <a:latin typeface="Calisto MT"/>
        <a:ea typeface=""/>
        <a:cs typeface=""/>
        <a:font script="Jpan" typeface="ＭＳ 明朝"/>
        <a:font script="Hans" typeface="宋体"/>
        <a:font script="Hant" typeface="新細明體"/>
      </a:majorFont>
      <a:minorFont>
        <a:latin typeface="Calisto MT"/>
        <a:ea typeface=""/>
        <a:cs typeface=""/>
        <a:font script="Jpan" typeface="ＭＳ 明朝"/>
        <a:font script="Hans" typeface="宋体"/>
        <a:font script="Hant" typeface="新細明體"/>
      </a:minorFont>
    </a:fontScheme>
    <a:fmtScheme name="Capital">
      <a:fillStyleLst>
        <a:solidFill>
          <a:schemeClr val="phClr"/>
        </a:solidFill>
        <a:blipFill rotWithShape="1">
          <a:blip xmlns:r="http://schemas.openxmlformats.org/officeDocument/2006/relationships" r:embed="rId1">
            <a:duotone>
              <a:schemeClr val="phClr">
                <a:satMod val="150000"/>
                <a:lumMod val="50000"/>
              </a:schemeClr>
              <a:schemeClr val="phClr">
                <a:satMod val="300000"/>
                <a:lumMod val="125000"/>
              </a:schemeClr>
            </a:duotone>
          </a:blip>
          <a:tile tx="0" ty="0" sx="100000" sy="100000" flip="none" algn="tl"/>
        </a:blipFill>
        <a:blipFill rotWithShape="1">
          <a:blip xmlns:r="http://schemas.openxmlformats.org/officeDocument/2006/relationships" r:embed="rId2">
            <a:duotone>
              <a:schemeClr val="phClr">
                <a:satMod val="135000"/>
                <a:lumMod val="80000"/>
              </a:schemeClr>
              <a:schemeClr val="phClr">
                <a:satMod val="250000"/>
                <a:lumMod val="150000"/>
              </a:schemeClr>
            </a:duotone>
          </a:blip>
          <a:stretch/>
        </a:blipFill>
      </a:fillStyleLst>
      <a:lnStyleLst>
        <a:ln w="12700" cap="flat" cmpd="sng" algn="ctr">
          <a:solidFill>
            <a:schemeClr val="phClr">
              <a:shade val="95000"/>
              <a:satMod val="105000"/>
            </a:schemeClr>
          </a:solidFill>
          <a:prstDash val="solid"/>
        </a:ln>
        <a:ln w="31750" cap="flat" cmpd="sng" algn="ctr">
          <a:solidFill>
            <a:schemeClr val="phClr">
              <a:shade val="90000"/>
            </a:schemeClr>
          </a:solidFill>
          <a:prstDash val="solid"/>
        </a:ln>
        <a:ln w="44450" cap="flat" cmpd="sng" algn="ctr">
          <a:solidFill>
            <a:schemeClr val="phClr">
              <a:shade val="85000"/>
            </a:schemeClr>
          </a:solidFill>
          <a:prstDash val="solid"/>
        </a:ln>
      </a:lnStyleLst>
      <a:effectStyleLst>
        <a:effectStyle>
          <a:effectLst/>
        </a:effectStyle>
        <a:effectStyle>
          <a:effectLst>
            <a:outerShdw blurRad="63500" sx="101000" sy="101000" algn="ctr" rotWithShape="0">
              <a:srgbClr val="000000">
                <a:alpha val="40000"/>
              </a:srgbClr>
            </a:outerShdw>
          </a:effectLst>
          <a:scene3d>
            <a:camera prst="perspectiveFront" fov="3000000"/>
            <a:lightRig rig="threePt" dir="tl"/>
          </a:scene3d>
          <a:sp3d>
            <a:bevelT w="0" h="0"/>
          </a:sp3d>
        </a:effectStyle>
        <a:effectStyle>
          <a:effectLst>
            <a:innerShdw blurRad="190500">
              <a:srgbClr val="000000">
                <a:alpha val="50000"/>
              </a:srgbClr>
            </a:innerShdw>
          </a:effectLst>
          <a:scene3d>
            <a:camera prst="perspectiveFront" fov="4800000"/>
            <a:lightRig rig="twoPt" dir="t">
              <a:rot lat="0" lon="0" rev="4800000"/>
            </a:lightRig>
          </a:scene3d>
          <a:sp3d>
            <a:bevelT w="0" h="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blipFill rotWithShape="1">
          <a:blip xmlns:r="http://schemas.openxmlformats.org/officeDocument/2006/relationships" r:embed="rId3">
            <a:duotone>
              <a:schemeClr val="phClr">
                <a:satMod val="150000"/>
                <a:lumMod val="50000"/>
              </a:schemeClr>
              <a:schemeClr val="phClr">
                <a:satMod val="400000"/>
                <a:lumMod val="160000"/>
              </a:schemeClr>
            </a:duotone>
          </a:blip>
          <a:stretch/>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Capital.thmx</Template>
  <TotalTime>775</TotalTime>
  <Words>3657</Words>
  <Application>Microsoft Macintosh PowerPoint</Application>
  <PresentationFormat>Présentation à l'écran (4:3)</PresentationFormat>
  <Paragraphs>250</Paragraphs>
  <Slides>21</Slides>
  <Notes>16</Notes>
  <HiddenSlides>0</HiddenSlides>
  <MMClips>0</MMClips>
  <ScaleCrop>false</ScaleCrop>
  <HeadingPairs>
    <vt:vector size="4" baseType="variant">
      <vt:variant>
        <vt:lpstr>Thème</vt:lpstr>
      </vt:variant>
      <vt:variant>
        <vt:i4>1</vt:i4>
      </vt:variant>
      <vt:variant>
        <vt:lpstr>Titres des diapositives</vt:lpstr>
      </vt:variant>
      <vt:variant>
        <vt:i4>21</vt:i4>
      </vt:variant>
    </vt:vector>
  </HeadingPairs>
  <TitlesOfParts>
    <vt:vector size="22" baseType="lpstr">
      <vt:lpstr>Capital</vt:lpstr>
      <vt:lpstr>COMPARISON OF 3% AND 7.5% HYPERTONIC SALINE IN RESUSCITATION AFTER TRAUMATIC HYPOVOLEMIC SHOCK</vt:lpstr>
      <vt:lpstr>Présentation PowerPoint</vt:lpstr>
      <vt:lpstr>RESEARCH QUESTION</vt:lpstr>
      <vt:lpstr>BACKGROUND &amp;  LITERATURE REVIEW</vt:lpstr>
      <vt:lpstr>STUDY DESIGN</vt:lpstr>
      <vt:lpstr>STUDY SUBJECTS</vt:lpstr>
      <vt:lpstr>PREDICTOR VARIABLE</vt:lpstr>
      <vt:lpstr>OUTCOME VARIABLES</vt:lpstr>
      <vt:lpstr>STATISTICAL ANALYSIS</vt:lpstr>
      <vt:lpstr>STATISTICAL ANALYSIS</vt:lpstr>
      <vt:lpstr>RESULTS</vt:lpstr>
      <vt:lpstr>RESULTS</vt:lpstr>
      <vt:lpstr>RESULTS</vt:lpstr>
      <vt:lpstr>RESULTS</vt:lpstr>
      <vt:lpstr>RESULTS</vt:lpstr>
      <vt:lpstr>RESULTS</vt:lpstr>
      <vt:lpstr>RESULTS</vt:lpstr>
      <vt:lpstr>Summary of the results</vt:lpstr>
      <vt:lpstr>CONCLUSION OF THE STUDY</vt:lpstr>
      <vt:lpstr>VALIDITY OF THE STUDY</vt:lpstr>
      <vt:lpstr>CONCLUSION</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COMPARISON OF 3% AND 7.5% HYPERTONIC SALINE IN RESUSCITATION AFTER TRAUMATIC HYPOVOLEMIC SHOCK</dc:title>
  <dc:creator>Jo-Annie Letendre</dc:creator>
  <cp:lastModifiedBy>Jo-Annie Letendre</cp:lastModifiedBy>
  <cp:revision>32</cp:revision>
  <dcterms:created xsi:type="dcterms:W3CDTF">2015-05-01T19:29:23Z</dcterms:created>
  <dcterms:modified xsi:type="dcterms:W3CDTF">2015-05-14T15:19:42Z</dcterms:modified>
</cp:coreProperties>
</file>