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0" r:id="rId4"/>
    <p:sldId id="265" r:id="rId5"/>
    <p:sldId id="264" r:id="rId6"/>
  </p:sldIdLst>
  <p:sldSz cx="9144000" cy="6858000" type="screen4x3"/>
  <p:notesSz cx="6858000" cy="9144000"/>
  <p:photoAlbum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39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6" name="Picture 5" descr="IMG_0873.jpg"/>
          <p:cNvPicPr>
            <a:picLocks noGrp="1" noChangeAspect="1"/>
          </p:cNvPicPr>
          <p:nvPr isPhoto="1" userDrawn="1"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IMG_0873.jpg"/>
          <p:cNvPicPr>
            <a:picLocks noGrp="1" noChangeAspect="1"/>
          </p:cNvPicPr>
          <p:nvPr isPhoto="1" userDrawn="1"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lum bright="65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BC047-8163-47FF-8E63-E9800E4F8FE7}" type="datetimeFigureOut">
              <a:rPr lang="en-US" smtClean="0"/>
              <a:pPr/>
              <a:t>11/16/2007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CC277-12E0-4A5B-B5FA-E4A01812CB7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IMG_0873.jpg"/>
          <p:cNvPicPr>
            <a:picLocks noGrp="1" noChangeAspect="1"/>
          </p:cNvPicPr>
          <p:nvPr isPhoto="1"/>
        </p:nvPicPr>
        <p:blipFill>
          <a:blip r:embed="rId2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3962400" y="152400"/>
            <a:ext cx="44811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 smtClean="0">
                <a:solidFill>
                  <a:schemeClr val="bg1"/>
                </a:solidFill>
              </a:rPr>
              <a:t>  we deliver</a:t>
            </a:r>
            <a:endParaRPr lang="en-US" sz="7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00" y="4964668"/>
            <a:ext cx="53926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Multimedia Exchange Systems for Small Holder Farmers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grpSp>
        <p:nvGrpSpPr>
          <p:cNvPr id="3" name="Group 33"/>
          <p:cNvGrpSpPr>
            <a:grpSpLocks/>
          </p:cNvGrpSpPr>
          <p:nvPr/>
        </p:nvGrpSpPr>
        <p:grpSpPr bwMode="auto">
          <a:xfrm>
            <a:off x="5410200" y="-381000"/>
            <a:ext cx="2514599" cy="2204534"/>
            <a:chOff x="1676401" y="654784"/>
            <a:chExt cx="1447801" cy="1021610"/>
          </a:xfrm>
        </p:grpSpPr>
        <p:sp>
          <p:nvSpPr>
            <p:cNvPr id="4" name="TextBox 3"/>
            <p:cNvSpPr txBox="1"/>
            <p:nvPr/>
          </p:nvSpPr>
          <p:spPr bwMode="auto">
            <a:xfrm>
              <a:off x="1895764" y="654784"/>
              <a:ext cx="855769" cy="909117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--Cell Phones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--Radio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--Internet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--TV 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--Print</a:t>
              </a: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dirty="0">
                  <a:latin typeface="+mn-lt"/>
                </a:rPr>
                <a:t>--Other Media</a:t>
              </a:r>
            </a:p>
          </p:txBody>
        </p:sp>
        <p:sp>
          <p:nvSpPr>
            <p:cNvPr id="5" name="Left-Right Arrow 4"/>
            <p:cNvSpPr/>
            <p:nvPr/>
          </p:nvSpPr>
          <p:spPr bwMode="auto">
            <a:xfrm>
              <a:off x="1676401" y="1447795"/>
              <a:ext cx="1447801" cy="228599"/>
            </a:xfrm>
            <a:prstGeom prst="left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1981201" y="1523993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" name="Rectangle 7"/>
            <p:cNvSpPr/>
            <p:nvPr/>
          </p:nvSpPr>
          <p:spPr>
            <a:xfrm>
              <a:off x="2133601" y="1523993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2286001" y="1523989"/>
              <a:ext cx="152400" cy="762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2438401" y="1523992"/>
              <a:ext cx="152400" cy="76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2590801" y="1523996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2743200" y="1524000"/>
              <a:ext cx="152400" cy="76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13" name="Isosceles Triangle 12"/>
          <p:cNvSpPr/>
          <p:nvPr/>
        </p:nvSpPr>
        <p:spPr>
          <a:xfrm rot="5400000">
            <a:off x="1179576" y="3392424"/>
            <a:ext cx="1679448" cy="144780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143000" y="3834825"/>
            <a:ext cx="137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National Assessment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17" name="Isosceles Triangle 16"/>
          <p:cNvSpPr/>
          <p:nvPr/>
        </p:nvSpPr>
        <p:spPr>
          <a:xfrm rot="5400000">
            <a:off x="2627376" y="3389376"/>
            <a:ext cx="1679448" cy="144780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2590800" y="3834825"/>
            <a:ext cx="137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Community</a:t>
            </a: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Assessment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22" name="Oval 21"/>
          <p:cNvSpPr/>
          <p:nvPr/>
        </p:nvSpPr>
        <p:spPr>
          <a:xfrm>
            <a:off x="1371600" y="1981200"/>
            <a:ext cx="1828800" cy="1219200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World </a:t>
            </a:r>
            <a:r>
              <a:rPr lang="en-US" dirty="0" err="1" smtClean="0"/>
              <a:t>AgInfo</a:t>
            </a:r>
            <a:endParaRPr lang="en-US" dirty="0"/>
          </a:p>
        </p:txBody>
      </p:sp>
      <p:cxnSp>
        <p:nvCxnSpPr>
          <p:cNvPr id="24" name="Elbow Connector 23"/>
          <p:cNvCxnSpPr>
            <a:stCxn id="22" idx="6"/>
          </p:cNvCxnSpPr>
          <p:nvPr/>
        </p:nvCxnSpPr>
        <p:spPr>
          <a:xfrm>
            <a:off x="3200400" y="2590800"/>
            <a:ext cx="990600" cy="914400"/>
          </a:xfrm>
          <a:prstGeom prst="bentConnector3">
            <a:avLst>
              <a:gd name="adj1" fmla="val 50000"/>
            </a:avLst>
          </a:prstGeom>
          <a:ln>
            <a:headEnd type="stealth"/>
            <a:tailEnd type="stealth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4114800" y="2537936"/>
            <a:ext cx="150626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en-US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DESIGN &amp; INTERVENTION </a:t>
            </a:r>
          </a:p>
        </p:txBody>
      </p:sp>
      <p:sp>
        <p:nvSpPr>
          <p:cNvPr id="26" name="Rounded Rectangle 25"/>
          <p:cNvSpPr/>
          <p:nvPr/>
        </p:nvSpPr>
        <p:spPr>
          <a:xfrm>
            <a:off x="4176620" y="3261808"/>
            <a:ext cx="1373074" cy="1647689"/>
          </a:xfrm>
          <a:prstGeom prst="roundRect">
            <a:avLst/>
          </a:prstGeom>
          <a:gradFill>
            <a:gsLst>
              <a:gs pos="0">
                <a:schemeClr val="accent1">
                  <a:tint val="62000"/>
                  <a:satMod val="180000"/>
                </a:schemeClr>
              </a:gs>
              <a:gs pos="65000">
                <a:schemeClr val="accent1">
                  <a:tint val="32000"/>
                  <a:satMod val="250000"/>
                </a:schemeClr>
              </a:gs>
              <a:gs pos="100000">
                <a:schemeClr val="accent1">
                  <a:tint val="23000"/>
                  <a:satMod val="300000"/>
                </a:schemeClr>
              </a:gs>
            </a:gsLst>
            <a:lin ang="162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200" dirty="0" smtClean="0"/>
          </a:p>
          <a:p>
            <a:pPr algn="ctr"/>
            <a:endParaRPr lang="en-US" sz="1200" dirty="0"/>
          </a:p>
          <a:p>
            <a:pPr algn="ctr"/>
            <a:r>
              <a:rPr lang="en-US" sz="1200" dirty="0" smtClean="0"/>
              <a:t>Cell Phone</a:t>
            </a:r>
          </a:p>
          <a:p>
            <a:pPr algn="ctr"/>
            <a:r>
              <a:rPr lang="en-US" sz="1200" dirty="0" smtClean="0"/>
              <a:t>Radio</a:t>
            </a:r>
          </a:p>
          <a:p>
            <a:pPr algn="ctr"/>
            <a:r>
              <a:rPr lang="en-US" sz="1200" dirty="0" smtClean="0"/>
              <a:t>Internet</a:t>
            </a:r>
          </a:p>
          <a:p>
            <a:pPr algn="ctr"/>
            <a:r>
              <a:rPr lang="en-US" sz="1200" dirty="0" smtClean="0"/>
              <a:t>TV</a:t>
            </a:r>
          </a:p>
          <a:p>
            <a:pPr algn="ctr"/>
            <a:r>
              <a:rPr lang="en-US" sz="1200" dirty="0" smtClean="0"/>
              <a:t>Print</a:t>
            </a:r>
          </a:p>
          <a:p>
            <a:pPr algn="ctr"/>
            <a:r>
              <a:rPr lang="en-US" sz="1200" dirty="0" smtClean="0"/>
              <a:t>Other</a:t>
            </a:r>
          </a:p>
          <a:p>
            <a:pPr algn="ctr"/>
            <a:r>
              <a:rPr lang="en-US" sz="1200" dirty="0" smtClean="0"/>
              <a:t>Face-Face</a:t>
            </a:r>
          </a:p>
          <a:p>
            <a:pPr algn="ctr"/>
            <a:endParaRPr lang="en-US" sz="1200" dirty="0" smtClean="0"/>
          </a:p>
          <a:p>
            <a:pPr algn="ctr"/>
            <a:endParaRPr lang="en-US" sz="1200" dirty="0" smtClean="0"/>
          </a:p>
        </p:txBody>
      </p:sp>
      <p:grpSp>
        <p:nvGrpSpPr>
          <p:cNvPr id="27" name="Group 28"/>
          <p:cNvGrpSpPr/>
          <p:nvPr/>
        </p:nvGrpSpPr>
        <p:grpSpPr>
          <a:xfrm rot="5400000">
            <a:off x="4746499" y="3981006"/>
            <a:ext cx="1438704" cy="193497"/>
            <a:chOff x="403290" y="620380"/>
            <a:chExt cx="1197630" cy="161074"/>
          </a:xfrm>
        </p:grpSpPr>
        <p:sp>
          <p:nvSpPr>
            <p:cNvPr id="28" name="Rectangle 27"/>
            <p:cNvSpPr/>
            <p:nvPr/>
          </p:nvSpPr>
          <p:spPr>
            <a:xfrm rot="5400000">
              <a:off x="534842" y="658480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9" name="Rectangle 28"/>
            <p:cNvSpPr/>
            <p:nvPr/>
          </p:nvSpPr>
          <p:spPr>
            <a:xfrm rot="5400000">
              <a:off x="721746" y="658480"/>
              <a:ext cx="152400" cy="762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0" name="Rectangle 29"/>
            <p:cNvSpPr/>
            <p:nvPr/>
          </p:nvSpPr>
          <p:spPr>
            <a:xfrm rot="5400000">
              <a:off x="1282458" y="667154"/>
              <a:ext cx="152400" cy="76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1" name="Rectangle 30"/>
            <p:cNvSpPr/>
            <p:nvPr/>
          </p:nvSpPr>
          <p:spPr>
            <a:xfrm rot="5400000">
              <a:off x="1486620" y="667109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2" name="Rectangle 31"/>
            <p:cNvSpPr/>
            <p:nvPr/>
          </p:nvSpPr>
          <p:spPr>
            <a:xfrm rot="5400000">
              <a:off x="1095554" y="667154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3" name="Rectangle 32"/>
            <p:cNvSpPr/>
            <p:nvPr/>
          </p:nvSpPr>
          <p:spPr>
            <a:xfrm rot="5400000">
              <a:off x="917276" y="667106"/>
              <a:ext cx="152400" cy="76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34" name="Rectangle 33"/>
            <p:cNvSpPr/>
            <p:nvPr/>
          </p:nvSpPr>
          <p:spPr>
            <a:xfrm rot="5400000">
              <a:off x="365190" y="658480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41" name="Isosceles Triangle 40"/>
          <p:cNvSpPr/>
          <p:nvPr/>
        </p:nvSpPr>
        <p:spPr>
          <a:xfrm rot="16200000">
            <a:off x="5446777" y="3395472"/>
            <a:ext cx="1679448" cy="144780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2" name="Rectangle 41"/>
          <p:cNvSpPr/>
          <p:nvPr/>
        </p:nvSpPr>
        <p:spPr>
          <a:xfrm>
            <a:off x="5715000" y="3682425"/>
            <a:ext cx="1371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en-US" sz="1600" dirty="0" smtClean="0">
              <a:solidFill>
                <a:schemeClr val="bg1"/>
              </a:solidFill>
            </a:endParaRPr>
          </a:p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M &amp; E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3" name="Isosceles Triangle 42"/>
          <p:cNvSpPr/>
          <p:nvPr/>
        </p:nvSpPr>
        <p:spPr>
          <a:xfrm rot="16200000">
            <a:off x="6894577" y="3392424"/>
            <a:ext cx="1679448" cy="144780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7162800" y="3962400"/>
            <a:ext cx="13716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</a:rPr>
              <a:t>Feedback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31"/>
          <p:cNvSpPr/>
          <p:nvPr/>
        </p:nvSpPr>
        <p:spPr>
          <a:xfrm>
            <a:off x="2743200" y="1066800"/>
            <a:ext cx="6172200" cy="5105400"/>
          </a:xfrm>
          <a:prstGeom prst="ellipse">
            <a:avLst/>
          </a:prstGeom>
          <a:gradFill>
            <a:gsLst>
              <a:gs pos="0">
                <a:schemeClr val="accent5">
                  <a:tint val="50000"/>
                  <a:satMod val="300000"/>
                  <a:alpha val="3000"/>
                </a:schemeClr>
              </a:gs>
              <a:gs pos="35000">
                <a:schemeClr val="accent5">
                  <a:tint val="37000"/>
                  <a:satMod val="300000"/>
                </a:schemeClr>
              </a:gs>
              <a:gs pos="100000">
                <a:schemeClr val="accent5">
                  <a:tint val="15000"/>
                  <a:satMod val="350000"/>
                </a:schemeClr>
              </a:gs>
            </a:gsLst>
          </a:gradFill>
          <a:ln w="15240">
            <a:prstDash val="dash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3429000" y="1219200"/>
            <a:ext cx="5638800" cy="4664193"/>
          </a:xfrm>
          <a:prstGeom prst="ellipse">
            <a:avLst/>
          </a:prstGeom>
          <a:gradFill>
            <a:gsLst>
              <a:gs pos="0">
                <a:schemeClr val="accent3">
                  <a:tint val="50000"/>
                  <a:satMod val="300000"/>
                  <a:alpha val="0"/>
                </a:schemeClr>
              </a:gs>
              <a:gs pos="35000">
                <a:schemeClr val="accent3">
                  <a:tint val="37000"/>
                  <a:satMod val="300000"/>
                </a:schemeClr>
              </a:gs>
              <a:gs pos="100000">
                <a:schemeClr val="accent3">
                  <a:tint val="15000"/>
                  <a:satMod val="350000"/>
                </a:schemeClr>
              </a:gs>
            </a:gsLst>
          </a:gradFill>
          <a:ln w="15240"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5334000" y="1828799"/>
            <a:ext cx="3810000" cy="3505201"/>
          </a:xfrm>
          <a:prstGeom prst="ellipse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4000"/>
                </a:schemeClr>
              </a:gs>
              <a:gs pos="35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  <a:ln w="15240">
            <a:prstDash val="dash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304800" y="3124200"/>
            <a:ext cx="144780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Rudimentary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2514600" y="3124200"/>
            <a:ext cx="144780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Low-Intermediate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7086600" y="3124200"/>
            <a:ext cx="144780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Advanced</a:t>
            </a:r>
            <a:endParaRPr lang="en-US" dirty="0"/>
          </a:p>
        </p:txBody>
      </p:sp>
      <p:grpSp>
        <p:nvGrpSpPr>
          <p:cNvPr id="6" name="Group 28"/>
          <p:cNvGrpSpPr/>
          <p:nvPr/>
        </p:nvGrpSpPr>
        <p:grpSpPr>
          <a:xfrm rot="5400000">
            <a:off x="1807652" y="3497477"/>
            <a:ext cx="540592" cy="193497"/>
            <a:chOff x="759846" y="620380"/>
            <a:chExt cx="450008" cy="161074"/>
          </a:xfrm>
        </p:grpSpPr>
        <p:sp>
          <p:nvSpPr>
            <p:cNvPr id="8" name="Rectangle 7"/>
            <p:cNvSpPr/>
            <p:nvPr/>
          </p:nvSpPr>
          <p:spPr>
            <a:xfrm rot="5400000">
              <a:off x="721746" y="658480"/>
              <a:ext cx="152400" cy="762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1" name="Rectangle 10"/>
            <p:cNvSpPr/>
            <p:nvPr/>
          </p:nvSpPr>
          <p:spPr>
            <a:xfrm rot="5400000">
              <a:off x="1095554" y="667154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 rot="5400000">
              <a:off x="917276" y="667106"/>
              <a:ext cx="152400" cy="76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14" name="Group 28"/>
          <p:cNvGrpSpPr/>
          <p:nvPr/>
        </p:nvGrpSpPr>
        <p:grpSpPr>
          <a:xfrm rot="5400000">
            <a:off x="3720796" y="3518204"/>
            <a:ext cx="1438704" cy="193497"/>
            <a:chOff x="403290" y="620380"/>
            <a:chExt cx="1197630" cy="161074"/>
          </a:xfrm>
        </p:grpSpPr>
        <p:sp>
          <p:nvSpPr>
            <p:cNvPr id="15" name="Rectangle 14"/>
            <p:cNvSpPr/>
            <p:nvPr/>
          </p:nvSpPr>
          <p:spPr>
            <a:xfrm rot="5400000">
              <a:off x="534842" y="658480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 rot="5400000">
              <a:off x="721746" y="658480"/>
              <a:ext cx="152400" cy="762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 rot="5400000">
              <a:off x="1282458" y="667154"/>
              <a:ext cx="152400" cy="76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 rot="5400000">
              <a:off x="1486620" y="667109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 rot="5400000">
              <a:off x="1095554" y="667154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 rot="5400000">
              <a:off x="917276" y="667106"/>
              <a:ext cx="152400" cy="76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 rot="5400000">
              <a:off x="365190" y="658480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grpSp>
        <p:nvGrpSpPr>
          <p:cNvPr id="22" name="Group 28"/>
          <p:cNvGrpSpPr/>
          <p:nvPr/>
        </p:nvGrpSpPr>
        <p:grpSpPr>
          <a:xfrm rot="5400000">
            <a:off x="6267389" y="3559292"/>
            <a:ext cx="765118" cy="193497"/>
            <a:chOff x="759846" y="620380"/>
            <a:chExt cx="636912" cy="161074"/>
          </a:xfrm>
        </p:grpSpPr>
        <p:sp>
          <p:nvSpPr>
            <p:cNvPr id="24" name="Rectangle 23"/>
            <p:cNvSpPr/>
            <p:nvPr/>
          </p:nvSpPr>
          <p:spPr>
            <a:xfrm rot="5400000">
              <a:off x="721746" y="658480"/>
              <a:ext cx="152400" cy="76200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5" name="Rectangle 24"/>
            <p:cNvSpPr/>
            <p:nvPr/>
          </p:nvSpPr>
          <p:spPr>
            <a:xfrm rot="5400000">
              <a:off x="1282458" y="667154"/>
              <a:ext cx="152400" cy="76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7" name="Rectangle 26"/>
            <p:cNvSpPr/>
            <p:nvPr/>
          </p:nvSpPr>
          <p:spPr>
            <a:xfrm rot="5400000">
              <a:off x="1095554" y="667154"/>
              <a:ext cx="152400" cy="7620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28" name="Rectangle 27"/>
            <p:cNvSpPr/>
            <p:nvPr/>
          </p:nvSpPr>
          <p:spPr>
            <a:xfrm rot="5400000">
              <a:off x="917276" y="667106"/>
              <a:ext cx="152400" cy="76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311948" y="1030069"/>
            <a:ext cx="14523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Electricity &amp;</a:t>
            </a:r>
          </a:p>
          <a:p>
            <a:r>
              <a:rPr lang="en-US" dirty="0" smtClean="0"/>
              <a:t>Cell Coverage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4921937" y="1459468"/>
            <a:ext cx="7697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Radio </a:t>
            </a:r>
            <a:endParaRPr lang="en-US" dirty="0"/>
          </a:p>
        </p:txBody>
      </p:sp>
      <p:sp>
        <p:nvSpPr>
          <p:cNvPr id="36" name="Oval 35"/>
          <p:cNvSpPr/>
          <p:nvPr/>
        </p:nvSpPr>
        <p:spPr>
          <a:xfrm>
            <a:off x="0" y="678274"/>
            <a:ext cx="9144000" cy="5722526"/>
          </a:xfrm>
          <a:prstGeom prst="ellipse">
            <a:avLst/>
          </a:prstGeom>
          <a:noFill/>
          <a:ln w="1524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1678971" y="1066800"/>
            <a:ext cx="13690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Print &amp; </a:t>
            </a:r>
          </a:p>
          <a:p>
            <a:r>
              <a:rPr lang="en-US" dirty="0" smtClean="0"/>
              <a:t>Face-to-Face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6324600" y="1944469"/>
            <a:ext cx="114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Video &amp; </a:t>
            </a:r>
          </a:p>
          <a:p>
            <a:r>
              <a:rPr lang="en-US" dirty="0" smtClean="0"/>
              <a:t>Internet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4800600" y="3124200"/>
            <a:ext cx="1447800" cy="91440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High-Intermediate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3800" y="38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457200" y="304800"/>
            <a:ext cx="8229600" cy="6019800"/>
          </a:xfrm>
          <a:prstGeom prst="rect">
            <a:avLst/>
          </a:prstGeom>
          <a:solidFill>
            <a:schemeClr val="bg1">
              <a:alpha val="67000"/>
            </a:schemeClr>
          </a:solidFill>
        </p:spPr>
        <p:txBody>
          <a:bodyPr>
            <a:norm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en-US" sz="2000" b="1" dirty="0" smtClean="0"/>
              <a:t>Concept</a:t>
            </a:r>
            <a:endParaRPr lang="en-US" sz="20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Deliver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uidelines, </a:t>
            </a:r>
            <a:r>
              <a:rPr lang="en-US" sz="2000" dirty="0" smtClean="0"/>
              <a:t>survey templates, and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analysis tools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recommend and deploy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appropriate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sustainable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and </a:t>
            </a:r>
            <a:r>
              <a:rPr kumimoji="0" lang="en-US" sz="2000" b="0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gender-equitable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multimedia interventions to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smallholder farmers. </a:t>
            </a:r>
            <a:endParaRPr lang="en-US" sz="2000" b="1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 smtClean="0"/>
              <a:t>Compelling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/>
              <a:t>	Relevant content matched with appropriate delivery mechanisms based on community type (taxonomy) 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b="1" dirty="0" smtClean="0"/>
              <a:t>Impact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/>
              <a:t>	Two-part assessment to balance the community's existing infrastructure  with  regional telecom/broadcast/info policies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>
                <a:sym typeface="Wingdings" pitchFamily="2" charset="2"/>
              </a:rPr>
              <a:t>	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>
                <a:sym typeface="Wingdings" pitchFamily="2" charset="2"/>
              </a:rPr>
              <a:t>M</a:t>
            </a:r>
            <a:r>
              <a:rPr lang="en-US" sz="2000" dirty="0" smtClean="0"/>
              <a:t>ultimedia interventions that add value and will actually be used</a:t>
            </a:r>
          </a:p>
          <a:p>
            <a:pPr marL="342900" indent="-342900">
              <a:spcBef>
                <a:spcPct val="2000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Scalability &amp; Sustainability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dirty="0" smtClean="0"/>
              <a:t>	</a:t>
            </a:r>
            <a:r>
              <a:rPr lang="en-US" sz="2000" dirty="0" smtClean="0"/>
              <a:t>Multimedia roadmap to help communities move from one community type to the next, moving them economic self-sustainability</a:t>
            </a:r>
          </a:p>
          <a:p>
            <a:pPr marL="342900" indent="-342900">
              <a:spcBef>
                <a:spcPct val="2000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Feedback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Champion the incremental improvements of a set of existing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multimedia solutions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0" y="1676400"/>
          <a:ext cx="8610600" cy="3870319"/>
        </p:xfrm>
        <a:graphic>
          <a:graphicData uri="http://schemas.openxmlformats.org/drawingml/2006/table">
            <a:tbl>
              <a:tblPr/>
              <a:tblGrid>
                <a:gridCol w="861060"/>
                <a:gridCol w="774954"/>
                <a:gridCol w="861060"/>
                <a:gridCol w="861060"/>
                <a:gridCol w="947166"/>
                <a:gridCol w="947166"/>
                <a:gridCol w="1119378"/>
                <a:gridCol w="1119378"/>
                <a:gridCol w="1119378"/>
              </a:tblGrid>
              <a:tr h="53157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Projects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Media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Market Info</a:t>
                      </a:r>
                      <a:endParaRPr lang="en-US" sz="17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Farm</a:t>
                      </a:r>
                      <a:r>
                        <a:rPr lang="en-US" sz="1700" b="1" i="0" u="none" strike="noStrike" baseline="0" dirty="0" smtClean="0">
                          <a:solidFill>
                            <a:schemeClr val="bg1"/>
                          </a:solidFill>
                          <a:latin typeface="Calibri"/>
                        </a:rPr>
                        <a:t> Mgt</a:t>
                      </a:r>
                      <a:endParaRPr lang="en-US" sz="17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Gov Services</a:t>
                      </a:r>
                      <a:endParaRPr lang="en-US" sz="17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Ag Ed </a:t>
                      </a:r>
                    </a:p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Cur</a:t>
                      </a:r>
                      <a:endParaRPr lang="en-US" sz="17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 smtClean="0">
                          <a:solidFill>
                            <a:schemeClr val="bg1"/>
                          </a:solidFill>
                          <a:latin typeface="Calibri"/>
                        </a:rPr>
                        <a:t>Feedback</a:t>
                      </a:r>
                      <a:endParaRPr lang="en-US" sz="1700" b="1" i="0" u="none" strike="noStrike" dirty="0">
                        <a:solidFill>
                          <a:schemeClr val="bg1"/>
                        </a:solidFill>
                        <a:latin typeface="Calibri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Women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chemeClr val="bg1"/>
                          </a:solidFill>
                          <a:latin typeface="Calibri"/>
                        </a:rPr>
                        <a:t>Evaluation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75000"/>
                        <a:alpha val="90000"/>
                      </a:schemeClr>
                    </a:solidFill>
                  </a:tcPr>
                </a:tc>
              </a:tr>
              <a:tr h="8333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Digital </a:t>
                      </a:r>
                      <a:r>
                        <a:rPr lang="en-US" sz="1500" b="0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Green (5c)</a:t>
                      </a:r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Human/</a:t>
                      </a:r>
                    </a:p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Video</a:t>
                      </a:r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  <a:tr h="838794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AIR (9e)</a:t>
                      </a:r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Radio</a:t>
                      </a:r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  <a:tr h="8333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IRI (3d)</a:t>
                      </a:r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Audio/</a:t>
                      </a:r>
                    </a:p>
                    <a:p>
                      <a:pPr algn="ctr" fontAlgn="ctr"/>
                      <a:r>
                        <a:rPr lang="en-US" sz="1500" b="0" i="0" u="none" strike="noStrike" dirty="0" smtClean="0">
                          <a:solidFill>
                            <a:srgbClr val="1F497D"/>
                          </a:solidFill>
                          <a:latin typeface="Calibri"/>
                        </a:rPr>
                        <a:t>Radio</a:t>
                      </a:r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  <a:tr h="83331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>
                          <a:solidFill>
                            <a:srgbClr val="1F497D"/>
                          </a:solidFill>
                          <a:latin typeface="Calibri"/>
                        </a:rPr>
                        <a:t>aaQua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Cell Phones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500" b="0" i="0" u="none" strike="noStrike" dirty="0">
                        <a:solidFill>
                          <a:srgbClr val="1F497D"/>
                        </a:solidFill>
                        <a:latin typeface="Calibri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500" b="0" i="0" u="none" strike="noStrike" dirty="0">
                          <a:solidFill>
                            <a:srgbClr val="1F497D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A8C0D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  <a:alpha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7010400" y="486324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50084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50084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50084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3886200" y="4856037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09800" y="4856037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971800" y="3103437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33320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33320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33320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33320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TextBox 22"/>
          <p:cNvSpPr txBox="1"/>
          <p:nvPr/>
        </p:nvSpPr>
        <p:spPr>
          <a:xfrm>
            <a:off x="3886200" y="402504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09800" y="402504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424654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424654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424654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0" y="424654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Box 30"/>
          <p:cNvSpPr txBox="1"/>
          <p:nvPr/>
        </p:nvSpPr>
        <p:spPr>
          <a:xfrm>
            <a:off x="7010400" y="4017837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24200" y="24938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62400" y="24938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6800" y="24938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29600" y="24938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3600" y="24938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86600" y="249383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0" y="3331927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TextBox 40"/>
          <p:cNvSpPr txBox="1"/>
          <p:nvPr/>
        </p:nvSpPr>
        <p:spPr>
          <a:xfrm>
            <a:off x="3886200" y="311064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239000" y="60960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91400" y="381000"/>
            <a:ext cx="304800" cy="22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7" name="TextBox 46"/>
          <p:cNvSpPr txBox="1"/>
          <p:nvPr/>
        </p:nvSpPr>
        <p:spPr>
          <a:xfrm>
            <a:off x="7772400" y="773668"/>
            <a:ext cx="1023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Potential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7772400" y="304800"/>
            <a:ext cx="8992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Current</a:t>
            </a:r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2209800" y="2286000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00600" y="4884003"/>
            <a:ext cx="457200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en-US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*</a:t>
            </a:r>
            <a:endParaRPr lang="en-US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</TotalTime>
  <Words>111</Words>
  <Application>Microsoft Office PowerPoint</Application>
  <PresentationFormat>On-screen Show (4:3)</PresentationFormat>
  <Paragraphs>93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Revi</dc:creator>
  <cp:lastModifiedBy>Revi</cp:lastModifiedBy>
  <cp:revision>28</cp:revision>
  <dcterms:created xsi:type="dcterms:W3CDTF">2007-11-15T17:58:49Z</dcterms:created>
  <dcterms:modified xsi:type="dcterms:W3CDTF">2007-11-16T09:16:53Z</dcterms:modified>
</cp:coreProperties>
</file>