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7"/>
  </p:notesMasterIdLst>
  <p:sldIdLst>
    <p:sldId id="256" r:id="rId2"/>
    <p:sldId id="355" r:id="rId3"/>
    <p:sldId id="353" r:id="rId4"/>
    <p:sldId id="354" r:id="rId5"/>
    <p:sldId id="366" r:id="rId6"/>
    <p:sldId id="356" r:id="rId7"/>
    <p:sldId id="362" r:id="rId8"/>
    <p:sldId id="367" r:id="rId9"/>
    <p:sldId id="357" r:id="rId10"/>
    <p:sldId id="359" r:id="rId11"/>
    <p:sldId id="358" r:id="rId12"/>
    <p:sldId id="363" r:id="rId13"/>
    <p:sldId id="365" r:id="rId14"/>
    <p:sldId id="360" r:id="rId15"/>
    <p:sldId id="3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71927" autoAdjust="0"/>
  </p:normalViewPr>
  <p:slideViewPr>
    <p:cSldViewPr>
      <p:cViewPr varScale="1">
        <p:scale>
          <a:sx n="65" d="100"/>
          <a:sy n="65" d="100"/>
        </p:scale>
        <p:origin x="-4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3/17/14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3/17/14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0"/>
            <a:ext cx="9144000" cy="853273"/>
          </a:xfrm>
        </p:spPr>
        <p:txBody>
          <a:bodyPr/>
          <a:lstStyle/>
          <a:p>
            <a:pPr algn="ctr"/>
            <a:r>
              <a:rPr lang="es-HN" sz="2800" dirty="0" smtClean="0"/>
              <a:t>Andrew Bales, </a:t>
            </a:r>
            <a:r>
              <a:rPr lang="es-HN" sz="2800" dirty="0" smtClean="0"/>
              <a:t>Chris </a:t>
            </a:r>
            <a:r>
              <a:rPr lang="es-HN" sz="2800" dirty="0" smtClean="0"/>
              <a:t>Mills, Derrick Yee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Plant Cost Calculator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172200" cy="1371600"/>
          </a:xfrm>
        </p:spPr>
        <p:txBody>
          <a:bodyPr/>
          <a:lstStyle/>
          <a:p>
            <a:r>
              <a:rPr lang="en-US" dirty="0" smtClean="0"/>
              <a:t>Cost vs. Flow Rate</a:t>
            </a:r>
            <a:endParaRPr lang="en-US" dirty="0"/>
          </a:p>
        </p:txBody>
      </p:sp>
      <p:pic>
        <p:nvPicPr>
          <p:cNvPr id="9" name="Picture 8" descr="Screen Shot 2014-03-12 at 4.15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76400"/>
            <a:ext cx="2895600" cy="2083375"/>
          </a:xfrm>
          <a:prstGeom prst="rect">
            <a:avLst/>
          </a:prstGeom>
        </p:spPr>
      </p:pic>
      <p:pic>
        <p:nvPicPr>
          <p:cNvPr id="3" name="Picture 2" descr="Screen Shot 2014-03-16 at 5.56.1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648" y="3810000"/>
            <a:ext cx="7302152" cy="2955633"/>
          </a:xfrm>
          <a:prstGeom prst="rect">
            <a:avLst/>
          </a:prstGeom>
        </p:spPr>
      </p:pic>
      <p:pic>
        <p:nvPicPr>
          <p:cNvPr id="4" name="Picture 3" descr="Screen Shot 2014-03-16 at 5.55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133600"/>
            <a:ext cx="32893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288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Imperative to have friendly user interface</a:t>
            </a:r>
          </a:p>
          <a:p>
            <a:r>
              <a:rPr lang="en-US" dirty="0" smtClean="0"/>
              <a:t>Must be easily updated and altered</a:t>
            </a:r>
          </a:p>
          <a:p>
            <a:r>
              <a:rPr lang="en-US" dirty="0" smtClean="0"/>
              <a:t>Considering NI </a:t>
            </a:r>
            <a:r>
              <a:rPr lang="en-US" dirty="0" err="1" smtClean="0"/>
              <a:t>labVIEW</a:t>
            </a:r>
            <a:r>
              <a:rPr lang="en-US" dirty="0" smtClean="0"/>
              <a:t>, HTML visual editors</a:t>
            </a:r>
            <a:endParaRPr lang="en-US" dirty="0"/>
          </a:p>
        </p:txBody>
      </p:sp>
      <p:pic>
        <p:nvPicPr>
          <p:cNvPr id="4" name="Picture 3" descr="u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828800"/>
            <a:ext cx="3543300" cy="2298700"/>
          </a:xfrm>
          <a:prstGeom prst="rect">
            <a:avLst/>
          </a:prstGeom>
        </p:spPr>
      </p:pic>
      <p:pic>
        <p:nvPicPr>
          <p:cNvPr id="7" name="Picture 6" descr="Dark-Chart-UI-Ki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419600"/>
            <a:ext cx="3505200" cy="218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396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Interfacing with </a:t>
            </a:r>
            <a:r>
              <a:rPr lang="en-US" dirty="0" err="1" smtClean="0"/>
              <a:t>AguaClara</a:t>
            </a:r>
            <a:r>
              <a:rPr lang="en-US" dirty="0" smtClean="0"/>
              <a:t> Webpage</a:t>
            </a:r>
            <a:endParaRPr lang="en-US" dirty="0"/>
          </a:p>
        </p:txBody>
      </p:sp>
      <p:pic>
        <p:nvPicPr>
          <p:cNvPr id="6" name="Picture 5" descr="Beginning St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429000"/>
            <a:ext cx="5743302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29202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Exploring Database Options</a:t>
            </a:r>
            <a:endParaRPr lang="en-US" dirty="0"/>
          </a:p>
        </p:txBody>
      </p:sp>
      <p:pic>
        <p:nvPicPr>
          <p:cNvPr id="4" name="Picture 3" descr="database_mysq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057400"/>
            <a:ext cx="2590800" cy="2590800"/>
          </a:xfrm>
          <a:prstGeom prst="rect">
            <a:avLst/>
          </a:prstGeom>
        </p:spPr>
      </p:pic>
      <p:pic>
        <p:nvPicPr>
          <p:cNvPr id="5" name="Picture 4" descr="compu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286000"/>
            <a:ext cx="2209800" cy="2209800"/>
          </a:xfrm>
          <a:prstGeom prst="rect">
            <a:avLst/>
          </a:prstGeom>
        </p:spPr>
      </p:pic>
      <p:pic>
        <p:nvPicPr>
          <p:cNvPr id="7" name="Picture 6" descr="ur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257800"/>
            <a:ext cx="2011180" cy="1333500"/>
          </a:xfrm>
          <a:prstGeom prst="rect">
            <a:avLst/>
          </a:prstGeom>
        </p:spPr>
      </p:pic>
      <p:pic>
        <p:nvPicPr>
          <p:cNvPr id="8" name="Picture 7" descr="female_business_us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438400"/>
            <a:ext cx="1625600" cy="1625600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2438400" y="2743200"/>
            <a:ext cx="914400" cy="4572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5715000" y="2743200"/>
            <a:ext cx="914400" cy="4572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>
            <a:off x="3962400" y="4419600"/>
            <a:ext cx="914400" cy="4572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6200000">
            <a:off x="4648200" y="4419600"/>
            <a:ext cx="914400" cy="4572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5715000" y="3352800"/>
            <a:ext cx="914400" cy="4572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800000">
            <a:off x="2438400" y="3429000"/>
            <a:ext cx="914400" cy="457200"/>
          </a:xfrm>
          <a:prstGeom prst="right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52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34200" cy="4525963"/>
          </a:xfrm>
        </p:spPr>
        <p:txBody>
          <a:bodyPr/>
          <a:lstStyle/>
          <a:p>
            <a:r>
              <a:rPr lang="en-US" dirty="0" smtClean="0"/>
              <a:t>Cost Calculator Prototype</a:t>
            </a:r>
          </a:p>
          <a:p>
            <a:pPr lvl="1"/>
            <a:r>
              <a:rPr lang="en-US" dirty="0" smtClean="0"/>
              <a:t>Integrated database and cost regression equations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Front-end Development</a:t>
            </a:r>
          </a:p>
          <a:p>
            <a:endParaRPr lang="en-US" dirty="0"/>
          </a:p>
          <a:p>
            <a:r>
              <a:rPr lang="en-US" dirty="0" smtClean="0"/>
              <a:t>Growing and </a:t>
            </a:r>
            <a:r>
              <a:rPr lang="en-US" dirty="0"/>
              <a:t>U</a:t>
            </a:r>
            <a:r>
              <a:rPr lang="en-US" dirty="0" smtClean="0"/>
              <a:t>pdating</a:t>
            </a:r>
          </a:p>
          <a:p>
            <a:pPr lvl="1"/>
            <a:r>
              <a:rPr lang="en-US" dirty="0" smtClean="0"/>
              <a:t>Interpret incoming data</a:t>
            </a:r>
          </a:p>
          <a:p>
            <a:pPr lvl="1"/>
            <a:r>
              <a:rPr lang="en-US" dirty="0" smtClean="0"/>
              <a:t>Cost by location</a:t>
            </a:r>
          </a:p>
          <a:p>
            <a:endParaRPr lang="en-US" dirty="0"/>
          </a:p>
        </p:txBody>
      </p:sp>
      <p:pic>
        <p:nvPicPr>
          <p:cNvPr id="6" name="Picture 5" descr="180px-Picard,_binocula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937933"/>
            <a:ext cx="3352800" cy="353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7422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0"/>
            <a:ext cx="9144000" cy="853273"/>
          </a:xfrm>
        </p:spPr>
        <p:txBody>
          <a:bodyPr/>
          <a:lstStyle/>
          <a:p>
            <a:pPr algn="ctr"/>
            <a:r>
              <a:rPr lang="es-HN" sz="2800" dirty="0" smtClean="0"/>
              <a:t>Andrew Bales, </a:t>
            </a:r>
            <a:r>
              <a:rPr lang="es-HN" sz="2800" dirty="0" smtClean="0"/>
              <a:t>Chris </a:t>
            </a:r>
            <a:r>
              <a:rPr lang="es-HN" sz="2800" dirty="0" smtClean="0"/>
              <a:t>Mills, Derrick Yee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Plant Cost Calculator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14975583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Create tool to output accurate plant cost estimate</a:t>
            </a:r>
          </a:p>
          <a:p>
            <a:r>
              <a:rPr lang="en-US" dirty="0" smtClean="0"/>
              <a:t>Will allow for better comparison of water treatment technologies </a:t>
            </a:r>
          </a:p>
          <a:p>
            <a:r>
              <a:rPr lang="en-US" dirty="0" smtClean="0"/>
              <a:t>Intended Results: </a:t>
            </a:r>
          </a:p>
          <a:p>
            <a:pPr lvl="1"/>
            <a:r>
              <a:rPr lang="en-US" dirty="0" smtClean="0"/>
              <a:t> Transparency (lessen “data turbidity”)</a:t>
            </a:r>
          </a:p>
          <a:p>
            <a:pPr lvl="1"/>
            <a:r>
              <a:rPr lang="en-US" dirty="0" smtClean="0"/>
              <a:t> Better information for communities </a:t>
            </a:r>
          </a:p>
          <a:p>
            <a:pPr lvl="1"/>
            <a:r>
              <a:rPr lang="en-US" dirty="0" smtClean="0"/>
              <a:t>Big picture: clean water for more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206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Goals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86200" y="1752600"/>
            <a:ext cx="4114800" cy="4572000"/>
          </a:xfrm>
        </p:spPr>
        <p:txBody>
          <a:bodyPr/>
          <a:lstStyle/>
          <a:p>
            <a:r>
              <a:rPr lang="en-US" dirty="0" smtClean="0"/>
              <a:t>Obtain reliable cost information</a:t>
            </a:r>
          </a:p>
          <a:p>
            <a:r>
              <a:rPr lang="en-US" dirty="0" smtClean="0"/>
              <a:t>Create an easy-to-manipulate cost formula</a:t>
            </a:r>
          </a:p>
          <a:p>
            <a:r>
              <a:rPr lang="en-US" dirty="0" smtClean="0"/>
              <a:t>Design friendly user interface</a:t>
            </a:r>
          </a:p>
          <a:p>
            <a:r>
              <a:rPr lang="en-US" dirty="0" smtClean="0"/>
              <a:t>Ensure calculator is modular and robust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7635" t="-3001"/>
          <a:stretch/>
        </p:blipFill>
        <p:spPr>
          <a:xfrm>
            <a:off x="533400" y="2819400"/>
            <a:ext cx="2431562" cy="214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Established initial cost formula</a:t>
            </a:r>
          </a:p>
          <a:p>
            <a:r>
              <a:rPr lang="en-US" dirty="0" smtClean="0"/>
              <a:t>Found, tabulated, and verified relevant cost data</a:t>
            </a:r>
          </a:p>
          <a:p>
            <a:r>
              <a:rPr lang="en-US" dirty="0" smtClean="0"/>
              <a:t>Ran regression on relevant data for initial evaluation</a:t>
            </a:r>
          </a:p>
          <a:p>
            <a:r>
              <a:rPr lang="en-US" dirty="0" smtClean="0"/>
              <a:t>Evaluation of program back-end and interface options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Content Placeholder 3" descr="Screen Shot 2014-03-12 at 3.53.42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" b="2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Plant budgets via Tori and </a:t>
            </a:r>
            <a:r>
              <a:rPr lang="en-US" dirty="0" err="1" smtClean="0"/>
              <a:t>AguaClara</a:t>
            </a:r>
            <a:r>
              <a:rPr lang="en-US" dirty="0" smtClean="0"/>
              <a:t> affiliates</a:t>
            </a:r>
          </a:p>
          <a:p>
            <a:endParaRPr lang="en-US" dirty="0"/>
          </a:p>
          <a:p>
            <a:r>
              <a:rPr lang="en-US" dirty="0" smtClean="0"/>
              <a:t>Handled conversion (exchange rates, etc.), compensation for filter addition in new models </a:t>
            </a:r>
          </a:p>
        </p:txBody>
      </p:sp>
      <p:pic>
        <p:nvPicPr>
          <p:cNvPr id="5" name="Picture 4" descr="Screen Shot 2014-03-17 at 11.18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981200"/>
            <a:ext cx="4042611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9852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46237"/>
            <a:ext cx="8839200" cy="4525963"/>
          </a:xfrm>
        </p:spPr>
        <p:txBody>
          <a:bodyPr/>
          <a:lstStyle/>
          <a:p>
            <a:r>
              <a:rPr lang="en-US" sz="3200" dirty="0" smtClean="0"/>
              <a:t>User inputs</a:t>
            </a:r>
          </a:p>
          <a:p>
            <a:pPr lvl="1"/>
            <a:r>
              <a:rPr lang="en-US" sz="3200" dirty="0" smtClean="0"/>
              <a:t>Initial population </a:t>
            </a:r>
          </a:p>
          <a:p>
            <a:pPr lvl="1"/>
            <a:r>
              <a:rPr lang="en-US" sz="3200" dirty="0" smtClean="0"/>
              <a:t>Population growth rate</a:t>
            </a:r>
          </a:p>
          <a:p>
            <a:pPr lvl="1"/>
            <a:r>
              <a:rPr lang="en-US" sz="3200" dirty="0" smtClean="0"/>
              <a:t>Per capita demand </a:t>
            </a:r>
          </a:p>
          <a:p>
            <a:pPr lvl="1"/>
            <a:r>
              <a:rPr lang="en-US" sz="3200" dirty="0" smtClean="0"/>
              <a:t>Desired plant adequacy </a:t>
            </a:r>
          </a:p>
          <a:p>
            <a:pPr lvl="1"/>
            <a:r>
              <a:rPr lang="en-US" sz="3200" dirty="0" smtClean="0"/>
              <a:t>Hourly Wage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5357026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&amp;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46237"/>
            <a:ext cx="8839200" cy="4525963"/>
          </a:xfrm>
        </p:spPr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(t)</a:t>
            </a:r>
            <a:r>
              <a:rPr lang="cs-CZ" dirty="0"/>
              <a:t>= Po * (1+n/100)^</a:t>
            </a:r>
            <a:r>
              <a:rPr lang="cs-CZ" dirty="0" smtClean="0"/>
              <a:t>t</a:t>
            </a:r>
          </a:p>
          <a:p>
            <a:pPr lvl="1"/>
            <a:r>
              <a:rPr lang="cs-CZ" dirty="0" smtClean="0"/>
              <a:t>n: </a:t>
            </a:r>
            <a:r>
              <a:rPr lang="cs-CZ" dirty="0" err="1" smtClean="0"/>
              <a:t>rate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growth</a:t>
            </a:r>
            <a:endParaRPr lang="cs-CZ" dirty="0"/>
          </a:p>
          <a:p>
            <a:pPr lvl="1"/>
            <a:r>
              <a:rPr lang="cs-CZ" dirty="0" smtClean="0"/>
              <a:t> t: plant </a:t>
            </a:r>
            <a:r>
              <a:rPr lang="cs-CZ" dirty="0" err="1" smtClean="0"/>
              <a:t>adequacy</a:t>
            </a:r>
            <a:r>
              <a:rPr lang="cs-CZ" dirty="0" smtClean="0"/>
              <a:t> </a:t>
            </a:r>
            <a:r>
              <a:rPr lang="cs-CZ" dirty="0" err="1" smtClean="0"/>
              <a:t>time</a:t>
            </a:r>
            <a:endParaRPr lang="cs-CZ" dirty="0"/>
          </a:p>
          <a:p>
            <a:pPr lvl="1"/>
            <a:r>
              <a:rPr lang="cs-CZ" dirty="0" smtClean="0"/>
              <a:t> Po: </a:t>
            </a:r>
            <a:r>
              <a:rPr lang="cs-CZ" dirty="0" err="1" smtClean="0"/>
              <a:t>initial</a:t>
            </a:r>
            <a:r>
              <a:rPr lang="cs-CZ" dirty="0" smtClean="0"/>
              <a:t> </a:t>
            </a:r>
            <a:r>
              <a:rPr lang="cs-CZ" dirty="0" err="1" smtClean="0"/>
              <a:t>population</a:t>
            </a:r>
            <a:endParaRPr lang="cs-CZ" dirty="0"/>
          </a:p>
          <a:p>
            <a:endParaRPr lang="cs-CZ" dirty="0"/>
          </a:p>
          <a:p>
            <a:r>
              <a:rPr lang="cs-CZ" dirty="0" err="1" smtClean="0"/>
              <a:t>Localization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growth</a:t>
            </a:r>
            <a:r>
              <a:rPr lang="cs-CZ" dirty="0" smtClean="0"/>
              <a:t> </a:t>
            </a:r>
            <a:r>
              <a:rPr lang="cs-CZ" dirty="0" err="1" smtClean="0"/>
              <a:t>rate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dirty="0" err="1" smtClean="0"/>
              <a:t>calculations</a:t>
            </a:r>
            <a:r>
              <a:rPr lang="cs-CZ" dirty="0" smtClean="0"/>
              <a:t>?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err="1" smtClean="0"/>
              <a:t>Helps</a:t>
            </a:r>
            <a:r>
              <a:rPr lang="cs-CZ" dirty="0" smtClean="0"/>
              <a:t> </a:t>
            </a:r>
            <a:r>
              <a:rPr lang="cs-CZ" dirty="0" err="1" smtClean="0"/>
              <a:t>determine</a:t>
            </a:r>
            <a:r>
              <a:rPr lang="cs-CZ" dirty="0" smtClean="0"/>
              <a:t> </a:t>
            </a:r>
            <a:r>
              <a:rPr lang="cs-CZ" dirty="0" err="1" smtClean="0"/>
              <a:t>appropriate</a:t>
            </a:r>
            <a:r>
              <a:rPr lang="cs-CZ" dirty="0" smtClean="0"/>
              <a:t> </a:t>
            </a:r>
            <a:r>
              <a:rPr lang="cs-CZ" dirty="0" err="1" smtClean="0"/>
              <a:t>flow</a:t>
            </a:r>
            <a:r>
              <a:rPr lang="cs-CZ" dirty="0" smtClean="0"/>
              <a:t> </a:t>
            </a:r>
            <a:r>
              <a:rPr lang="cs-CZ" dirty="0" err="1" smtClean="0"/>
              <a:t>rate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kidsoutsid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667000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223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 &amp;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46237"/>
            <a:ext cx="8839200" cy="4525963"/>
          </a:xfrm>
        </p:spPr>
        <p:txBody>
          <a:bodyPr/>
          <a:lstStyle/>
          <a:p>
            <a:r>
              <a:rPr lang="en-US" dirty="0"/>
              <a:t>q = 150 [L/day*person 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Default: 150, </a:t>
            </a:r>
            <a:r>
              <a:rPr lang="en-US" dirty="0"/>
              <a:t>but allow user to change</a:t>
            </a:r>
          </a:p>
          <a:p>
            <a:pPr lvl="1"/>
            <a:endParaRPr lang="cs-CZ" dirty="0"/>
          </a:p>
          <a:p>
            <a:r>
              <a:rPr lang="cs-CZ" dirty="0" smtClean="0"/>
              <a:t>Auto-</a:t>
            </a:r>
            <a:r>
              <a:rPr lang="cs-CZ" dirty="0" err="1" smtClean="0"/>
              <a:t>calculation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local</a:t>
            </a:r>
            <a:r>
              <a:rPr lang="cs-CZ" dirty="0" smtClean="0"/>
              <a:t> </a:t>
            </a:r>
            <a:r>
              <a:rPr lang="cs-CZ" dirty="0" err="1" smtClean="0"/>
              <a:t>materials</a:t>
            </a:r>
            <a:r>
              <a:rPr lang="cs-CZ" dirty="0" smtClean="0"/>
              <a:t>, </a:t>
            </a:r>
            <a:r>
              <a:rPr lang="cs-CZ" dirty="0" err="1" smtClean="0"/>
              <a:t>labor</a:t>
            </a:r>
            <a:r>
              <a:rPr lang="cs-CZ" dirty="0" smtClean="0"/>
              <a:t>?</a:t>
            </a:r>
          </a:p>
          <a:p>
            <a:endParaRPr lang="cs-CZ" dirty="0"/>
          </a:p>
          <a:p>
            <a:r>
              <a:rPr lang="cs-CZ" dirty="0" err="1" smtClean="0"/>
              <a:t>Fixed</a:t>
            </a:r>
            <a:r>
              <a:rPr lang="cs-CZ" dirty="0" smtClean="0"/>
              <a:t> </a:t>
            </a:r>
            <a:r>
              <a:rPr lang="cs-CZ" dirty="0" err="1" smtClean="0"/>
              <a:t>construction</a:t>
            </a:r>
            <a:r>
              <a:rPr lang="cs-CZ" dirty="0" smtClean="0"/>
              <a:t> </a:t>
            </a:r>
            <a:r>
              <a:rPr lang="cs-CZ" dirty="0" err="1" smtClean="0"/>
              <a:t>cost</a:t>
            </a:r>
            <a:r>
              <a:rPr lang="cs-CZ" dirty="0" smtClean="0"/>
              <a:t>, </a:t>
            </a:r>
            <a:r>
              <a:rPr lang="cs-CZ" dirty="0" err="1" smtClean="0"/>
              <a:t>variable</a:t>
            </a:r>
            <a:r>
              <a:rPr lang="cs-CZ" dirty="0" smtClean="0"/>
              <a:t> </a:t>
            </a:r>
            <a:r>
              <a:rPr lang="cs-CZ" dirty="0" err="1" smtClean="0"/>
              <a:t>costs</a:t>
            </a:r>
            <a:r>
              <a:rPr lang="cs-CZ" dirty="0"/>
              <a:t> </a:t>
            </a:r>
            <a:r>
              <a:rPr lang="cs-CZ" dirty="0" err="1" smtClean="0"/>
              <a:t>predictable</a:t>
            </a:r>
            <a:r>
              <a:rPr lang="cs-CZ" dirty="0" smtClean="0"/>
              <a:t> (</a:t>
            </a:r>
            <a:r>
              <a:rPr lang="cs-CZ" dirty="0" err="1" smtClean="0"/>
              <a:t>e.g</a:t>
            </a:r>
            <a:r>
              <a:rPr lang="cs-CZ" dirty="0" smtClean="0"/>
              <a:t>. plant </a:t>
            </a:r>
            <a:r>
              <a:rPr lang="cs-CZ" dirty="0" err="1" smtClean="0"/>
              <a:t>operator</a:t>
            </a:r>
            <a:r>
              <a:rPr lang="cs-CZ" dirty="0" smtClean="0"/>
              <a:t>)</a:t>
            </a:r>
          </a:p>
          <a:p>
            <a:endParaRPr lang="cs-CZ" dirty="0"/>
          </a:p>
          <a:p>
            <a:r>
              <a:rPr lang="cs-CZ" dirty="0" err="1" smtClean="0"/>
              <a:t>Key</a:t>
            </a:r>
            <a:r>
              <a:rPr lang="cs-CZ" dirty="0" smtClean="0"/>
              <a:t> </a:t>
            </a:r>
            <a:r>
              <a:rPr lang="cs-CZ" dirty="0" err="1" smtClean="0"/>
              <a:t>Challenge</a:t>
            </a:r>
            <a:r>
              <a:rPr lang="cs-CZ" dirty="0" smtClean="0"/>
              <a:t>: </a:t>
            </a:r>
            <a:r>
              <a:rPr lang="cs-CZ" dirty="0" err="1" smtClean="0"/>
              <a:t>estimate</a:t>
            </a:r>
            <a:r>
              <a:rPr lang="cs-CZ" dirty="0" smtClean="0"/>
              <a:t> </a:t>
            </a:r>
            <a:r>
              <a:rPr lang="cs-CZ" dirty="0" err="1" smtClean="0"/>
              <a:t>cost</a:t>
            </a:r>
            <a:r>
              <a:rPr lang="cs-CZ" dirty="0" smtClean="0"/>
              <a:t> via </a:t>
            </a:r>
            <a:r>
              <a:rPr lang="cs-CZ" dirty="0" err="1" smtClean="0"/>
              <a:t>flow</a:t>
            </a:r>
            <a:r>
              <a:rPr lang="cs-CZ" dirty="0" smtClean="0"/>
              <a:t> </a:t>
            </a:r>
            <a:r>
              <a:rPr lang="cs-CZ" dirty="0" err="1" smtClean="0"/>
              <a:t>rate</a:t>
            </a:r>
            <a:endParaRPr lang="cs-CZ" dirty="0" smtClean="0"/>
          </a:p>
          <a:p>
            <a:pPr lvl="1"/>
            <a:r>
              <a:rPr lang="cs-CZ" dirty="0" smtClean="0"/>
              <a:t>Design, </a:t>
            </a:r>
            <a:r>
              <a:rPr lang="cs-CZ" dirty="0" err="1" smtClean="0"/>
              <a:t>build</a:t>
            </a:r>
            <a:r>
              <a:rPr lang="cs-CZ" dirty="0" smtClean="0"/>
              <a:t>, </a:t>
            </a:r>
            <a:r>
              <a:rPr lang="cs-CZ" dirty="0" err="1" smtClean="0"/>
              <a:t>train</a:t>
            </a:r>
            <a:r>
              <a:rPr lang="cs-CZ" dirty="0" smtClean="0"/>
              <a:t>, </a:t>
            </a:r>
            <a:r>
              <a:rPr lang="cs-CZ" dirty="0" err="1" smtClean="0"/>
              <a:t>operate</a:t>
            </a:r>
            <a:r>
              <a:rPr lang="cs-CZ" dirty="0" smtClean="0"/>
              <a:t>, transfer</a:t>
            </a:r>
          </a:p>
          <a:p>
            <a:pPr lvl="1"/>
            <a:r>
              <a:rPr lang="cs-CZ" dirty="0" err="1" smtClean="0"/>
              <a:t>Rough</a:t>
            </a:r>
            <a:r>
              <a:rPr lang="cs-CZ" dirty="0" smtClean="0"/>
              <a:t> </a:t>
            </a:r>
            <a:r>
              <a:rPr lang="cs-CZ" dirty="0" err="1" smtClean="0"/>
              <a:t>estimate</a:t>
            </a:r>
            <a:r>
              <a:rPr lang="cs-CZ" dirty="0" smtClean="0"/>
              <a:t>: 10,000 USD/L/S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flow</a:t>
            </a:r>
            <a:r>
              <a:rPr lang="cs-CZ" dirty="0" smtClean="0"/>
              <a:t> [L/S] 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0968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0"/>
            <a:ext cx="6172200" cy="1371600"/>
          </a:xfrm>
        </p:spPr>
        <p:txBody>
          <a:bodyPr/>
          <a:lstStyle/>
          <a:p>
            <a:r>
              <a:rPr lang="en-US" dirty="0" smtClean="0"/>
              <a:t>Cost vs. Flow Rate</a:t>
            </a:r>
            <a:endParaRPr lang="en-US" dirty="0"/>
          </a:p>
        </p:txBody>
      </p:sp>
      <p:pic>
        <p:nvPicPr>
          <p:cNvPr id="9" name="Picture 8" descr="Screen Shot 2014-03-12 at 4.15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600200"/>
            <a:ext cx="6096000" cy="43860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29718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Cost (USD)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19600" y="61722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Flow Rate (L/s)</a:t>
            </a:r>
          </a:p>
        </p:txBody>
      </p:sp>
    </p:spTree>
    <p:extLst>
      <p:ext uri="{BB962C8B-B14F-4D97-AF65-F5344CB8AC3E}">
        <p14:creationId xmlns:p14="http://schemas.microsoft.com/office/powerpoint/2010/main" val="41215014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3289</TotalTime>
  <Words>364</Words>
  <Application>Microsoft Macintosh PowerPoint</Application>
  <PresentationFormat>On-screen Show (4:3)</PresentationFormat>
  <Paragraphs>86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AguaClara English</vt:lpstr>
      <vt:lpstr>Plant Cost Calculator</vt:lpstr>
      <vt:lpstr>Purpose </vt:lpstr>
      <vt:lpstr>Goals</vt:lpstr>
      <vt:lpstr>Research</vt:lpstr>
      <vt:lpstr>Acquisition</vt:lpstr>
      <vt:lpstr>Cost Formula</vt:lpstr>
      <vt:lpstr>Population &amp; Timeline</vt:lpstr>
      <vt:lpstr>Demand &amp; Construction</vt:lpstr>
      <vt:lpstr>Cost vs. Flow Rate</vt:lpstr>
      <vt:lpstr>Cost vs. Flow Rate</vt:lpstr>
      <vt:lpstr>Design</vt:lpstr>
      <vt:lpstr>Beginning Stages</vt:lpstr>
      <vt:lpstr>Beginning Stages</vt:lpstr>
      <vt:lpstr>Looking Forward</vt:lpstr>
      <vt:lpstr>Plant Cost Calculator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Chris</cp:lastModifiedBy>
  <cp:revision>222</cp:revision>
  <dcterms:created xsi:type="dcterms:W3CDTF">2013-12-01T20:00:38Z</dcterms:created>
  <dcterms:modified xsi:type="dcterms:W3CDTF">2014-03-17T15:39:04Z</dcterms:modified>
</cp:coreProperties>
</file>