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4"/>
  </p:notesMasterIdLst>
  <p:sldIdLst>
    <p:sldId id="256" r:id="rId2"/>
    <p:sldId id="353" r:id="rId3"/>
    <p:sldId id="354" r:id="rId4"/>
    <p:sldId id="356" r:id="rId5"/>
    <p:sldId id="357" r:id="rId6"/>
    <p:sldId id="366" r:id="rId7"/>
    <p:sldId id="365" r:id="rId8"/>
    <p:sldId id="355" r:id="rId9"/>
    <p:sldId id="363" r:id="rId10"/>
    <p:sldId id="358" r:id="rId11"/>
    <p:sldId id="359" r:id="rId12"/>
    <p:sldId id="3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64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71927" autoAdjust="0"/>
  </p:normalViewPr>
  <p:slideViewPr>
    <p:cSldViewPr>
      <p:cViewPr varScale="1">
        <p:scale>
          <a:sx n="63" d="100"/>
          <a:sy n="63" d="100"/>
        </p:scale>
        <p:origin x="-112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ndrew:Desktop:AGUAGRAP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Cost/flow rate vs. Flow Rate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964685421603853"/>
          <c:y val="0.11244454322242"/>
          <c:w val="0.72020021833554"/>
          <c:h val="0.780563254593176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0.349161417322835"/>
                  <c:y val="-0.48749152834768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1400" baseline="0"/>
                      <a:t>y = -95.892x + 10567
R² = 0.62386</a:t>
                    </a:r>
                    <a:endParaRPr lang="en-US" sz="1400"/>
                  </a:p>
                </c:rich>
              </c:tx>
              <c:numFmt formatCode="General" sourceLinked="0"/>
            </c:trendlineLbl>
          </c:trendline>
          <c:xVal>
            <c:numRef>
              <c:f>Sheet1!$B$2:$B$7</c:f>
              <c:numCache>
                <c:formatCode>General</c:formatCode>
                <c:ptCount val="6"/>
                <c:pt idx="0">
                  <c:v>16.0</c:v>
                </c:pt>
                <c:pt idx="1">
                  <c:v>32.0</c:v>
                </c:pt>
                <c:pt idx="2">
                  <c:v>12.0</c:v>
                </c:pt>
                <c:pt idx="3">
                  <c:v>35.0</c:v>
                </c:pt>
                <c:pt idx="4">
                  <c:v>32.0</c:v>
                </c:pt>
                <c:pt idx="5">
                  <c:v>44.0</c:v>
                </c:pt>
              </c:numCache>
            </c:numRef>
          </c:xVal>
          <c:yVal>
            <c:numRef>
              <c:f>Sheet1!$C$2:$C$7</c:f>
              <c:numCache>
                <c:formatCode>General</c:formatCode>
                <c:ptCount val="6"/>
                <c:pt idx="0">
                  <c:v>7570.0</c:v>
                </c:pt>
                <c:pt idx="1">
                  <c:v>7486.0</c:v>
                </c:pt>
                <c:pt idx="2">
                  <c:v>10713.0</c:v>
                </c:pt>
                <c:pt idx="3">
                  <c:v>6867.0</c:v>
                </c:pt>
                <c:pt idx="4">
                  <c:v>7722.0</c:v>
                </c:pt>
                <c:pt idx="5">
                  <c:v>6645.0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02532728"/>
        <c:axId val="-2102896952"/>
      </c:scatterChart>
      <c:valAx>
        <c:axId val="-2102532728"/>
        <c:scaling>
          <c:orientation val="minMax"/>
          <c:min val="1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/>
                  <a:t>Flow</a:t>
                </a:r>
                <a:r>
                  <a:rPr lang="en-US" sz="1400" baseline="0"/>
                  <a:t> Rate (L/s)</a:t>
                </a:r>
                <a:endParaRPr lang="en-US" sz="14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02896952"/>
        <c:crosses val="autoZero"/>
        <c:crossBetween val="midCat"/>
      </c:valAx>
      <c:valAx>
        <c:axId val="-2102896952"/>
        <c:scaling>
          <c:orientation val="minMax"/>
          <c:min val="600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/>
                  <a:t>Cost USD/L/S</a:t>
                </a:r>
              </a:p>
            </c:rich>
          </c:tx>
          <c:layout>
            <c:manualLayout>
              <c:xMode val="edge"/>
              <c:yMode val="edge"/>
              <c:x val="0.0"/>
              <c:y val="0.3830185843705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02532728"/>
        <c:crosses val="autoZero"/>
        <c:crossBetween val="midCat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745695138651147"/>
          <c:y val="0.142954665878033"/>
          <c:w val="0.205731941116056"/>
          <c:h val="0.0628573188914766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5/16/14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70889337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:p14="http://schemas.microsoft.com/office/powerpoint/2010/main" val="34870385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5/16/14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334000"/>
            <a:ext cx="6096000" cy="929473"/>
          </a:xfrm>
        </p:spPr>
        <p:txBody>
          <a:bodyPr/>
          <a:lstStyle/>
          <a:p>
            <a:r>
              <a:rPr lang="es-HN" sz="2800" dirty="0" smtClean="0"/>
              <a:t>Andrew Bales, Chris Mills, Derrick Yee</a:t>
            </a:r>
            <a:endParaRPr lang="es-HN" sz="280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dirty="0" smtClean="0"/>
              <a:t>Plant Cost Calculator</a:t>
            </a:r>
            <a:endParaRPr lang="es-HN" dirty="0"/>
          </a:p>
        </p:txBody>
      </p:sp>
    </p:spTree>
    <p:extLst>
      <p:ext uri="{BB962C8B-B14F-4D97-AF65-F5344CB8AC3E}">
        <p14:creationId xmlns:p14="http://schemas.microsoft.com/office/powerpoint/2010/main" val="226899875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Requires 7 user inputs</a:t>
            </a:r>
          </a:p>
          <a:p>
            <a:r>
              <a:rPr lang="en-US" dirty="0" smtClean="0"/>
              <a:t>Has default values but allows users to update them </a:t>
            </a:r>
          </a:p>
          <a:p>
            <a:r>
              <a:rPr lang="en-US" dirty="0" smtClean="0"/>
              <a:t>Allows user to reset values to default without changing other inputs</a:t>
            </a:r>
          </a:p>
          <a:p>
            <a:r>
              <a:rPr lang="en-US" dirty="0" smtClean="0"/>
              <a:t>Outputs initial construction costs and operating costs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9536" y="1902290"/>
            <a:ext cx="4084864" cy="4066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32770"/>
      </p:ext>
    </p:extLst>
  </p:cSld>
  <p:clrMapOvr>
    <a:masterClrMapping/>
  </p:clrMapOvr>
  <p:transition xmlns:p14="http://schemas.microsoft.com/office/powerpoint/2010/main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Currencies and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Allows users to enter information in Lempiras, Indian rupees and USD</a:t>
            </a:r>
          </a:p>
          <a:p>
            <a:r>
              <a:rPr lang="en-US" dirty="0" smtClean="0"/>
              <a:t>Utilizes a web crawler to access up-to-date currency exchange rates</a:t>
            </a:r>
          </a:p>
          <a:p>
            <a:r>
              <a:rPr lang="en-US" dirty="0" smtClean="0"/>
              <a:t>Accepts data in metric or standard units</a:t>
            </a:r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27945">
            <a:off x="4683273" y="1793727"/>
            <a:ext cx="42672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800240"/>
      </p:ext>
    </p:extLst>
  </p:cSld>
  <p:clrMapOvr>
    <a:masterClrMapping/>
  </p:clrMapOvr>
  <p:transition xmlns:p14="http://schemas.microsoft.com/office/powerpoint/2010/main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Host cost data online to automatically compute regression</a:t>
            </a:r>
          </a:p>
          <a:p>
            <a:r>
              <a:rPr lang="en-US" dirty="0" smtClean="0"/>
              <a:t>Create a more intuitive and informative front end that aligns with current AguaClara website</a:t>
            </a:r>
          </a:p>
          <a:p>
            <a:r>
              <a:rPr lang="en-US" dirty="0" smtClean="0"/>
              <a:t>As more plant data comes in create a more refined cost estimate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133600"/>
            <a:ext cx="32004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509564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6019800" cy="1143000"/>
          </a:xfrm>
        </p:spPr>
        <p:txBody>
          <a:bodyPr/>
          <a:lstStyle/>
          <a:p>
            <a:r>
              <a:rPr lang="en-US" sz="4000" dirty="0" smtClean="0"/>
              <a:t>Purpose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Create a calculator that provides accurate plant cost estimates</a:t>
            </a:r>
          </a:p>
          <a:p>
            <a:r>
              <a:rPr lang="en-US" dirty="0" smtClean="0"/>
              <a:t>Ultimately provide user with valuable information in an effort to encourage them to construct an AguaClara plant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25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Review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were provided with an abundance of plant cost information</a:t>
            </a:r>
          </a:p>
          <a:p>
            <a:r>
              <a:rPr lang="en-US" dirty="0" smtClean="0"/>
              <a:t>We reviewed this data and consolidated relevant information</a:t>
            </a:r>
          </a:p>
          <a:p>
            <a:r>
              <a:rPr lang="en-US" dirty="0" smtClean="0"/>
              <a:t>Used information that would provide balance between accuracy and feasibility 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1905000"/>
            <a:ext cx="36957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3987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Needed an accurate estimate of capital cost vs. flow rate</a:t>
            </a:r>
          </a:p>
          <a:p>
            <a:r>
              <a:rPr lang="en-US" dirty="0" smtClean="0"/>
              <a:t>To do this we first corrected costs for the new stacked rapid sand filtration systems on new plants</a:t>
            </a:r>
          </a:p>
          <a:p>
            <a:r>
              <a:rPr lang="en-US" dirty="0" smtClean="0"/>
              <a:t>Plotted this data and performed a regression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362200"/>
            <a:ext cx="3654232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371118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chose to use a linear regression </a:t>
            </a:r>
          </a:p>
          <a:p>
            <a:r>
              <a:rPr lang="en-US" dirty="0" smtClean="0"/>
              <a:t>An exponential or quadratic regression would have been influenced by outliers too heavily</a:t>
            </a:r>
          </a:p>
          <a:p>
            <a:r>
              <a:rPr lang="en-US" dirty="0" smtClean="0"/>
              <a:t>With so few data points outlier can dramatically alter </a:t>
            </a:r>
            <a:r>
              <a:rPr lang="en-US" dirty="0" smtClean="0"/>
              <a:t>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92594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Regression</a:t>
            </a:r>
            <a:br>
              <a:rPr lang="en-US" dirty="0" smtClean="0"/>
            </a:br>
            <a:r>
              <a:rPr lang="en-US" dirty="0" smtClean="0"/>
              <a:t>Y = -95.892x + 10567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347642"/>
              </p:ext>
            </p:extLst>
          </p:nvPr>
        </p:nvGraphicFramePr>
        <p:xfrm>
          <a:off x="685800" y="1752600"/>
          <a:ext cx="7848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906249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600" dirty="0" smtClean="0"/>
              <a:t>Final Population</a:t>
            </a:r>
          </a:p>
          <a:p>
            <a:r>
              <a:rPr lang="en-US" sz="2600" dirty="0" smtClean="0"/>
              <a:t>Design Cost</a:t>
            </a:r>
            <a:endParaRPr lang="en-US" sz="2600" dirty="0"/>
          </a:p>
          <a:p>
            <a:r>
              <a:rPr lang="en-US" sz="2600" dirty="0" smtClean="0"/>
              <a:t>Wage Cost</a:t>
            </a:r>
          </a:p>
          <a:p>
            <a:r>
              <a:rPr lang="en-US" sz="2600" dirty="0" smtClean="0"/>
              <a:t>Monthly Chlorine Cost/person</a:t>
            </a:r>
          </a:p>
          <a:p>
            <a:r>
              <a:rPr lang="en-US" sz="2600" dirty="0" smtClean="0"/>
              <a:t>Monthly Coagulant Cost/person</a:t>
            </a:r>
          </a:p>
          <a:p>
            <a:r>
              <a:rPr lang="en-US" sz="2600" dirty="0" smtClean="0"/>
              <a:t>Monthly wage cost/ person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500" dirty="0"/>
              <a:t>Pf = Pi * ((1 + n) /100)^</a:t>
            </a:r>
            <a:r>
              <a:rPr lang="en-US" sz="2500" dirty="0" smtClean="0"/>
              <a:t>t</a:t>
            </a:r>
          </a:p>
          <a:p>
            <a:r>
              <a:rPr lang="en-US" sz="2500" dirty="0"/>
              <a:t>D = C * q * Pf / 86400</a:t>
            </a:r>
          </a:p>
          <a:p>
            <a:r>
              <a:rPr lang="en-US" sz="2500" dirty="0" smtClean="0"/>
              <a:t>W = h * t * E * 8765.81</a:t>
            </a:r>
          </a:p>
          <a:p>
            <a:r>
              <a:rPr lang="en-US" sz="2500" dirty="0" err="1" smtClean="0"/>
              <a:t>Cl</a:t>
            </a:r>
            <a:r>
              <a:rPr lang="en-US" sz="2500" dirty="0"/>
              <a:t> </a:t>
            </a:r>
            <a:r>
              <a:rPr lang="en-US" sz="2500" dirty="0" smtClean="0"/>
              <a:t>= dcl * ccl * q * .70 *d</a:t>
            </a:r>
          </a:p>
          <a:p>
            <a:endParaRPr lang="en-US" sz="2500" dirty="0" smtClean="0"/>
          </a:p>
          <a:p>
            <a:r>
              <a:rPr lang="en-US" sz="2500" dirty="0" smtClean="0"/>
              <a:t>Co = </a:t>
            </a:r>
            <a:r>
              <a:rPr lang="en-US" sz="2500" dirty="0" err="1" smtClean="0"/>
              <a:t>dco</a:t>
            </a:r>
            <a:r>
              <a:rPr lang="en-US" sz="2500" dirty="0" smtClean="0"/>
              <a:t> * </a:t>
            </a:r>
            <a:r>
              <a:rPr lang="en-US" sz="2500" dirty="0" err="1" smtClean="0"/>
              <a:t>cco</a:t>
            </a:r>
            <a:r>
              <a:rPr lang="en-US" sz="2500" dirty="0" smtClean="0"/>
              <a:t> * q *.70 * d</a:t>
            </a:r>
          </a:p>
          <a:p>
            <a:endParaRPr lang="en-US" sz="2500" dirty="0" smtClean="0"/>
          </a:p>
          <a:p>
            <a:r>
              <a:rPr lang="en-US" sz="2500" dirty="0" err="1" smtClean="0"/>
              <a:t>Cw</a:t>
            </a:r>
            <a:r>
              <a:rPr lang="en-US" sz="2500" dirty="0" smtClean="0"/>
              <a:t> = E * w * 730.48 / Pi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297545658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web editors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Considered visual editors such as </a:t>
            </a:r>
            <a:r>
              <a:rPr lang="en-US" dirty="0" err="1" smtClean="0"/>
              <a:t>Kompozer</a:t>
            </a:r>
            <a:endParaRPr lang="en-US" dirty="0" smtClean="0"/>
          </a:p>
          <a:p>
            <a:r>
              <a:rPr lang="en-US" dirty="0" smtClean="0"/>
              <a:t>Also considered PHP and HTML</a:t>
            </a:r>
          </a:p>
          <a:p>
            <a:r>
              <a:rPr lang="en-US" dirty="0" smtClean="0"/>
              <a:t>Ultimately chose PHP and HTML because they allowed for more freedom and were compatible with MySQL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3732" r="3732"/>
          <a:stretch>
            <a:fillRect/>
          </a:stretch>
        </p:blipFill>
        <p:spPr>
          <a:xfrm>
            <a:off x="5410200" y="2362200"/>
            <a:ext cx="2155864" cy="2416026"/>
          </a:xfrm>
        </p:spPr>
      </p:pic>
    </p:spTree>
    <p:extLst>
      <p:ext uri="{BB962C8B-B14F-4D97-AF65-F5344CB8AC3E}">
        <p14:creationId xmlns:p14="http://schemas.microsoft.com/office/powerpoint/2010/main" val="2586058088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AguaClara host currently does not support PHP</a:t>
            </a:r>
          </a:p>
          <a:p>
            <a:r>
              <a:rPr lang="en-US" dirty="0" smtClean="0"/>
              <a:t>We used an application called </a:t>
            </a:r>
            <a:r>
              <a:rPr lang="en-US" dirty="0" err="1" smtClean="0"/>
              <a:t>Mamp</a:t>
            </a:r>
            <a:endParaRPr lang="en-US" dirty="0" smtClean="0"/>
          </a:p>
          <a:p>
            <a:r>
              <a:rPr lang="en-US" dirty="0" smtClean="0"/>
              <a:t>Gives access to local PHP server which allowed us to test our calculator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5384" r="5384"/>
          <a:stretch>
            <a:fillRect/>
          </a:stretch>
        </p:blipFill>
        <p:spPr>
          <a:xfrm>
            <a:off x="5257800" y="2057400"/>
            <a:ext cx="3086675" cy="3459163"/>
          </a:xfrm>
        </p:spPr>
      </p:pic>
    </p:spTree>
    <p:extLst>
      <p:ext uri="{BB962C8B-B14F-4D97-AF65-F5344CB8AC3E}">
        <p14:creationId xmlns:p14="http://schemas.microsoft.com/office/powerpoint/2010/main" val="4247570689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4347</TotalTime>
  <Words>412</Words>
  <Application>Microsoft Macintosh PowerPoint</Application>
  <PresentationFormat>On-screen Show (4:3)</PresentationFormat>
  <Paragraphs>59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AguaClara English</vt:lpstr>
      <vt:lpstr>Plant Cost Calculator</vt:lpstr>
      <vt:lpstr>Purpose</vt:lpstr>
      <vt:lpstr>Data Review</vt:lpstr>
      <vt:lpstr>Data Analysis</vt:lpstr>
      <vt:lpstr>Regression </vt:lpstr>
      <vt:lpstr>Linear Regression Y = -95.892x + 10567</vt:lpstr>
      <vt:lpstr>Equations</vt:lpstr>
      <vt:lpstr>Exploring web editors</vt:lpstr>
      <vt:lpstr>Mamp</vt:lpstr>
      <vt:lpstr>The Calculator</vt:lpstr>
      <vt:lpstr>Currencies and units</vt:lpstr>
      <vt:lpstr>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Andrew Paul Bales</cp:lastModifiedBy>
  <cp:revision>66</cp:revision>
  <dcterms:created xsi:type="dcterms:W3CDTF">2013-12-01T20:00:38Z</dcterms:created>
  <dcterms:modified xsi:type="dcterms:W3CDTF">2014-05-17T00:03:23Z</dcterms:modified>
</cp:coreProperties>
</file>