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4" r:id="rId1"/>
  </p:sldMasterIdLst>
  <p:notesMasterIdLst>
    <p:notesMasterId r:id="rId31"/>
  </p:notesMasterIdLst>
  <p:sldIdLst>
    <p:sldId id="256" r:id="rId2"/>
    <p:sldId id="282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95" r:id="rId13"/>
    <p:sldId id="268" r:id="rId14"/>
    <p:sldId id="269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58" r:id="rId24"/>
    <p:sldId id="257" r:id="rId25"/>
    <p:sldId id="285" r:id="rId26"/>
    <p:sldId id="286" r:id="rId27"/>
    <p:sldId id="291" r:id="rId28"/>
    <p:sldId id="292" r:id="rId29"/>
    <p:sldId id="29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7646FC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882" autoAdjust="0"/>
    <p:restoredTop sz="90076" autoAdjust="0"/>
  </p:normalViewPr>
  <p:slideViewPr>
    <p:cSldViewPr>
      <p:cViewPr>
        <p:scale>
          <a:sx n="120" d="100"/>
          <a:sy n="120" d="100"/>
        </p:scale>
        <p:origin x="-53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1/23/14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cs.google.com/spreadsheet/ccc?key=0AoCGDyLQ6HUOdDRoazA4WU5JZmpTTHZKNlhBZ1Z6ZGc&amp;usp=drive_web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d97w7ea_GqZivsUKObw0vQZsy7LOoDwUGNvsCFCX7w4/viewform" TargetMode="External"/><Relationship Id="rId4" Type="http://schemas.openxmlformats.org/officeDocument/2006/relationships/hyperlink" Target="https://confluence.cornell.edu/display/AGUACLARA/Syllab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cornell.edu/display/AGUACLARA/Challeng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signserver.cee.cornell.edu/designs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4257" y="6096000"/>
            <a:ext cx="3962400" cy="624673"/>
          </a:xfrm>
        </p:spPr>
        <p:txBody>
          <a:bodyPr/>
          <a:lstStyle/>
          <a:p>
            <a:r>
              <a:rPr lang="es-HN" sz="2800" dirty="0" smtClean="0"/>
              <a:t>Monroe Weber-</a:t>
            </a:r>
            <a:r>
              <a:rPr lang="es-HN" sz="2800" dirty="0" err="1" smtClean="0"/>
              <a:t>Shirk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Introduction to subteams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Dose Controller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buClr>
                <a:schemeClr val="tx2"/>
              </a:buClr>
              <a:defRPr/>
            </a:pPr>
            <a:r>
              <a:rPr lang="en-US" sz="2800" dirty="0" smtClean="0"/>
              <a:t>Objectives: </a:t>
            </a:r>
          </a:p>
          <a:p>
            <a:pPr marL="800100" lvl="1" indent="-342900">
              <a:buClr>
                <a:schemeClr val="tx2"/>
              </a:buClr>
            </a:pPr>
            <a:r>
              <a:rPr lang="en-US" dirty="0" smtClean="0"/>
              <a:t>Solve air lock problem</a:t>
            </a:r>
          </a:p>
          <a:p>
            <a:pPr marL="800100" lvl="1" indent="-342900">
              <a:buClr>
                <a:schemeClr val="tx2"/>
              </a:buClr>
            </a:pPr>
            <a:r>
              <a:rPr lang="en-US" dirty="0" smtClean="0"/>
              <a:t>Design horizontal axis constant head tank</a:t>
            </a:r>
          </a:p>
          <a:p>
            <a:pPr lvl="0">
              <a:buClr>
                <a:schemeClr val="tx2"/>
              </a:buClr>
              <a:defRPr/>
            </a:pPr>
            <a:r>
              <a:rPr lang="en-US" sz="2800" dirty="0" smtClean="0"/>
              <a:t>Impact: improve accuracy of dosing and facilitate the implementation of dosing systems</a:t>
            </a:r>
          </a:p>
          <a:p>
            <a:pPr lvl="0">
              <a:buClr>
                <a:schemeClr val="tx2"/>
              </a:buClr>
              <a:defRPr/>
            </a:pPr>
            <a:r>
              <a:rPr lang="en-US" sz="2800" dirty="0" smtClean="0"/>
              <a:t>Preferable skills: </a:t>
            </a:r>
            <a:br>
              <a:rPr lang="en-US" sz="2800" dirty="0" smtClean="0"/>
            </a:br>
            <a:r>
              <a:rPr lang="en-US" sz="2800" dirty="0" smtClean="0"/>
              <a:t>fabrication, physics, </a:t>
            </a:r>
            <a:br>
              <a:rPr lang="en-US" sz="2800" dirty="0" smtClean="0"/>
            </a:br>
            <a:r>
              <a:rPr lang="en-US" sz="2800" dirty="0" smtClean="0"/>
              <a:t>fluids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 Rapid Sand Filtration Theory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600" dirty="0" smtClean="0"/>
              <a:t>Objective: develop a fundamental understanding and parameterization of SRSF performance</a:t>
            </a:r>
          </a:p>
          <a:p>
            <a:r>
              <a:rPr lang="en-US" sz="2600" dirty="0" smtClean="0"/>
              <a:t>Big goal is to develop a performance model for an AguaClara plant so we can begin to optimize the overall design</a:t>
            </a:r>
          </a:p>
          <a:p>
            <a:r>
              <a:rPr lang="en-US" sz="2600" dirty="0" smtClean="0"/>
              <a:t>Conduct experiments to characterize performance</a:t>
            </a:r>
          </a:p>
          <a:p>
            <a:r>
              <a:rPr lang="en-US" sz="2600" dirty="0" smtClean="0"/>
              <a:t>Develop models for mass of clay that can fill a pore before no more particles can attach</a:t>
            </a:r>
          </a:p>
          <a:p>
            <a:r>
              <a:rPr lang="en-US" sz="2600" dirty="0" smtClean="0"/>
              <a:t>Preferable skills: lab experience, fluids, Process Controller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onfluence.cornell.edu/download/attachments/206635878/Experimental+Apparatus.jpg?version=1&amp;modificationDate=1375388650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95800" y="304800"/>
            <a:ext cx="3276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SRSF Theory</a:t>
            </a:r>
            <a:br>
              <a:rPr lang="en-US" sz="3200" dirty="0" smtClean="0"/>
            </a:br>
            <a:r>
              <a:rPr lang="en-US" sz="3200" dirty="0" smtClean="0"/>
              <a:t>EPA Phase II Grant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Stacked Rapid Sand Filter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Objectives: </a:t>
            </a:r>
          </a:p>
          <a:p>
            <a:pPr lvl="1"/>
            <a:r>
              <a:rPr lang="en-US" dirty="0" smtClean="0"/>
              <a:t>Complete fabrication of 0.8 L/</a:t>
            </a:r>
            <a:r>
              <a:rPr lang="en-US" dirty="0" err="1" smtClean="0"/>
              <a:t>s</a:t>
            </a:r>
            <a:r>
              <a:rPr lang="en-US" dirty="0" smtClean="0"/>
              <a:t> LFSRSF that uses hydraulic controls</a:t>
            </a:r>
          </a:p>
          <a:p>
            <a:pPr lvl="1"/>
            <a:r>
              <a:rPr lang="en-US" dirty="0" smtClean="0"/>
              <a:t>Run tests to determine important parameters</a:t>
            </a:r>
          </a:p>
          <a:p>
            <a:pPr lvl="1"/>
            <a:r>
              <a:rPr lang="en-US" dirty="0" smtClean="0"/>
              <a:t>Refine design for several parts of the filter</a:t>
            </a:r>
          </a:p>
          <a:p>
            <a:r>
              <a:rPr lang="en-US" dirty="0" smtClean="0"/>
              <a:t>EPA P3 Phase II grant</a:t>
            </a:r>
          </a:p>
          <a:p>
            <a:r>
              <a:rPr lang="en-US" dirty="0" smtClean="0"/>
              <a:t>6 LFSRSF being fabricated in India, interest in scaling up to 50 or 100 villages</a:t>
            </a:r>
          </a:p>
          <a:p>
            <a:r>
              <a:rPr lang="en-US" dirty="0" smtClean="0"/>
              <a:t>Preferable skills: fluids, fabrication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Laminar Tube, Turbulent Tube, and Fluidized Bed Flocculator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design and fabricate a settled water turbidity (</a:t>
            </a:r>
            <a:r>
              <a:rPr lang="en-US" dirty="0" err="1" smtClean="0"/>
              <a:t>SWaT</a:t>
            </a:r>
            <a:r>
              <a:rPr lang="en-US" dirty="0" smtClean="0"/>
              <a:t>) measurement system to evaluate </a:t>
            </a:r>
            <a:r>
              <a:rPr lang="en-US" dirty="0" err="1" smtClean="0"/>
              <a:t>floc</a:t>
            </a:r>
            <a:r>
              <a:rPr lang="en-US" dirty="0" smtClean="0"/>
              <a:t> break up at low turbidities</a:t>
            </a:r>
          </a:p>
          <a:p>
            <a:pPr lvl="0"/>
            <a:r>
              <a:rPr lang="en-US" dirty="0"/>
              <a:t>Complete design and fabrication of the entire apparatus</a:t>
            </a:r>
          </a:p>
          <a:p>
            <a:r>
              <a:rPr lang="en-US" dirty="0" smtClean="0"/>
              <a:t>Preferable skills: lab experience, fluids, Process Controller, Mathcad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camera floc sizing flow through cell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buClr>
                <a:schemeClr val="tx2"/>
              </a:buClr>
              <a:defRPr/>
            </a:pPr>
            <a:r>
              <a:rPr lang="en-US" dirty="0" smtClean="0"/>
              <a:t>Objective: create a tool to quickly measure floc size and floc size distribution in a nondestructive manner in a flow through cell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Use a digital camera, image analysis software and appropriate lighting to capture images and count and size flocs.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Determine if a strobe light is necessary to stop the motion of the flocs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Preferable skills: programming, willingness to learn </a:t>
            </a:r>
            <a:r>
              <a:rPr lang="en-US" dirty="0" err="1" smtClean="0"/>
              <a:t>LabVIEW</a:t>
            </a:r>
            <a:r>
              <a:rPr lang="en-US" dirty="0" smtClean="0"/>
              <a:t>, optics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2209800" cy="1143000"/>
          </a:xfrm>
        </p:spPr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Improve reliability</a:t>
            </a:r>
          </a:p>
          <a:p>
            <a:pPr lvl="1"/>
            <a:r>
              <a:rPr lang="en-US" dirty="0" smtClean="0"/>
              <a:t>Measure pump efficiency and assess possible design improvements to improve efficiency</a:t>
            </a:r>
          </a:p>
          <a:p>
            <a:pPr lvl="1"/>
            <a:r>
              <a:rPr lang="en-US" dirty="0" smtClean="0"/>
              <a:t>Determine how to scale the pump for various flow rates and test at a larger scale</a:t>
            </a:r>
          </a:p>
          <a:p>
            <a:pPr lvl="1"/>
            <a:r>
              <a:rPr lang="en-US" dirty="0" smtClean="0"/>
              <a:t>Create documentation</a:t>
            </a:r>
          </a:p>
          <a:p>
            <a:pPr lvl="1"/>
            <a:r>
              <a:rPr lang="en-US" dirty="0" smtClean="0"/>
              <a:t>Evaluate whether it should be included in the plant design or as a standalone item</a:t>
            </a:r>
          </a:p>
          <a:p>
            <a:r>
              <a:rPr lang="en-US" dirty="0" smtClean="0"/>
              <a:t>Preferable skills: fabrication, fluids, physics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Scale Plant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finish the scale model created last semester and put it on display</a:t>
            </a:r>
          </a:p>
          <a:p>
            <a:r>
              <a:rPr lang="en-US" dirty="0" smtClean="0"/>
              <a:t>Explore the option of making an even smaller model with all the concrete printed as a single object</a:t>
            </a:r>
          </a:p>
          <a:p>
            <a:r>
              <a:rPr lang="en-US" dirty="0" smtClean="0"/>
              <a:t>Preferable skills: fabrication, problem solving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 Blanket Probe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400" dirty="0" smtClean="0"/>
              <a:t>Objective: develop an easy method for operators to monitor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 depth and the depth of sludge in the </a:t>
            </a:r>
            <a:r>
              <a:rPr lang="en-US" sz="2400" dirty="0" err="1" smtClean="0"/>
              <a:t>floc</a:t>
            </a:r>
            <a:r>
              <a:rPr lang="en-US" sz="2400" dirty="0" smtClean="0"/>
              <a:t> hopper</a:t>
            </a:r>
          </a:p>
          <a:p>
            <a:r>
              <a:rPr lang="en-US" sz="2400" dirty="0" smtClean="0"/>
              <a:t>Potential options:</a:t>
            </a:r>
          </a:p>
          <a:p>
            <a:pPr lvl="1"/>
            <a:r>
              <a:rPr lang="en-US" sz="2400" dirty="0" smtClean="0"/>
              <a:t>Eye as detector</a:t>
            </a:r>
          </a:p>
          <a:p>
            <a:pPr lvl="2"/>
            <a:r>
              <a:rPr lang="en-US" dirty="0" smtClean="0"/>
              <a:t>Sludge judge (transparent tube with valve at bottom that can grab a column of water from within the </a:t>
            </a:r>
            <a:r>
              <a:rPr lang="en-US" dirty="0" err="1" smtClean="0"/>
              <a:t>sed</a:t>
            </a:r>
            <a:r>
              <a:rPr lang="en-US" dirty="0" smtClean="0"/>
              <a:t> tank) </a:t>
            </a:r>
          </a:p>
          <a:p>
            <a:pPr lvl="2"/>
            <a:r>
              <a:rPr lang="en-US" dirty="0" smtClean="0"/>
              <a:t>Submersible LED light</a:t>
            </a:r>
          </a:p>
          <a:p>
            <a:pPr lvl="1"/>
            <a:r>
              <a:rPr lang="en-US" sz="2400" dirty="0" smtClean="0"/>
              <a:t>Sensors (ultrasound, optical)</a:t>
            </a:r>
          </a:p>
          <a:p>
            <a:r>
              <a:rPr lang="en-US" sz="2400" dirty="0" smtClean="0"/>
              <a:t>Preferable skills: fabrication of </a:t>
            </a:r>
            <a:br>
              <a:rPr lang="en-US" sz="2400" dirty="0" smtClean="0"/>
            </a:br>
            <a:r>
              <a:rPr lang="en-US" sz="2400" dirty="0" smtClean="0"/>
              <a:t>detectors, experimentation to </a:t>
            </a:r>
            <a:br>
              <a:rPr lang="en-US" sz="2400" dirty="0" smtClean="0"/>
            </a:br>
            <a:r>
              <a:rPr lang="en-US" sz="2400" dirty="0" smtClean="0"/>
              <a:t>measure ease of use</a:t>
            </a:r>
          </a:p>
          <a:p>
            <a:pPr lvl="2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410200" y="4057650"/>
            <a:ext cx="37338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Stock Tank Mixing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explore options to improve pumping efficiency of Fall 2013 team’s design</a:t>
            </a:r>
          </a:p>
          <a:p>
            <a:r>
              <a:rPr lang="en-US" dirty="0" smtClean="0"/>
              <a:t>Preferable skills: fluids, fabrication of test apparatus, </a:t>
            </a:r>
            <a:r>
              <a:rPr lang="en-US" dirty="0" err="1" smtClean="0"/>
              <a:t>Mathcad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Potential Teams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 numCol="2"/>
          <a:lstStyle/>
          <a:p>
            <a:r>
              <a:rPr lang="en-US" sz="2000" dirty="0" smtClean="0"/>
              <a:t>Village Supply System</a:t>
            </a:r>
          </a:p>
          <a:p>
            <a:r>
              <a:rPr lang="en-US" sz="2000" dirty="0" smtClean="0"/>
              <a:t>Village Waste Management</a:t>
            </a:r>
          </a:p>
          <a:p>
            <a:r>
              <a:rPr lang="en-US" sz="2000" dirty="0" smtClean="0"/>
              <a:t>Plant Cost Calculator</a:t>
            </a:r>
          </a:p>
          <a:p>
            <a:r>
              <a:rPr lang="en-US" sz="2000" dirty="0" smtClean="0"/>
              <a:t>Water Treatment Tech Selection Guide</a:t>
            </a:r>
          </a:p>
          <a:p>
            <a:r>
              <a:rPr lang="en-US" sz="2000" dirty="0" smtClean="0"/>
              <a:t>Pilot Scale AguaClara Facility</a:t>
            </a:r>
          </a:p>
          <a:p>
            <a:r>
              <a:rPr lang="en-US" sz="2000" dirty="0" err="1" smtClean="0"/>
              <a:t>Sed</a:t>
            </a:r>
            <a:r>
              <a:rPr lang="en-US" sz="2000" dirty="0" smtClean="0"/>
              <a:t> Tank Controls</a:t>
            </a:r>
          </a:p>
          <a:p>
            <a:r>
              <a:rPr lang="en-US" sz="2000" dirty="0" smtClean="0"/>
              <a:t>Anaerobic Wastewater Treatment</a:t>
            </a:r>
          </a:p>
          <a:p>
            <a:r>
              <a:rPr lang="en-US" sz="2000" dirty="0" smtClean="0"/>
              <a:t>Chemical Dose Controller</a:t>
            </a:r>
          </a:p>
          <a:p>
            <a:r>
              <a:rPr lang="en-US" sz="2000" dirty="0" smtClean="0"/>
              <a:t>SRSF Theory</a:t>
            </a:r>
          </a:p>
          <a:p>
            <a:r>
              <a:rPr lang="en-US" sz="2000" dirty="0" smtClean="0"/>
              <a:t>Low Flow SRSF</a:t>
            </a:r>
          </a:p>
          <a:p>
            <a:r>
              <a:rPr lang="en-US" sz="2000" dirty="0" smtClean="0"/>
              <a:t>Laminar Tube </a:t>
            </a:r>
            <a:r>
              <a:rPr lang="en-US" sz="2000" dirty="0" err="1" smtClean="0"/>
              <a:t>Floc</a:t>
            </a:r>
            <a:endParaRPr lang="en-US" sz="2000" dirty="0" smtClean="0"/>
          </a:p>
          <a:p>
            <a:r>
              <a:rPr lang="en-US" sz="2000" dirty="0" smtClean="0"/>
              <a:t>Turbulent Tube Floc</a:t>
            </a:r>
          </a:p>
          <a:p>
            <a:r>
              <a:rPr lang="en-US" sz="2000" dirty="0" smtClean="0"/>
              <a:t>Fluidized Bed Flocculator</a:t>
            </a:r>
          </a:p>
          <a:p>
            <a:r>
              <a:rPr lang="en-US" sz="2000" dirty="0" smtClean="0"/>
              <a:t>Digital camera floc sizing</a:t>
            </a:r>
          </a:p>
          <a:p>
            <a:r>
              <a:rPr lang="en-US" sz="2000" dirty="0" smtClean="0"/>
              <a:t>Ram Pump</a:t>
            </a:r>
          </a:p>
          <a:p>
            <a:r>
              <a:rPr lang="en-US" sz="2000" dirty="0" smtClean="0"/>
              <a:t>Small Scale Plant Model</a:t>
            </a:r>
          </a:p>
          <a:p>
            <a:r>
              <a:rPr lang="en-US" sz="2000" dirty="0" err="1" smtClean="0"/>
              <a:t>Sed</a:t>
            </a:r>
            <a:r>
              <a:rPr lang="en-US" sz="2000" dirty="0" smtClean="0"/>
              <a:t> Tank Hydraulics</a:t>
            </a:r>
          </a:p>
          <a:p>
            <a:r>
              <a:rPr lang="en-US" sz="2000" dirty="0" err="1" smtClean="0"/>
              <a:t>Floc</a:t>
            </a:r>
            <a:r>
              <a:rPr lang="en-US" sz="2000" dirty="0" smtClean="0"/>
              <a:t> Probe</a:t>
            </a:r>
          </a:p>
          <a:p>
            <a:r>
              <a:rPr lang="en-US" sz="2000" dirty="0" smtClean="0"/>
              <a:t>Chemical Stock Tank Mixing</a:t>
            </a:r>
          </a:p>
          <a:p>
            <a:r>
              <a:rPr lang="en-US" sz="2000" dirty="0" smtClean="0"/>
              <a:t>Arsenic</a:t>
            </a:r>
          </a:p>
          <a:p>
            <a:r>
              <a:rPr lang="en-US" sz="2000" dirty="0" smtClean="0"/>
              <a:t>Foam Filtration</a:t>
            </a:r>
          </a:p>
          <a:p>
            <a:r>
              <a:rPr lang="en-US" sz="2000" dirty="0" smtClean="0"/>
              <a:t>Demo Plant</a:t>
            </a:r>
          </a:p>
          <a:p>
            <a:r>
              <a:rPr lang="en-US" sz="2000" dirty="0" smtClean="0"/>
              <a:t>Design</a:t>
            </a:r>
          </a:p>
          <a:p>
            <a:r>
              <a:rPr lang="en-US" sz="2000" dirty="0" smtClean="0"/>
              <a:t>Public Relations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Arsenic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600" dirty="0" smtClean="0"/>
              <a:t>Objective: evaluate options for improving arsenic removal</a:t>
            </a:r>
          </a:p>
          <a:p>
            <a:r>
              <a:rPr lang="en-US" sz="2600" dirty="0" smtClean="0"/>
              <a:t>EPA P3 Phase I grant</a:t>
            </a:r>
          </a:p>
          <a:p>
            <a:r>
              <a:rPr lang="en-US" sz="2600" dirty="0" smtClean="0"/>
              <a:t>Design and fabricate a reactor system and data collection system to evaluate arsenic removal</a:t>
            </a:r>
          </a:p>
          <a:p>
            <a:r>
              <a:rPr lang="en-US" sz="2600" dirty="0" smtClean="0"/>
              <a:t>Learn to use a graphite furnace atomic absorption spectrophotometer (GFAA)</a:t>
            </a:r>
          </a:p>
          <a:p>
            <a:r>
              <a:rPr lang="en-US" sz="2600" dirty="0" smtClean="0"/>
              <a:t>Preferable skills: flocculation, sedimentation, filtration, fluids, process controller, design of apparatus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Foam Filtration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4495800" cy="4724400"/>
          </a:xfrm>
        </p:spPr>
        <p:txBody>
          <a:bodyPr/>
          <a:lstStyle/>
          <a:p>
            <a:r>
              <a:rPr lang="en-US" dirty="0" smtClean="0"/>
              <a:t>Objective: design and test a neatly packaged and portable filter</a:t>
            </a:r>
          </a:p>
          <a:p>
            <a:r>
              <a:rPr lang="en-US" dirty="0" smtClean="0"/>
              <a:t>Preferable skills: fabrication, design, fluids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086350" y="1447800"/>
            <a:ext cx="405765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Plant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improve ease of use and assembly, elegance, and presentation of demonstration plant</a:t>
            </a:r>
          </a:p>
          <a:p>
            <a:r>
              <a:rPr lang="en-US" dirty="0" smtClean="0"/>
              <a:t>Design to be easily transported and deployed</a:t>
            </a:r>
          </a:p>
          <a:p>
            <a:r>
              <a:rPr lang="en-US" dirty="0" smtClean="0"/>
              <a:t>Find material for tanks that isn’t brittle</a:t>
            </a:r>
          </a:p>
          <a:p>
            <a:r>
              <a:rPr lang="en-US" dirty="0" smtClean="0"/>
              <a:t>Create startup procedures that are easy to implement </a:t>
            </a:r>
          </a:p>
          <a:p>
            <a:r>
              <a:rPr lang="en-US" dirty="0" smtClean="0"/>
              <a:t>Make it fun to operate!</a:t>
            </a:r>
          </a:p>
          <a:p>
            <a:r>
              <a:rPr lang="en-US" dirty="0" smtClean="0"/>
              <a:t>Preferable skills: fabrication </a:t>
            </a:r>
            <a:br>
              <a:rPr lang="en-US" dirty="0" smtClean="0"/>
            </a:br>
            <a:r>
              <a:rPr lang="en-US" dirty="0" smtClean="0"/>
              <a:t>and design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324600" y="474345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Think Big</a:t>
            </a:r>
          </a:p>
          <a:p>
            <a:r>
              <a:rPr lang="en-US" dirty="0" smtClean="0"/>
              <a:t>Publicize AguaClara – TED talk, National Press, Cornell Press</a:t>
            </a:r>
          </a:p>
          <a:p>
            <a:r>
              <a:rPr lang="en-US" dirty="0" smtClean="0"/>
              <a:t>Blog posts about every </a:t>
            </a:r>
            <a:r>
              <a:rPr lang="en-US" dirty="0" err="1" smtClean="0"/>
              <a:t>subteam</a:t>
            </a:r>
            <a:endParaRPr lang="en-US" dirty="0" smtClean="0"/>
          </a:p>
          <a:p>
            <a:r>
              <a:rPr lang="en-US" dirty="0" smtClean="0"/>
              <a:t>Newsletter twice per semester</a:t>
            </a:r>
          </a:p>
          <a:p>
            <a:r>
              <a:rPr lang="en-US" dirty="0" smtClean="0"/>
              <a:t>Update website with new international projects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Drawing Code</a:t>
            </a:r>
            <a:endParaRPr lang="en-US" sz="2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9" name="Oval 8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Engine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11" name="Oval 10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12" name="Oval 11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13" name="Straight Arrow Connector 12"/>
          <p:cNvCxnSpPr>
            <a:stCxn id="8" idx="5"/>
            <a:endCxn id="9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6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5"/>
            <a:endCxn id="7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0"/>
            <a:endCxn id="9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5"/>
            <a:endCxn id="12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0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>
              <a:buFont typeface="Wingdings" charset="2"/>
              <a:buChar char="Ø"/>
            </a:pPr>
            <a:r>
              <a:rPr lang="en-US" dirty="0" smtClean="0"/>
              <a:t>Incorporating new research progress and feedback from Honduras into the design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Designing plants for a greater range of flow rates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Making our designs more easily understood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Creating more flexible inputs for the design tool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Communicating with the teams in Honduras and India, and with new implementation partners, to address concerns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Plant Drawing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676400"/>
            <a:ext cx="5943600" cy="473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All team members are expected to:</a:t>
            </a:r>
          </a:p>
          <a:p>
            <a:pPr lvl="1"/>
            <a:r>
              <a:rPr lang="en-US" dirty="0" smtClean="0"/>
              <a:t>Spend at least 10 hours per week working on their project (including time in class)</a:t>
            </a:r>
          </a:p>
          <a:p>
            <a:pPr lvl="1"/>
            <a:r>
              <a:rPr lang="en-US" dirty="0" smtClean="0"/>
              <a:t>Consistently meet with </a:t>
            </a:r>
            <a:r>
              <a:rPr lang="en-US" dirty="0" err="1" smtClean="0"/>
              <a:t>subteam</a:t>
            </a:r>
            <a:endParaRPr lang="en-US" dirty="0" smtClean="0"/>
          </a:p>
          <a:p>
            <a:pPr lvl="2"/>
            <a:r>
              <a:rPr lang="en-US" dirty="0" smtClean="0"/>
              <a:t>Be respectful of teammates</a:t>
            </a:r>
          </a:p>
          <a:p>
            <a:pPr lvl="2"/>
            <a:r>
              <a:rPr lang="en-US" dirty="0" smtClean="0"/>
              <a:t>Show up to meetings on time</a:t>
            </a:r>
          </a:p>
          <a:p>
            <a:pPr lvl="2"/>
            <a:r>
              <a:rPr lang="en-US" dirty="0" smtClean="0"/>
              <a:t>Communicate clearly</a:t>
            </a:r>
          </a:p>
          <a:p>
            <a:pPr lvl="1"/>
            <a:r>
              <a:rPr lang="en-US" dirty="0" smtClean="0"/>
              <a:t>Always attend full class meetings</a:t>
            </a:r>
          </a:p>
          <a:p>
            <a:pPr lvl="1"/>
            <a:r>
              <a:rPr lang="en-US" dirty="0" smtClean="0"/>
              <a:t>Submit reports on time</a:t>
            </a:r>
          </a:p>
          <a:p>
            <a:pPr lvl="1"/>
            <a:r>
              <a:rPr lang="en-US" dirty="0" smtClean="0"/>
              <a:t>Clean up after themselves in the lab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400" dirty="0" smtClean="0"/>
              <a:t>Sign up </a:t>
            </a:r>
            <a:r>
              <a:rPr lang="en-US" sz="2400" dirty="0" smtClean="0">
                <a:hlinkClick r:id="rId3"/>
              </a:rPr>
              <a:t>online</a:t>
            </a:r>
            <a:endParaRPr lang="en-US" sz="2400" dirty="0" smtClean="0"/>
          </a:p>
          <a:p>
            <a:pPr lvl="1"/>
            <a:r>
              <a:rPr lang="en-US" sz="2400" dirty="0" err="1" smtClean="0"/>
              <a:t>aguaclara.cornell.edu</a:t>
            </a:r>
            <a:r>
              <a:rPr lang="en-US" sz="2400" dirty="0" smtClean="0"/>
              <a:t>/wiki  -&gt; syllabus -&gt; Sign up for an interview</a:t>
            </a:r>
          </a:p>
          <a:p>
            <a:r>
              <a:rPr lang="en-US" sz="2400" dirty="0" smtClean="0"/>
              <a:t>Held in Hollister B60 (basement of Hollister)</a:t>
            </a:r>
          </a:p>
          <a:p>
            <a:pPr lvl="1"/>
            <a:r>
              <a:rPr lang="en-US" sz="2400" dirty="0" smtClean="0"/>
              <a:t>We can show you where this is after class today if you ask</a:t>
            </a:r>
          </a:p>
          <a:p>
            <a:r>
              <a:rPr lang="en-US" sz="2400" dirty="0" smtClean="0"/>
              <a:t>Thursday (tomorrow!!) through Saturday from 8:00 AM to 5:00 PM</a:t>
            </a:r>
          </a:p>
          <a:p>
            <a:r>
              <a:rPr lang="en-US" sz="2400" dirty="0" smtClean="0"/>
              <a:t>Will last approximately 15 minutes</a:t>
            </a:r>
          </a:p>
          <a:p>
            <a:r>
              <a:rPr lang="en-US" sz="2400" dirty="0" smtClean="0"/>
              <a:t>Will determine admission onto the overall team as well as </a:t>
            </a:r>
            <a:r>
              <a:rPr lang="en-US" sz="2400" dirty="0" err="1" smtClean="0"/>
              <a:t>subteam</a:t>
            </a:r>
            <a:r>
              <a:rPr lang="en-US" sz="2400" dirty="0" smtClean="0"/>
              <a:t> placement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Pre-Interview Tasks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Review How Water Flows Through the Plant</a:t>
            </a:r>
          </a:p>
          <a:p>
            <a:pPr lvl="1"/>
            <a:r>
              <a:rPr lang="en-US" dirty="0" smtClean="0"/>
              <a:t>Download PowerPoint from the syllabus</a:t>
            </a:r>
          </a:p>
          <a:p>
            <a:pPr lvl="1"/>
            <a:r>
              <a:rPr lang="en-US" dirty="0" smtClean="0"/>
              <a:t>This will help you understand the challenges</a:t>
            </a:r>
          </a:p>
          <a:p>
            <a:r>
              <a:rPr lang="en-US" dirty="0" smtClean="0"/>
              <a:t>Read the </a:t>
            </a:r>
            <a:r>
              <a:rPr lang="en-US" dirty="0" smtClean="0">
                <a:hlinkClick r:id="rId2"/>
              </a:rPr>
              <a:t>Team Challenges </a:t>
            </a:r>
            <a:r>
              <a:rPr lang="en-US" dirty="0" smtClean="0"/>
              <a:t>page</a:t>
            </a:r>
          </a:p>
          <a:p>
            <a:r>
              <a:rPr lang="en-US" dirty="0" smtClean="0"/>
              <a:t>Fill out the </a:t>
            </a:r>
            <a:r>
              <a:rPr lang="en-US" dirty="0" smtClean="0">
                <a:hlinkClick r:id="rId3"/>
              </a:rPr>
              <a:t>team organization survey </a:t>
            </a:r>
            <a:endParaRPr lang="en-US" dirty="0" smtClean="0"/>
          </a:p>
          <a:p>
            <a:r>
              <a:rPr lang="en-US" dirty="0"/>
              <a:t>Check out the syllabus at:</a:t>
            </a:r>
          </a:p>
          <a:p>
            <a:pPr lvl="1"/>
            <a:r>
              <a:rPr lang="en-US" dirty="0">
                <a:hlinkClick r:id="rId4"/>
              </a:rPr>
              <a:t>https://confluence.cornell.edu/display/AGUACLARA/Syllabi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Village Supply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000" dirty="0" smtClean="0"/>
              <a:t>Objectives: design distributed storage for a village water supply</a:t>
            </a:r>
          </a:p>
          <a:p>
            <a:r>
              <a:rPr lang="en-US" sz="3000" dirty="0" smtClean="0"/>
              <a:t>Evaluate designs to eliminate the elevated storage tank and elevated AguaClara plant</a:t>
            </a:r>
          </a:p>
          <a:p>
            <a:r>
              <a:rPr lang="en-US" sz="3000" dirty="0" smtClean="0"/>
              <a:t>Design the photovoltaic and pump system for equitable distribution</a:t>
            </a:r>
          </a:p>
          <a:p>
            <a:r>
              <a:rPr lang="en-US" sz="3000" dirty="0" smtClean="0"/>
              <a:t>Build on work done by 4540 </a:t>
            </a:r>
            <a:br>
              <a:rPr lang="en-US" sz="3000" dirty="0" smtClean="0"/>
            </a:br>
            <a:r>
              <a:rPr lang="en-US" sz="3000" dirty="0" smtClean="0"/>
              <a:t>teams last semester</a:t>
            </a:r>
          </a:p>
          <a:p>
            <a:r>
              <a:rPr lang="en-US" sz="3000" dirty="0" smtClean="0"/>
              <a:t>Skills: water treatment, </a:t>
            </a:r>
            <a:br>
              <a:rPr lang="en-US" sz="3000" dirty="0" smtClean="0"/>
            </a:br>
            <a:r>
              <a:rPr lang="en-US" sz="3000" dirty="0" err="1" smtClean="0"/>
              <a:t>photovoltaics</a:t>
            </a:r>
            <a:r>
              <a:rPr lang="en-US" sz="3000" dirty="0" smtClean="0"/>
              <a:t>, pumps, Mathcad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867400" y="4400550"/>
            <a:ext cx="32766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Village Waste 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Evaluate options for handling human waste, </a:t>
            </a:r>
            <a:r>
              <a:rPr lang="en-US" dirty="0" err="1" smtClean="0"/>
              <a:t>greywater</a:t>
            </a:r>
            <a:r>
              <a:rPr lang="en-US" dirty="0" smtClean="0"/>
              <a:t>, and/or plastic at the household/village level</a:t>
            </a:r>
          </a:p>
          <a:p>
            <a:r>
              <a:rPr lang="en-US" dirty="0" smtClean="0"/>
              <a:t>Literature review</a:t>
            </a:r>
          </a:p>
          <a:p>
            <a:r>
              <a:rPr lang="en-US" dirty="0" smtClean="0"/>
              <a:t>Evaluate options like composting toilets and urine-diverting dry toilets for human waste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Cost Calculator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create a live plant cost calculator based on plant flow rate or population served</a:t>
            </a:r>
          </a:p>
          <a:p>
            <a:r>
              <a:rPr lang="en-US" dirty="0" smtClean="0"/>
              <a:t>Possibly use </a:t>
            </a:r>
            <a:r>
              <a:rPr lang="en-US" dirty="0" err="1" smtClean="0"/>
              <a:t>LabVIEW</a:t>
            </a:r>
            <a:r>
              <a:rPr lang="en-US" dirty="0" smtClean="0"/>
              <a:t> Web UI Builder</a:t>
            </a:r>
          </a:p>
          <a:p>
            <a:r>
              <a:rPr lang="en-US" dirty="0" smtClean="0"/>
              <a:t>Computer science!</a:t>
            </a:r>
          </a:p>
          <a:p>
            <a:r>
              <a:rPr lang="en-US" dirty="0" smtClean="0"/>
              <a:t>Work with Water Treatment Tech Selection Guide team (see following slide)</a:t>
            </a:r>
          </a:p>
          <a:p>
            <a:r>
              <a:rPr lang="en-US" dirty="0" smtClean="0"/>
              <a:t>Preferable skills: programming, ability to generalize and learn to use new tools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Treatment Tech Selection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buClr>
                <a:schemeClr val="tx2"/>
              </a:buClr>
              <a:defRPr/>
            </a:pPr>
            <a:r>
              <a:rPr lang="en-US" dirty="0" smtClean="0"/>
              <a:t>Objective: develop a guide to indicate the constraints that determine which technology is best suited for different levels and types of contamination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Must be designed as a front end for the </a:t>
            </a:r>
            <a:r>
              <a:rPr lang="en-US" dirty="0" smtClean="0">
                <a:hlinkClick r:id="rId2"/>
              </a:rPr>
              <a:t>AguaClara design engine</a:t>
            </a:r>
            <a:endParaRPr lang="en-US" dirty="0" smtClean="0"/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Work with Plant Cost Calculator team to ensure cohesive web-based expert guidance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Preferable skills: drinking water treatment, website creation, online forms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Scale AguaClara Facility at Cornell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design an AguaClara full scale 1 L/</a:t>
            </a:r>
            <a:r>
              <a:rPr lang="en-US" dirty="0" err="1" smtClean="0"/>
              <a:t>s</a:t>
            </a:r>
            <a:r>
              <a:rPr lang="en-US" dirty="0" smtClean="0"/>
              <a:t> plant to act as a testing facility for our lab</a:t>
            </a:r>
          </a:p>
          <a:p>
            <a:r>
              <a:rPr lang="en-US" dirty="0" smtClean="0"/>
              <a:t>Include flow recycle to reduce water use</a:t>
            </a:r>
          </a:p>
          <a:p>
            <a:r>
              <a:rPr lang="en-US" dirty="0" smtClean="0"/>
              <a:t>Modular design to allow for easy modification of various parameters – this is where we will test our proposed design changes!</a:t>
            </a:r>
          </a:p>
          <a:p>
            <a:r>
              <a:rPr lang="en-US" dirty="0" smtClean="0"/>
              <a:t>Preferable skills: AguaClara processes, fluids, </a:t>
            </a:r>
            <a:r>
              <a:rPr lang="en-US" dirty="0" err="1" smtClean="0"/>
              <a:t>Mathcad</a:t>
            </a:r>
            <a:r>
              <a:rPr lang="en-US" dirty="0" smtClean="0"/>
              <a:t>, AutoCAD, structural engineering, fabrication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 Controls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Objective: develop tools to make it easier to remove caps from </a:t>
            </a:r>
            <a:r>
              <a:rPr lang="en-US" dirty="0" err="1" smtClean="0"/>
              <a:t>sed</a:t>
            </a:r>
            <a:r>
              <a:rPr lang="en-US" dirty="0" smtClean="0"/>
              <a:t> tank launder pipes and pipe stubs in </a:t>
            </a:r>
            <a:r>
              <a:rPr lang="en-US" dirty="0" err="1" smtClean="0"/>
              <a:t>sed</a:t>
            </a:r>
            <a:r>
              <a:rPr lang="en-US" dirty="0" smtClean="0"/>
              <a:t> tank inlets and drain channels</a:t>
            </a:r>
          </a:p>
          <a:p>
            <a:r>
              <a:rPr lang="en-US" dirty="0" smtClean="0"/>
              <a:t>Preferable skills: fabrication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Anaerobic Wastewater Treatment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Clr>
                <a:schemeClr val="tx2"/>
              </a:buClr>
              <a:defRPr/>
            </a:pPr>
            <a:r>
              <a:rPr lang="en-US" dirty="0" smtClean="0"/>
              <a:t>Objective: develop robust, sustainable, low energy, low cost, operator-friendly, wastewater treatment system</a:t>
            </a:r>
          </a:p>
          <a:p>
            <a:pPr lvl="0">
              <a:buClr>
                <a:schemeClr val="tx2"/>
              </a:buClr>
              <a:defRPr/>
            </a:pPr>
            <a:r>
              <a:rPr lang="en-US" dirty="0" smtClean="0"/>
              <a:t>Apply the key findings from the AguaClara: Drinking Water program to the AguaClara: Wastewater program</a:t>
            </a:r>
          </a:p>
          <a:p>
            <a:pPr>
              <a:buClr>
                <a:schemeClr val="tx2"/>
              </a:buClr>
              <a:defRPr/>
            </a:pPr>
            <a:r>
              <a:rPr lang="en-US" dirty="0" smtClean="0"/>
              <a:t>Preferable skills: microbiology, wastewater, lab experience, Process Controller</a:t>
            </a:r>
          </a:p>
          <a:p>
            <a:pPr lvl="0">
              <a:buClr>
                <a:schemeClr val="tx2"/>
              </a:buClr>
              <a:defRPr/>
            </a:pPr>
            <a:endParaRPr lang="en-US" dirty="0" smtClean="0"/>
          </a:p>
          <a:p>
            <a:pPr lvl="0">
              <a:buClr>
                <a:schemeClr val="tx2"/>
              </a:buClr>
              <a:defRPr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2369</TotalTime>
  <Words>1377</Words>
  <Application>Microsoft Macintosh PowerPoint</Application>
  <PresentationFormat>On-screen Show (4:3)</PresentationFormat>
  <Paragraphs>184</Paragraphs>
  <Slides>29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AguaClara English</vt:lpstr>
      <vt:lpstr>Introduction to subteams</vt:lpstr>
      <vt:lpstr>The Potential Teams</vt:lpstr>
      <vt:lpstr>Village Supply System</vt:lpstr>
      <vt:lpstr>Village Waste Management</vt:lpstr>
      <vt:lpstr>Plant Cost Calculator</vt:lpstr>
      <vt:lpstr>Water Treatment Tech Selection Guide</vt:lpstr>
      <vt:lpstr>Pilot Scale AguaClara Facility at Cornell</vt:lpstr>
      <vt:lpstr>Sedimentation Tank Controls</vt:lpstr>
      <vt:lpstr>Anaerobic Wastewater Treatment</vt:lpstr>
      <vt:lpstr>Chemical Dose Controller</vt:lpstr>
      <vt:lpstr>Stacked Rapid Sand Filtration Theory</vt:lpstr>
      <vt:lpstr>Slide 12</vt:lpstr>
      <vt:lpstr>Low Flow Stacked Rapid Sand Filter</vt:lpstr>
      <vt:lpstr>Laminar Tube, Turbulent Tube, and Fluidized Bed Flocculator</vt:lpstr>
      <vt:lpstr>Digital camera floc sizing flow through cell</vt:lpstr>
      <vt:lpstr>Ram Pump</vt:lpstr>
      <vt:lpstr>Small Scale Plant Model</vt:lpstr>
      <vt:lpstr>Floc Blanket Probe</vt:lpstr>
      <vt:lpstr>Chemical Stock Tank Mixing</vt:lpstr>
      <vt:lpstr>Arsenic</vt:lpstr>
      <vt:lpstr>Foam Filtration</vt:lpstr>
      <vt:lpstr>Demo Plant</vt:lpstr>
      <vt:lpstr>Public Relations</vt:lpstr>
      <vt:lpstr>Design</vt:lpstr>
      <vt:lpstr>Design Goals</vt:lpstr>
      <vt:lpstr>The Plant Drawing</vt:lpstr>
      <vt:lpstr>Expectations</vt:lpstr>
      <vt:lpstr>Interviews</vt:lpstr>
      <vt:lpstr>Pre-Interview Tasks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Tori Klug</cp:lastModifiedBy>
  <cp:revision>110</cp:revision>
  <dcterms:created xsi:type="dcterms:W3CDTF">2014-01-23T17:48:07Z</dcterms:created>
  <dcterms:modified xsi:type="dcterms:W3CDTF">2014-01-23T17:48:21Z</dcterms:modified>
</cp:coreProperties>
</file>