
<file path=[Content_Types].xml><?xml version="1.0" encoding="utf-8"?>
<Types xmlns="http://schemas.openxmlformats.org/package/2006/content-types">
  <Override PartName="/ppt/slideLayouts/slideLayout15.xml" ContentType="application/vnd.openxmlformats-officedocument.presentationml.slideLayout+xml"/>
  <Override PartName="/ppt/slideLayouts/slideLayout23.xml" ContentType="application/vnd.openxmlformats-officedocument.presentationml.slideLayout+xml"/>
  <Override PartName="/ppt/slides/slide9.xml" ContentType="application/vnd.openxmlformats-officedocument.presentationml.slide+xml"/>
  <Override PartName="/ppt/notesSlides/notesSlide4.xml" ContentType="application/vnd.openxmlformats-officedocument.presentationml.notesSlide+xml"/>
  <Override PartName="/ppt/slideLayouts/slideLayout39.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Layouts/slideLayout35.xml" ContentType="application/vnd.openxmlformats-officedocument.presentationml.slideLayout+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slideMasters/slideMaster2.xml" ContentType="application/vnd.openxmlformats-officedocument.presentationml.slideMaster+xml"/>
  <Override PartName="/ppt/slideLayouts/slideLayout31.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Layouts/slideLayout28.xml" ContentType="application/vnd.openxmlformats-officedocument.presentationml.slideLayout+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24.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notesSlides/notesSlide1.xml" ContentType="application/vnd.openxmlformats-officedocument.presentationml.notesSlide+xml"/>
  <Override PartName="/ppt/slideLayouts/slideLayout36.xml" ContentType="application/vnd.openxmlformats-officedocument.presentationml.slideLayout+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tags/tag2.xml" ContentType="application/vnd.openxmlformats-officedocument.presentationml.tags+xml"/>
  <Override PartName="/ppt/slides/slide2.xml" ContentType="application/vnd.openxmlformats-officedocument.presentationml.slide+xml"/>
  <Override PartName="/ppt/slideMasters/slideMaster3.xml" ContentType="application/vnd.openxmlformats-officedocument.presentationml.slideMaster+xml"/>
  <Override PartName="/ppt/slideLayouts/slideLayout32.xml" ContentType="application/vnd.openxmlformats-officedocument.presentationml.slideLayout+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29.xml" ContentType="application/vnd.openxmlformats-officedocument.presentationml.slideLayout+xml"/>
  <Override PartName="/ppt/slideLayouts/slideLayout17.xml" ContentType="application/vnd.openxmlformats-officedocument.presentationml.slideLayout+xml"/>
  <Override PartName="/ppt/slideLayouts/slideLayout25.xml" ContentType="application/vnd.openxmlformats-officedocument.presentationml.slideLayout+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notesSlides/notesSlide2.xml" ContentType="application/vnd.openxmlformats-officedocument.presentationml.notesSlide+xml"/>
  <Override PartName="/ppt/presentation.xml" ContentType="application/vnd.openxmlformats-officedocument.presentationml.presentation.main+xml"/>
  <Override PartName="/ppt/slideLayouts/slideLayout37.xml" ContentType="application/vnd.openxmlformats-officedocument.presentationml.slideLayout+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Masters/slideMaster4.xml" ContentType="application/vnd.openxmlformats-officedocument.presentationml.slideMaster+xml"/>
  <Override PartName="/ppt/slideLayouts/slideLayout33.xml" ContentType="application/vnd.openxmlformats-officedocument.presentationml.slideLayout+xml"/>
  <Override PartName="/ppt/slideLayouts/slideLayout41.xml" ContentType="application/vnd.openxmlformats-officedocument.presentationml.slideLayout+xml"/>
  <Override PartName="/ppt/slideLayouts/slideLayout3.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26.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notesSlides/notesSlide3.xml" ContentType="application/vnd.openxmlformats-officedocument.presentationml.notesSlide+xml"/>
  <Override PartName="/ppt/slideLayouts/slideLayout38.xml" ContentType="application/vnd.openxmlformats-officedocument.presentationml.slideLayout+xml"/>
  <Override PartName="/ppt/presProps.xml" ContentType="application/vnd.openxmlformats-officedocument.presentationml.presProps+xml"/>
  <Default Extension="wdp" ContentType="image/vnd.ms-photo"/>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34.xml" ContentType="application/vnd.openxmlformats-officedocument.presentationml.slideLayout+xml"/>
  <Override PartName="/ppt/theme/theme5.xml" ContentType="application/vnd.openxmlformats-officedocument.them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30.xml" ContentType="application/vnd.openxmlformats-officedocument.presentationml.slideLayout+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Override PartName="/ppt/slideLayouts/slideLayout27.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 id="2147483686" r:id="rId2"/>
    <p:sldMasterId id="2147483710" r:id="rId3"/>
    <p:sldMasterId id="2147483722" r:id="rId4"/>
  </p:sldMasterIdLst>
  <p:notesMasterIdLst>
    <p:notesMasterId r:id="rId17"/>
  </p:notesMasterIdLst>
  <p:sldIdLst>
    <p:sldId id="256" r:id="rId5"/>
    <p:sldId id="423" r:id="rId6"/>
    <p:sldId id="402" r:id="rId7"/>
    <p:sldId id="415" r:id="rId8"/>
    <p:sldId id="403" r:id="rId9"/>
    <p:sldId id="404" r:id="rId10"/>
    <p:sldId id="340" r:id="rId11"/>
    <p:sldId id="409" r:id="rId12"/>
    <p:sldId id="446" r:id="rId13"/>
    <p:sldId id="444" r:id="rId14"/>
    <p:sldId id="445" r:id="rId15"/>
    <p:sldId id="44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FFFF"/>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34532" autoAdjust="0"/>
    <p:restoredTop sz="86395" autoAdjust="0"/>
  </p:normalViewPr>
  <p:slideViewPr>
    <p:cSldViewPr>
      <p:cViewPr>
        <p:scale>
          <a:sx n="60" d="100"/>
          <a:sy n="60" d="100"/>
        </p:scale>
        <p:origin x="-1664" y="-1176"/>
      </p:cViewPr>
      <p:guideLst>
        <p:guide orient="horz" pos="2160"/>
        <p:guide pos="2880"/>
      </p:guideLst>
    </p:cSldViewPr>
  </p:slideViewPr>
  <p:outlineViewPr>
    <p:cViewPr>
      <p:scale>
        <a:sx n="33" d="100"/>
        <a:sy n="33" d="100"/>
      </p:scale>
      <p:origin x="0" y="13596"/>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CC8174-E339-4462-A8AC-97DBBD1501E2}" type="datetimeFigureOut">
              <a:rPr lang="en-US" smtClean="0"/>
              <a:pPr/>
              <a:t>1/23/14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B01A8D-3996-47A3-860D-AF6CF55DFE9C}"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61991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notesMaster" Target="../notesMasters/notesMaster1.xml"/><Relationship Id="rId3"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837A52-F69D-4572-81B1-FF78441FB616}"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AguaClara Program at Cornell</a:t>
            </a:r>
            <a:r>
              <a:rPr lang="en-US" dirty="0"/>
              <a:t> – R&amp;D, new design and technology development. Note that Agua Clara plans to make their designs open source so cost for their proprietary designs is not an impediment to their adoption.</a:t>
            </a:r>
          </a:p>
          <a:p>
            <a:r>
              <a:rPr lang="en-US" b="1" dirty="0"/>
              <a:t>AguaClara Inc.</a:t>
            </a:r>
            <a:r>
              <a:rPr lang="en-US" dirty="0"/>
              <a:t> – Proposed commercial entity which recruits and vets engineering and construction firms local to target communities (Implementation Partners, below), provides oversight and QA services,  acts as a “face” to regional/local communities and as a go between with the AguaClara program as needed, and provides feedback to Cornell related to lessons learned and downstream technical requirements. In short, the “glue” between all entities.</a:t>
            </a:r>
          </a:p>
          <a:p>
            <a:r>
              <a:rPr lang="en-US" b="1" dirty="0"/>
              <a:t>Implementation Partners </a:t>
            </a:r>
            <a:r>
              <a:rPr lang="en-US" dirty="0"/>
              <a:t>– Engineering and Construction firms in the target regions who will develop bids, sell services and build and deploy the plant and transfer support to local water boards.</a:t>
            </a:r>
          </a:p>
          <a:p>
            <a:r>
              <a:rPr lang="en-US" b="1" dirty="0"/>
              <a:t>Local Water Boards</a:t>
            </a:r>
            <a:r>
              <a:rPr lang="en-US" dirty="0"/>
              <a:t> – Municipal entities who will “purchase” the build/deploy services from the Implementation Partner, and get funding from municipal/region/national sources for deployment of the plants.</a:t>
            </a:r>
          </a:p>
          <a:p>
            <a:endParaRPr lang="en-US" dirty="0"/>
          </a:p>
        </p:txBody>
      </p:sp>
      <p:sp>
        <p:nvSpPr>
          <p:cNvPr id="4" name="Slide Number Placeholder 3"/>
          <p:cNvSpPr>
            <a:spLocks noGrp="1"/>
          </p:cNvSpPr>
          <p:nvPr>
            <p:ph type="sldNum" sz="quarter" idx="10"/>
          </p:nvPr>
        </p:nvSpPr>
        <p:spPr/>
        <p:txBody>
          <a:bodyPr/>
          <a:lstStyle/>
          <a:p>
            <a:fld id="{DAB01A8D-3996-47A3-860D-AF6CF55DFE9C}"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“skeleton” of the AC program at Cornell,</a:t>
            </a:r>
            <a:r>
              <a:rPr lang="en-US" baseline="0" dirty="0" smtClean="0"/>
              <a:t> but not the human story – how this program provides a unique gateway for students into a world of high-stakes tech development an implementation appropriate to the challenges facing the Global South. High stakes because children are dying by the tens millions due to polluted drinking water– and because careful water management is rapidly ascending to the top of the list of critical global development necessities.</a:t>
            </a:r>
          </a:p>
          <a:p>
            <a:endParaRPr lang="en-US" baseline="0" dirty="0" smtClean="0"/>
          </a:p>
          <a:p>
            <a:r>
              <a:rPr lang="en-US" baseline="0" dirty="0" smtClean="0"/>
              <a:t>As you note, all the way through this </a:t>
            </a:r>
            <a:r>
              <a:rPr lang="en-US" baseline="0" dirty="0" err="1" smtClean="0"/>
              <a:t>Ppt</a:t>
            </a:r>
            <a:r>
              <a:rPr lang="en-US" baseline="0" dirty="0" smtClean="0"/>
              <a:t>, I am thinking about both the actual details (and organization) of the tasks you represent on the charts (how you would explain them to someone who has no prior knowledge of AC), and the human story that animates them all. We have to be very well prepared to talk about both to serious prospective donors.</a:t>
            </a:r>
          </a:p>
          <a:p>
            <a:r>
              <a:rPr lang="en-US" baseline="0" dirty="0" smtClean="0"/>
              <a:t>---Gail</a:t>
            </a:r>
            <a:endParaRPr lang="en-US" dirty="0"/>
          </a:p>
        </p:txBody>
      </p:sp>
      <p:sp>
        <p:nvSpPr>
          <p:cNvPr id="4" name="Slide Number Placeholder 3"/>
          <p:cNvSpPr>
            <a:spLocks noGrp="1"/>
          </p:cNvSpPr>
          <p:nvPr>
            <p:ph type="sldNum" sz="quarter" idx="10"/>
          </p:nvPr>
        </p:nvSpPr>
        <p:spPr/>
        <p:txBody>
          <a:bodyPr/>
          <a:lstStyle/>
          <a:p>
            <a:fld id="{B41D8EC2-A0E9-457F-B1CC-A5C98B015440}"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mtClean="0"/>
              <a:t>
What questions do you have about AguaClara?
http://www.polleverywhere.com/free_text_polls/p6dX5lOCI4GgNvc</a:t>
            </a:r>
            <a:endParaRPr lang="en-US"/>
          </a:p>
        </p:txBody>
      </p:sp>
      <p:sp>
        <p:nvSpPr>
          <p:cNvPr id="4" name="Slide Number Placeholder 3"/>
          <p:cNvSpPr>
            <a:spLocks noGrp="1"/>
          </p:cNvSpPr>
          <p:nvPr>
            <p:ph type="sldNum" sz="quarter" idx="10"/>
          </p:nvPr>
        </p:nvSpPr>
        <p:spPr/>
        <p:txBody>
          <a:bodyPr/>
          <a:lstStyle/>
          <a:p>
            <a:fld id="{5FBD769B-C3D1-4022-822A-D4600F6874B0}"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479949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png"/><Relationship Id="rId6" Type="http://schemas.openxmlformats.org/officeDocument/2006/relationships/image" Target="../media/image5.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5.jpeg"/><Relationship Id="rId6" Type="http://schemas.openxmlformats.org/officeDocument/2006/relationships/image" Target="../media/image9.png"/><Relationship Id="rId1" Type="http://schemas.openxmlformats.org/officeDocument/2006/relationships/slideMaster" Target="../slideMasters/slideMaster4.xml"/><Relationship Id="rId2" Type="http://schemas.openxmlformats.org/officeDocument/2006/relationships/image" Target="../media/image1.jpe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r>
              <a:rPr lang="en-US" smtClean="0"/>
              <a:t>Click to edit Master subtitle style</a:t>
            </a:r>
            <a:endParaRPr lang="es-HN"/>
          </a:p>
        </p:txBody>
      </p:sp>
      <p:sp>
        <p:nvSpPr>
          <p:cNvPr id="78855" name="Rectangle 7"/>
          <p:cNvSpPr>
            <a:spLocks noGrp="1" noChangeArrowheads="1"/>
          </p:cNvSpPr>
          <p:nvPr>
            <p:ph type="dt" sz="half" idx="2"/>
          </p:nvPr>
        </p:nvSpPr>
        <p:spPr>
          <a:xfrm>
            <a:off x="6781800" y="6248400"/>
            <a:ext cx="2133600" cy="476250"/>
          </a:xfrm>
        </p:spPr>
        <p:txBody>
          <a:bodyPr/>
          <a:lstStyle>
            <a:lvl1pPr>
              <a:defRPr>
                <a:latin typeface="Arial" charset="0"/>
              </a:defRPr>
            </a:lvl1pPr>
          </a:lstStyle>
          <a:p>
            <a:fld id="{0975FDFC-CC3C-4730-99E1-74466F9BB72B}" type="datetimeFigureOut">
              <a:rPr lang="en-US" smtClean="0"/>
              <a:pPr/>
              <a:t>1/23/14</a:t>
            </a:fld>
            <a:endParaRPr lang="en-US"/>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8858" name="Rectangle 10"/>
          <p:cNvSpPr>
            <a:spLocks noGrp="1" noChangeArrowheads="1"/>
          </p:cNvSpPr>
          <p:nvPr>
            <p:ph type="ctrTitle" sz="quarter"/>
          </p:nvPr>
        </p:nvSpPr>
        <p:spPr>
          <a:xfrm>
            <a:off x="1371600" y="1120775"/>
            <a:ext cx="7772400" cy="1470025"/>
          </a:xfrm>
          <a:ln w="9525"/>
        </p:spPr>
        <p:txBody>
          <a:bodyPr/>
          <a:lstStyle>
            <a:lvl1pPr algn="r">
              <a:defRPr sz="5400"/>
            </a:lvl1pPr>
          </a:lstStyle>
          <a:p>
            <a:r>
              <a:rPr lang="en-US" smtClean="0"/>
              <a:t>Click to edit Master title style</a:t>
            </a:r>
            <a:endParaRPr lang="en-US" dirty="0"/>
          </a:p>
        </p:txBody>
      </p:sp>
      <p:pic>
        <p:nvPicPr>
          <p:cNvPr id="78860" name="Picture 12"/>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5105400" y="0"/>
            <a:ext cx="4038600" cy="1201543"/>
          </a:xfrm>
          <a:prstGeom prst="rect">
            <a:avLst/>
          </a:prstGeom>
          <a:noFill/>
          <a:ln w="9525">
            <a:noFill/>
            <a:miter lim="800000"/>
            <a:headEnd/>
            <a:tailEnd/>
          </a:ln>
          <a:effectLst/>
        </p:spPr>
      </p:pic>
      <p:pic>
        <p:nvPicPr>
          <p:cNvPr id="12" name="Picture 6" descr="cu_logo_sml_150_ppt.jpg                                        000B7307&#10;MPF28 Panther                  BD8AC844:"/>
          <p:cNvPicPr>
            <a:picLocks noChangeAspect="1" noChangeArrowheads="1"/>
          </p:cNvPicPr>
          <p:nvPr/>
        </p:nvPicPr>
        <p:blipFill>
          <a:blip r:embed="rId6" cstate="email"/>
          <a:srcRect/>
          <a:stretch>
            <a:fillRect/>
          </a:stretch>
        </p:blipFill>
        <p:spPr bwMode="auto">
          <a:xfrm>
            <a:off x="-1588" y="5876925"/>
            <a:ext cx="9145588" cy="981075"/>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17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17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17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5" name="Rectangle 7"/>
          <p:cNvSpPr>
            <a:spLocks noGrp="1" noChangeArrowheads="1"/>
          </p:cNvSpPr>
          <p:nvPr>
            <p:ph type="dt" sz="half" idx="2"/>
          </p:nvPr>
        </p:nvSpPr>
        <p:spPr/>
        <p:txBody>
          <a:bodyPr/>
          <a:lstStyle>
            <a:lvl1pPr>
              <a:defRPr>
                <a:latin typeface="Arial" charset="0"/>
              </a:defRPr>
            </a:lvl1pPr>
          </a:lstStyle>
          <a:p>
            <a:endParaRPr lang="en-US">
              <a:solidFill>
                <a:prstClr val="black"/>
              </a:solidFill>
            </a:endParaRPr>
          </a:p>
        </p:txBody>
      </p:sp>
      <p:sp>
        <p:nvSpPr>
          <p:cNvPr id="7176" name="Rectangle 8"/>
          <p:cNvSpPr>
            <a:spLocks noGrp="1" noChangeArrowheads="1"/>
          </p:cNvSpPr>
          <p:nvPr>
            <p:ph type="ftr" sz="quarter" idx="3"/>
          </p:nvPr>
        </p:nvSpPr>
        <p:spPr/>
        <p:txBody>
          <a:bodyPr/>
          <a:lstStyle>
            <a:lvl1pPr>
              <a:defRPr>
                <a:latin typeface="Arial" charset="0"/>
              </a:defRPr>
            </a:lvl1pPr>
          </a:lstStyle>
          <a:p>
            <a:endParaRPr lang="en-US">
              <a:solidFill>
                <a:prstClr val="black"/>
              </a:solidFill>
            </a:endParaRPr>
          </a:p>
        </p:txBody>
      </p:sp>
      <p:sp>
        <p:nvSpPr>
          <p:cNvPr id="7177" name="Rectangle 9"/>
          <p:cNvSpPr>
            <a:spLocks noGrp="1" noChangeArrowheads="1"/>
          </p:cNvSpPr>
          <p:nvPr>
            <p:ph type="sldNum" sz="quarter" idx="4"/>
          </p:nvPr>
        </p:nvSpPr>
        <p:spPr/>
        <p:txBody>
          <a:bodyPr/>
          <a:lstStyle>
            <a:lvl1pPr>
              <a:defRPr>
                <a:latin typeface="Arial" charset="0"/>
              </a:defRPr>
            </a:lvl1pPr>
          </a:lstStyle>
          <a:p>
            <a:fld id="{35688495-61E6-4C43-9431-EA7C184628A2}" type="slidenum">
              <a:rPr lang="en-US">
                <a:solidFill>
                  <a:prstClr val="black"/>
                </a:solidFill>
              </a:rPr>
              <a:pPr/>
              <a:t>‹#›</a:t>
            </a:fld>
            <a:endParaRPr lang="en-US">
              <a:solidFill>
                <a:prstClr val="black"/>
              </a:solidFill>
            </a:endParaRPr>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pic>
        <p:nvPicPr>
          <p:cNvPr id="7179" name="Picture 11" descr="AguaClara Logo Large"/>
          <p:cNvPicPr>
            <a:picLocks noChangeAspect="1" noChangeArrowheads="1"/>
          </p:cNvPicPr>
          <p:nvPr/>
        </p:nvPicPr>
        <p:blipFill>
          <a:blip r:embed="rId5" cstate="email"/>
          <a:srcRect/>
          <a:stretch>
            <a:fillRect/>
          </a:stretch>
        </p:blipFill>
        <p:spPr bwMode="auto">
          <a:xfrm>
            <a:off x="4953000" y="0"/>
            <a:ext cx="4191000" cy="1093788"/>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3253CF1-E184-4C42-BF06-4252E09B8650}"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859674A-2335-4D63-923F-889337434E61}"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485492B4-78F1-42E2-AFF8-75AECCA8D8C9}"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27426DE9-936A-4892-B48E-BC5981E69B5D}"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prstClr val="black"/>
              </a:solidFill>
            </a:endParaRPr>
          </a:p>
        </p:txBody>
      </p:sp>
      <p:sp>
        <p:nvSpPr>
          <p:cNvPr id="4" name="Footer Placeholder 3"/>
          <p:cNvSpPr>
            <a:spLocks noGrp="1"/>
          </p:cNvSpPr>
          <p:nvPr>
            <p:ph type="ftr" sz="quarter" idx="11"/>
          </p:nvPr>
        </p:nvSpPr>
        <p:spPr/>
        <p:txBody>
          <a:bodyPr/>
          <a:lstStyle>
            <a:lvl1pPr>
              <a:defRPr/>
            </a:lvl1pPr>
          </a:lstStyle>
          <a:p>
            <a:endParaRPr lang="en-US">
              <a:solidFill>
                <a:prstClr val="black"/>
              </a:solidFill>
            </a:endParaRPr>
          </a:p>
        </p:txBody>
      </p:sp>
      <p:sp>
        <p:nvSpPr>
          <p:cNvPr id="5" name="Slide Number Placeholder 4"/>
          <p:cNvSpPr>
            <a:spLocks noGrp="1"/>
          </p:cNvSpPr>
          <p:nvPr>
            <p:ph type="sldNum" sz="quarter" idx="12"/>
          </p:nvPr>
        </p:nvSpPr>
        <p:spPr/>
        <p:txBody>
          <a:bodyPr/>
          <a:lstStyle>
            <a:lvl1pPr>
              <a:defRPr/>
            </a:lvl1pPr>
          </a:lstStyle>
          <a:p>
            <a:fld id="{04B7A795-0F78-44F3-A0FC-134940021AE9}"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prstClr val="black"/>
              </a:solidFill>
            </a:endParaRPr>
          </a:p>
        </p:txBody>
      </p:sp>
      <p:sp>
        <p:nvSpPr>
          <p:cNvPr id="3" name="Footer Placeholder 2"/>
          <p:cNvSpPr>
            <a:spLocks noGrp="1"/>
          </p:cNvSpPr>
          <p:nvPr>
            <p:ph type="ftr" sz="quarter" idx="11"/>
          </p:nvPr>
        </p:nvSpPr>
        <p:spPr/>
        <p:txBody>
          <a:bodyPr/>
          <a:lstStyle>
            <a:lvl1pPr>
              <a:defRPr/>
            </a:lvl1pPr>
          </a:lstStyle>
          <a:p>
            <a:endParaRPr lang="en-US">
              <a:solidFill>
                <a:prstClr val="black"/>
              </a:solidFill>
            </a:endParaRPr>
          </a:p>
        </p:txBody>
      </p:sp>
      <p:sp>
        <p:nvSpPr>
          <p:cNvPr id="4" name="Slide Number Placeholder 3"/>
          <p:cNvSpPr>
            <a:spLocks noGrp="1"/>
          </p:cNvSpPr>
          <p:nvPr>
            <p:ph type="sldNum" sz="quarter" idx="12"/>
          </p:nvPr>
        </p:nvSpPr>
        <p:spPr/>
        <p:txBody>
          <a:bodyPr/>
          <a:lstStyle>
            <a:lvl1pPr>
              <a:defRPr/>
            </a:lvl1pPr>
          </a:lstStyle>
          <a:p>
            <a:fld id="{83AA8437-DF20-408E-9EC8-9AD0F83404AE}"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E1E97E3B-4BD4-4D27-AA52-CBAF8D6425BD}"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0" y="228600"/>
            <a:ext cx="58674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9"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BCE4635F-EEFC-45D6-A1A7-222B36D010FF}"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96CECB2E-A233-43CF-B1E2-6433B9CB7F1A}"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00A5AD3-08CC-4598-BE40-CD82AC38916C}"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93363436"/>
      </p:ext>
    </p:extLst>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73827190"/>
      </p:ext>
    </p:extLst>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98565532"/>
      </p:ext>
    </p:extLst>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12064215"/>
      </p:ext>
    </p:extLst>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96557012"/>
      </p:ext>
    </p:extLst>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00800187"/>
      </p:ext>
    </p:extLst>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63196927"/>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7"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29950012"/>
      </p:ext>
    </p:extLst>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35455807"/>
      </p:ext>
    </p:extLst>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17852010"/>
      </p:ext>
    </p:extLst>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77384980"/>
      </p:ext>
    </p:extLst>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r>
              <a:rPr lang="en-US" smtClean="0"/>
              <a:t>Click to edit Master subtitle style</a:t>
            </a:r>
            <a:endParaRPr lang="es-HN"/>
          </a:p>
        </p:txBody>
      </p:sp>
      <p:sp>
        <p:nvSpPr>
          <p:cNvPr id="78855" name="Rectangle 7"/>
          <p:cNvSpPr>
            <a:spLocks noGrp="1" noChangeArrowheads="1"/>
          </p:cNvSpPr>
          <p:nvPr>
            <p:ph type="dt" sz="half" idx="2"/>
          </p:nvPr>
        </p:nvSpPr>
        <p:spPr>
          <a:xfrm>
            <a:off x="6781800" y="6248400"/>
            <a:ext cx="2133600" cy="476250"/>
          </a:xfrm>
        </p:spPr>
        <p:txBody>
          <a:bodyPr/>
          <a:lstStyle>
            <a:lvl1pPr>
              <a:defRPr>
                <a:latin typeface="Arial" charset="0"/>
              </a:defRPr>
            </a:lvl1pPr>
          </a:lstStyle>
          <a:p>
            <a:fld id="{0975FDFC-CC3C-4730-99E1-74466F9BB72B}" type="datetimeFigureOut">
              <a:rPr lang="en-US" smtClean="0"/>
              <a:pPr/>
              <a:t>1/23/14</a:t>
            </a:fld>
            <a:endParaRPr lang="en-US"/>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8858" name="Rectangle 10"/>
          <p:cNvSpPr>
            <a:spLocks noGrp="1" noChangeArrowheads="1"/>
          </p:cNvSpPr>
          <p:nvPr>
            <p:ph type="ctrTitle" sz="quarter"/>
          </p:nvPr>
        </p:nvSpPr>
        <p:spPr>
          <a:xfrm>
            <a:off x="1371600" y="1120775"/>
            <a:ext cx="7772400" cy="1470025"/>
          </a:xfrm>
          <a:ln w="9525"/>
        </p:spPr>
        <p:txBody>
          <a:bodyPr/>
          <a:lstStyle>
            <a:lvl1pPr algn="r">
              <a:defRPr sz="5400"/>
            </a:lvl1pPr>
          </a:lstStyle>
          <a:p>
            <a:r>
              <a:rPr lang="en-US" smtClean="0"/>
              <a:t>Click to edit Master title style</a:t>
            </a:r>
            <a:endParaRPr lang="en-US" dirty="0"/>
          </a:p>
        </p:txBody>
      </p:sp>
      <p:pic>
        <p:nvPicPr>
          <p:cNvPr id="12" name="Picture 6" descr="cu_logo_sml_150_ppt.jpg                                        000B7307&#10;MPF28 Panther                  BD8AC844:"/>
          <p:cNvPicPr>
            <a:picLocks noChangeAspect="1" noChangeArrowheads="1"/>
          </p:cNvPicPr>
          <p:nvPr/>
        </p:nvPicPr>
        <p:blipFill>
          <a:blip r:embed="rId5" cstate="email"/>
          <a:srcRect/>
          <a:stretch>
            <a:fillRect/>
          </a:stretch>
        </p:blipFill>
        <p:spPr bwMode="auto">
          <a:xfrm>
            <a:off x="-1588" y="5876925"/>
            <a:ext cx="9145588" cy="981075"/>
          </a:xfrm>
          <a:prstGeom prst="rect">
            <a:avLst/>
          </a:prstGeom>
          <a:noFill/>
        </p:spPr>
      </p:pic>
      <p:pic>
        <p:nvPicPr>
          <p:cNvPr id="1026" name="Picture 2" descr="http://aguaclara.cornell.edu/resources/logo-large.pn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287488" y="0"/>
            <a:ext cx="3856512" cy="114709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a:p>
        </p:txBody>
      </p:sp>
      <p:sp>
        <p:nvSpPr>
          <p:cNvPr id="3" name="Date Placeholder 2"/>
          <p:cNvSpPr>
            <a:spLocks noGrp="1"/>
          </p:cNvSpPr>
          <p:nvPr>
            <p:ph type="dt" sz="half" idx="10"/>
          </p:nvPr>
        </p:nvSpPr>
        <p:spPr/>
        <p:txBody>
          <a:bodyPr/>
          <a:lstStyle/>
          <a:p>
            <a:fld id="{0975FDFC-CC3C-4730-99E1-74466F9BB72B}" type="datetimeFigureOut">
              <a:rPr lang="en-US" smtClean="0"/>
              <a:pPr/>
              <a:t>1/23/14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F75328-339F-4D86-A1C2-3D0885BED8FA}" type="slidenum">
              <a:rPr lang="en-US" smtClean="0"/>
              <a:pPr/>
              <a:t>‹#›</a:t>
            </a:fld>
            <a:endParaRPr lang="en-US"/>
          </a:p>
        </p:txBody>
      </p:sp>
      <p:sp>
        <p:nvSpPr>
          <p:cNvPr id="7" name="Text Placeholder 6"/>
          <p:cNvSpPr>
            <a:spLocks noGrp="1"/>
          </p:cNvSpPr>
          <p:nvPr>
            <p:ph type="body" sz="quarter" idx="13"/>
          </p:nvPr>
        </p:nvSpPr>
        <p:spPr>
          <a:xfrm>
            <a:off x="457200" y="1524000"/>
            <a:ext cx="81534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HN"/>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08893373"/>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8"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a:p>
        </p:txBody>
      </p:sp>
      <p:sp>
        <p:nvSpPr>
          <p:cNvPr id="3" name="Date Placeholder 2"/>
          <p:cNvSpPr>
            <a:spLocks noGrp="1"/>
          </p:cNvSpPr>
          <p:nvPr>
            <p:ph type="dt" sz="half" idx="10"/>
          </p:nvPr>
        </p:nvSpPr>
        <p:spPr/>
        <p:txBody>
          <a:bodyPr/>
          <a:lstStyle/>
          <a:p>
            <a:fld id="{0975FDFC-CC3C-4730-99E1-74466F9BB72B}" type="datetimeFigureOut">
              <a:rPr lang="en-US" smtClean="0"/>
              <a:pPr/>
              <a:t>1/23/14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F75328-339F-4D86-A1C2-3D0885BED8F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87038517"/>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58674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11"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96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10"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58674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13"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6"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0" y="228600"/>
            <a:ext cx="58674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96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9"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7"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5"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0480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8"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975FDFC-CC3C-4730-99E1-74466F9BB72B}" type="datetimeFigureOut">
              <a:rPr lang="en-US" smtClean="0"/>
              <a:pPr/>
              <a:t>1/23/14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8"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theme" Target="../theme/theme4.xml"/><Relationship Id="rId10" Type="http://schemas.openxmlformats.org/officeDocument/2006/relationships/image" Target="../media/image8.png"/><Relationship Id="rId1" Type="http://schemas.openxmlformats.org/officeDocument/2006/relationships/slideLayout" Target="../slideLayouts/slideLayout34.xml"/><Relationship Id="rId2"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0975FDFC-CC3C-4730-99E1-74466F9BB72B}" type="datetimeFigureOut">
              <a:rPr lang="en-US" smtClean="0"/>
              <a:pPr/>
              <a:t>1/23/14</a:t>
            </a:fld>
            <a:endParaRPr lang="en-US"/>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BF75328-339F-4D86-A1C2-3D0885BED8FA}" type="slidenum">
              <a:rPr lang="en-US" smtClean="0"/>
              <a:pPr/>
              <a:t>‹#›</a:t>
            </a:fld>
            <a:endParaRPr lang="en-US"/>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Candara" pitchFamily="34" charset="0"/>
        </a:defRPr>
      </a:lvl2pPr>
      <a:lvl3pPr algn="ctr" rtl="0" eaLnBrk="1" fontAlgn="base" hangingPunct="1">
        <a:spcBef>
          <a:spcPct val="0"/>
        </a:spcBef>
        <a:spcAft>
          <a:spcPct val="0"/>
        </a:spcAft>
        <a:defRPr sz="4400" b="1">
          <a:solidFill>
            <a:schemeClr val="tx2"/>
          </a:solidFill>
          <a:latin typeface="Candara" pitchFamily="34" charset="0"/>
        </a:defRPr>
      </a:lvl3pPr>
      <a:lvl4pPr algn="ctr" rtl="0" eaLnBrk="1" fontAlgn="base" hangingPunct="1">
        <a:spcBef>
          <a:spcPct val="0"/>
        </a:spcBef>
        <a:spcAft>
          <a:spcPct val="0"/>
        </a:spcAft>
        <a:defRPr sz="4400" b="1">
          <a:solidFill>
            <a:schemeClr val="tx2"/>
          </a:solidFill>
          <a:latin typeface="Candara" pitchFamily="34" charset="0"/>
        </a:defRPr>
      </a:lvl4pPr>
      <a:lvl5pPr algn="ctr" rtl="0" eaLnBrk="1" fontAlgn="base" hangingPunct="1">
        <a:spcBef>
          <a:spcPct val="0"/>
        </a:spcBef>
        <a:spcAft>
          <a:spcPct val="0"/>
        </a:spcAft>
        <a:defRPr sz="4400" b="1">
          <a:solidFill>
            <a:schemeClr val="tx2"/>
          </a:solidFill>
          <a:latin typeface="Candara" pitchFamily="34" charset="0"/>
        </a:defRPr>
      </a:lvl5pPr>
      <a:lvl6pPr marL="457200" algn="ctr" rtl="0" eaLnBrk="1" fontAlgn="base" hangingPunct="1">
        <a:spcBef>
          <a:spcPct val="0"/>
        </a:spcBef>
        <a:spcAft>
          <a:spcPct val="0"/>
        </a:spcAft>
        <a:defRPr sz="4400" b="1">
          <a:solidFill>
            <a:schemeClr val="tx2"/>
          </a:solidFill>
          <a:latin typeface="Candara" pitchFamily="34" charset="0"/>
        </a:defRPr>
      </a:lvl6pPr>
      <a:lvl7pPr marL="914400" algn="ctr" rtl="0" eaLnBrk="1" fontAlgn="base" hangingPunct="1">
        <a:spcBef>
          <a:spcPct val="0"/>
        </a:spcBef>
        <a:spcAft>
          <a:spcPct val="0"/>
        </a:spcAft>
        <a:defRPr sz="4400" b="1">
          <a:solidFill>
            <a:schemeClr val="tx2"/>
          </a:solidFill>
          <a:latin typeface="Candara" pitchFamily="34" charset="0"/>
        </a:defRPr>
      </a:lvl7pPr>
      <a:lvl8pPr marL="1371600" algn="ctr" rtl="0" eaLnBrk="1" fontAlgn="base" hangingPunct="1">
        <a:spcBef>
          <a:spcPct val="0"/>
        </a:spcBef>
        <a:spcAft>
          <a:spcPct val="0"/>
        </a:spcAft>
        <a:defRPr sz="4400" b="1">
          <a:solidFill>
            <a:schemeClr val="tx2"/>
          </a:solidFill>
          <a:latin typeface="Candara" pitchFamily="34" charset="0"/>
        </a:defRPr>
      </a:lvl8pPr>
      <a:lvl9pPr marL="1828800" algn="ctr" rtl="0" eaLnBrk="1" fontAlgn="base" hangingPunct="1">
        <a:spcBef>
          <a:spcPct val="0"/>
        </a:spcBef>
        <a:spcAft>
          <a:spcPct val="0"/>
        </a:spcAft>
        <a:defRPr sz="4400" b="1">
          <a:solidFill>
            <a:schemeClr val="tx2"/>
          </a:solidFill>
          <a:latin typeface="Candara" pitchFamily="34"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fontAlgn="base">
              <a:spcBef>
                <a:spcPct val="0"/>
              </a:spcBef>
              <a:spcAft>
                <a:spcPct val="0"/>
              </a:spcAft>
            </a:pPr>
            <a:endParaRPr lang="en-US">
              <a:solidFill>
                <a:prstClr val="black"/>
              </a:solidFill>
              <a:cs typeface="Arial" charset="0"/>
            </a:endParaRPr>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fontAlgn="base">
              <a:spcBef>
                <a:spcPct val="0"/>
              </a:spcBef>
              <a:spcAft>
                <a:spcPct val="0"/>
              </a:spcAft>
            </a:pPr>
            <a:endParaRPr lang="en-US">
              <a:solidFill>
                <a:prstClr val="black"/>
              </a:solidFill>
              <a:cs typeface="Arial" charset="0"/>
            </a:endParaRPr>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fontAlgn="base">
              <a:spcBef>
                <a:spcPct val="0"/>
              </a:spcBef>
              <a:spcAft>
                <a:spcPct val="0"/>
              </a:spcAft>
            </a:pPr>
            <a:fld id="{F5E825E6-5608-4DD7-9AF8-76D49B509DEE}" type="slidenum">
              <a:rPr lang="en-US">
                <a:solidFill>
                  <a:prstClr val="black"/>
                </a:solidFill>
                <a:cs typeface="Arial" charset="0"/>
              </a:rPr>
              <a:pPr fontAlgn="base">
                <a:spcBef>
                  <a:spcPct val="0"/>
                </a:spcBef>
                <a:spcAft>
                  <a:spcPct val="0"/>
                </a:spcAft>
              </a:pPr>
              <a:t>‹#›</a:t>
            </a:fld>
            <a:endParaRPr lang="en-US">
              <a:solidFill>
                <a:prstClr val="black"/>
              </a:solidFill>
              <a:cs typeface="Arial" charset="0"/>
            </a:endParaRPr>
          </a:p>
        </p:txBody>
      </p:sp>
      <p:sp>
        <p:nvSpPr>
          <p:cNvPr id="615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pPr fontAlgn="base">
              <a:spcBef>
                <a:spcPct val="0"/>
              </a:spcBef>
              <a:spcAft>
                <a:spcPct val="0"/>
              </a:spcAft>
            </a:pPr>
            <a:endParaRPr lang="en-US">
              <a:solidFill>
                <a:prstClr val="black"/>
              </a:solidFill>
              <a:latin typeface="Century Gothic" pitchFamily="34" charset="0"/>
              <a:cs typeface="Arial" charset="0"/>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p:fade/>
  </p:transition>
  <p:timing>
    <p:tnLst>
      <p:par>
        <p:cTn id="1" dur="indefinite" restart="never" nodeType="tmRoot"/>
      </p:par>
    </p:tnLst>
  </p:timing>
  <p:txStyles>
    <p:titleStyle>
      <a:lvl1pPr algn="ctr" rtl="0" fontAlgn="base">
        <a:spcBef>
          <a:spcPct val="0"/>
        </a:spcBef>
        <a:spcAft>
          <a:spcPct val="0"/>
        </a:spcAft>
        <a:defRPr sz="4400" b="1">
          <a:solidFill>
            <a:schemeClr val="tx2"/>
          </a:solidFill>
          <a:latin typeface="+mj-lt"/>
          <a:ea typeface="+mj-ea"/>
          <a:cs typeface="+mj-cs"/>
        </a:defRPr>
      </a:lvl1pPr>
      <a:lvl2pPr algn="ctr" rtl="0" fontAlgn="base">
        <a:spcBef>
          <a:spcPct val="0"/>
        </a:spcBef>
        <a:spcAft>
          <a:spcPct val="0"/>
        </a:spcAft>
        <a:defRPr sz="4400" b="1">
          <a:solidFill>
            <a:schemeClr val="tx2"/>
          </a:solidFill>
          <a:latin typeface="Candara" pitchFamily="34" charset="0"/>
        </a:defRPr>
      </a:lvl2pPr>
      <a:lvl3pPr algn="ctr" rtl="0" fontAlgn="base">
        <a:spcBef>
          <a:spcPct val="0"/>
        </a:spcBef>
        <a:spcAft>
          <a:spcPct val="0"/>
        </a:spcAft>
        <a:defRPr sz="4400" b="1">
          <a:solidFill>
            <a:schemeClr val="tx2"/>
          </a:solidFill>
          <a:latin typeface="Candara" pitchFamily="34" charset="0"/>
        </a:defRPr>
      </a:lvl3pPr>
      <a:lvl4pPr algn="ctr" rtl="0" fontAlgn="base">
        <a:spcBef>
          <a:spcPct val="0"/>
        </a:spcBef>
        <a:spcAft>
          <a:spcPct val="0"/>
        </a:spcAft>
        <a:defRPr sz="4400" b="1">
          <a:solidFill>
            <a:schemeClr val="tx2"/>
          </a:solidFill>
          <a:latin typeface="Candara" pitchFamily="34" charset="0"/>
        </a:defRPr>
      </a:lvl4pPr>
      <a:lvl5pPr algn="ctr" rtl="0" fontAlgn="base">
        <a:spcBef>
          <a:spcPct val="0"/>
        </a:spcBef>
        <a:spcAft>
          <a:spcPct val="0"/>
        </a:spcAft>
        <a:defRPr sz="4400" b="1">
          <a:solidFill>
            <a:schemeClr val="tx2"/>
          </a:solidFill>
          <a:latin typeface="Candara" pitchFamily="34"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fontAlgn="base">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800">
          <a:solidFill>
            <a:schemeClr val="tx1"/>
          </a:solidFill>
          <a:latin typeface="+mn-lt"/>
        </a:defRPr>
      </a:lvl2pPr>
      <a:lvl3pPr marL="1143000" indent="-228600" algn="l" rtl="0" fontAlgn="base">
        <a:spcBef>
          <a:spcPct val="20000"/>
        </a:spcBef>
        <a:spcAft>
          <a:spcPct val="0"/>
        </a:spcAft>
        <a:buFont typeface="Wingdings" pitchFamily="2" charset="2"/>
        <a:buChar char="Ø"/>
        <a:defRPr sz="2400">
          <a:solidFill>
            <a:schemeClr val="tx1"/>
          </a:solidFill>
          <a:latin typeface="+mn-lt"/>
        </a:defRPr>
      </a:lvl3pPr>
      <a:lvl4pPr marL="1600200" indent="-228600" algn="l" rtl="0" fontAlgn="base">
        <a:spcBef>
          <a:spcPct val="20000"/>
        </a:spcBef>
        <a:spcAft>
          <a:spcPct val="0"/>
        </a:spcAft>
        <a:buFont typeface="Wingdings" pitchFamily="2" charset="2"/>
        <a:buChar char="Ø"/>
        <a:defRPr sz="2000">
          <a:solidFill>
            <a:schemeClr val="tx1"/>
          </a:solidFill>
          <a:latin typeface="+mn-lt"/>
        </a:defRPr>
      </a:lvl4pPr>
      <a:lvl5pPr marL="2057400" indent="-228600" algn="l" rtl="0" fontAlgn="base">
        <a:spcBef>
          <a:spcPct val="20000"/>
        </a:spcBef>
        <a:spcAft>
          <a:spcPct val="0"/>
        </a:spcAft>
        <a:buFont typeface="Wingdings" pitchFamily="2" charset="2"/>
        <a:buChar char="Ø"/>
        <a:defRPr sz="2000">
          <a:solidFill>
            <a:schemeClr val="tx1"/>
          </a:solidFill>
          <a:latin typeface="+mn-lt"/>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2590B4-046D-4403-A789-3FA2F125838F}" type="datetimeFigureOut">
              <a:rPr lang="en-US" smtClean="0">
                <a:solidFill>
                  <a:prstClr val="black">
                    <a:tint val="75000"/>
                  </a:prstClr>
                </a:solidFill>
              </a:rPr>
              <a:pPr/>
              <a:t>1/23/14</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61D57C-AC11-4DBD-8B7B-40C92041FCB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5914005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2819400" y="228600"/>
            <a:ext cx="60960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0975FDFC-CC3C-4730-99E1-74466F9BB72B}" type="datetimeFigureOut">
              <a:rPr lang="en-US" smtClean="0"/>
              <a:pPr/>
              <a:t>1/23/14</a:t>
            </a:fld>
            <a:endParaRPr lang="en-US"/>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BF75328-339F-4D86-A1C2-3D0885BED8FA}" type="slidenum">
              <a:rPr lang="en-US" smtClean="0"/>
              <a:pPr/>
              <a:t>‹#›</a:t>
            </a:fld>
            <a:endParaRPr lang="en-US"/>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pic>
        <p:nvPicPr>
          <p:cNvPr id="8" name="Picture 2" descr="http://aguaclara.cornell.edu/resources/logo-large.png"/>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Candara" pitchFamily="34" charset="0"/>
        </a:defRPr>
      </a:lvl2pPr>
      <a:lvl3pPr algn="ctr" rtl="0" eaLnBrk="1" fontAlgn="base" hangingPunct="1">
        <a:spcBef>
          <a:spcPct val="0"/>
        </a:spcBef>
        <a:spcAft>
          <a:spcPct val="0"/>
        </a:spcAft>
        <a:defRPr sz="4400" b="1">
          <a:solidFill>
            <a:schemeClr val="tx2"/>
          </a:solidFill>
          <a:latin typeface="Candara" pitchFamily="34" charset="0"/>
        </a:defRPr>
      </a:lvl3pPr>
      <a:lvl4pPr algn="ctr" rtl="0" eaLnBrk="1" fontAlgn="base" hangingPunct="1">
        <a:spcBef>
          <a:spcPct val="0"/>
        </a:spcBef>
        <a:spcAft>
          <a:spcPct val="0"/>
        </a:spcAft>
        <a:defRPr sz="4400" b="1">
          <a:solidFill>
            <a:schemeClr val="tx2"/>
          </a:solidFill>
          <a:latin typeface="Candara" pitchFamily="34" charset="0"/>
        </a:defRPr>
      </a:lvl4pPr>
      <a:lvl5pPr algn="ctr" rtl="0" eaLnBrk="1" fontAlgn="base" hangingPunct="1">
        <a:spcBef>
          <a:spcPct val="0"/>
        </a:spcBef>
        <a:spcAft>
          <a:spcPct val="0"/>
        </a:spcAft>
        <a:defRPr sz="4400" b="1">
          <a:solidFill>
            <a:schemeClr val="tx2"/>
          </a:solidFill>
          <a:latin typeface="Candara" pitchFamily="34" charset="0"/>
        </a:defRPr>
      </a:lvl5pPr>
      <a:lvl6pPr marL="457200" algn="ctr" rtl="0" eaLnBrk="1" fontAlgn="base" hangingPunct="1">
        <a:spcBef>
          <a:spcPct val="0"/>
        </a:spcBef>
        <a:spcAft>
          <a:spcPct val="0"/>
        </a:spcAft>
        <a:defRPr sz="4400" b="1">
          <a:solidFill>
            <a:schemeClr val="tx2"/>
          </a:solidFill>
          <a:latin typeface="Candara" pitchFamily="34" charset="0"/>
        </a:defRPr>
      </a:lvl6pPr>
      <a:lvl7pPr marL="914400" algn="ctr" rtl="0" eaLnBrk="1" fontAlgn="base" hangingPunct="1">
        <a:spcBef>
          <a:spcPct val="0"/>
        </a:spcBef>
        <a:spcAft>
          <a:spcPct val="0"/>
        </a:spcAft>
        <a:defRPr sz="4400" b="1">
          <a:solidFill>
            <a:schemeClr val="tx2"/>
          </a:solidFill>
          <a:latin typeface="Candara" pitchFamily="34" charset="0"/>
        </a:defRPr>
      </a:lvl7pPr>
      <a:lvl8pPr marL="1371600" algn="ctr" rtl="0" eaLnBrk="1" fontAlgn="base" hangingPunct="1">
        <a:spcBef>
          <a:spcPct val="0"/>
        </a:spcBef>
        <a:spcAft>
          <a:spcPct val="0"/>
        </a:spcAft>
        <a:defRPr sz="4400" b="1">
          <a:solidFill>
            <a:schemeClr val="tx2"/>
          </a:solidFill>
          <a:latin typeface="Candara" pitchFamily="34" charset="0"/>
        </a:defRPr>
      </a:lvl8pPr>
      <a:lvl9pPr marL="1828800" algn="ctr" rtl="0" eaLnBrk="1" fontAlgn="base" hangingPunct="1">
        <a:spcBef>
          <a:spcPct val="0"/>
        </a:spcBef>
        <a:spcAft>
          <a:spcPct val="0"/>
        </a:spcAft>
        <a:defRPr sz="4400" b="1">
          <a:solidFill>
            <a:schemeClr val="tx2"/>
          </a:solidFill>
          <a:latin typeface="Candara" pitchFamily="34"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21.png"/><Relationship Id="rId1" Type="http://schemas.openxmlformats.org/officeDocument/2006/relationships/tags" Target="../tags/tag1.xml"/><Relationship Id="rId2"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png"/><Relationship Id="rId7" Type="http://schemas.openxmlformats.org/officeDocument/2006/relationships/image" Target="../media/image14.jpeg"/><Relationship Id="rId8" Type="http://schemas.openxmlformats.org/officeDocument/2006/relationships/image" Target="../media/image15.jpeg"/><Relationship Id="rId9" Type="http://schemas.openxmlformats.org/officeDocument/2006/relationships/image" Target="../media/image16.jpeg"/><Relationship Id="rId10" Type="http://schemas.openxmlformats.org/officeDocument/2006/relationships/image" Target="../media/image17.jpeg"/><Relationship Id="rId1" Type="http://schemas.openxmlformats.org/officeDocument/2006/relationships/slideLayout" Target="../slideLayouts/slideLayout36.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video" Target="file:///G:\Pictures\Honduras%202013\Atima\MVI_1381.MOV" TargetMode="External"/><Relationship Id="rId2" Type="http://schemas.openxmlformats.org/officeDocument/2006/relationships/slideLayout" Target="../slideLayouts/slideLayout36.xml"/><Relationship Id="rId3" Type="http://schemas.openxmlformats.org/officeDocument/2006/relationships/image" Target="../media/image1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3" Type="http://schemas.openxmlformats.org/officeDocument/2006/relationships/hyperlink" Target="https://confluence.cornell.edu/display/cee4540/Home" TargetMode="External"/><Relationship Id="rId4" Type="http://schemas.openxmlformats.org/officeDocument/2006/relationships/hyperlink" Target="https://confluence.cornell.edu/display/AGUACLARA/CEE+2550+Course+Description" TargetMode="External"/><Relationship Id="rId5" Type="http://schemas.openxmlformats.org/officeDocument/2006/relationships/hyperlink" Target="https://confluence.cornell.edu/display/AGUACLARA/CEE+4550+Course+Description" TargetMode="External"/><Relationship Id="rId6" Type="http://schemas.openxmlformats.org/officeDocument/2006/relationships/hyperlink" Target="https://confluence.cornell.edu/display/AGUACLARA/CEE+5051-5052+Course+Description" TargetMode="External"/><Relationship Id="rId7" Type="http://schemas.openxmlformats.org/officeDocument/2006/relationships/hyperlink" Target="https://confluence.cornell.edu/display/AGUACLARA/Summer+Internship+at+Cornell" TargetMode="External"/><Relationship Id="rId8" Type="http://schemas.openxmlformats.org/officeDocument/2006/relationships/image" Target="../media/image19.png"/><Relationship Id="rId1" Type="http://schemas.openxmlformats.org/officeDocument/2006/relationships/slideLayout" Target="../slideLayouts/slideLayout36.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image" Target="../media/image20.png"/><Relationship Id="rId3"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0" y="5867400"/>
            <a:ext cx="3657600" cy="990600"/>
          </a:xfrm>
        </p:spPr>
        <p:txBody>
          <a:bodyPr/>
          <a:lstStyle/>
          <a:p>
            <a:r>
              <a:rPr lang="en-US" sz="2800" noProof="0" dirty="0" smtClean="0"/>
              <a:t>Spring 2014 AguaClara</a:t>
            </a:r>
          </a:p>
          <a:p>
            <a:r>
              <a:rPr lang="en-US" sz="2800" noProof="0" dirty="0" smtClean="0"/>
              <a:t>Monroe Weber-Shirk</a:t>
            </a:r>
            <a:endParaRPr lang="en-US" sz="2800" noProof="0" dirty="0"/>
          </a:p>
        </p:txBody>
      </p:sp>
      <p:sp>
        <p:nvSpPr>
          <p:cNvPr id="2" name="Title 1"/>
          <p:cNvSpPr>
            <a:spLocks noGrp="1"/>
          </p:cNvSpPr>
          <p:nvPr>
            <p:ph type="ctrTitle" sz="quarter"/>
          </p:nvPr>
        </p:nvSpPr>
        <p:spPr>
          <a:xfrm>
            <a:off x="2971800" y="1120775"/>
            <a:ext cx="5715000" cy="1470025"/>
          </a:xfrm>
        </p:spPr>
        <p:txBody>
          <a:bodyPr/>
          <a:lstStyle/>
          <a:p>
            <a:r>
              <a:rPr lang="en-US" noProof="0" smtClean="0"/>
              <a:t>An Introduction</a:t>
            </a:r>
            <a:endParaRPr lang="en-US" noProof="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p:cNvPicPr>
          <p:nvPr>
            <p:custDataLst>
              <p:tags r:id="rId1"/>
            </p:custDataLst>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4000" y="254000"/>
            <a:ext cx="8636000" cy="63500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91326337"/>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Where are we going?</a:t>
            </a:r>
            <a:endParaRPr lang="en-US" dirty="0"/>
          </a:p>
        </p:txBody>
      </p:sp>
      <p:sp>
        <p:nvSpPr>
          <p:cNvPr id="7" name="Text Placeholder 6"/>
          <p:cNvSpPr>
            <a:spLocks noGrp="1"/>
          </p:cNvSpPr>
          <p:nvPr>
            <p:ph type="body" sz="quarter" idx="13"/>
          </p:nvPr>
        </p:nvSpPr>
        <p:spPr/>
        <p:txBody>
          <a:bodyPr/>
          <a:lstStyle/>
          <a:p>
            <a:r>
              <a:rPr lang="en-US" dirty="0" smtClean="0"/>
              <a:t>The best technology for converting surface water into safe drinking water on all metrics (water quality, capital cost, operating cost, reliability, empowerment, ease of operation and maintenance, human centered design)</a:t>
            </a:r>
          </a:p>
          <a:p>
            <a:r>
              <a:rPr lang="en-US" smtClean="0"/>
              <a:t>Expand </a:t>
            </a:r>
            <a:r>
              <a:rPr lang="en-US" dirty="0" smtClean="0"/>
              <a:t>into related global challenges</a:t>
            </a:r>
          </a:p>
          <a:p>
            <a:pPr lvl="1"/>
            <a:r>
              <a:rPr lang="en-US" dirty="0" smtClean="0"/>
              <a:t>Wastewater</a:t>
            </a:r>
          </a:p>
          <a:p>
            <a:pPr lvl="1"/>
            <a:r>
              <a:rPr lang="en-US" dirty="0" smtClean="0"/>
              <a:t>Arsenic</a:t>
            </a:r>
          </a:p>
          <a:p>
            <a:r>
              <a:rPr lang="en-US" dirty="0" smtClean="0"/>
              <a:t>Create the AguaClara </a:t>
            </a:r>
            <a:r>
              <a:rPr lang="en-US" dirty="0"/>
              <a:t>Cornell Center for Global Water Solutions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7691088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 for 2014</a:t>
            </a:r>
            <a:endParaRPr lang="en-US" dirty="0"/>
          </a:p>
        </p:txBody>
      </p:sp>
      <p:sp>
        <p:nvSpPr>
          <p:cNvPr id="3" name="Text Placeholder 2"/>
          <p:cNvSpPr>
            <a:spLocks noGrp="1"/>
          </p:cNvSpPr>
          <p:nvPr>
            <p:ph type="body" sz="quarter" idx="13"/>
          </p:nvPr>
        </p:nvSpPr>
        <p:spPr/>
        <p:txBody>
          <a:bodyPr/>
          <a:lstStyle/>
          <a:p>
            <a:r>
              <a:rPr lang="en-US" dirty="0" smtClean="0"/>
              <a:t>3 plants inaugurated in Honduras (San Nicolas, Jesus de </a:t>
            </a:r>
            <a:r>
              <a:rPr lang="en-US" dirty="0" err="1" smtClean="0"/>
              <a:t>Otoro</a:t>
            </a:r>
            <a:r>
              <a:rPr lang="en-US" dirty="0" smtClean="0"/>
              <a:t>, </a:t>
            </a:r>
            <a:r>
              <a:rPr lang="en-US" dirty="0" err="1" smtClean="0"/>
              <a:t>Moroceli</a:t>
            </a:r>
            <a:r>
              <a:rPr lang="en-US" dirty="0" smtClean="0"/>
              <a:t>)</a:t>
            </a:r>
          </a:p>
          <a:p>
            <a:r>
              <a:rPr lang="en-US" dirty="0" smtClean="0"/>
              <a:t>Multiple villages with chemical </a:t>
            </a:r>
            <a:r>
              <a:rPr lang="en-US" dirty="0" err="1" smtClean="0"/>
              <a:t>dosers</a:t>
            </a:r>
            <a:r>
              <a:rPr lang="en-US" dirty="0" smtClean="0"/>
              <a:t> and SRSF in India</a:t>
            </a:r>
          </a:p>
          <a:p>
            <a:r>
              <a:rPr lang="en-US" dirty="0" smtClean="0"/>
              <a:t>Improved funding levels for the Cornell program</a:t>
            </a:r>
          </a:p>
          <a:p>
            <a:r>
              <a:rPr lang="en-US" dirty="0" smtClean="0"/>
              <a:t>More inventions!</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8754764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AguaClara…</a:t>
            </a:r>
            <a:endParaRPr lang="en-US" dirty="0"/>
          </a:p>
        </p:txBody>
      </p:sp>
      <p:sp>
        <p:nvSpPr>
          <p:cNvPr id="3" name="Content Placeholder 2"/>
          <p:cNvSpPr>
            <a:spLocks noGrp="1"/>
          </p:cNvSpPr>
          <p:nvPr>
            <p:ph idx="1"/>
          </p:nvPr>
        </p:nvSpPr>
        <p:spPr/>
        <p:txBody>
          <a:bodyPr/>
          <a:lstStyle/>
          <a:p>
            <a:r>
              <a:rPr lang="en-US" dirty="0" smtClean="0"/>
              <a:t>Creates solutions to real world problems and works with partner organizations to deploy the new technologies</a:t>
            </a:r>
          </a:p>
          <a:p>
            <a:r>
              <a:rPr lang="en-US" dirty="0" smtClean="0"/>
              <a:t>Invents technologies with potential to improve the quality of life for millions</a:t>
            </a:r>
          </a:p>
          <a:p>
            <a:r>
              <a:rPr lang="en-US" dirty="0" smtClean="0"/>
              <a:t>Creates an international collaborative network of organizations</a:t>
            </a:r>
          </a:p>
          <a:p>
            <a:r>
              <a:rPr lang="en-US" dirty="0" smtClean="0"/>
              <a:t>Creates a problem based learning environment for Cornell students</a:t>
            </a:r>
          </a:p>
          <a:p>
            <a:endParaRPr lang="en-US" dirty="0" smtClean="0"/>
          </a:p>
          <a:p>
            <a:endParaRPr lang="en-US" dirty="0"/>
          </a:p>
        </p:txBody>
      </p:sp>
      <p:sp>
        <p:nvSpPr>
          <p:cNvPr id="4" name="TextBox 3"/>
          <p:cNvSpPr txBox="1"/>
          <p:nvPr/>
        </p:nvSpPr>
        <p:spPr>
          <a:xfrm>
            <a:off x="5826004" y="3638574"/>
            <a:ext cx="331465" cy="483285"/>
          </a:xfrm>
          <a:prstGeom prst="rect">
            <a:avLst/>
          </a:prstGeom>
          <a:solidFill>
            <a:schemeClr val="bg1"/>
          </a:solidFill>
        </p:spPr>
        <p:txBody>
          <a:bodyPr wrap="none" rtlCol="0">
            <a:spAutoFit/>
          </a:bodyPr>
          <a:lstStyle/>
          <a:p>
            <a:r>
              <a:rPr lang="en-US" sz="3200" dirty="0" smtClean="0">
                <a:latin typeface="+mn-lt"/>
              </a:rPr>
              <a:t>b</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442046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80">
                                          <p:stCondLst>
                                            <p:cond delay="0"/>
                                          </p:stCondLst>
                                        </p:cTn>
                                        <p:tgtEl>
                                          <p:spTgt spid="4"/>
                                        </p:tgtEl>
                                      </p:cBhvr>
                                    </p:animEffect>
                                    <p:anim calcmode="lin" valueType="num">
                                      <p:cBhvr>
                                        <p:cTn id="1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1" dur="26">
                                          <p:stCondLst>
                                            <p:cond delay="650"/>
                                          </p:stCondLst>
                                        </p:cTn>
                                        <p:tgtEl>
                                          <p:spTgt spid="4"/>
                                        </p:tgtEl>
                                      </p:cBhvr>
                                      <p:to x="100000" y="60000"/>
                                    </p:animScale>
                                    <p:animScale>
                                      <p:cBhvr>
                                        <p:cTn id="22" dur="166" decel="50000">
                                          <p:stCondLst>
                                            <p:cond delay="676"/>
                                          </p:stCondLst>
                                        </p:cTn>
                                        <p:tgtEl>
                                          <p:spTgt spid="4"/>
                                        </p:tgtEl>
                                      </p:cBhvr>
                                      <p:to x="100000" y="100000"/>
                                    </p:animScale>
                                    <p:animScale>
                                      <p:cBhvr>
                                        <p:cTn id="23" dur="26">
                                          <p:stCondLst>
                                            <p:cond delay="1312"/>
                                          </p:stCondLst>
                                        </p:cTn>
                                        <p:tgtEl>
                                          <p:spTgt spid="4"/>
                                        </p:tgtEl>
                                      </p:cBhvr>
                                      <p:to x="100000" y="80000"/>
                                    </p:animScale>
                                    <p:animScale>
                                      <p:cBhvr>
                                        <p:cTn id="24" dur="166" decel="50000">
                                          <p:stCondLst>
                                            <p:cond delay="1338"/>
                                          </p:stCondLst>
                                        </p:cTn>
                                        <p:tgtEl>
                                          <p:spTgt spid="4"/>
                                        </p:tgtEl>
                                      </p:cBhvr>
                                      <p:to x="100000" y="100000"/>
                                    </p:animScale>
                                    <p:animScale>
                                      <p:cBhvr>
                                        <p:cTn id="25" dur="26">
                                          <p:stCondLst>
                                            <p:cond delay="1642"/>
                                          </p:stCondLst>
                                        </p:cTn>
                                        <p:tgtEl>
                                          <p:spTgt spid="4"/>
                                        </p:tgtEl>
                                      </p:cBhvr>
                                      <p:to x="100000" y="90000"/>
                                    </p:animScale>
                                    <p:animScale>
                                      <p:cBhvr>
                                        <p:cTn id="26" dur="166" decel="50000">
                                          <p:stCondLst>
                                            <p:cond delay="1668"/>
                                          </p:stCondLst>
                                        </p:cTn>
                                        <p:tgtEl>
                                          <p:spTgt spid="4"/>
                                        </p:tgtEl>
                                      </p:cBhvr>
                                      <p:to x="100000" y="100000"/>
                                    </p:animScale>
                                    <p:animScale>
                                      <p:cBhvr>
                                        <p:cTn id="27" dur="26">
                                          <p:stCondLst>
                                            <p:cond delay="1808"/>
                                          </p:stCondLst>
                                        </p:cTn>
                                        <p:tgtEl>
                                          <p:spTgt spid="4"/>
                                        </p:tgtEl>
                                      </p:cBhvr>
                                      <p:to x="100000" y="95000"/>
                                    </p:animScale>
                                    <p:animScale>
                                      <p:cBhvr>
                                        <p:cTn id="28" dur="166" decel="50000">
                                          <p:stCondLst>
                                            <p:cond delay="1834"/>
                                          </p:stCondLst>
                                        </p:cTn>
                                        <p:tgtEl>
                                          <p:spTgt spid="4"/>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1985" name="Picture 1"/>
          <p:cNvPicPr>
            <a:picLocks noChangeAspect="1" noChangeArrowheads="1"/>
          </p:cNvPicPr>
          <p:nvPr/>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solidFill>
            <a:schemeClr val="bg1"/>
          </a:solidFill>
        </p:spPr>
        <p:txBody>
          <a:bodyPr/>
          <a:lstStyle/>
          <a:p>
            <a:r>
              <a:rPr lang="en-US" smtClean="0"/>
              <a:t>Since 2005: </a:t>
            </a:r>
            <a:br>
              <a:rPr lang="en-US" smtClean="0"/>
            </a:br>
            <a:r>
              <a:rPr lang="en-US" smtClean="0"/>
              <a:t>AguaClara in Honduras</a:t>
            </a:r>
            <a:endParaRPr lang="en-US"/>
          </a:p>
        </p:txBody>
      </p:sp>
      <p:sp>
        <p:nvSpPr>
          <p:cNvPr id="9" name="5-Point Star 8"/>
          <p:cNvSpPr/>
          <p:nvPr/>
        </p:nvSpPr>
        <p:spPr>
          <a:xfrm>
            <a:off x="4495800" y="3657600"/>
            <a:ext cx="533400" cy="457200"/>
          </a:xfrm>
          <a:prstGeom prst="star5">
            <a:avLst>
              <a:gd name="adj" fmla="val 25128"/>
              <a:gd name="hf" fmla="val 105146"/>
              <a:gd name="vf" fmla="val 110557"/>
            </a:avLst>
          </a:prstGeom>
          <a:solidFill>
            <a:srgbClr val="FF33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51"/>
          <p:cNvGrpSpPr/>
          <p:nvPr/>
        </p:nvGrpSpPr>
        <p:grpSpPr>
          <a:xfrm>
            <a:off x="5943600" y="3657600"/>
            <a:ext cx="2929466" cy="1207532"/>
            <a:chOff x="5943600" y="3657600"/>
            <a:chExt cx="2929466" cy="1207532"/>
          </a:xfrm>
        </p:grpSpPr>
        <p:pic>
          <p:nvPicPr>
            <p:cNvPr id="41987" name="Picture 3" descr="https://lh6.googleusercontent.com/-wj1XfIyazB8/TqrIPE6bs-I/AAAAAAAAjdQ/i7BA5JgxwwQ/s720/IMG_0534.JPG"/>
            <p:cNvPicPr>
              <a:picLocks noChangeAspect="1" noChangeArrowheads="1"/>
            </p:cNvPicPr>
            <p:nvPr/>
          </p:nvPicPr>
          <p:blipFill>
            <a:blip r:embed="rId4" cstate="email"/>
            <a:srcRect/>
            <a:stretch>
              <a:fillRect/>
            </a:stretch>
          </p:blipFill>
          <p:spPr bwMode="auto">
            <a:xfrm>
              <a:off x="7010400" y="3657600"/>
              <a:ext cx="1862666" cy="838200"/>
            </a:xfrm>
            <a:prstGeom prst="rect">
              <a:avLst/>
            </a:prstGeom>
            <a:noFill/>
          </p:spPr>
        </p:pic>
        <p:sp>
          <p:nvSpPr>
            <p:cNvPr id="17" name="TextBox 16"/>
            <p:cNvSpPr txBox="1"/>
            <p:nvPr/>
          </p:nvSpPr>
          <p:spPr>
            <a:xfrm>
              <a:off x="7010400" y="4495800"/>
              <a:ext cx="1449949" cy="369332"/>
            </a:xfrm>
            <a:prstGeom prst="rect">
              <a:avLst/>
            </a:prstGeom>
            <a:solidFill>
              <a:srgbClr val="FFF8D1"/>
            </a:solidFill>
          </p:spPr>
          <p:txBody>
            <a:bodyPr wrap="none" rtlCol="0">
              <a:spAutoFit/>
            </a:bodyPr>
            <a:lstStyle/>
            <a:p>
              <a:r>
                <a:rPr lang="en-US" dirty="0" err="1" smtClean="0"/>
                <a:t>Alauca</a:t>
              </a:r>
              <a:r>
                <a:rPr lang="en-US" dirty="0" smtClean="0"/>
                <a:t> 2011</a:t>
              </a:r>
              <a:endParaRPr lang="en-US" dirty="0"/>
            </a:p>
          </p:txBody>
        </p:sp>
        <p:cxnSp>
          <p:nvCxnSpPr>
            <p:cNvPr id="29" name="Straight Arrow Connector 28"/>
            <p:cNvCxnSpPr>
              <a:stCxn id="41987" idx="1"/>
            </p:cNvCxnSpPr>
            <p:nvPr/>
          </p:nvCxnSpPr>
          <p:spPr>
            <a:xfrm flipH="1">
              <a:off x="5943600" y="4076700"/>
              <a:ext cx="1066800" cy="381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8" name="Group 47"/>
          <p:cNvGrpSpPr/>
          <p:nvPr/>
        </p:nvGrpSpPr>
        <p:grpSpPr>
          <a:xfrm>
            <a:off x="4572000" y="2438400"/>
            <a:ext cx="2293253" cy="1359932"/>
            <a:chOff x="4572000" y="2438400"/>
            <a:chExt cx="2293253" cy="1359932"/>
          </a:xfrm>
        </p:grpSpPr>
        <p:pic>
          <p:nvPicPr>
            <p:cNvPr id="3" name="Picture 4" descr="IMGP4839"/>
            <p:cNvPicPr>
              <a:picLocks noChangeAspect="1" noChangeArrowheads="1"/>
            </p:cNvPicPr>
            <p:nvPr/>
          </p:nvPicPr>
          <p:blipFill>
            <a:blip r:embed="rId5" cstate="email"/>
            <a:srcRect/>
            <a:stretch>
              <a:fillRect/>
            </a:stretch>
          </p:blipFill>
          <p:spPr bwMode="auto">
            <a:xfrm>
              <a:off x="5486400" y="2438400"/>
              <a:ext cx="1295400" cy="971550"/>
            </a:xfrm>
            <a:prstGeom prst="rect">
              <a:avLst/>
            </a:prstGeom>
            <a:noFill/>
          </p:spPr>
        </p:pic>
        <p:sp>
          <p:nvSpPr>
            <p:cNvPr id="11" name="TextBox 10"/>
            <p:cNvSpPr txBox="1"/>
            <p:nvPr/>
          </p:nvSpPr>
          <p:spPr>
            <a:xfrm>
              <a:off x="5334000" y="3429000"/>
              <a:ext cx="1531253" cy="369332"/>
            </a:xfrm>
            <a:prstGeom prst="rect">
              <a:avLst/>
            </a:prstGeom>
            <a:solidFill>
              <a:srgbClr val="FFF8D1"/>
            </a:solidFill>
          </p:spPr>
          <p:txBody>
            <a:bodyPr wrap="none" rtlCol="0">
              <a:spAutoFit/>
            </a:bodyPr>
            <a:lstStyle/>
            <a:p>
              <a:r>
                <a:rPr lang="en-US" dirty="0" smtClean="0"/>
                <a:t>Tamara 2008</a:t>
              </a:r>
              <a:endParaRPr lang="en-US" dirty="0"/>
            </a:p>
          </p:txBody>
        </p:sp>
        <p:cxnSp>
          <p:nvCxnSpPr>
            <p:cNvPr id="31" name="Straight Arrow Connector 30"/>
            <p:cNvCxnSpPr>
              <a:stCxn id="3" idx="1"/>
            </p:cNvCxnSpPr>
            <p:nvPr/>
          </p:nvCxnSpPr>
          <p:spPr>
            <a:xfrm flipH="1">
              <a:off x="4572000" y="2924175"/>
              <a:ext cx="914400" cy="5429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5" name="Group 49"/>
          <p:cNvGrpSpPr/>
          <p:nvPr/>
        </p:nvGrpSpPr>
        <p:grpSpPr>
          <a:xfrm>
            <a:off x="4343400" y="1447800"/>
            <a:ext cx="4010119" cy="1838325"/>
            <a:chOff x="4343400" y="1447800"/>
            <a:chExt cx="4010119" cy="1838325"/>
          </a:xfrm>
        </p:grpSpPr>
        <p:pic>
          <p:nvPicPr>
            <p:cNvPr id="6" name="Picture 9"/>
            <p:cNvPicPr>
              <a:picLocks noChangeAspect="1" noChangeArrowheads="1"/>
            </p:cNvPicPr>
            <p:nvPr/>
          </p:nvPicPr>
          <p:blipFill>
            <a:blip r:embed="rId6" cstate="email"/>
            <a:srcRect/>
            <a:stretch>
              <a:fillRect/>
            </a:stretch>
          </p:blipFill>
          <p:spPr bwMode="auto">
            <a:xfrm>
              <a:off x="5410200" y="1447800"/>
              <a:ext cx="1204913" cy="904875"/>
            </a:xfrm>
            <a:prstGeom prst="rect">
              <a:avLst/>
            </a:prstGeom>
            <a:noFill/>
            <a:ln w="9525">
              <a:noFill/>
              <a:miter lim="800000"/>
              <a:headEnd/>
              <a:tailEnd/>
            </a:ln>
            <a:effectLst/>
          </p:spPr>
        </p:pic>
        <p:sp>
          <p:nvSpPr>
            <p:cNvPr id="13" name="TextBox 12"/>
            <p:cNvSpPr txBox="1"/>
            <p:nvPr/>
          </p:nvSpPr>
          <p:spPr>
            <a:xfrm>
              <a:off x="6629400" y="1447800"/>
              <a:ext cx="1724119" cy="923330"/>
            </a:xfrm>
            <a:prstGeom prst="rect">
              <a:avLst/>
            </a:prstGeom>
            <a:solidFill>
              <a:srgbClr val="FFF8D1"/>
            </a:solidFill>
          </p:spPr>
          <p:txBody>
            <a:bodyPr wrap="square" rtlCol="0">
              <a:spAutoFit/>
            </a:bodyPr>
            <a:lstStyle/>
            <a:p>
              <a:pPr algn="r"/>
              <a:r>
                <a:rPr lang="en-US" dirty="0" smtClean="0"/>
                <a:t>“</a:t>
              </a:r>
              <a:r>
                <a:rPr lang="en-US" dirty="0" err="1" smtClean="0"/>
                <a:t>Cuatro</a:t>
              </a:r>
              <a:r>
                <a:rPr lang="en-US" dirty="0" smtClean="0"/>
                <a:t> </a:t>
              </a:r>
              <a:r>
                <a:rPr lang="en-US" dirty="0" err="1" smtClean="0"/>
                <a:t>Comunidades</a:t>
              </a:r>
              <a:r>
                <a:rPr lang="en-US" dirty="0" smtClean="0"/>
                <a:t>” 2009</a:t>
              </a:r>
              <a:endParaRPr lang="en-US" dirty="0"/>
            </a:p>
          </p:txBody>
        </p:sp>
        <p:cxnSp>
          <p:nvCxnSpPr>
            <p:cNvPr id="33" name="Straight Arrow Connector 32"/>
            <p:cNvCxnSpPr>
              <a:stCxn id="6" idx="1"/>
            </p:cNvCxnSpPr>
            <p:nvPr/>
          </p:nvCxnSpPr>
          <p:spPr>
            <a:xfrm flipH="1">
              <a:off x="4343400" y="1900238"/>
              <a:ext cx="1066800" cy="13858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8" name="Group 50"/>
          <p:cNvGrpSpPr/>
          <p:nvPr/>
        </p:nvGrpSpPr>
        <p:grpSpPr>
          <a:xfrm>
            <a:off x="2743200" y="1600200"/>
            <a:ext cx="1828800" cy="1295400"/>
            <a:chOff x="2743200" y="1600200"/>
            <a:chExt cx="1828800" cy="1295400"/>
          </a:xfrm>
        </p:grpSpPr>
        <p:sp>
          <p:nvSpPr>
            <p:cNvPr id="14" name="TextBox 13"/>
            <p:cNvSpPr txBox="1"/>
            <p:nvPr/>
          </p:nvSpPr>
          <p:spPr>
            <a:xfrm>
              <a:off x="2743200" y="2413476"/>
              <a:ext cx="1659429" cy="369332"/>
            </a:xfrm>
            <a:prstGeom prst="rect">
              <a:avLst/>
            </a:prstGeom>
            <a:solidFill>
              <a:srgbClr val="FFF8D1"/>
            </a:solidFill>
          </p:spPr>
          <p:txBody>
            <a:bodyPr wrap="none" rtlCol="0">
              <a:spAutoFit/>
            </a:bodyPr>
            <a:lstStyle/>
            <a:p>
              <a:r>
                <a:rPr lang="en-US" dirty="0" err="1" smtClean="0"/>
                <a:t>Agalteca</a:t>
              </a:r>
              <a:r>
                <a:rPr lang="en-US" dirty="0" smtClean="0"/>
                <a:t> 2010</a:t>
              </a:r>
              <a:endParaRPr lang="en-US" dirty="0"/>
            </a:p>
          </p:txBody>
        </p:sp>
        <p:pic>
          <p:nvPicPr>
            <p:cNvPr id="16" name="Picture 3"/>
            <p:cNvPicPr>
              <a:picLocks noChangeAspect="1" noChangeArrowheads="1"/>
            </p:cNvPicPr>
            <p:nvPr/>
          </p:nvPicPr>
          <p:blipFill>
            <a:blip r:embed="rId7" cstate="email"/>
            <a:srcRect/>
            <a:stretch>
              <a:fillRect/>
            </a:stretch>
          </p:blipFill>
          <p:spPr bwMode="auto">
            <a:xfrm>
              <a:off x="2971800" y="1600200"/>
              <a:ext cx="1219200" cy="807903"/>
            </a:xfrm>
            <a:prstGeom prst="rect">
              <a:avLst/>
            </a:prstGeom>
            <a:noFill/>
            <a:ln w="9525">
              <a:noFill/>
              <a:miter lim="800000"/>
              <a:headEnd/>
              <a:tailEnd/>
            </a:ln>
            <a:effectLst/>
          </p:spPr>
        </p:pic>
        <p:cxnSp>
          <p:nvCxnSpPr>
            <p:cNvPr id="35" name="Straight Arrow Connector 34"/>
            <p:cNvCxnSpPr>
              <a:stCxn id="16" idx="3"/>
            </p:cNvCxnSpPr>
            <p:nvPr/>
          </p:nvCxnSpPr>
          <p:spPr>
            <a:xfrm>
              <a:off x="4191000" y="2004152"/>
              <a:ext cx="381000" cy="8914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9" name="Group 52"/>
          <p:cNvGrpSpPr/>
          <p:nvPr/>
        </p:nvGrpSpPr>
        <p:grpSpPr>
          <a:xfrm>
            <a:off x="228600" y="1650332"/>
            <a:ext cx="1981200" cy="1157400"/>
            <a:chOff x="228600" y="1650332"/>
            <a:chExt cx="1981200" cy="1157400"/>
          </a:xfrm>
        </p:grpSpPr>
        <p:pic>
          <p:nvPicPr>
            <p:cNvPr id="41989" name="Picture 5" descr="https://lh5.googleusercontent.com/-dkstSbrecug/Tx1apuytpFI/AAAAAAAAk8s/vjTvI0K8H4M/s720/IMG_7753.JPG"/>
            <p:cNvPicPr>
              <a:picLocks noChangeAspect="1" noChangeArrowheads="1"/>
            </p:cNvPicPr>
            <p:nvPr/>
          </p:nvPicPr>
          <p:blipFill>
            <a:blip r:embed="rId8" cstate="email"/>
            <a:stretch>
              <a:fillRect/>
            </a:stretch>
          </p:blipFill>
          <p:spPr bwMode="auto">
            <a:xfrm>
              <a:off x="304800" y="1650332"/>
              <a:ext cx="1219200" cy="814136"/>
            </a:xfrm>
            <a:prstGeom prst="rect">
              <a:avLst/>
            </a:prstGeom>
            <a:noFill/>
          </p:spPr>
        </p:pic>
        <p:sp>
          <p:nvSpPr>
            <p:cNvPr id="26" name="TextBox 25"/>
            <p:cNvSpPr txBox="1"/>
            <p:nvPr/>
          </p:nvSpPr>
          <p:spPr>
            <a:xfrm>
              <a:off x="228600" y="2438400"/>
              <a:ext cx="1351652" cy="369332"/>
            </a:xfrm>
            <a:prstGeom prst="rect">
              <a:avLst/>
            </a:prstGeom>
            <a:solidFill>
              <a:srgbClr val="FFF8D1"/>
            </a:solidFill>
          </p:spPr>
          <p:txBody>
            <a:bodyPr wrap="none" rtlCol="0">
              <a:spAutoFit/>
            </a:bodyPr>
            <a:lstStyle/>
            <a:p>
              <a:r>
                <a:rPr lang="en-US" dirty="0" err="1" smtClean="0"/>
                <a:t>Atima</a:t>
              </a:r>
              <a:r>
                <a:rPr lang="en-US" dirty="0" smtClean="0"/>
                <a:t> 2012</a:t>
              </a:r>
              <a:endParaRPr lang="en-US" dirty="0"/>
            </a:p>
          </p:txBody>
        </p:sp>
        <p:cxnSp>
          <p:nvCxnSpPr>
            <p:cNvPr id="38" name="Straight Arrow Connector 37"/>
            <p:cNvCxnSpPr>
              <a:stCxn id="41989" idx="3"/>
            </p:cNvCxnSpPr>
            <p:nvPr/>
          </p:nvCxnSpPr>
          <p:spPr>
            <a:xfrm flipV="1">
              <a:off x="1524000" y="1981200"/>
              <a:ext cx="6858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0" name="Group 48"/>
          <p:cNvGrpSpPr/>
          <p:nvPr/>
        </p:nvGrpSpPr>
        <p:grpSpPr>
          <a:xfrm>
            <a:off x="1371600" y="3429000"/>
            <a:ext cx="2142446" cy="1207532"/>
            <a:chOff x="1371600" y="3429000"/>
            <a:chExt cx="2142446" cy="1207532"/>
          </a:xfrm>
        </p:grpSpPr>
        <p:pic>
          <p:nvPicPr>
            <p:cNvPr id="5" name="Picture 6" descr="Marcala%20inauguration"/>
            <p:cNvPicPr>
              <a:picLocks noChangeAspect="1" noChangeArrowheads="1"/>
            </p:cNvPicPr>
            <p:nvPr/>
          </p:nvPicPr>
          <p:blipFill>
            <a:blip r:embed="rId9" cstate="email"/>
            <a:srcRect b="-3435"/>
            <a:stretch>
              <a:fillRect/>
            </a:stretch>
          </p:blipFill>
          <p:spPr bwMode="auto">
            <a:xfrm>
              <a:off x="1524000" y="3429000"/>
              <a:ext cx="1143000" cy="857250"/>
            </a:xfrm>
            <a:prstGeom prst="rect">
              <a:avLst/>
            </a:prstGeom>
            <a:noFill/>
          </p:spPr>
        </p:pic>
        <p:sp>
          <p:nvSpPr>
            <p:cNvPr id="12" name="TextBox 11"/>
            <p:cNvSpPr txBox="1"/>
            <p:nvPr/>
          </p:nvSpPr>
          <p:spPr>
            <a:xfrm>
              <a:off x="1371600" y="4267200"/>
              <a:ext cx="2142446" cy="369332"/>
            </a:xfrm>
            <a:prstGeom prst="rect">
              <a:avLst/>
            </a:prstGeom>
            <a:solidFill>
              <a:srgbClr val="FFF8D1"/>
            </a:solidFill>
          </p:spPr>
          <p:txBody>
            <a:bodyPr wrap="none" rtlCol="0">
              <a:spAutoFit/>
            </a:bodyPr>
            <a:lstStyle/>
            <a:p>
              <a:r>
                <a:rPr lang="en-US" dirty="0" err="1" smtClean="0"/>
                <a:t>Marcala</a:t>
              </a:r>
              <a:r>
                <a:rPr lang="en-US" dirty="0" smtClean="0"/>
                <a:t> 2008/2011</a:t>
              </a:r>
              <a:endParaRPr lang="en-US" dirty="0"/>
            </a:p>
          </p:txBody>
        </p:sp>
        <p:cxnSp>
          <p:nvCxnSpPr>
            <p:cNvPr id="41" name="Straight Arrow Connector 40"/>
            <p:cNvCxnSpPr>
              <a:stCxn id="5" idx="3"/>
            </p:cNvCxnSpPr>
            <p:nvPr/>
          </p:nvCxnSpPr>
          <p:spPr>
            <a:xfrm flipV="1">
              <a:off x="2667000" y="3581400"/>
              <a:ext cx="457200" cy="2762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1" name="Group 46"/>
          <p:cNvGrpSpPr/>
          <p:nvPr/>
        </p:nvGrpSpPr>
        <p:grpSpPr>
          <a:xfrm>
            <a:off x="3886200" y="4038600"/>
            <a:ext cx="1556836" cy="1969532"/>
            <a:chOff x="3886200" y="4038600"/>
            <a:chExt cx="1556836" cy="1969532"/>
          </a:xfrm>
        </p:grpSpPr>
        <p:pic>
          <p:nvPicPr>
            <p:cNvPr id="4" name="Picture 5" descr="Honduras 154"/>
            <p:cNvPicPr>
              <a:picLocks noChangeAspect="1" noChangeArrowheads="1"/>
            </p:cNvPicPr>
            <p:nvPr/>
          </p:nvPicPr>
          <p:blipFill>
            <a:blip r:embed="rId10" cstate="email"/>
            <a:srcRect/>
            <a:stretch>
              <a:fillRect/>
            </a:stretch>
          </p:blipFill>
          <p:spPr bwMode="auto">
            <a:xfrm>
              <a:off x="4038600" y="4800600"/>
              <a:ext cx="1295400" cy="854075"/>
            </a:xfrm>
            <a:prstGeom prst="rect">
              <a:avLst/>
            </a:prstGeom>
            <a:noFill/>
          </p:spPr>
        </p:pic>
        <p:sp>
          <p:nvSpPr>
            <p:cNvPr id="10" name="TextBox 9"/>
            <p:cNvSpPr txBox="1"/>
            <p:nvPr/>
          </p:nvSpPr>
          <p:spPr>
            <a:xfrm>
              <a:off x="3886200" y="5638800"/>
              <a:ext cx="1556836" cy="369332"/>
            </a:xfrm>
            <a:prstGeom prst="rect">
              <a:avLst/>
            </a:prstGeom>
            <a:solidFill>
              <a:srgbClr val="FFF8D1"/>
            </a:solidFill>
          </p:spPr>
          <p:txBody>
            <a:bodyPr wrap="none" rtlCol="0">
              <a:spAutoFit/>
            </a:bodyPr>
            <a:lstStyle/>
            <a:p>
              <a:r>
                <a:rPr lang="en-US" dirty="0" err="1" smtClean="0"/>
                <a:t>Ojojona</a:t>
              </a:r>
              <a:r>
                <a:rPr lang="en-US" dirty="0" smtClean="0"/>
                <a:t> 2007</a:t>
              </a:r>
              <a:endParaRPr lang="en-US" dirty="0"/>
            </a:p>
          </p:txBody>
        </p:sp>
        <p:cxnSp>
          <p:nvCxnSpPr>
            <p:cNvPr id="44" name="Straight Arrow Connector 43"/>
            <p:cNvCxnSpPr>
              <a:stCxn id="4" idx="0"/>
            </p:cNvCxnSpPr>
            <p:nvPr/>
          </p:nvCxnSpPr>
          <p:spPr>
            <a:xfrm flipH="1" flipV="1">
              <a:off x="4572000" y="4038600"/>
              <a:ext cx="114300" cy="762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27426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MVI_1381.MOV">
            <a:hlinkClick r:id="" action="ppaction://media"/>
          </p:cNvPr>
          <p:cNvPicPr/>
          <p:nvPr>
            <a:videoFile r:link="rId1"/>
          </p:nvPr>
        </p:nvPicPr>
        <p:blipFill>
          <a:blip r:embed="rId3" cstate="email"/>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dirty="0">
              <a:solidFill>
                <a:schemeClr val="bg1"/>
              </a:solidFill>
            </a:endParaRPr>
          </a:p>
        </p:txBody>
      </p:sp>
      <p:sp>
        <p:nvSpPr>
          <p:cNvPr id="4" name="AutoShape 2" descr="IMG_1342.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fade/>
  </p:transition>
  <p:timing>
    <p:tnLst>
      <p:par>
        <p:cTn id="1" dur="indefinite" restart="never" nodeType="tmRoot">
          <p:childTnLst>
            <p:video>
              <p:cMediaNode>
                <p:cTn id="2" fill="hold" display="0">
                  <p:stCondLst>
                    <p:cond delay="indefinite"/>
                  </p:stCondLst>
                  <p:endCondLst>
                    <p:cond evt="onNext" delay="0">
                      <p:tgtEl>
                        <p:sldTgt/>
                      </p:tgtEl>
                    </p:cond>
                    <p:cond evt="onPrev" delay="0">
                      <p:tgtEl>
                        <p:sldTgt/>
                      </p:tgtEl>
                    </p:cond>
                  </p:endCondLst>
                </p:cTn>
                <p:tgtEl>
                  <p:spTgt spid="3"/>
                </p:tgtEl>
              </p:cMediaNode>
            </p:video>
            <p:seq concurrent="1" nextAc="seek">
              <p:cTn id="3" restart="whenNotActive" fill="hold" evtFilter="cancelBubble" nodeType="interactiveSeq">
                <p:stCondLst>
                  <p:cond evt="onClick" delay="0">
                    <p:tgtEl>
                      <p:spTgt spid="3"/>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AguaClara Network</a:t>
            </a:r>
            <a:endParaRPr lang="en-US"/>
          </a:p>
        </p:txBody>
      </p:sp>
      <p:grpSp>
        <p:nvGrpSpPr>
          <p:cNvPr id="3" name="Group 24"/>
          <p:cNvGrpSpPr/>
          <p:nvPr/>
        </p:nvGrpSpPr>
        <p:grpSpPr>
          <a:xfrm>
            <a:off x="381000" y="2644914"/>
            <a:ext cx="8686800" cy="763101"/>
            <a:chOff x="381000" y="2656135"/>
            <a:chExt cx="8686800" cy="763101"/>
          </a:xfrm>
        </p:grpSpPr>
        <p:sp>
          <p:nvSpPr>
            <p:cNvPr id="10" name="TextBox 9"/>
            <p:cNvSpPr txBox="1"/>
            <p:nvPr/>
          </p:nvSpPr>
          <p:spPr>
            <a:xfrm>
              <a:off x="2514600" y="2656135"/>
              <a:ext cx="6553200" cy="707886"/>
            </a:xfrm>
            <a:prstGeom prst="rect">
              <a:avLst/>
            </a:prstGeom>
            <a:noFill/>
          </p:spPr>
          <p:txBody>
            <a:bodyPr wrap="square" rtlCol="0" anchor="ctr">
              <a:spAutoFit/>
            </a:bodyPr>
            <a:lstStyle/>
            <a:p>
              <a:r>
                <a:rPr lang="en-US" sz="2000" dirty="0" smtClean="0"/>
                <a:t>Technology Transfer, quality assurance, consulting services, and technical assistance for the implementation partners</a:t>
              </a:r>
            </a:p>
          </p:txBody>
        </p:sp>
        <p:sp>
          <p:nvSpPr>
            <p:cNvPr id="5" name="Rounded Rectangle 4">
              <a:hlinkClick r:id="" action="ppaction://noaction"/>
            </p:cNvPr>
            <p:cNvSpPr/>
            <p:nvPr/>
          </p:nvSpPr>
          <p:spPr>
            <a:xfrm>
              <a:off x="381000" y="2687716"/>
              <a:ext cx="1828800" cy="731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AguaClara LLC</a:t>
              </a:r>
            </a:p>
          </p:txBody>
        </p:sp>
      </p:grpSp>
      <p:grpSp>
        <p:nvGrpSpPr>
          <p:cNvPr id="6" name="Group 25"/>
          <p:cNvGrpSpPr/>
          <p:nvPr/>
        </p:nvGrpSpPr>
        <p:grpSpPr>
          <a:xfrm>
            <a:off x="381000" y="3770650"/>
            <a:ext cx="8051469" cy="769441"/>
            <a:chOff x="381000" y="3770650"/>
            <a:chExt cx="8051469" cy="769441"/>
          </a:xfrm>
        </p:grpSpPr>
        <p:sp>
          <p:nvSpPr>
            <p:cNvPr id="11" name="TextBox 10"/>
            <p:cNvSpPr txBox="1"/>
            <p:nvPr/>
          </p:nvSpPr>
          <p:spPr>
            <a:xfrm>
              <a:off x="2492188" y="3770650"/>
              <a:ext cx="5940281" cy="707886"/>
            </a:xfrm>
            <a:prstGeom prst="rect">
              <a:avLst/>
            </a:prstGeom>
            <a:noFill/>
          </p:spPr>
          <p:txBody>
            <a:bodyPr wrap="none" rtlCol="0" anchor="ctr">
              <a:spAutoFit/>
            </a:bodyPr>
            <a:lstStyle/>
            <a:p>
              <a:r>
                <a:rPr lang="en-US" sz="2000" dirty="0" smtClean="0"/>
                <a:t>Design/Build/Operate/Train/Transfer</a:t>
              </a:r>
            </a:p>
            <a:p>
              <a:r>
                <a:rPr lang="en-US" sz="2000" dirty="0" smtClean="0"/>
                <a:t>Provide ongoing technical assistance for Water Boards</a:t>
              </a:r>
            </a:p>
          </p:txBody>
        </p:sp>
        <p:sp>
          <p:nvSpPr>
            <p:cNvPr id="7" name="Rounded Rectangle 6">
              <a:hlinkClick r:id="" action="ppaction://noaction"/>
            </p:cNvPr>
            <p:cNvSpPr/>
            <p:nvPr/>
          </p:nvSpPr>
          <p:spPr>
            <a:xfrm>
              <a:off x="381000" y="3808571"/>
              <a:ext cx="1828800" cy="73152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Implementation Partners</a:t>
              </a:r>
              <a:endParaRPr lang="en-US" sz="1600" dirty="0">
                <a:solidFill>
                  <a:schemeClr val="tx2"/>
                </a:solidFill>
              </a:endParaRPr>
            </a:p>
          </p:txBody>
        </p:sp>
      </p:grpSp>
      <p:grpSp>
        <p:nvGrpSpPr>
          <p:cNvPr id="8" name="Group 26"/>
          <p:cNvGrpSpPr/>
          <p:nvPr/>
        </p:nvGrpSpPr>
        <p:grpSpPr>
          <a:xfrm>
            <a:off x="381000" y="4929426"/>
            <a:ext cx="8382000" cy="731520"/>
            <a:chOff x="381000" y="4929426"/>
            <a:chExt cx="8382000" cy="731520"/>
          </a:xfrm>
        </p:grpSpPr>
        <p:sp>
          <p:nvSpPr>
            <p:cNvPr id="12" name="Rectangle 11"/>
            <p:cNvSpPr/>
            <p:nvPr/>
          </p:nvSpPr>
          <p:spPr>
            <a:xfrm>
              <a:off x="2514600" y="4930914"/>
              <a:ext cx="6248400" cy="707886"/>
            </a:xfrm>
            <a:prstGeom prst="rect">
              <a:avLst/>
            </a:prstGeom>
          </p:spPr>
          <p:txBody>
            <a:bodyPr wrap="square" anchor="ctr">
              <a:spAutoFit/>
            </a:bodyPr>
            <a:lstStyle/>
            <a:p>
              <a:r>
                <a:rPr lang="en-US" sz="2000" dirty="0" smtClean="0"/>
                <a:t>Own, operate, maintain their water system. Monitor and upload performance data.</a:t>
              </a:r>
            </a:p>
          </p:txBody>
        </p:sp>
        <p:sp>
          <p:nvSpPr>
            <p:cNvPr id="9" name="Rounded Rectangle 8">
              <a:hlinkClick r:id="" action="ppaction://noaction"/>
            </p:cNvPr>
            <p:cNvSpPr/>
            <p:nvPr/>
          </p:nvSpPr>
          <p:spPr>
            <a:xfrm>
              <a:off x="381000" y="4929426"/>
              <a:ext cx="1828800" cy="7315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tx2"/>
                  </a:solidFill>
                </a:rPr>
                <a:t>Water boards</a:t>
              </a:r>
              <a:endParaRPr lang="en-US" sz="1600">
                <a:solidFill>
                  <a:schemeClr val="tx2"/>
                </a:solidFill>
              </a:endParaRPr>
            </a:p>
          </p:txBody>
        </p:sp>
      </p:grpSp>
      <p:grpSp>
        <p:nvGrpSpPr>
          <p:cNvPr id="16" name="Group 27"/>
          <p:cNvGrpSpPr/>
          <p:nvPr/>
        </p:nvGrpSpPr>
        <p:grpSpPr>
          <a:xfrm>
            <a:off x="381000" y="6050280"/>
            <a:ext cx="7598173" cy="731520"/>
            <a:chOff x="381000" y="6050280"/>
            <a:chExt cx="7598173" cy="731520"/>
          </a:xfrm>
        </p:grpSpPr>
        <p:sp>
          <p:nvSpPr>
            <p:cNvPr id="13" name="Rounded Rectangle 12">
              <a:hlinkClick r:id="" action="ppaction://noaction"/>
            </p:cNvPr>
            <p:cNvSpPr/>
            <p:nvPr/>
          </p:nvSpPr>
          <p:spPr>
            <a:xfrm>
              <a:off x="381000" y="6050280"/>
              <a:ext cx="1828800" cy="7315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Community Members</a:t>
              </a:r>
              <a:endParaRPr lang="en-US" sz="1600" dirty="0">
                <a:solidFill>
                  <a:schemeClr val="tx2"/>
                </a:solidFill>
              </a:endParaRPr>
            </a:p>
          </p:txBody>
        </p:sp>
        <p:sp>
          <p:nvSpPr>
            <p:cNvPr id="14" name="Rectangle 13"/>
            <p:cNvSpPr/>
            <p:nvPr/>
          </p:nvSpPr>
          <p:spPr>
            <a:xfrm>
              <a:off x="2514600" y="6229290"/>
              <a:ext cx="5464573" cy="400110"/>
            </a:xfrm>
            <a:prstGeom prst="rect">
              <a:avLst/>
            </a:prstGeom>
          </p:spPr>
          <p:txBody>
            <a:bodyPr wrap="none" anchor="ctr">
              <a:spAutoFit/>
            </a:bodyPr>
            <a:lstStyle/>
            <a:p>
              <a:r>
                <a:rPr lang="en-US" sz="2000" dirty="0" smtClean="0">
                  <a:latin typeface="+mn-lt"/>
                </a:rPr>
                <a:t>Conserve water, drink safe water, and pay the tariff</a:t>
              </a:r>
              <a:endParaRPr lang="en-US" sz="2000" dirty="0">
                <a:latin typeface="+mn-lt"/>
              </a:endParaRPr>
            </a:p>
          </p:txBody>
        </p:sp>
      </p:grpSp>
      <p:grpSp>
        <p:nvGrpSpPr>
          <p:cNvPr id="17" name="Group 23"/>
          <p:cNvGrpSpPr/>
          <p:nvPr/>
        </p:nvGrpSpPr>
        <p:grpSpPr>
          <a:xfrm>
            <a:off x="381000" y="1417022"/>
            <a:ext cx="7105859" cy="881360"/>
            <a:chOff x="381000" y="1417022"/>
            <a:chExt cx="7105859" cy="881360"/>
          </a:xfrm>
        </p:grpSpPr>
        <p:sp>
          <p:nvSpPr>
            <p:cNvPr id="4" name="Rounded Rectangle 3">
              <a:hlinkClick r:id="" action="ppaction://noaction"/>
            </p:cNvPr>
            <p:cNvSpPr/>
            <p:nvPr/>
          </p:nvSpPr>
          <p:spPr>
            <a:xfrm>
              <a:off x="381000" y="1566862"/>
              <a:ext cx="1828800" cy="73152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1"/>
                  </a:solidFill>
                </a:rPr>
                <a:t>Cornell U</a:t>
              </a:r>
            </a:p>
            <a:p>
              <a:pPr algn="ctr"/>
              <a:r>
                <a:rPr lang="en-US" sz="1600" smtClean="0">
                  <a:solidFill>
                    <a:schemeClr val="bg1"/>
                  </a:solidFill>
                </a:rPr>
                <a:t>AguaClara R&amp;D</a:t>
              </a:r>
            </a:p>
          </p:txBody>
        </p:sp>
        <p:sp>
          <p:nvSpPr>
            <p:cNvPr id="15" name="Rectangle 14"/>
            <p:cNvSpPr/>
            <p:nvPr/>
          </p:nvSpPr>
          <p:spPr>
            <a:xfrm>
              <a:off x="2514600" y="1417022"/>
              <a:ext cx="4972259" cy="881360"/>
            </a:xfrm>
            <a:prstGeom prst="rect">
              <a:avLst/>
            </a:prstGeom>
          </p:spPr>
          <p:txBody>
            <a:bodyPr wrap="none" anchor="ctr">
              <a:noAutofit/>
            </a:bodyPr>
            <a:lstStyle/>
            <a:p>
              <a:r>
                <a:rPr lang="en-US" sz="2000" dirty="0" smtClean="0">
                  <a:latin typeface="+mn-lt"/>
                </a:rPr>
                <a:t>Investigation, innovation, education, and design</a:t>
              </a:r>
              <a:endParaRPr lang="en-US" sz="2000" dirty="0">
                <a:latin typeface="+mn-lt"/>
              </a:endParaRPr>
            </a:p>
          </p:txBody>
        </p:sp>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280493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rctx="PPT">
                                        <p:cTn id="10" dur="indefinite"/>
                                        <p:tgtEl>
                                          <p:spTgt spid="17"/>
                                        </p:tgtEl>
                                        <p:attrNameLst>
                                          <p:attrName>style.opacity</p:attrName>
                                        </p:attrNameLst>
                                      </p:cBhvr>
                                      <p:to>
                                        <p:strVal val="0.5"/>
                                      </p:to>
                                    </p:set>
                                    <p:animEffect filter="image" prLst="opacity: 0.5">
                                      <p:cBhvr rctx="IE">
                                        <p:cTn id="11" dur="indefinite"/>
                                        <p:tgtEl>
                                          <p:spTgt spid="17"/>
                                        </p:tgtEl>
                                      </p:cBhvr>
                                    </p:animEffect>
                                  </p:childTnLst>
                                </p:cTn>
                              </p:par>
                              <p:par>
                                <p:cTn id="12" presetID="1"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3"/>
                                        </p:tgtEl>
                                        <p:attrNameLst>
                                          <p:attrName>style.opacity</p:attrName>
                                        </p:attrNameLst>
                                      </p:cBhvr>
                                      <p:to>
                                        <p:strVal val="0.5"/>
                                      </p:to>
                                    </p:set>
                                    <p:animEffect filter="image" prLst="opacity: 0.5">
                                      <p:cBhvr rctx="IE">
                                        <p:cTn id="18" dur="indefinite"/>
                                        <p:tgtEl>
                                          <p:spTgt spid="3"/>
                                        </p:tgtEl>
                                      </p:cBhvr>
                                    </p:animEffec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rctx="PPT">
                                        <p:cTn id="24" dur="indefinite"/>
                                        <p:tgtEl>
                                          <p:spTgt spid="6"/>
                                        </p:tgtEl>
                                        <p:attrNameLst>
                                          <p:attrName>style.opacity</p:attrName>
                                        </p:attrNameLst>
                                      </p:cBhvr>
                                      <p:to>
                                        <p:strVal val="0.5"/>
                                      </p:to>
                                    </p:set>
                                    <p:animEffect filter="image" prLst="opacity: 0.5">
                                      <p:cBhvr rctx="IE">
                                        <p:cTn id="25" dur="indefinite"/>
                                        <p:tgtEl>
                                          <p:spTgt spid="6"/>
                                        </p:tgtEl>
                                      </p:cBhvr>
                                    </p:animEffect>
                                  </p:childTnLst>
                                </p:cTn>
                              </p:par>
                              <p:par>
                                <p:cTn id="26" presetID="1" presetClass="entr" presetSubtype="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9" presetClass="emph" presetSubtype="0" nodeType="clickEffect">
                                  <p:stCondLst>
                                    <p:cond delay="0"/>
                                  </p:stCondLst>
                                  <p:childTnLst>
                                    <p:set>
                                      <p:cBhvr rctx="PPT">
                                        <p:cTn id="31" dur="indefinite"/>
                                        <p:tgtEl>
                                          <p:spTgt spid="8"/>
                                        </p:tgtEl>
                                        <p:attrNameLst>
                                          <p:attrName>style.opacity</p:attrName>
                                        </p:attrNameLst>
                                      </p:cBhvr>
                                      <p:to>
                                        <p:strVal val="0.5"/>
                                      </p:to>
                                    </p:set>
                                    <p:animEffect filter="image" prLst="opacity: 0.5">
                                      <p:cBhvr rctx="IE">
                                        <p:cTn id="32" dur="indefinite"/>
                                        <p:tgtEl>
                                          <p:spTgt spid="8"/>
                                        </p:tgtEl>
                                      </p:cBhvr>
                                    </p:animEffect>
                                  </p:childTnLst>
                                </p:cTn>
                              </p:par>
                              <p:par>
                                <p:cTn id="33" presetID="1"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Circular Arrow 12"/>
          <p:cNvSpPr/>
          <p:nvPr/>
        </p:nvSpPr>
        <p:spPr bwMode="auto">
          <a:xfrm flipH="1">
            <a:off x="2545080" y="1295400"/>
            <a:ext cx="5760720" cy="5760720"/>
          </a:xfrm>
          <a:prstGeom prst="circularArrow">
            <a:avLst>
              <a:gd name="adj1" fmla="val 9598"/>
              <a:gd name="adj2" fmla="val 1142319"/>
              <a:gd name="adj3" fmla="val 20540902"/>
              <a:gd name="adj4" fmla="val 152383"/>
              <a:gd name="adj5" fmla="val 8509"/>
            </a:avLst>
          </a:prstGeom>
          <a:solidFill>
            <a:srgbClr val="00B050"/>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1" name="5-Point Star 10"/>
          <p:cNvSpPr/>
          <p:nvPr/>
        </p:nvSpPr>
        <p:spPr bwMode="auto">
          <a:xfrm rot="5400000">
            <a:off x="3534936" y="1799064"/>
            <a:ext cx="4343400" cy="4555273"/>
          </a:xfrm>
          <a:prstGeom prst="star5">
            <a:avLst/>
          </a:prstGeom>
          <a:solidFill>
            <a:srgbClr val="DDE14B"/>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2" name="Circular Arrow 11"/>
          <p:cNvSpPr/>
          <p:nvPr/>
        </p:nvSpPr>
        <p:spPr bwMode="auto">
          <a:xfrm>
            <a:off x="2545080" y="1295400"/>
            <a:ext cx="5760720" cy="5760720"/>
          </a:xfrm>
          <a:prstGeom prst="circularArrow">
            <a:avLst>
              <a:gd name="adj1" fmla="val 9598"/>
              <a:gd name="adj2" fmla="val 1142319"/>
              <a:gd name="adj3" fmla="val 20540902"/>
              <a:gd name="adj4" fmla="val 152383"/>
              <a:gd name="adj5" fmla="val 8509"/>
            </a:avLst>
          </a:prstGeom>
          <a:solidFill>
            <a:srgbClr val="00B050"/>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 name="Title 1"/>
          <p:cNvSpPr>
            <a:spLocks noGrp="1"/>
          </p:cNvSpPr>
          <p:nvPr>
            <p:ph type="title"/>
          </p:nvPr>
        </p:nvSpPr>
        <p:spPr/>
        <p:txBody>
          <a:bodyPr/>
          <a:lstStyle/>
          <a:p>
            <a:r>
              <a:rPr lang="en-US" sz="3200" dirty="0" smtClean="0"/>
              <a:t>Sharing understanding, feedback, and innovation</a:t>
            </a:r>
            <a:endParaRPr lang="en-US" sz="3200" dirty="0"/>
          </a:p>
        </p:txBody>
      </p:sp>
      <p:sp>
        <p:nvSpPr>
          <p:cNvPr id="3" name="Rounded Rectangle 2">
            <a:hlinkClick r:id="" action="ppaction://noaction"/>
          </p:cNvPr>
          <p:cNvSpPr/>
          <p:nvPr/>
        </p:nvSpPr>
        <p:spPr>
          <a:xfrm>
            <a:off x="381000" y="2687716"/>
            <a:ext cx="1828800" cy="731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AguaClara LLC</a:t>
            </a:r>
          </a:p>
        </p:txBody>
      </p:sp>
      <p:sp>
        <p:nvSpPr>
          <p:cNvPr id="4" name="Rounded Rectangle 3">
            <a:hlinkClick r:id="" action="ppaction://noaction"/>
          </p:cNvPr>
          <p:cNvSpPr/>
          <p:nvPr/>
        </p:nvSpPr>
        <p:spPr>
          <a:xfrm>
            <a:off x="381000" y="3808571"/>
            <a:ext cx="1828800" cy="73152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tx2"/>
                </a:solidFill>
              </a:rPr>
              <a:t>Implementation Partners</a:t>
            </a:r>
            <a:endParaRPr lang="en-US" sz="1600">
              <a:solidFill>
                <a:schemeClr val="tx2"/>
              </a:solidFill>
            </a:endParaRPr>
          </a:p>
        </p:txBody>
      </p:sp>
      <p:sp>
        <p:nvSpPr>
          <p:cNvPr id="5" name="Rounded Rectangle 4">
            <a:hlinkClick r:id="" action="ppaction://noaction"/>
          </p:cNvPr>
          <p:cNvSpPr/>
          <p:nvPr/>
        </p:nvSpPr>
        <p:spPr>
          <a:xfrm>
            <a:off x="381000" y="4929426"/>
            <a:ext cx="1828800" cy="7315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Water Boards</a:t>
            </a:r>
            <a:endParaRPr lang="en-US" sz="1600" dirty="0">
              <a:solidFill>
                <a:schemeClr val="tx2"/>
              </a:solidFill>
            </a:endParaRPr>
          </a:p>
        </p:txBody>
      </p:sp>
      <p:sp>
        <p:nvSpPr>
          <p:cNvPr id="6" name="Rounded Rectangle 5">
            <a:hlinkClick r:id="" action="ppaction://noaction"/>
          </p:cNvPr>
          <p:cNvSpPr/>
          <p:nvPr/>
        </p:nvSpPr>
        <p:spPr>
          <a:xfrm>
            <a:off x="381000" y="6050280"/>
            <a:ext cx="1828800" cy="7315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Community Members</a:t>
            </a:r>
            <a:endParaRPr lang="en-US" sz="1600" dirty="0">
              <a:solidFill>
                <a:schemeClr val="tx2"/>
              </a:solidFill>
            </a:endParaRPr>
          </a:p>
        </p:txBody>
      </p:sp>
      <p:sp>
        <p:nvSpPr>
          <p:cNvPr id="7" name="Rounded Rectangle 6">
            <a:hlinkClick r:id="" action="ppaction://noaction"/>
          </p:cNvPr>
          <p:cNvSpPr/>
          <p:nvPr/>
        </p:nvSpPr>
        <p:spPr>
          <a:xfrm>
            <a:off x="381000" y="1566862"/>
            <a:ext cx="1828800" cy="73152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1"/>
                </a:solidFill>
              </a:rPr>
              <a:t>Cornell U</a:t>
            </a:r>
          </a:p>
          <a:p>
            <a:pPr algn="ctr"/>
            <a:r>
              <a:rPr lang="en-US" sz="1600" smtClean="0">
                <a:solidFill>
                  <a:schemeClr val="bg1"/>
                </a:solidFill>
              </a:rPr>
              <a:t>AguaClara R&amp;D</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558659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3.33333E-6 -2.96296E-6 L 0.23333 0.50718 " pathEditMode="relative" rAng="0" ptsTypes="AA">
                                      <p:cBhvr>
                                        <p:cTn id="6" dur="2000" fill="hold"/>
                                        <p:tgtEl>
                                          <p:spTgt spid="7"/>
                                        </p:tgtEl>
                                        <p:attrNameLst>
                                          <p:attrName>ppt_x</p:attrName>
                                          <p:attrName>ppt_y</p:attrName>
                                        </p:attrNameLst>
                                      </p:cBhvr>
                                      <p:rCtr x="11700" y="25300"/>
                                    </p:animMotion>
                                  </p:childTnLst>
                                </p:cTn>
                              </p:par>
                              <p:par>
                                <p:cTn id="7" presetID="63" presetClass="path" presetSubtype="0" accel="50000" decel="50000" fill="hold" grpId="0" nodeType="withEffect">
                                  <p:stCondLst>
                                    <p:cond delay="0"/>
                                  </p:stCondLst>
                                  <p:childTnLst>
                                    <p:animMotion origin="layout" path="M 3.33333E-6 1.11111E-6 L 0.23333 -0.04514 " pathEditMode="relative" rAng="0" ptsTypes="AA">
                                      <p:cBhvr>
                                        <p:cTn id="8" dur="2000" fill="hold"/>
                                        <p:tgtEl>
                                          <p:spTgt spid="3"/>
                                        </p:tgtEl>
                                        <p:attrNameLst>
                                          <p:attrName>ppt_x</p:attrName>
                                          <p:attrName>ppt_y</p:attrName>
                                        </p:attrNameLst>
                                      </p:cBhvr>
                                      <p:rCtr x="11700" y="-2300"/>
                                    </p:animMotion>
                                  </p:childTnLst>
                                </p:cTn>
                              </p:par>
                              <p:par>
                                <p:cTn id="9" presetID="63" presetClass="path" presetSubtype="0" accel="50000" decel="50000" fill="hold" grpId="0" nodeType="withEffect">
                                  <p:stCondLst>
                                    <p:cond delay="0"/>
                                  </p:stCondLst>
                                  <p:childTnLst>
                                    <p:animMotion origin="layout" path="M 3.33333E-6 -4.81481E-6 L 0.54166 -0.33078 " pathEditMode="relative" rAng="0" ptsTypes="AA">
                                      <p:cBhvr>
                                        <p:cTn id="10" dur="2000" fill="hold"/>
                                        <p:tgtEl>
                                          <p:spTgt spid="4"/>
                                        </p:tgtEl>
                                        <p:attrNameLst>
                                          <p:attrName>ppt_x</p:attrName>
                                          <p:attrName>ppt_y</p:attrName>
                                        </p:attrNameLst>
                                      </p:cBhvr>
                                      <p:rCtr x="27100" y="-16600"/>
                                    </p:animMotion>
                                  </p:childTnLst>
                                </p:cTn>
                              </p:par>
                              <p:par>
                                <p:cTn id="11" presetID="63" presetClass="path" presetSubtype="0" accel="50000" decel="50000" fill="hold" grpId="0" nodeType="withEffect">
                                  <p:stCondLst>
                                    <p:cond delay="0"/>
                                  </p:stCondLst>
                                  <p:childTnLst>
                                    <p:animMotion origin="layout" path="M 3.33333E-6 -7.40741E-7 L 0.73333 -0.17199 " pathEditMode="relative" rAng="0" ptsTypes="AA">
                                      <p:cBhvr>
                                        <p:cTn id="12" dur="2000" fill="hold"/>
                                        <p:tgtEl>
                                          <p:spTgt spid="5"/>
                                        </p:tgtEl>
                                        <p:attrNameLst>
                                          <p:attrName>ppt_x</p:attrName>
                                          <p:attrName>ppt_y</p:attrName>
                                        </p:attrNameLst>
                                      </p:cBhvr>
                                      <p:rCtr x="36700" y="-8600"/>
                                    </p:animMotion>
                                  </p:childTnLst>
                                </p:cTn>
                              </p:par>
                              <p:par>
                                <p:cTn id="13" presetID="63" presetClass="path" presetSubtype="0" accel="50000" decel="50000" fill="hold" grpId="0" nodeType="withEffect">
                                  <p:stCondLst>
                                    <p:cond delay="0"/>
                                  </p:stCondLst>
                                  <p:childTnLst>
                                    <p:animMotion origin="layout" path="M 3.33333E-6 3.33333E-6 L 0.54166 -0.02431 " pathEditMode="relative" rAng="0" ptsTypes="AA">
                                      <p:cBhvr>
                                        <p:cTn id="14" dur="2000" fill="hold"/>
                                        <p:tgtEl>
                                          <p:spTgt spid="6"/>
                                        </p:tgtEl>
                                        <p:attrNameLst>
                                          <p:attrName>ppt_x</p:attrName>
                                          <p:attrName>ppt_y</p:attrName>
                                        </p:attrNameLst>
                                      </p:cBhvr>
                                      <p:rCtr x="27100" y="-1200"/>
                                    </p:animMotion>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2000"/>
                                        <p:tgtEl>
                                          <p:spTgt spid="11"/>
                                        </p:tgtEl>
                                      </p:cBhvr>
                                    </p:animEffect>
                                    <p:set>
                                      <p:cBhvr>
                                        <p:cTn id="23" dur="1" fill="hold">
                                          <p:stCondLst>
                                            <p:cond delay="1999"/>
                                          </p:stCondLst>
                                        </p:cTn>
                                        <p:tgtEl>
                                          <p:spTgt spid="11"/>
                                        </p:tgtEl>
                                        <p:attrNameLst>
                                          <p:attrName>style.visibility</p:attrName>
                                        </p:attrNameLst>
                                      </p:cBhvr>
                                      <p:to>
                                        <p:strVal val="hidden"/>
                                      </p:to>
                                    </p:set>
                                  </p:childTnLst>
                                </p:cTn>
                              </p:par>
                              <p:par>
                                <p:cTn id="24" presetID="1"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par>
                                <p:cTn id="26" presetID="8" presetClass="emph" presetSubtype="0" repeatCount="indefinite" fill="hold" grpId="0" nodeType="withEffect">
                                  <p:stCondLst>
                                    <p:cond delay="0"/>
                                  </p:stCondLst>
                                  <p:endCondLst>
                                    <p:cond evt="onNext" delay="0">
                                      <p:tgtEl>
                                        <p:sldTgt/>
                                      </p:tgtEl>
                                    </p:cond>
                                  </p:endCondLst>
                                  <p:childTnLst>
                                    <p:animRot by="21600000">
                                      <p:cBhvr>
                                        <p:cTn id="27" dur="2000" fill="hold"/>
                                        <p:tgtEl>
                                          <p:spTgt spid="12"/>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par>
                                <p:cTn id="33" presetID="1" presetClass="entr" presetSubtype="0" fill="hold" grpId="1"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8" presetClass="emph" presetSubtype="0" repeatCount="indefinite" fill="hold" grpId="0" nodeType="withEffect">
                                  <p:stCondLst>
                                    <p:cond delay="0"/>
                                  </p:stCondLst>
                                  <p:endCondLst>
                                    <p:cond evt="onNext" delay="0">
                                      <p:tgtEl>
                                        <p:sldTgt/>
                                      </p:tgtEl>
                                    </p:cond>
                                  </p:endCondLst>
                                  <p:childTnLst>
                                    <p:animRot by="-21600000">
                                      <p:cBhvr>
                                        <p:cTn id="36" dur="2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1" grpId="0" animBg="1"/>
      <p:bldP spid="11" grpId="1" animBg="1"/>
      <p:bldP spid="12" grpId="0" animBg="1"/>
      <p:bldP spid="12" grpId="1" animBg="1"/>
      <p:bldP spid="12" grpId="2" animBg="1"/>
      <p:bldP spid="3" grpId="0" animBg="1"/>
      <p:bldP spid="4" grpId="0" animBg="1"/>
      <p:bldP spid="5" grpId="0" animBg="1"/>
      <p:bldP spid="6" grpId="0" animBg="1"/>
      <p:bldP spid="7" grpId="0" animBg="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Rounded Rectangle 28">
            <a:hlinkClick r:id="rId3"/>
          </p:cNvPr>
          <p:cNvSpPr/>
          <p:nvPr/>
        </p:nvSpPr>
        <p:spPr>
          <a:xfrm>
            <a:off x="5943600" y="3276600"/>
            <a:ext cx="2743200" cy="12192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Capstone Design Course</a:t>
            </a:r>
          </a:p>
          <a:p>
            <a:pPr algn="ctr"/>
            <a:r>
              <a:rPr lang="en-US" dirty="0" smtClean="0">
                <a:solidFill>
                  <a:schemeClr val="tx2"/>
                </a:solidFill>
              </a:rPr>
              <a:t>CEE 4540: Sustainable Municipal Drinking Water Treatment</a:t>
            </a:r>
          </a:p>
        </p:txBody>
      </p:sp>
      <p:grpSp>
        <p:nvGrpSpPr>
          <p:cNvPr id="2" name="Group 51"/>
          <p:cNvGrpSpPr/>
          <p:nvPr/>
        </p:nvGrpSpPr>
        <p:grpSpPr>
          <a:xfrm>
            <a:off x="381000" y="1905000"/>
            <a:ext cx="4876800" cy="4076700"/>
            <a:chOff x="0" y="1981200"/>
            <a:chExt cx="4876800" cy="4076700"/>
          </a:xfrm>
        </p:grpSpPr>
        <p:sp>
          <p:nvSpPr>
            <p:cNvPr id="39" name="Rounded Rectangle 38"/>
            <p:cNvSpPr/>
            <p:nvPr/>
          </p:nvSpPr>
          <p:spPr>
            <a:xfrm>
              <a:off x="0" y="1981200"/>
              <a:ext cx="4876800" cy="4076700"/>
            </a:xfrm>
            <a:prstGeom prst="roundRect">
              <a:avLst>
                <a:gd name="adj" fmla="val 12271"/>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nvGrpSpPr>
            <p:cNvPr id="3" name="Group 48"/>
            <p:cNvGrpSpPr/>
            <p:nvPr/>
          </p:nvGrpSpPr>
          <p:grpSpPr>
            <a:xfrm>
              <a:off x="304800" y="2743200"/>
              <a:ext cx="4267200" cy="3200400"/>
              <a:chOff x="1371600" y="2743200"/>
              <a:chExt cx="4267200" cy="3200400"/>
            </a:xfrm>
          </p:grpSpPr>
          <p:sp>
            <p:nvSpPr>
              <p:cNvPr id="28" name="Rounded Rectangle 27"/>
              <p:cNvSpPr/>
              <p:nvPr/>
            </p:nvSpPr>
            <p:spPr>
              <a:xfrm>
                <a:off x="1371600" y="4114800"/>
                <a:ext cx="2514600" cy="18288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Project Based Courses</a:t>
                </a:r>
              </a:p>
              <a:p>
                <a:pPr algn="ctr"/>
                <a:r>
                  <a:rPr lang="en-US" dirty="0" smtClean="0">
                    <a:solidFill>
                      <a:schemeClr val="tx2"/>
                    </a:solidFill>
                  </a:rPr>
                  <a:t>AguaClara: Sustainable Water Supply Project*</a:t>
                </a:r>
              </a:p>
              <a:p>
                <a:pPr algn="ctr"/>
                <a:r>
                  <a:rPr lang="en-US" dirty="0" smtClean="0">
                    <a:solidFill>
                      <a:schemeClr val="tx2"/>
                    </a:solidFill>
                    <a:hlinkClick r:id="rId4"/>
                  </a:rPr>
                  <a:t>CEE 2550</a:t>
                </a:r>
                <a:endParaRPr lang="en-US" dirty="0" smtClean="0">
                  <a:solidFill>
                    <a:schemeClr val="tx2"/>
                  </a:solidFill>
                </a:endParaRPr>
              </a:p>
              <a:p>
                <a:pPr algn="ctr"/>
                <a:r>
                  <a:rPr lang="en-US" dirty="0" smtClean="0">
                    <a:solidFill>
                      <a:schemeClr val="tx2"/>
                    </a:solidFill>
                    <a:hlinkClick r:id="rId5"/>
                  </a:rPr>
                  <a:t>CEE 4550</a:t>
                </a:r>
                <a:endParaRPr lang="en-US" dirty="0" smtClean="0">
                  <a:solidFill>
                    <a:schemeClr val="tx2"/>
                  </a:solidFill>
                </a:endParaRPr>
              </a:p>
              <a:p>
                <a:pPr algn="ctr"/>
                <a:r>
                  <a:rPr lang="en-US" dirty="0" smtClean="0">
                    <a:solidFill>
                      <a:schemeClr val="tx2"/>
                    </a:solidFill>
                    <a:hlinkClick r:id="rId6"/>
                  </a:rPr>
                  <a:t>CEE 5051/5052</a:t>
                </a:r>
                <a:endParaRPr lang="en-US" dirty="0" smtClean="0">
                  <a:solidFill>
                    <a:schemeClr val="tx2"/>
                  </a:solidFill>
                </a:endParaRPr>
              </a:p>
            </p:txBody>
          </p:sp>
          <p:sp>
            <p:nvSpPr>
              <p:cNvPr id="30" name="Rounded Rectangle 29"/>
              <p:cNvSpPr/>
              <p:nvPr/>
            </p:nvSpPr>
            <p:spPr>
              <a:xfrm>
                <a:off x="1371600" y="2743200"/>
                <a:ext cx="4267200" cy="12192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Graduate Research</a:t>
                </a:r>
              </a:p>
              <a:p>
                <a:pPr algn="ctr"/>
                <a:r>
                  <a:rPr lang="en-US" dirty="0" smtClean="0">
                    <a:solidFill>
                      <a:schemeClr val="tx2"/>
                    </a:solidFill>
                  </a:rPr>
                  <a:t>Fundamental physical chemical processes for enhanced drinking water &amp; wastewater treatment</a:t>
                </a:r>
              </a:p>
            </p:txBody>
          </p:sp>
          <p:sp>
            <p:nvSpPr>
              <p:cNvPr id="38" name="Rounded Rectangle 37">
                <a:hlinkClick r:id="rId7"/>
              </p:cNvPr>
              <p:cNvSpPr/>
              <p:nvPr/>
            </p:nvSpPr>
            <p:spPr>
              <a:xfrm>
                <a:off x="4038600" y="4114800"/>
                <a:ext cx="1600200" cy="18288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Summer Internships at Cornell</a:t>
                </a:r>
              </a:p>
            </p:txBody>
          </p:sp>
        </p:grpSp>
        <p:sp>
          <p:nvSpPr>
            <p:cNvPr id="41" name="TextBox 40">
              <a:hlinkClick r:id="" action="ppaction://noaction"/>
            </p:cNvPr>
            <p:cNvSpPr txBox="1"/>
            <p:nvPr/>
          </p:nvSpPr>
          <p:spPr>
            <a:xfrm>
              <a:off x="152400" y="2133600"/>
              <a:ext cx="4627549" cy="584775"/>
            </a:xfrm>
            <a:prstGeom prst="rect">
              <a:avLst/>
            </a:prstGeom>
            <a:noFill/>
          </p:spPr>
          <p:txBody>
            <a:bodyPr wrap="none" rtlCol="0">
              <a:spAutoFit/>
            </a:bodyPr>
            <a:lstStyle/>
            <a:p>
              <a:r>
                <a:rPr lang="en-US" sz="3200" dirty="0" smtClean="0">
                  <a:latin typeface="+mn-lt"/>
                </a:rPr>
                <a:t>Research, Invent, &amp; Design</a:t>
              </a:r>
            </a:p>
          </p:txBody>
        </p:sp>
      </p:grpSp>
      <p:cxnSp>
        <p:nvCxnSpPr>
          <p:cNvPr id="42" name="Elbow Connector 11"/>
          <p:cNvCxnSpPr>
            <a:stCxn id="29" idx="1"/>
          </p:cNvCxnSpPr>
          <p:nvPr/>
        </p:nvCxnSpPr>
        <p:spPr>
          <a:xfrm rot="10800000">
            <a:off x="5257800" y="3886200"/>
            <a:ext cx="685800" cy="1588"/>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pic>
        <p:nvPicPr>
          <p:cNvPr id="66" name="Picture 4" descr="http://cdn1.iconfinder.com/data/icons/realistiK-new/128x128/apps/package_network.png"/>
          <p:cNvPicPr>
            <a:picLocks noChangeAspect="1" noChangeArrowheads="1"/>
          </p:cNvPicPr>
          <p:nvPr/>
        </p:nvPicPr>
        <p:blipFill>
          <a:blip r:embed="rId8" cstate="email"/>
          <a:srcRect/>
          <a:stretch>
            <a:fillRect/>
          </a:stretch>
        </p:blipFill>
        <p:spPr bwMode="auto">
          <a:xfrm>
            <a:off x="2667000" y="5029200"/>
            <a:ext cx="304800" cy="304800"/>
          </a:xfrm>
          <a:prstGeom prst="rect">
            <a:avLst/>
          </a:prstGeom>
          <a:noFill/>
        </p:spPr>
      </p:pic>
      <p:sp>
        <p:nvSpPr>
          <p:cNvPr id="20" name="Rounded Rectangle 19">
            <a:hlinkClick r:id="rId3"/>
          </p:cNvPr>
          <p:cNvSpPr/>
          <p:nvPr/>
        </p:nvSpPr>
        <p:spPr>
          <a:xfrm>
            <a:off x="5943600" y="4648200"/>
            <a:ext cx="2743200" cy="12192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CEE 4560: Engineering in Context</a:t>
            </a:r>
          </a:p>
          <a:p>
            <a:pPr algn="ctr"/>
            <a:r>
              <a:rPr lang="en-US" sz="1600" dirty="0" smtClean="0">
                <a:solidFill>
                  <a:schemeClr val="tx2"/>
                </a:solidFill>
              </a:rPr>
              <a:t>2 week trip to Honduras during January intersession</a:t>
            </a:r>
          </a:p>
        </p:txBody>
      </p:sp>
      <p:cxnSp>
        <p:nvCxnSpPr>
          <p:cNvPr id="21" name="Elbow Connector 11"/>
          <p:cNvCxnSpPr>
            <a:stCxn id="20" idx="1"/>
            <a:endCxn id="39" idx="3"/>
          </p:cNvCxnSpPr>
          <p:nvPr/>
        </p:nvCxnSpPr>
        <p:spPr>
          <a:xfrm rot="10800000">
            <a:off x="5257800" y="3943350"/>
            <a:ext cx="685800" cy="1314450"/>
          </a:xfrm>
          <a:prstGeom prst="curvedConnector3">
            <a:avLst>
              <a:gd name="adj1" fmla="val 50000"/>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Elbow Connector 11"/>
          <p:cNvCxnSpPr>
            <a:stCxn id="20" idx="1"/>
            <a:endCxn id="29" idx="1"/>
          </p:cNvCxnSpPr>
          <p:nvPr/>
        </p:nvCxnSpPr>
        <p:spPr>
          <a:xfrm rot="10800000">
            <a:off x="5943600" y="3886200"/>
            <a:ext cx="12700" cy="1371600"/>
          </a:xfrm>
          <a:prstGeom prst="curvedConnector3">
            <a:avLst>
              <a:gd name="adj1" fmla="val 1800000"/>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10594" name="AutoShape 2" descr="https://mail-attachment.googleusercontent.com/attachment/?ui=2&amp;ik=4132c39bb2&amp;view=att&amp;th=1375d4c5d73b9e64&amp;attid=0.1&amp;disp=inline&amp;realattid=f_h2chvu3u0&amp;safe=1&amp;zw&amp;saduie=AG9B_P_b6rSed0nIYgcE4vMDVOjB&amp;sadet=1338383546706&amp;sads=caRhzDcn8ffiYKDKIpE6s8Ge1_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2" name="Title 31"/>
          <p:cNvSpPr>
            <a:spLocks noGrp="1"/>
          </p:cNvSpPr>
          <p:nvPr>
            <p:ph type="title"/>
          </p:nvPr>
        </p:nvSpPr>
        <p:spPr/>
        <p:txBody>
          <a:bodyPr/>
          <a:lstStyle/>
          <a:p>
            <a:r>
              <a:rPr lang="en-US" noProof="0" dirty="0" smtClean="0"/>
              <a:t>AguaClara at Cornell</a:t>
            </a:r>
          </a:p>
        </p:txBody>
      </p:sp>
      <p:sp>
        <p:nvSpPr>
          <p:cNvPr id="22" name="TextBox 21"/>
          <p:cNvSpPr txBox="1"/>
          <p:nvPr/>
        </p:nvSpPr>
        <p:spPr>
          <a:xfrm>
            <a:off x="1857500" y="6086433"/>
            <a:ext cx="1930850" cy="369332"/>
          </a:xfrm>
          <a:prstGeom prst="rect">
            <a:avLst/>
          </a:prstGeom>
          <a:noFill/>
        </p:spPr>
        <p:txBody>
          <a:bodyPr wrap="none" rtlCol="0">
            <a:spAutoFit/>
          </a:bodyPr>
          <a:lstStyle/>
          <a:p>
            <a:r>
              <a:rPr lang="en-US" dirty="0" smtClean="0">
                <a:latin typeface="+mn-lt"/>
              </a:rPr>
              <a:t>Service &amp; Learning</a:t>
            </a:r>
          </a:p>
        </p:txBody>
      </p:sp>
      <p:cxnSp>
        <p:nvCxnSpPr>
          <p:cNvPr id="25" name="Straight Arrow Connector 24"/>
          <p:cNvCxnSpPr>
            <a:stCxn id="22" idx="0"/>
            <a:endCxn id="39" idx="2"/>
          </p:cNvCxnSpPr>
          <p:nvPr/>
        </p:nvCxnSpPr>
        <p:spPr>
          <a:xfrm flipH="1" flipV="1">
            <a:off x="2819400" y="5981700"/>
            <a:ext cx="3525" cy="1047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345220" y="6096000"/>
            <a:ext cx="1930850" cy="369332"/>
          </a:xfrm>
          <a:prstGeom prst="rect">
            <a:avLst/>
          </a:prstGeom>
          <a:noFill/>
        </p:spPr>
        <p:txBody>
          <a:bodyPr wrap="none" rtlCol="0">
            <a:spAutoFit/>
          </a:bodyPr>
          <a:lstStyle/>
          <a:p>
            <a:r>
              <a:rPr lang="en-US" dirty="0" smtClean="0">
                <a:latin typeface="+mn-lt"/>
              </a:rPr>
              <a:t>Learning &amp; Service</a:t>
            </a:r>
          </a:p>
        </p:txBody>
      </p:sp>
      <p:cxnSp>
        <p:nvCxnSpPr>
          <p:cNvPr id="27" name="Straight Arrow Connector 26"/>
          <p:cNvCxnSpPr>
            <a:stCxn id="26" idx="0"/>
            <a:endCxn id="20" idx="2"/>
          </p:cNvCxnSpPr>
          <p:nvPr/>
        </p:nvCxnSpPr>
        <p:spPr>
          <a:xfrm flipV="1">
            <a:off x="7310645" y="5867400"/>
            <a:ext cx="4555"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AguaClara is…</a:t>
            </a:r>
            <a:endParaRPr lang="en-US" dirty="0"/>
          </a:p>
        </p:txBody>
      </p:sp>
      <p:sp>
        <p:nvSpPr>
          <p:cNvPr id="3" name="Content Placeholder 2"/>
          <p:cNvSpPr>
            <a:spLocks noGrp="1"/>
          </p:cNvSpPr>
          <p:nvPr>
            <p:ph idx="1"/>
          </p:nvPr>
        </p:nvSpPr>
        <p:spPr/>
        <p:txBody>
          <a:bodyPr/>
          <a:lstStyle/>
          <a:p>
            <a:r>
              <a:rPr lang="en-US" dirty="0" smtClean="0"/>
              <a:t>A philosophy of win/win/win for sustainability</a:t>
            </a:r>
          </a:p>
          <a:p>
            <a:r>
              <a:rPr lang="en-US" dirty="0" smtClean="0"/>
              <a:t>Human AND environment friendly</a:t>
            </a:r>
          </a:p>
          <a:p>
            <a:r>
              <a:rPr lang="en-US" dirty="0" smtClean="0"/>
              <a:t>Smart systems engineering</a:t>
            </a:r>
          </a:p>
          <a:p>
            <a:r>
              <a:rPr lang="en-US" dirty="0" smtClean="0"/>
              <a:t>Sustainable systems</a:t>
            </a:r>
          </a:p>
          <a:p>
            <a:pPr lvl="1"/>
            <a:r>
              <a:rPr lang="en-US" dirty="0" smtClean="0"/>
              <a:t>Highly valued product – willing payment of tariff</a:t>
            </a:r>
          </a:p>
          <a:p>
            <a:pPr lvl="1"/>
            <a:r>
              <a:rPr lang="en-US" dirty="0" smtClean="0"/>
              <a:t>Technical support system</a:t>
            </a:r>
          </a:p>
          <a:p>
            <a:pPr lvl="1"/>
            <a:r>
              <a:rPr lang="en-US" dirty="0" smtClean="0"/>
              <a:t>Feedback loop for continual improvements</a:t>
            </a:r>
          </a:p>
          <a:p>
            <a:r>
              <a:rPr lang="en-US" dirty="0" smtClean="0"/>
              <a:t>A third way (not lousy low tech, not hopeless high tech)</a:t>
            </a:r>
          </a:p>
          <a:p>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for Mega-Impact</a:t>
            </a:r>
            <a:endParaRPr lang="en-US" dirty="0"/>
          </a:p>
        </p:txBody>
      </p:sp>
      <p:sp>
        <p:nvSpPr>
          <p:cNvPr id="3" name="Content Placeholder 2"/>
          <p:cNvSpPr>
            <a:spLocks noGrp="1"/>
          </p:cNvSpPr>
          <p:nvPr>
            <p:ph idx="1"/>
          </p:nvPr>
        </p:nvSpPr>
        <p:spPr/>
        <p:txBody>
          <a:bodyPr/>
          <a:lstStyle/>
          <a:p>
            <a:r>
              <a:rPr lang="en-US" sz="3600" dirty="0" smtClean="0"/>
              <a:t>The complex infrastructure systems that rely on electronics, software, automation are</a:t>
            </a:r>
          </a:p>
          <a:p>
            <a:pPr lvl="1"/>
            <a:r>
              <a:rPr lang="en-US" sz="3200" dirty="0" smtClean="0"/>
              <a:t>unreliable, expensive to maintain, high labor costs, short-lived, disempowering</a:t>
            </a:r>
          </a:p>
          <a:p>
            <a:r>
              <a:rPr lang="en-US" sz="3600" dirty="0" smtClean="0"/>
              <a:t>The elegantly simple AguaClara designs rely on sophisticated fluid mechanics and particle dynamics to be</a:t>
            </a:r>
          </a:p>
          <a:p>
            <a:pPr lvl="1"/>
            <a:r>
              <a:rPr lang="en-US" sz="3200" dirty="0"/>
              <a:t>r</a:t>
            </a:r>
            <a:r>
              <a:rPr lang="en-US" sz="3200" dirty="0" smtClean="0"/>
              <a:t>esilient, low cost, long life, empowering</a:t>
            </a:r>
          </a:p>
        </p:txBody>
      </p:sp>
      <p:pic>
        <p:nvPicPr>
          <p:cNvPr id="1026" name="Picture 2"/>
          <p:cNvPicPr>
            <a:picLocks noChangeAspect="1" noChangeArrowheads="1"/>
          </p:cNvPicPr>
          <p:nvPr/>
        </p:nvPicPr>
        <p:blipFill rotWithShape="1">
          <a:blip r:embed="rId2" cstate="print">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3">
                    <a14:imgEffect>
                      <a14:colorTemperature colorTemp="72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9539" r="22333"/>
          <a:stretch/>
        </p:blipFill>
        <p:spPr bwMode="auto">
          <a:xfrm>
            <a:off x="7931019" y="2743200"/>
            <a:ext cx="1212982" cy="156505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69751559"/>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_PE_POLL_EMBED_ID" val="37ab2152-ba59-4a39-9861-468658558ff0"/>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_PE_HAS_URLS" val="oh hey this is notes box, due to this not being an empty string. woot."/>
</p:tagLst>
</file>

<file path=ppt/theme/theme1.xml><?xml version="1.0" encoding="utf-8"?>
<a:theme xmlns:a="http://schemas.openxmlformats.org/drawingml/2006/main" name="AguaClara">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mn-lt"/>
          </a:defRPr>
        </a:defPPr>
      </a:lstStyle>
    </a:tx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xmlns:a="http://schemas.openxmlformats.org/drawingml/2006/main" name="Office Theme" id="{62F939B6-93AF-4DB8-9C6B-D6C7DFDC589F}" vid="{4A3C46E8-61CC-4603-A589-7422A47A8E4A}"/>
    </a:ext>
  </a:extLst>
</a:theme>
</file>

<file path=ppt/theme/theme4.xml><?xml version="1.0" encoding="utf-8"?>
<a:theme xmlns:a="http://schemas.openxmlformats.org/drawingml/2006/main" name="1_AguaClara">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mn-lt"/>
          </a:defRPr>
        </a:defPPr>
      </a:lstStyle>
    </a:tx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Template>
  <TotalTime>4256</TotalTime>
  <Words>843</Words>
  <Application>Microsoft Macintosh PowerPoint</Application>
  <PresentationFormat>On-screen Show (4:3)</PresentationFormat>
  <Paragraphs>91</Paragraphs>
  <Slides>12</Slides>
  <Notes>4</Notes>
  <HiddenSlides>0</HiddenSlides>
  <MMClips>1</MMClips>
  <ScaleCrop>false</ScaleCrop>
  <HeadingPairs>
    <vt:vector size="4" baseType="variant">
      <vt:variant>
        <vt:lpstr>Design Template</vt:lpstr>
      </vt:variant>
      <vt:variant>
        <vt:i4>4</vt:i4>
      </vt:variant>
      <vt:variant>
        <vt:lpstr>Slide Titles</vt:lpstr>
      </vt:variant>
      <vt:variant>
        <vt:i4>12</vt:i4>
      </vt:variant>
    </vt:vector>
  </HeadingPairs>
  <TitlesOfParts>
    <vt:vector size="16" baseType="lpstr">
      <vt:lpstr>AguaClara</vt:lpstr>
      <vt:lpstr>1_AguaClara the road</vt:lpstr>
      <vt:lpstr>1_Office Theme</vt:lpstr>
      <vt:lpstr>1_AguaClara</vt:lpstr>
      <vt:lpstr>An Introduction</vt:lpstr>
      <vt:lpstr>AguaClara…</vt:lpstr>
      <vt:lpstr>Since 2005:  AguaClara in Honduras</vt:lpstr>
      <vt:lpstr>Slide 4</vt:lpstr>
      <vt:lpstr>AguaClara Network</vt:lpstr>
      <vt:lpstr>Sharing understanding, feedback, and innovation</vt:lpstr>
      <vt:lpstr>AguaClara at Cornell</vt:lpstr>
      <vt:lpstr>AguaClara is…</vt:lpstr>
      <vt:lpstr>Design for Mega-Impact</vt:lpstr>
      <vt:lpstr>Slide 10</vt:lpstr>
      <vt:lpstr>Where are we going?</vt:lpstr>
      <vt:lpstr>Expectations for 2014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mw24</dc:creator>
  <cp:lastModifiedBy>Tori Klug</cp:lastModifiedBy>
  <cp:revision>119</cp:revision>
  <dcterms:created xsi:type="dcterms:W3CDTF">2014-01-23T17:45:59Z</dcterms:created>
  <dcterms:modified xsi:type="dcterms:W3CDTF">2014-01-23T17:46:35Z</dcterms:modified>
</cp:coreProperties>
</file>