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0"/>
  </p:notesMasterIdLst>
  <p:sldIdLst>
    <p:sldId id="256" r:id="rId2"/>
    <p:sldId id="353" r:id="rId3"/>
    <p:sldId id="354" r:id="rId4"/>
    <p:sldId id="355" r:id="rId5"/>
    <p:sldId id="356" r:id="rId6"/>
    <p:sldId id="359" r:id="rId7"/>
    <p:sldId id="357" r:id="rId8"/>
    <p:sldId id="3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64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71927" autoAdjust="0"/>
  </p:normalViewPr>
  <p:slideViewPr>
    <p:cSldViewPr>
      <p:cViewPr varScale="1">
        <p:scale>
          <a:sx n="79" d="100"/>
          <a:sy n="79" d="100"/>
        </p:scale>
        <p:origin x="102" y="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12/12/2013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12/12/2013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7088933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12/12/2013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12/12/2013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48703851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12/12/2013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12/12/2013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12/12/2013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12/12/2013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0" y="5029200"/>
            <a:ext cx="3962400" cy="624673"/>
          </a:xfrm>
        </p:spPr>
        <p:txBody>
          <a:bodyPr/>
          <a:lstStyle/>
          <a:p>
            <a:endParaRPr lang="es-HN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268998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Design Case Study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Created design document to improve the clarity of all of the files on the </a:t>
            </a:r>
            <a:r>
              <a:rPr lang="en-US" dirty="0" err="1"/>
              <a:t>AguaClara</a:t>
            </a:r>
            <a:r>
              <a:rPr lang="en-US" dirty="0"/>
              <a:t> server, and increase collaboration between people working with the same files and code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Noticed “poor” coding habits and focused on mainstreaming a process for visible coding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9025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Case Study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Section Guidelines:</a:t>
            </a:r>
            <a:endParaRPr lang="en-US" dirty="0"/>
          </a:p>
          <a:p>
            <a:pPr lvl="1"/>
            <a:r>
              <a:rPr lang="en-US" dirty="0" smtClean="0"/>
              <a:t>File </a:t>
            </a:r>
            <a:r>
              <a:rPr lang="en-US" dirty="0"/>
              <a:t>Name. </a:t>
            </a:r>
            <a:endParaRPr lang="en-US" dirty="0"/>
          </a:p>
          <a:p>
            <a:pPr lvl="1"/>
            <a:r>
              <a:rPr lang="en-US" dirty="0" smtClean="0"/>
              <a:t>References</a:t>
            </a:r>
            <a:r>
              <a:rPr lang="en-US" dirty="0"/>
              <a:t>.</a:t>
            </a:r>
            <a:endParaRPr lang="en-US" dirty="0"/>
          </a:p>
          <a:p>
            <a:pPr lvl="1"/>
            <a:r>
              <a:rPr lang="en-US" dirty="0" smtClean="0"/>
              <a:t>Input </a:t>
            </a:r>
            <a:r>
              <a:rPr lang="en-US" dirty="0"/>
              <a:t>Values.</a:t>
            </a:r>
            <a:endParaRPr lang="en-US" dirty="0"/>
          </a:p>
          <a:p>
            <a:pPr lvl="1"/>
            <a:r>
              <a:rPr lang="en-US" dirty="0" smtClean="0"/>
              <a:t>Variables/Functions</a:t>
            </a:r>
            <a:r>
              <a:rPr lang="en-US" dirty="0"/>
              <a:t>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28" name="Picture 4" descr="https://lh4.googleusercontent.com/Dd3LhY8ONAwwUpDsUIolS7PtKu1CuOXgQLDmdT4xFolES1r2UtfI7QxDzke0fCWoSocIxEHypE65f4kt2VhWSy8OTnsQeP4XnavaPpDVZFCz2tufK4r7oO1q1zkz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981201"/>
            <a:ext cx="35814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53000" y="4267200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 example on the design document documenting variables/functions.</a:t>
            </a:r>
            <a:r>
              <a:rPr lang="en-US" dirty="0"/>
              <a:t/>
            </a:r>
            <a:br>
              <a:rPr lang="en-US" dirty="0"/>
            </a:br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73987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Case Study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Investigated options of upgrading from </a:t>
            </a:r>
            <a:r>
              <a:rPr lang="en-US" dirty="0" err="1"/>
              <a:t>MathCAD</a:t>
            </a:r>
            <a:r>
              <a:rPr lang="en-US" dirty="0"/>
              <a:t> 15.0 to </a:t>
            </a:r>
            <a:r>
              <a:rPr lang="en-US" dirty="0" err="1"/>
              <a:t>MathCAD</a:t>
            </a:r>
            <a:r>
              <a:rPr lang="en-US" dirty="0"/>
              <a:t> Prime 3.0 for more functionalities</a:t>
            </a:r>
            <a:endParaRPr lang="en-US" dirty="0"/>
          </a:p>
          <a:p>
            <a:pPr lvl="1"/>
            <a:r>
              <a:rPr lang="en-US" dirty="0"/>
              <a:t>-Solve </a:t>
            </a:r>
            <a:r>
              <a:rPr lang="en-US" dirty="0" err="1"/>
              <a:t>EtFlocSedFi</a:t>
            </a:r>
            <a:r>
              <a:rPr lang="en-US" dirty="0"/>
              <a:t> disorganization issue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05400" y="4800600"/>
            <a:ext cx="381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Figure: Error page of converting </a:t>
            </a:r>
            <a:r>
              <a:rPr lang="en-US" dirty="0" err="1"/>
              <a:t>MathCAD</a:t>
            </a:r>
            <a:r>
              <a:rPr lang="en-US" dirty="0"/>
              <a:t> 15.0 files to </a:t>
            </a:r>
            <a:r>
              <a:rPr lang="en-US" dirty="0" err="1"/>
              <a:t>MathCAD</a:t>
            </a:r>
            <a:r>
              <a:rPr lang="en-US" dirty="0"/>
              <a:t> 3.0. The files have </a:t>
            </a:r>
            <a:r>
              <a:rPr lang="en-US" dirty="0" err="1"/>
              <a:t>synatax</a:t>
            </a:r>
            <a:r>
              <a:rPr lang="en-US" dirty="0"/>
              <a:t> errors that disable the program from operating similar to that of </a:t>
            </a:r>
            <a:r>
              <a:rPr lang="en-US" dirty="0" err="1"/>
              <a:t>MathCAD</a:t>
            </a:r>
            <a:r>
              <a:rPr lang="en-US" dirty="0"/>
              <a:t> 15.0.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 smtClean="0">
              <a:latin typeface="+mn-lt"/>
            </a:endParaRPr>
          </a:p>
        </p:txBody>
      </p:sp>
      <p:pic>
        <p:nvPicPr>
          <p:cNvPr id="2050" name="Picture 2" descr="https://lh3.googleusercontent.com/nJTzUmzIHgvmFcy9jjj-OlvjAIGOrjIHZSc6_b85mxlT_dP92f6k9M6ur4Gw9klQQBqxD0GfrvYSWQAB-DiRqKN7evyfmt6-bIRQ1veSgRl1n6VNndvjHxsGyQcO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28800"/>
            <a:ext cx="4038600" cy="2813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97797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Plant Cost Calculator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purpose of the plant cost calculator is to share the cost information from the website and to make this information more visible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The user will be providing the input (community size and location) to get a cost estimate to make an informed decision.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0499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Calculator Initial Design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Process:</a:t>
            </a:r>
            <a:endParaRPr lang="en-US" dirty="0"/>
          </a:p>
          <a:p>
            <a:pPr lvl="1"/>
            <a:r>
              <a:rPr lang="en-US" b="1" dirty="0"/>
              <a:t>1. </a:t>
            </a:r>
            <a:r>
              <a:rPr lang="en-US" dirty="0"/>
              <a:t>Analyze the user needs.</a:t>
            </a:r>
            <a:endParaRPr lang="en-US" dirty="0"/>
          </a:p>
          <a:p>
            <a:pPr lvl="1"/>
            <a:r>
              <a:rPr lang="en-US" b="1" dirty="0"/>
              <a:t>2.</a:t>
            </a:r>
            <a:r>
              <a:rPr lang="en-US" dirty="0"/>
              <a:t> Determining how the data will be stored.</a:t>
            </a:r>
            <a:endParaRPr lang="en-US" dirty="0"/>
          </a:p>
          <a:p>
            <a:pPr lvl="1"/>
            <a:r>
              <a:rPr lang="en-US" b="1" dirty="0"/>
              <a:t>3.</a:t>
            </a:r>
            <a:r>
              <a:rPr lang="en-US" dirty="0"/>
              <a:t> Creating the design and implementation</a:t>
            </a:r>
            <a:endParaRPr lang="en-US" dirty="0"/>
          </a:p>
          <a:p>
            <a:pPr lvl="1"/>
            <a:r>
              <a:rPr lang="en-US" b="1" dirty="0"/>
              <a:t>4.</a:t>
            </a:r>
            <a:r>
              <a:rPr lang="en-US" dirty="0"/>
              <a:t> Verifying calculations are correct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3074" name="Picture 2" descr="https://lh6.googleusercontent.com/a0O-kVC6pHm9Voo3u4tHH-9E0doogM6MjmeAW1nNNp2eL_mKPqkk1N_-4O8kBGftS5M4GetnHlB9rietzEYszBam6hempxdAsgcvWGTcW8VMVtIYEkvOTIXyesH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900" y="1600200"/>
            <a:ext cx="4000500" cy="500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6440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Future Work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Create a running prototype of the calculator and implement the calculator into the </a:t>
            </a:r>
            <a:r>
              <a:rPr lang="en-US" dirty="0" smtClean="0"/>
              <a:t>website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Researching </a:t>
            </a:r>
            <a:r>
              <a:rPr lang="en-US" dirty="0" err="1"/>
              <a:t>MathCAD</a:t>
            </a:r>
            <a:r>
              <a:rPr lang="en-US" dirty="0"/>
              <a:t> Prime 3.0 and continue to test whether the files on the </a:t>
            </a:r>
            <a:r>
              <a:rPr lang="en-US" dirty="0" err="1"/>
              <a:t>AguaClara</a:t>
            </a:r>
            <a:r>
              <a:rPr lang="en-US" dirty="0"/>
              <a:t> server </a:t>
            </a:r>
            <a:r>
              <a:rPr lang="en-US" dirty="0" smtClean="0"/>
              <a:t>work</a:t>
            </a:r>
          </a:p>
          <a:p>
            <a:pPr lvl="1"/>
            <a:r>
              <a:rPr lang="en-US" dirty="0"/>
              <a:t>Simplifying code on </a:t>
            </a:r>
            <a:r>
              <a:rPr lang="en-US" dirty="0" err="1"/>
              <a:t>EtFlocSedFi</a:t>
            </a:r>
            <a:r>
              <a:rPr lang="en-US" dirty="0"/>
              <a:t> </a:t>
            </a:r>
            <a:r>
              <a:rPr lang="en-US" dirty="0" smtClean="0"/>
              <a:t>Files</a:t>
            </a:r>
          </a:p>
          <a:p>
            <a:pPr marL="457200" lvl="1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89354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Future Challenges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Plant Cost Calculator: calculating the most accurate calculations and documenting the process.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/>
              <a:t>MathCAD</a:t>
            </a:r>
            <a:r>
              <a:rPr lang="en-US" dirty="0"/>
              <a:t> Prime 3.0: having all design drawings run “normally”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01281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English</Template>
  <TotalTime>2135</TotalTime>
  <Words>248</Words>
  <Application>Microsoft Office PowerPoint</Application>
  <PresentationFormat>On-screen Show (4:3)</PresentationFormat>
  <Paragraphs>36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Candara</vt:lpstr>
      <vt:lpstr>Wingdings</vt:lpstr>
      <vt:lpstr>AguaClara English</vt:lpstr>
      <vt:lpstr>PowerPoint Presentation</vt:lpstr>
      <vt:lpstr>Design Case Study</vt:lpstr>
      <vt:lpstr>Design Case Study</vt:lpstr>
      <vt:lpstr>Design Case Study</vt:lpstr>
      <vt:lpstr>Plant Cost Calculator</vt:lpstr>
      <vt:lpstr>Cost Calculator Initial Design</vt:lpstr>
      <vt:lpstr>Future Work</vt:lpstr>
      <vt:lpstr>Future Challenges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Library User</cp:lastModifiedBy>
  <cp:revision>47</cp:revision>
  <dcterms:created xsi:type="dcterms:W3CDTF">2013-12-01T20:00:38Z</dcterms:created>
  <dcterms:modified xsi:type="dcterms:W3CDTF">2013-12-13T04:17:05Z</dcterms:modified>
</cp:coreProperties>
</file>