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67" r:id="rId2"/>
    <p:sldId id="354" r:id="rId3"/>
    <p:sldId id="364" r:id="rId4"/>
    <p:sldId id="350" r:id="rId5"/>
    <p:sldId id="365" r:id="rId6"/>
    <p:sldId id="366" r:id="rId7"/>
    <p:sldId id="363" r:id="rId8"/>
    <p:sldId id="272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a Lorraine Croll Howell" initials="LLCH" lastIdx="1" clrIdx="0">
    <p:extLst>
      <p:ext uri="{19B8F6BF-5375-455C-9EA6-DF929625EA0E}">
        <p15:presenceInfo xmlns:p15="http://schemas.microsoft.com/office/powerpoint/2012/main" userId="S-1-5-21-1275210071-879983540-725345543-8770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CC0066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18" autoAdjust="0"/>
    <p:restoredTop sz="86375" autoAdjust="0"/>
  </p:normalViewPr>
  <p:slideViewPr>
    <p:cSldViewPr>
      <p:cViewPr varScale="1">
        <p:scale>
          <a:sx n="47" d="100"/>
          <a:sy n="47" d="100"/>
        </p:scale>
        <p:origin x="1402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7934956-6BD9-4730-928C-92DECC2021BD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8EAA2F7-BDB9-4349-AD68-31648C88C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2870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DC3341C-1F68-4B19-9E02-8A6DEA0DCC44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BE31B3D-7705-40DD-9C38-0FDF1FBE3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2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Millennials</a:t>
            </a:r>
            <a:r>
              <a:rPr lang="en-US" baseline="0" dirty="0" smtClean="0"/>
              <a:t> – less satisfied with set-up</a:t>
            </a:r>
          </a:p>
          <a:p>
            <a:r>
              <a:rPr lang="en-US" baseline="0" dirty="0" smtClean="0"/>
              <a:t>Alumni – happier with job – lonelier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31B3D-7705-40DD-9C38-0FDF1FBE3D2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824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Millennials</a:t>
            </a:r>
            <a:r>
              <a:rPr lang="en-US" baseline="0" dirty="0" smtClean="0"/>
              <a:t> – less satisfied with set-up</a:t>
            </a:r>
          </a:p>
          <a:p>
            <a:r>
              <a:rPr lang="en-US" baseline="0" dirty="0" smtClean="0"/>
              <a:t>Alumni – happier with job – lonelier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31B3D-7705-40DD-9C38-0FDF1FBE3D2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163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0957_12_052_select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0"/>
          <a:stretch/>
        </p:blipFill>
        <p:spPr>
          <a:xfrm>
            <a:off x="0" y="222250"/>
            <a:ext cx="9144000" cy="664633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200400" cy="365125"/>
          </a:xfrm>
        </p:spPr>
        <p:txBody>
          <a:bodyPr/>
          <a:lstStyle>
            <a:lvl1pPr>
              <a:defRPr sz="2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Linda Croll Howell, Ph.D.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72200" y="6356350"/>
            <a:ext cx="2514600" cy="36512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September 21, 2016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 hasCustomPrompt="1"/>
          </p:nvPr>
        </p:nvSpPr>
        <p:spPr>
          <a:xfrm>
            <a:off x="328084" y="1828800"/>
            <a:ext cx="6834716" cy="1143000"/>
          </a:xfrm>
        </p:spPr>
        <p:txBody>
          <a:bodyPr anchor="t">
            <a:noAutofit/>
          </a:bodyPr>
          <a:lstStyle>
            <a:lvl1pPr algn="ctr">
              <a:defRPr sz="36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s-UY" altLang="en-US" b="1" dirty="0" err="1" smtClean="0">
                <a:solidFill>
                  <a:schemeClr val="bg1"/>
                </a:solidFill>
              </a:rPr>
              <a:t>Utilizing</a:t>
            </a:r>
            <a:r>
              <a:rPr lang="es-UY" altLang="en-US" b="1" dirty="0" smtClean="0">
                <a:solidFill>
                  <a:schemeClr val="bg1"/>
                </a:solidFill>
              </a:rPr>
              <a:t> </a:t>
            </a:r>
            <a:r>
              <a:rPr lang="es-UY" altLang="en-US" b="1" dirty="0" err="1" smtClean="0">
                <a:solidFill>
                  <a:schemeClr val="bg1"/>
                </a:solidFill>
              </a:rPr>
              <a:t>Surveys</a:t>
            </a:r>
            <a:r>
              <a:rPr lang="es-UY" altLang="en-US" b="1" dirty="0" smtClean="0">
                <a:solidFill>
                  <a:schemeClr val="bg1"/>
                </a:solidFill>
              </a:rPr>
              <a:t> to </a:t>
            </a:r>
            <a:r>
              <a:rPr lang="es-UY" altLang="en-US" b="1" dirty="0" err="1" smtClean="0">
                <a:solidFill>
                  <a:schemeClr val="bg1"/>
                </a:solidFill>
              </a:rPr>
              <a:t>Improve</a:t>
            </a:r>
            <a:r>
              <a:rPr lang="es-UY" altLang="en-US" b="1" dirty="0" smtClean="0">
                <a:solidFill>
                  <a:schemeClr val="bg1"/>
                </a:solidFill>
              </a:rPr>
              <a:t> HR </a:t>
            </a:r>
            <a:r>
              <a:rPr lang="es-UY" altLang="en-US" b="1" dirty="0" err="1" smtClean="0">
                <a:solidFill>
                  <a:schemeClr val="bg1"/>
                </a:solidFill>
              </a:rPr>
              <a:t>Metrics</a:t>
            </a:r>
            <a:r>
              <a:rPr lang="es-UY" altLang="en-US" b="1" dirty="0" smtClean="0">
                <a:solidFill>
                  <a:schemeClr val="bg1"/>
                </a:solidFill>
              </a:rPr>
              <a:t> and </a:t>
            </a:r>
            <a:r>
              <a:rPr lang="es-UY" altLang="en-US" b="1" dirty="0" err="1" smtClean="0">
                <a:solidFill>
                  <a:schemeClr val="bg1"/>
                </a:solidFill>
              </a:rPr>
              <a:t>Analytics</a:t>
            </a:r>
            <a:endParaRPr lang="en-US" dirty="0"/>
          </a:p>
        </p:txBody>
      </p:sp>
      <p:pic>
        <p:nvPicPr>
          <p:cNvPr id="10" name="Picture 9" descr="cu white lrg.psd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186"/>
          <a:stretch/>
        </p:blipFill>
        <p:spPr>
          <a:xfrm>
            <a:off x="182033" y="402168"/>
            <a:ext cx="1299634" cy="126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210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625_06_174_select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2" t="2963" r="5789"/>
          <a:stretch/>
        </p:blipFill>
        <p:spPr>
          <a:xfrm>
            <a:off x="-1" y="0"/>
            <a:ext cx="9144001" cy="686404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cu white lrg.psd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186"/>
          <a:stretch/>
        </p:blipFill>
        <p:spPr>
          <a:xfrm>
            <a:off x="182033" y="402168"/>
            <a:ext cx="1299634" cy="126796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328085" y="1828800"/>
            <a:ext cx="4777596" cy="1143000"/>
          </a:xfrm>
        </p:spPr>
        <p:txBody>
          <a:bodyPr anchor="t">
            <a:normAutofit/>
          </a:bodyPr>
          <a:lstStyle>
            <a:lvl1pPr algn="l">
              <a:defRPr sz="32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328613" y="3200422"/>
            <a:ext cx="4137025" cy="1066800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 smtClean="0">
              <a:solidFill>
                <a:srgbClr val="FFFFFF"/>
              </a:solidFill>
              <a:latin typeface="+mn-lt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43152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0580_07_119_select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9" r="254"/>
          <a:stretch/>
        </p:blipFill>
        <p:spPr>
          <a:xfrm>
            <a:off x="-8468" y="200377"/>
            <a:ext cx="9144001" cy="666326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cu white lrg.psd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186"/>
          <a:stretch/>
        </p:blipFill>
        <p:spPr>
          <a:xfrm>
            <a:off x="182033" y="402168"/>
            <a:ext cx="1299634" cy="126796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328085" y="1828800"/>
            <a:ext cx="4777596" cy="1143000"/>
          </a:xfrm>
        </p:spPr>
        <p:txBody>
          <a:bodyPr anchor="t">
            <a:normAutofit/>
          </a:bodyPr>
          <a:lstStyle>
            <a:lvl1pPr algn="l">
              <a:defRPr sz="32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328613" y="3200422"/>
            <a:ext cx="4137025" cy="1066800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 smtClean="0">
              <a:solidFill>
                <a:srgbClr val="FFFFFF"/>
              </a:solidFill>
              <a:latin typeface="+mn-lt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2651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cu screen b31b1b.psd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374"/>
          <a:stretch/>
        </p:blipFill>
        <p:spPr>
          <a:xfrm>
            <a:off x="182033" y="402168"/>
            <a:ext cx="1384300" cy="1267968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0" y="2438400"/>
            <a:ext cx="9144000" cy="240665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accent2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0" y="1828800"/>
            <a:ext cx="9144000" cy="609600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accent3"/>
                </a:solidFill>
                <a:latin typeface="+mj-lt"/>
              </a:defRPr>
            </a:lvl1pPr>
          </a:lstStyle>
          <a:p>
            <a:endParaRPr lang="en-US" sz="2800" dirty="0" smtClean="0">
              <a:solidFill>
                <a:srgbClr val="A7998B"/>
              </a:solidFill>
              <a:latin typeface="+mj-lt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5402983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cu screen b31b1b.psd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374"/>
          <a:stretch/>
        </p:blipFill>
        <p:spPr>
          <a:xfrm>
            <a:off x="182033" y="402168"/>
            <a:ext cx="1384300" cy="1267968"/>
          </a:xfrm>
          <a:prstGeom prst="rect">
            <a:avLst/>
          </a:prstGeom>
        </p:spPr>
      </p:pic>
      <p:pic>
        <p:nvPicPr>
          <p:cNvPr id="9" name="Picture 8" descr="campus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3844"/>
            <a:ext cx="9144000" cy="3044156"/>
          </a:xfrm>
          <a:prstGeom prst="rect">
            <a:avLst/>
          </a:prstGeom>
        </p:spPr>
      </p:pic>
      <p:sp>
        <p:nvSpPr>
          <p:cNvPr id="10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0" y="1219200"/>
            <a:ext cx="9144000" cy="1905001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2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1" name="Title 15"/>
          <p:cNvSpPr>
            <a:spLocks noGrp="1"/>
          </p:cNvSpPr>
          <p:nvPr>
            <p:ph type="title"/>
          </p:nvPr>
        </p:nvSpPr>
        <p:spPr>
          <a:xfrm>
            <a:off x="0" y="763091"/>
            <a:ext cx="9144000" cy="456109"/>
          </a:xfrm>
        </p:spPr>
        <p:txBody>
          <a:bodyPr>
            <a:noAutofit/>
          </a:bodyPr>
          <a:lstStyle>
            <a:lvl1pPr>
              <a:defRPr sz="2400" b="0" baseline="0">
                <a:solidFill>
                  <a:schemeClr val="accent3"/>
                </a:solidFill>
                <a:latin typeface="+mj-lt"/>
              </a:defRPr>
            </a:lvl1pPr>
          </a:lstStyle>
          <a:p>
            <a:endParaRPr lang="en-US" sz="2800" dirty="0" smtClean="0">
              <a:solidFill>
                <a:srgbClr val="A7998B"/>
              </a:solidFill>
              <a:latin typeface="+mj-lt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545042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0" y="1219200"/>
            <a:ext cx="9144000" cy="1905001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2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1" name="Title 15"/>
          <p:cNvSpPr>
            <a:spLocks noGrp="1"/>
          </p:cNvSpPr>
          <p:nvPr>
            <p:ph type="title"/>
          </p:nvPr>
        </p:nvSpPr>
        <p:spPr>
          <a:xfrm>
            <a:off x="0" y="763091"/>
            <a:ext cx="9144000" cy="456109"/>
          </a:xfrm>
        </p:spPr>
        <p:txBody>
          <a:bodyPr>
            <a:noAutofit/>
          </a:bodyPr>
          <a:lstStyle>
            <a:lvl1pPr>
              <a:defRPr sz="2400" b="0" baseline="0">
                <a:solidFill>
                  <a:schemeClr val="accent3"/>
                </a:solidFill>
                <a:latin typeface="+mj-lt"/>
              </a:defRPr>
            </a:lvl1pPr>
          </a:lstStyle>
          <a:p>
            <a:endParaRPr lang="en-US" sz="2800" dirty="0" smtClean="0">
              <a:solidFill>
                <a:srgbClr val="A7998B"/>
              </a:solidFill>
              <a:latin typeface="+mj-lt"/>
              <a:cs typeface="Helvetica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0" y="3804549"/>
            <a:ext cx="9144000" cy="3044825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endParaRPr lang="en-US"/>
          </a:p>
        </p:txBody>
      </p:sp>
      <p:pic>
        <p:nvPicPr>
          <p:cNvPr id="13" name="Picture 12" descr="SESQUI_FullColor.ai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04" t="22592" r="12367" b="46049"/>
          <a:stretch/>
        </p:blipFill>
        <p:spPr>
          <a:xfrm>
            <a:off x="285749" y="393126"/>
            <a:ext cx="2116667" cy="112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947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cu white lrg.psd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3" r="-704"/>
          <a:stretch/>
        </p:blipFill>
        <p:spPr>
          <a:xfrm>
            <a:off x="3871576" y="-157024"/>
            <a:ext cx="1370059" cy="522449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85750" y="1752600"/>
            <a:ext cx="8678863" cy="399891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85750" y="1066800"/>
            <a:ext cx="8677656" cy="6858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9" name="Picture 8" descr="cu screen b31b1b.psd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374"/>
          <a:stretch/>
        </p:blipFill>
        <p:spPr>
          <a:xfrm>
            <a:off x="304800" y="304800"/>
            <a:ext cx="880533" cy="80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278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cu white lrg.psd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3" r="-704"/>
          <a:stretch/>
        </p:blipFill>
        <p:spPr>
          <a:xfrm>
            <a:off x="3871576" y="-157024"/>
            <a:ext cx="1370059" cy="5224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59710"/>
            <a:ext cx="9144000" cy="5386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0" y="1298575"/>
            <a:ext cx="9144000" cy="5381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838200" y="2057400"/>
            <a:ext cx="7467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2" name="Picture 11" descr="cu screen b31b1b.psd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374"/>
          <a:stretch/>
        </p:blipFill>
        <p:spPr>
          <a:xfrm>
            <a:off x="304800" y="304800"/>
            <a:ext cx="880533" cy="80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504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0889_10_C_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0" r="7962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6" descr="cu white lrg.psd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186"/>
          <a:stretch/>
        </p:blipFill>
        <p:spPr>
          <a:xfrm>
            <a:off x="182033" y="402168"/>
            <a:ext cx="1299634" cy="1267968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85750" y="1828800"/>
            <a:ext cx="4692650" cy="58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410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601E4-3F87-485E-BCF1-0932C51EED9D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05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49" r:id="rId2"/>
    <p:sldLayoutId id="2147483666" r:id="rId3"/>
    <p:sldLayoutId id="2147483651" r:id="rId4"/>
    <p:sldLayoutId id="2147483660" r:id="rId5"/>
    <p:sldLayoutId id="2147483664" r:id="rId6"/>
    <p:sldLayoutId id="2147483650" r:id="rId7"/>
    <p:sldLayoutId id="2147483657" r:id="rId8"/>
    <p:sldLayoutId id="2147483654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17" t="10556" r="24316" b="41112"/>
          <a:stretch/>
        </p:blipFill>
        <p:spPr>
          <a:xfrm>
            <a:off x="4191000" y="228600"/>
            <a:ext cx="4953000" cy="66294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600200"/>
            <a:ext cx="3733800" cy="1828800"/>
          </a:xfrm>
          <a:ln>
            <a:noFill/>
          </a:ln>
        </p:spPr>
        <p:txBody>
          <a:bodyPr>
            <a:normAutofit/>
          </a:bodyPr>
          <a:lstStyle/>
          <a:p>
            <a:pPr algn="r">
              <a:spcBef>
                <a:spcPts val="600"/>
              </a:spcBef>
            </a:pPr>
            <a:r>
              <a:rPr lang="en-US" sz="4400" b="1" dirty="0" smtClean="0">
                <a:solidFill>
                  <a:schemeClr val="tx1"/>
                </a:solidFill>
                <a:effectLst/>
              </a:rPr>
              <a:t>New Hire Onboarding</a:t>
            </a:r>
            <a:r>
              <a:rPr lang="en-US" sz="40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4000" b="1" dirty="0" smtClean="0">
                <a:solidFill>
                  <a:schemeClr val="tx1"/>
                </a:solidFill>
                <a:effectLst/>
              </a:rPr>
            </a:b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" y="3423834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>
                <a:latin typeface="+mj-lt"/>
              </a:rPr>
              <a:t>The Supervisor’s Role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0" y="6248400"/>
            <a:ext cx="6858000" cy="380804"/>
          </a:xfrm>
          <a:prstGeom prst="rect">
            <a:avLst/>
          </a:prstGeom>
          <a:solidFill>
            <a:srgbClr val="00B0F0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33600" y="6248400"/>
            <a:ext cx="1828800" cy="380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+mj-lt"/>
              </a:rPr>
              <a:t>March 2018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39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81200" y="2345409"/>
            <a:ext cx="6773863" cy="3998913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  <a:buClr>
                <a:srgbClr val="00B0F0"/>
              </a:buClr>
              <a:buSzPct val="140000"/>
              <a:buFont typeface="Wingdings" panose="05000000000000000000" pitchFamily="2" charset="2"/>
              <a:buChar char="§"/>
            </a:pPr>
            <a:r>
              <a:rPr lang="en-US" altLang="en-US" sz="1800" dirty="0" smtClean="0">
                <a:latin typeface="+mj-lt"/>
              </a:rPr>
              <a:t>October 2014 Cornell HR surveyed new staff who joined the university in the preceding 3-18 months to understand their overall acclimation experience.</a:t>
            </a:r>
          </a:p>
          <a:p>
            <a:pPr>
              <a:buClr>
                <a:srgbClr val="00B0F0"/>
              </a:buClr>
              <a:buSzPct val="140000"/>
              <a:buFont typeface="Wingdings" panose="05000000000000000000" pitchFamily="2" charset="2"/>
              <a:buChar char="§"/>
            </a:pPr>
            <a:r>
              <a:rPr lang="en-US" altLang="en-US" sz="1800" dirty="0" smtClean="0">
                <a:latin typeface="+mj-lt"/>
              </a:rPr>
              <a:t>New hires who reported </a:t>
            </a:r>
            <a:r>
              <a:rPr lang="en-US" altLang="en-US" sz="1800" dirty="0">
                <a:latin typeface="+mj-lt"/>
              </a:rPr>
              <a:t>people in their workgroup </a:t>
            </a:r>
            <a:r>
              <a:rPr lang="en-US" altLang="en-US" sz="1800" dirty="0" smtClean="0">
                <a:latin typeface="+mj-lt"/>
              </a:rPr>
              <a:t>“helped </a:t>
            </a:r>
            <a:r>
              <a:rPr lang="en-US" altLang="en-US" sz="1800" dirty="0">
                <a:latin typeface="+mj-lt"/>
              </a:rPr>
              <a:t>bring them up to speed in their </a:t>
            </a:r>
            <a:r>
              <a:rPr lang="en-US" altLang="en-US" sz="1800" dirty="0" smtClean="0">
                <a:latin typeface="+mj-lt"/>
              </a:rPr>
              <a:t>job” </a:t>
            </a:r>
            <a:r>
              <a:rPr lang="en-US" altLang="en-US" sz="1800" dirty="0">
                <a:latin typeface="+mj-lt"/>
              </a:rPr>
              <a:t>and </a:t>
            </a:r>
            <a:r>
              <a:rPr lang="en-US" altLang="en-US" sz="1800" dirty="0" smtClean="0">
                <a:latin typeface="+mj-lt"/>
              </a:rPr>
              <a:t>“helped them navigate </a:t>
            </a:r>
            <a:r>
              <a:rPr lang="en-US" altLang="en-US" sz="1800" dirty="0">
                <a:latin typeface="+mj-lt"/>
              </a:rPr>
              <a:t>how to get things done at </a:t>
            </a:r>
            <a:r>
              <a:rPr lang="en-US" altLang="en-US" sz="1800" dirty="0" smtClean="0">
                <a:latin typeface="+mj-lt"/>
              </a:rPr>
              <a:t>Cornell” were also more likely to report </a:t>
            </a:r>
            <a:r>
              <a:rPr lang="en-US" altLang="en-US" sz="1800" dirty="0">
                <a:latin typeface="+mj-lt"/>
              </a:rPr>
              <a:t>feelings of “belonging at </a:t>
            </a:r>
            <a:r>
              <a:rPr lang="en-US" altLang="en-US" sz="1800" dirty="0" smtClean="0">
                <a:latin typeface="+mj-lt"/>
              </a:rPr>
              <a:t>Cornell,” and have a greater willingness </a:t>
            </a:r>
            <a:r>
              <a:rPr lang="en-US" altLang="en-US" sz="1800" dirty="0">
                <a:latin typeface="+mj-lt"/>
              </a:rPr>
              <a:t>to “recommend Cornell to a friend” </a:t>
            </a:r>
            <a:r>
              <a:rPr lang="en-US" altLang="en-US" sz="1800" dirty="0" smtClean="0">
                <a:latin typeface="+mj-lt"/>
              </a:rPr>
              <a:t>and </a:t>
            </a:r>
            <a:r>
              <a:rPr lang="en-US" altLang="en-US" sz="1800" dirty="0">
                <a:latin typeface="+mj-lt"/>
              </a:rPr>
              <a:t>“</a:t>
            </a:r>
            <a:r>
              <a:rPr lang="en-US" altLang="en-US" sz="1800" dirty="0" smtClean="0">
                <a:latin typeface="+mj-lt"/>
              </a:rPr>
              <a:t>see </a:t>
            </a:r>
            <a:r>
              <a:rPr lang="en-US" altLang="en-US" sz="1800" dirty="0">
                <a:latin typeface="+mj-lt"/>
              </a:rPr>
              <a:t>themselves still at Cornell two years from </a:t>
            </a:r>
            <a:r>
              <a:rPr lang="en-US" altLang="en-US" sz="1800" dirty="0" smtClean="0">
                <a:latin typeface="+mj-lt"/>
              </a:rPr>
              <a:t>now.”</a:t>
            </a:r>
          </a:p>
          <a:p>
            <a:endParaRPr lang="en-US" altLang="en-US" sz="2800" dirty="0" smtClean="0"/>
          </a:p>
          <a:p>
            <a:endParaRPr lang="en-US" alt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4208" y="1295400"/>
            <a:ext cx="8873970" cy="6858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Cornell Acclimation Study: New Hires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08" y="2345409"/>
            <a:ext cx="1464591" cy="1464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05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057400" y="2345409"/>
            <a:ext cx="6477000" cy="3863304"/>
          </a:xfrm>
        </p:spPr>
        <p:txBody>
          <a:bodyPr>
            <a:noAutofit/>
          </a:bodyPr>
          <a:lstStyle/>
          <a:p>
            <a:pPr>
              <a:spcAft>
                <a:spcPts val="800"/>
              </a:spcAft>
              <a:buClr>
                <a:srgbClr val="FFC000"/>
              </a:buClr>
              <a:buSzPct val="140000"/>
              <a:buFont typeface="Wingdings" panose="05000000000000000000" pitchFamily="2" charset="2"/>
              <a:buChar char="§"/>
            </a:pPr>
            <a:r>
              <a:rPr lang="en-US" altLang="en-US" sz="1800" dirty="0" smtClean="0">
                <a:latin typeface="+mj-lt"/>
              </a:rPr>
              <a:t>Following the survey new hires 18 </a:t>
            </a:r>
            <a:r>
              <a:rPr lang="en-US" altLang="en-US" sz="1800" dirty="0">
                <a:latin typeface="+mj-lt"/>
              </a:rPr>
              <a:t>months later, those who had left the university were statistically significantly (p&lt;.001, t-test) less likely to have agreed with the statement “I can see myself still working at Cornell two years from now.”  </a:t>
            </a:r>
          </a:p>
          <a:p>
            <a:pPr>
              <a:spcAft>
                <a:spcPts val="800"/>
              </a:spcAft>
              <a:buClr>
                <a:srgbClr val="FFC000"/>
              </a:buClr>
              <a:buSzPct val="140000"/>
              <a:buFont typeface="Wingdings" panose="05000000000000000000" pitchFamily="2" charset="2"/>
              <a:buChar char="§"/>
            </a:pPr>
            <a:r>
              <a:rPr lang="en-US" altLang="en-US" sz="1800" dirty="0">
                <a:latin typeface="+mj-lt"/>
              </a:rPr>
              <a:t>Those who had been promoted were statistically significantly (P&lt;.001, t-test) more likely to have agreed, “My department provided me with an effective orientation experience.”  This finding supports the importance of an effective local acclimation experience. </a:t>
            </a:r>
            <a:endParaRPr lang="en-US" altLang="en-US" sz="1800" dirty="0" smtClean="0">
              <a:latin typeface="+mj-lt"/>
            </a:endParaRPr>
          </a:p>
          <a:p>
            <a:pPr>
              <a:spcAft>
                <a:spcPts val="800"/>
              </a:spcAft>
              <a:buClr>
                <a:srgbClr val="FFC000"/>
              </a:buClr>
              <a:buSzPct val="140000"/>
              <a:buFont typeface="Wingdings" panose="05000000000000000000" pitchFamily="2" charset="2"/>
              <a:buChar char="§"/>
            </a:pPr>
            <a:r>
              <a:rPr lang="en-US" altLang="en-US" sz="1800" dirty="0" smtClean="0">
                <a:latin typeface="+mj-lt"/>
              </a:rPr>
              <a:t>Fall, 2017 - Cornell piloted a “Supervisor’s Guide to Welcoming Employees,” and an associated checklist.</a:t>
            </a:r>
          </a:p>
          <a:p>
            <a:endParaRPr lang="en-US" alt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4208" y="1371600"/>
            <a:ext cx="8694448" cy="6858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New Hires: 18 Months Later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08" y="2345409"/>
            <a:ext cx="1464591" cy="1464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1066800" y="707984"/>
            <a:ext cx="7772400" cy="514350"/>
          </a:xfrm>
        </p:spPr>
        <p:txBody>
          <a:bodyPr>
            <a:noAutofit/>
          </a:bodyPr>
          <a:lstStyle/>
          <a:p>
            <a:pPr algn="ctr"/>
            <a:r>
              <a:rPr lang="en-US" altLang="en-US" sz="2400" b="1" dirty="0">
                <a:solidFill>
                  <a:schemeClr val="tx1"/>
                </a:solidFill>
              </a:rPr>
              <a:t>Pilot Program </a:t>
            </a:r>
            <a:r>
              <a:rPr lang="en-US" altLang="en-US" sz="2400" b="1" dirty="0" smtClean="0">
                <a:solidFill>
                  <a:schemeClr val="tx1"/>
                </a:solidFill>
              </a:rPr>
              <a:t>Responses: Onboarding </a:t>
            </a:r>
            <a:r>
              <a:rPr lang="en-US" altLang="en-US" sz="2400" b="1" dirty="0">
                <a:solidFill>
                  <a:schemeClr val="tx1"/>
                </a:solidFill>
              </a:rPr>
              <a:t>Experience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031178"/>
              </p:ext>
            </p:extLst>
          </p:nvPr>
        </p:nvGraphicFramePr>
        <p:xfrm>
          <a:off x="1355361" y="1449368"/>
          <a:ext cx="6705599" cy="43433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31704">
                  <a:extLst>
                    <a:ext uri="{9D8B030D-6E8A-4147-A177-3AD203B41FA5}">
                      <a16:colId xmlns:a16="http://schemas.microsoft.com/office/drawing/2014/main" val="3747406137"/>
                    </a:ext>
                  </a:extLst>
                </a:gridCol>
                <a:gridCol w="807425">
                  <a:extLst>
                    <a:ext uri="{9D8B030D-6E8A-4147-A177-3AD203B41FA5}">
                      <a16:colId xmlns:a16="http://schemas.microsoft.com/office/drawing/2014/main" val="2711217759"/>
                    </a:ext>
                  </a:extLst>
                </a:gridCol>
                <a:gridCol w="1180082">
                  <a:extLst>
                    <a:ext uri="{9D8B030D-6E8A-4147-A177-3AD203B41FA5}">
                      <a16:colId xmlns:a16="http://schemas.microsoft.com/office/drawing/2014/main" val="1352421753"/>
                    </a:ext>
                  </a:extLst>
                </a:gridCol>
                <a:gridCol w="745315">
                  <a:extLst>
                    <a:ext uri="{9D8B030D-6E8A-4147-A177-3AD203B41FA5}">
                      <a16:colId xmlns:a16="http://schemas.microsoft.com/office/drawing/2014/main" val="2523503879"/>
                    </a:ext>
                  </a:extLst>
                </a:gridCol>
                <a:gridCol w="1241073">
                  <a:extLst>
                    <a:ext uri="{9D8B030D-6E8A-4147-A177-3AD203B41FA5}">
                      <a16:colId xmlns:a16="http://schemas.microsoft.com/office/drawing/2014/main" val="3708231694"/>
                    </a:ext>
                  </a:extLst>
                </a:gridCol>
              </a:tblGrid>
              <a:tr h="327813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</a:rPr>
                        <a:t>Survey Item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702" marR="50702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Pilot</a:t>
                      </a:r>
                      <a:r>
                        <a:rPr lang="en-US" sz="15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Participants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702" marR="50702" marT="0" marB="0" anchor="ctr"/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7602" marR="67602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Other New</a:t>
                      </a:r>
                      <a:r>
                        <a:rPr lang="en-US" sz="15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Hires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702" marR="50702" marT="0" marB="0" anchor="ctr"/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7602" marR="67602" marT="0" marB="0" anchor="ctr"/>
                </a:tc>
                <a:extLst>
                  <a:ext uri="{0D108BD9-81ED-4DB2-BD59-A6C34878D82A}">
                    <a16:rowId xmlns:a16="http://schemas.microsoft.com/office/drawing/2014/main" val="2521913584"/>
                  </a:ext>
                </a:extLst>
              </a:tr>
              <a:tr h="509916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7602" marR="6760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 smtClean="0">
                          <a:effectLst/>
                        </a:rPr>
                        <a:t>Mean</a:t>
                      </a:r>
                      <a:endParaRPr lang="en-US" sz="1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702" marR="50702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 smtClean="0">
                          <a:effectLst/>
                        </a:rPr>
                        <a:t>Agree/ Strongly Agree</a:t>
                      </a:r>
                      <a:endParaRPr lang="en-US" sz="1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702" marR="50702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 smtClean="0">
                          <a:effectLst/>
                        </a:rPr>
                        <a:t>Mean</a:t>
                      </a:r>
                      <a:endParaRPr lang="en-US" sz="1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702" marR="50702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 smtClean="0">
                          <a:effectLst/>
                        </a:rPr>
                        <a:t>Agree/ Strongly Agree</a:t>
                      </a:r>
                      <a:endParaRPr lang="en-US" sz="1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702" marR="50702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0686912"/>
                  </a:ext>
                </a:extLst>
              </a:tr>
              <a:tr h="12747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My workplace was ready for my arrival (i.e., computer, tools, phone, desk, locker).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702" marR="5070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</a:rPr>
                        <a:t>4.8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702" marR="5070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</a:rPr>
                        <a:t>100%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702" marR="5070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4.2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82.4%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3555325164"/>
                  </a:ext>
                </a:extLst>
              </a:tr>
              <a:tr h="95609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My department provided me with an effective orientation experience.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702" marR="5070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</a:rPr>
                        <a:t>4.6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702" marR="5070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</a:rPr>
                        <a:t>88.9%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702" marR="5070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4.0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73.3%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915303362"/>
                  </a:ext>
                </a:extLst>
              </a:tr>
              <a:tr h="6373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I feel like I belong at Cornell.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4.8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702" marR="5070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100%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702" marR="5070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4.2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78.1%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2420303939"/>
                  </a:ext>
                </a:extLst>
              </a:tr>
              <a:tr h="6373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See myself still working at Cornell 2 years from now.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4.7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702" marR="5070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88.9%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702" marR="5070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4.4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85.9%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2344788209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66800" y="6019800"/>
            <a:ext cx="701039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All means based on a 5-point Likert-type scale with “1” indicating “strongly disagree” and “5” indicating “strongly agree”.  </a:t>
            </a:r>
            <a:r>
              <a:rPr lang="en-US" sz="900" dirty="0" smtClean="0"/>
              <a:t>There were </a:t>
            </a:r>
            <a:r>
              <a:rPr lang="en-US" sz="900" dirty="0"/>
              <a:t>178 </a:t>
            </a:r>
            <a:r>
              <a:rPr lang="en-US" sz="900" dirty="0" smtClean="0"/>
              <a:t>responses for the “Other New Hires” group and 9 responses from </a:t>
            </a:r>
            <a:r>
              <a:rPr lang="en-US" sz="900" dirty="0"/>
              <a:t>the pilot </a:t>
            </a:r>
            <a:r>
              <a:rPr lang="en-US" sz="900" dirty="0" smtClean="0"/>
              <a:t>program – with about </a:t>
            </a:r>
            <a:r>
              <a:rPr lang="en-US" sz="900" dirty="0"/>
              <a:t>a 60% response </a:t>
            </a:r>
            <a:r>
              <a:rPr lang="en-US" sz="900" dirty="0" smtClean="0"/>
              <a:t>rate for each group.  </a:t>
            </a:r>
            <a:r>
              <a:rPr lang="en-US" sz="900" dirty="0"/>
              <a:t>Participants were surveyed between 90-120 days after their start date.</a:t>
            </a:r>
          </a:p>
        </p:txBody>
      </p:sp>
    </p:spTree>
    <p:extLst>
      <p:ext uri="{BB962C8B-B14F-4D97-AF65-F5344CB8AC3E}">
        <p14:creationId xmlns:p14="http://schemas.microsoft.com/office/powerpoint/2010/main" val="185949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286001" y="2209800"/>
            <a:ext cx="5943600" cy="399891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 </a:t>
            </a:r>
          </a:p>
          <a:p>
            <a:pPr>
              <a:spcAft>
                <a:spcPts val="1200"/>
              </a:spcAft>
              <a:buClr>
                <a:srgbClr val="7030A0"/>
              </a:buClr>
              <a:buSzPct val="140000"/>
              <a:buFont typeface="Wingdings" panose="05000000000000000000" pitchFamily="2" charset="2"/>
              <a:buChar char="§"/>
            </a:pPr>
            <a:r>
              <a:rPr lang="en-US" dirty="0">
                <a:latin typeface="+mj-lt"/>
              </a:rPr>
              <a:t>It helps with building a strong sense of belonging and engagement from the beginning;</a:t>
            </a:r>
          </a:p>
          <a:p>
            <a:pPr>
              <a:spcAft>
                <a:spcPts val="1200"/>
              </a:spcAft>
              <a:buClr>
                <a:srgbClr val="7030A0"/>
              </a:buClr>
              <a:buSzPct val="140000"/>
              <a:buFont typeface="Wingdings" panose="05000000000000000000" pitchFamily="2" charset="2"/>
              <a:buChar char="§"/>
            </a:pPr>
            <a:r>
              <a:rPr lang="en-US" dirty="0">
                <a:latin typeface="+mj-lt"/>
              </a:rPr>
              <a:t>Helps new staff members fully contribute more quickly;</a:t>
            </a:r>
          </a:p>
          <a:p>
            <a:pPr>
              <a:spcAft>
                <a:spcPts val="1200"/>
              </a:spcAft>
              <a:buClr>
                <a:srgbClr val="7030A0"/>
              </a:buClr>
              <a:buSzPct val="140000"/>
              <a:buFont typeface="Wingdings" panose="05000000000000000000" pitchFamily="2" charset="2"/>
              <a:buChar char="§"/>
            </a:pPr>
            <a:r>
              <a:rPr lang="en-US" dirty="0">
                <a:latin typeface="+mj-lt"/>
              </a:rPr>
              <a:t>Improves overall job satisfaction;</a:t>
            </a:r>
          </a:p>
          <a:p>
            <a:pPr>
              <a:spcAft>
                <a:spcPts val="1200"/>
              </a:spcAft>
              <a:buClr>
                <a:srgbClr val="7030A0"/>
              </a:buClr>
              <a:buSzPct val="140000"/>
              <a:buFont typeface="Wingdings" panose="05000000000000000000" pitchFamily="2" charset="2"/>
              <a:buChar char="§"/>
            </a:pPr>
            <a:r>
              <a:rPr lang="en-US" dirty="0">
                <a:latin typeface="+mj-lt"/>
              </a:rPr>
              <a:t>Builds a more cohesive team and raises team productivity;</a:t>
            </a:r>
          </a:p>
          <a:p>
            <a:pPr>
              <a:spcAft>
                <a:spcPts val="1200"/>
              </a:spcAft>
              <a:buClr>
                <a:srgbClr val="7030A0"/>
              </a:buClr>
              <a:buSzPct val="140000"/>
              <a:buFont typeface="Wingdings" panose="05000000000000000000" pitchFamily="2" charset="2"/>
              <a:buChar char="§"/>
            </a:pPr>
            <a:r>
              <a:rPr lang="en-US" dirty="0">
                <a:latin typeface="+mj-lt"/>
              </a:rPr>
              <a:t>Helps increase new employee retention; and</a:t>
            </a:r>
          </a:p>
          <a:p>
            <a:pPr>
              <a:spcAft>
                <a:spcPts val="1200"/>
              </a:spcAft>
              <a:buClr>
                <a:srgbClr val="7030A0"/>
              </a:buClr>
              <a:buSzPct val="140000"/>
              <a:buFont typeface="Wingdings" panose="05000000000000000000" pitchFamily="2" charset="2"/>
              <a:buChar char="§"/>
            </a:pPr>
            <a:r>
              <a:rPr lang="en-US" dirty="0">
                <a:latin typeface="+mj-lt"/>
              </a:rPr>
              <a:t>Reduces high turnover costs.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409700"/>
            <a:ext cx="6934200" cy="6858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Why is Onboarding Important?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362200"/>
            <a:ext cx="1464591" cy="1464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50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286000" y="2362200"/>
            <a:ext cx="6248400" cy="3886200"/>
          </a:xfrm>
        </p:spPr>
        <p:txBody>
          <a:bodyPr>
            <a:normAutofit fontScale="47500" lnSpcReduction="20000"/>
          </a:bodyPr>
          <a:lstStyle/>
          <a:p>
            <a:pPr lvl="0">
              <a:lnSpc>
                <a:spcPct val="120000"/>
              </a:lnSpc>
              <a:buClr>
                <a:srgbClr val="76A305"/>
              </a:buClr>
              <a:buSzPct val="140000"/>
              <a:buFont typeface="Wingdings" panose="05000000000000000000" pitchFamily="2" charset="2"/>
              <a:buChar char="§"/>
            </a:pPr>
            <a:r>
              <a:rPr lang="en-US" sz="4200" dirty="0" smtClean="0">
                <a:latin typeface="+mj-lt"/>
              </a:rPr>
              <a:t>Prepare </a:t>
            </a:r>
            <a:r>
              <a:rPr lang="en-US" sz="4200" dirty="0">
                <a:latin typeface="+mj-lt"/>
              </a:rPr>
              <a:t>for and plan the first 90 days of your new employee’s experience at </a:t>
            </a:r>
            <a:r>
              <a:rPr lang="en-US" sz="4200" dirty="0" smtClean="0">
                <a:latin typeface="+mj-lt"/>
              </a:rPr>
              <a:t>Cornell</a:t>
            </a:r>
            <a:endParaRPr lang="en-US" sz="4200" dirty="0">
              <a:latin typeface="+mj-lt"/>
            </a:endParaRPr>
          </a:p>
          <a:p>
            <a:pPr marL="0" indent="0">
              <a:lnSpc>
                <a:spcPct val="120000"/>
              </a:lnSpc>
              <a:buClr>
                <a:srgbClr val="76A305"/>
              </a:buClr>
              <a:buSzPct val="140000"/>
              <a:buNone/>
            </a:pPr>
            <a:r>
              <a:rPr lang="en-US" sz="4200" dirty="0">
                <a:latin typeface="+mj-lt"/>
              </a:rPr>
              <a:t> </a:t>
            </a:r>
          </a:p>
          <a:p>
            <a:pPr lvl="0">
              <a:lnSpc>
                <a:spcPct val="120000"/>
              </a:lnSpc>
              <a:buClr>
                <a:srgbClr val="76A305"/>
              </a:buClr>
              <a:buSzPct val="140000"/>
              <a:buFont typeface="Wingdings" panose="05000000000000000000" pitchFamily="2" charset="2"/>
              <a:buChar char="§"/>
            </a:pPr>
            <a:r>
              <a:rPr lang="en-US" sz="4200" dirty="0">
                <a:latin typeface="+mj-lt"/>
              </a:rPr>
              <a:t>Bring your newly hired employee up to speed with the policies, processes, culture, key relationships, expectations, and day-to-day responsibilities of your department/unit.</a:t>
            </a:r>
          </a:p>
          <a:p>
            <a:pPr>
              <a:lnSpc>
                <a:spcPct val="120000"/>
              </a:lnSpc>
              <a:buClr>
                <a:srgbClr val="76A305"/>
              </a:buClr>
              <a:buSzPct val="140000"/>
              <a:buFont typeface="Wingdings" panose="05000000000000000000" pitchFamily="2" charset="2"/>
              <a:buChar char="§"/>
            </a:pPr>
            <a:endParaRPr lang="en-US" sz="4200" dirty="0">
              <a:latin typeface="+mj-lt"/>
            </a:endParaRPr>
          </a:p>
          <a:p>
            <a:pPr lvl="0">
              <a:lnSpc>
                <a:spcPct val="120000"/>
              </a:lnSpc>
              <a:buClr>
                <a:srgbClr val="76A305"/>
              </a:buClr>
              <a:buSzPct val="140000"/>
              <a:buFont typeface="Wingdings" panose="05000000000000000000" pitchFamily="2" charset="2"/>
              <a:buChar char="§"/>
            </a:pPr>
            <a:r>
              <a:rPr lang="en-US" sz="4200" dirty="0">
                <a:latin typeface="+mj-lt"/>
              </a:rPr>
              <a:t>Ensure new employees feel welcomed and engaged; confirm why they joined your department/unit and Cornell University.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1371600"/>
            <a:ext cx="8430006" cy="8382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What is the Supervisor’s Role?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138" y="2362200"/>
            <a:ext cx="1464591" cy="1464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28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41933" y="2514600"/>
            <a:ext cx="5867400" cy="3962400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  <a:buClr>
                <a:srgbClr val="C00000"/>
              </a:buClr>
              <a:buSzPct val="140000"/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+mj-lt"/>
              </a:rPr>
              <a:t>Roll out Supervisor Guide and checklist across (enter college/unit).</a:t>
            </a:r>
          </a:p>
          <a:p>
            <a:pPr lvl="1">
              <a:spcAft>
                <a:spcPts val="1200"/>
              </a:spcAft>
              <a:buClr>
                <a:srgbClr val="C00000"/>
              </a:buClr>
              <a:buSzPct val="140000"/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Welcoming and Orienting New Employees: A Supervisor’s Guide</a:t>
            </a:r>
          </a:p>
          <a:p>
            <a:pPr lvl="1">
              <a:spcAft>
                <a:spcPts val="1200"/>
              </a:spcAft>
              <a:buClr>
                <a:srgbClr val="C00000"/>
              </a:buClr>
              <a:buSzPct val="140000"/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Easy-to-use checklists for acclimation process</a:t>
            </a:r>
          </a:p>
          <a:p>
            <a:pPr>
              <a:spcAft>
                <a:spcPts val="1200"/>
              </a:spcAft>
              <a:buClr>
                <a:srgbClr val="C00000"/>
              </a:buClr>
              <a:buSzPct val="140000"/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+mj-lt"/>
              </a:rPr>
              <a:t>Enter college/unit specific process with HR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3000" y="1219200"/>
            <a:ext cx="4267200" cy="6858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Next Steps</a:t>
            </a:r>
            <a:endParaRPr lang="en-US" sz="40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7877">
            <a:off x="435675" y="2438701"/>
            <a:ext cx="2473037" cy="3200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0311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19400" y="609600"/>
            <a:ext cx="556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Questions?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660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B31B1B"/>
      </a:accent1>
      <a:accent2>
        <a:srgbClr val="4D4F53"/>
      </a:accent2>
      <a:accent3>
        <a:srgbClr val="A2998B"/>
      </a:accent3>
      <a:accent4>
        <a:srgbClr val="EF9595"/>
      </a:accent4>
      <a:accent5>
        <a:srgbClr val="7D7364"/>
      </a:accent5>
      <a:accent6>
        <a:srgbClr val="A8B1C4"/>
      </a:accent6>
      <a:hlink>
        <a:srgbClr val="3B4558"/>
      </a:hlink>
      <a:folHlink>
        <a:srgbClr val="596784"/>
      </a:folHlink>
    </a:clrScheme>
    <a:fontScheme name="Custom 2">
      <a:majorFont>
        <a:latin typeface="Helvetica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-template (2)" id="{74C61B28-A72E-41A8-A08E-B2057272419C}" vid="{4FC8C993-0F86-4F2B-AAE2-B2D9F2B381D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6083</TotalTime>
  <Words>476</Words>
  <Application>Microsoft Office PowerPoint</Application>
  <PresentationFormat>On-screen Show (4:3)</PresentationFormat>
  <Paragraphs>65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Helvetica</vt:lpstr>
      <vt:lpstr>Times</vt:lpstr>
      <vt:lpstr>Wingdings</vt:lpstr>
      <vt:lpstr>Office Theme</vt:lpstr>
      <vt:lpstr>New Hire Onboarding </vt:lpstr>
      <vt:lpstr>Cornell Acclimation Study: New Hires</vt:lpstr>
      <vt:lpstr>New Hires: 18 Months Later</vt:lpstr>
      <vt:lpstr>Pilot Program Responses: Onboarding Experience</vt:lpstr>
      <vt:lpstr>Why is Onboarding Important?</vt:lpstr>
      <vt:lpstr>What is the Supervisor’s Role?</vt:lpstr>
      <vt:lpstr>Next Steps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Tiffany J. Lind</dc:creator>
  <cp:lastModifiedBy>Lucy Pola</cp:lastModifiedBy>
  <cp:revision>205</cp:revision>
  <cp:lastPrinted>2017-10-19T11:56:30Z</cp:lastPrinted>
  <dcterms:created xsi:type="dcterms:W3CDTF">2014-05-07T13:58:10Z</dcterms:created>
  <dcterms:modified xsi:type="dcterms:W3CDTF">2018-03-05T13:24:03Z</dcterms:modified>
</cp:coreProperties>
</file>