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9"/>
  </p:notesMasterIdLst>
  <p:sldIdLst>
    <p:sldId id="256" r:id="rId2"/>
    <p:sldId id="257" r:id="rId3"/>
    <p:sldId id="281" r:id="rId4"/>
    <p:sldId id="258" r:id="rId5"/>
    <p:sldId id="259" r:id="rId6"/>
    <p:sldId id="290" r:id="rId7"/>
    <p:sldId id="280" r:id="rId8"/>
    <p:sldId id="260" r:id="rId9"/>
    <p:sldId id="261" r:id="rId10"/>
    <p:sldId id="262" r:id="rId11"/>
    <p:sldId id="291" r:id="rId12"/>
    <p:sldId id="301" r:id="rId13"/>
    <p:sldId id="263" r:id="rId14"/>
    <p:sldId id="264" r:id="rId15"/>
    <p:sldId id="286" r:id="rId16"/>
    <p:sldId id="265" r:id="rId17"/>
    <p:sldId id="297" r:id="rId18"/>
    <p:sldId id="282" r:id="rId19"/>
    <p:sldId id="266" r:id="rId20"/>
    <p:sldId id="267" r:id="rId21"/>
    <p:sldId id="276" r:id="rId22"/>
    <p:sldId id="289" r:id="rId23"/>
    <p:sldId id="268" r:id="rId24"/>
    <p:sldId id="288" r:id="rId25"/>
    <p:sldId id="269" r:id="rId26"/>
    <p:sldId id="277" r:id="rId27"/>
    <p:sldId id="295" r:id="rId28"/>
    <p:sldId id="287" r:id="rId29"/>
    <p:sldId id="279" r:id="rId30"/>
    <p:sldId id="270" r:id="rId31"/>
    <p:sldId id="271" r:id="rId32"/>
    <p:sldId id="272" r:id="rId33"/>
    <p:sldId id="298" r:id="rId34"/>
    <p:sldId id="299" r:id="rId35"/>
    <p:sldId id="300" r:id="rId36"/>
    <p:sldId id="302" r:id="rId37"/>
    <p:sldId id="293" r:id="rId38"/>
    <p:sldId id="296" r:id="rId39"/>
    <p:sldId id="278" r:id="rId40"/>
    <p:sldId id="294" r:id="rId41"/>
    <p:sldId id="273" r:id="rId42"/>
    <p:sldId id="274" r:id="rId43"/>
    <p:sldId id="275" r:id="rId44"/>
    <p:sldId id="283" r:id="rId45"/>
    <p:sldId id="284" r:id="rId46"/>
    <p:sldId id="292" r:id="rId47"/>
    <p:sldId id="285" r:id="rId4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3" d="100"/>
          <a:sy n="83" d="100"/>
        </p:scale>
        <p:origin x="-112" y="-120"/>
      </p:cViewPr>
      <p:guideLst>
        <p:guide orient="horz" pos="2160"/>
        <p:guide pos="2880"/>
      </p:guideLst>
    </p:cSldViewPr>
  </p:slideViewPr>
  <p:notesTextViewPr>
    <p:cViewPr>
      <p:scale>
        <a:sx n="100" d="100"/>
        <a:sy n="100" d="100"/>
      </p:scale>
      <p:origin x="0" y="352"/>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printerSettings" Target="printerSettings/printerSettings1.bin"/><Relationship Id="rId51" Type="http://schemas.openxmlformats.org/officeDocument/2006/relationships/presProps" Target="presProps.xml"/><Relationship Id="rId52" Type="http://schemas.openxmlformats.org/officeDocument/2006/relationships/viewProps" Target="viewProps.xml"/><Relationship Id="rId53" Type="http://schemas.openxmlformats.org/officeDocument/2006/relationships/theme" Target="theme/theme1.xml"/><Relationship Id="rId54"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6E25C8E-B3AD-6944-A6B6-897B2912698A}" type="datetimeFigureOut">
              <a:rPr lang="en-US" smtClean="0"/>
              <a:t>10/13/13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326A245-D1D2-F745-9E32-12E56D13F2D3}" type="slidenum">
              <a:rPr lang="en-US" smtClean="0"/>
              <a:t>‹#›</a:t>
            </a:fld>
            <a:endParaRPr lang="en-US"/>
          </a:p>
        </p:txBody>
      </p:sp>
    </p:spTree>
    <p:extLst>
      <p:ext uri="{BB962C8B-B14F-4D97-AF65-F5344CB8AC3E}">
        <p14:creationId xmlns:p14="http://schemas.microsoft.com/office/powerpoint/2010/main" val="210026429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receives blood from the GIT and spleen via numerous mesenteric veins, the </a:t>
            </a:r>
            <a:r>
              <a:rPr lang="en-US" dirty="0" err="1" smtClean="0"/>
              <a:t>gastroduodenal</a:t>
            </a:r>
            <a:r>
              <a:rPr lang="en-US" dirty="0" smtClean="0"/>
              <a:t>,</a:t>
            </a:r>
            <a:r>
              <a:rPr lang="en-US" baseline="0" dirty="0" smtClean="0"/>
              <a:t> splenic and gastric veins</a:t>
            </a:r>
          </a:p>
          <a:p>
            <a:r>
              <a:rPr lang="en-US" dirty="0" smtClean="0"/>
              <a:t>As</a:t>
            </a:r>
            <a:r>
              <a:rPr lang="en-US" baseline="0" dirty="0" smtClean="0"/>
              <a:t> portal vein approaches liver it sweeps from right to left </a:t>
            </a:r>
          </a:p>
          <a:p>
            <a:r>
              <a:rPr lang="en-US" baseline="0" dirty="0" smtClean="0"/>
              <a:t>Divides into right and left branches</a:t>
            </a:r>
          </a:p>
          <a:p>
            <a:endParaRPr lang="en-US" dirty="0" smtClean="0"/>
          </a:p>
        </p:txBody>
      </p:sp>
      <p:sp>
        <p:nvSpPr>
          <p:cNvPr id="4" name="Slide Number Placeholder 3"/>
          <p:cNvSpPr>
            <a:spLocks noGrp="1"/>
          </p:cNvSpPr>
          <p:nvPr>
            <p:ph type="sldNum" sz="quarter" idx="10"/>
          </p:nvPr>
        </p:nvSpPr>
        <p:spPr/>
        <p:txBody>
          <a:bodyPr/>
          <a:lstStyle/>
          <a:p>
            <a:fld id="{5326A245-D1D2-F745-9E32-12E56D13F2D3}" type="slidenum">
              <a:rPr lang="en-US" smtClean="0"/>
              <a:t>2</a:t>
            </a:fld>
            <a:endParaRPr lang="en-US"/>
          </a:p>
        </p:txBody>
      </p:sp>
    </p:spTree>
    <p:extLst>
      <p:ext uri="{BB962C8B-B14F-4D97-AF65-F5344CB8AC3E}">
        <p14:creationId xmlns:p14="http://schemas.microsoft.com/office/powerpoint/2010/main" val="8933003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Bleeding time, </a:t>
            </a:r>
            <a:r>
              <a:rPr lang="en-US" dirty="0" err="1" smtClean="0"/>
              <a:t>pFA</a:t>
            </a:r>
            <a:r>
              <a:rPr lang="en-US" dirty="0" smtClean="0"/>
              <a:t> 100 and aggregation using different methods and agonists and platelet counts</a:t>
            </a:r>
            <a:r>
              <a:rPr lang="en-US" baseline="0" dirty="0" smtClean="0"/>
              <a:t> did not differ </a:t>
            </a:r>
            <a:r>
              <a:rPr lang="en-US" baseline="0" dirty="0" err="1" smtClean="0"/>
              <a:t>signifciantly</a:t>
            </a:r>
            <a:r>
              <a:rPr lang="en-US" baseline="0" dirty="0" smtClean="0"/>
              <a:t> between groups</a:t>
            </a:r>
          </a:p>
          <a:p>
            <a:r>
              <a:rPr lang="en-US" baseline="0" dirty="0" smtClean="0"/>
              <a:t>10 dogs with untreated CPSS and 10 healthy, age-</a:t>
            </a:r>
            <a:r>
              <a:rPr lang="en-US" baseline="0" dirty="0" err="1" smtClean="0"/>
              <a:t>mathced</a:t>
            </a:r>
            <a:r>
              <a:rPr lang="en-US" baseline="0" dirty="0" smtClean="0"/>
              <a:t> controls</a:t>
            </a:r>
          </a:p>
          <a:p>
            <a:r>
              <a:rPr lang="en-US" dirty="0" smtClean="0"/>
              <a:t>Possible causes of platelet</a:t>
            </a:r>
            <a:r>
              <a:rPr lang="en-US" baseline="0" dirty="0" smtClean="0"/>
              <a:t> dysfunction in CPSS include inhibiting effects of </a:t>
            </a:r>
            <a:r>
              <a:rPr lang="en-US" baseline="0" dirty="0" err="1" smtClean="0"/>
              <a:t>hyperammonaemia</a:t>
            </a:r>
            <a:r>
              <a:rPr lang="en-US" baseline="0" dirty="0" smtClean="0"/>
              <a:t> and changes in </a:t>
            </a:r>
            <a:r>
              <a:rPr lang="en-US" baseline="0" dirty="0" err="1" smtClean="0"/>
              <a:t>plaetlet</a:t>
            </a:r>
            <a:r>
              <a:rPr lang="en-US" baseline="0" dirty="0" smtClean="0"/>
              <a:t> lipid composition</a:t>
            </a:r>
          </a:p>
          <a:p>
            <a:endParaRPr lang="en-US" dirty="0"/>
          </a:p>
        </p:txBody>
      </p:sp>
      <p:sp>
        <p:nvSpPr>
          <p:cNvPr id="4" name="Slide Number Placeholder 3"/>
          <p:cNvSpPr>
            <a:spLocks noGrp="1"/>
          </p:cNvSpPr>
          <p:nvPr>
            <p:ph type="sldNum" sz="quarter" idx="10"/>
          </p:nvPr>
        </p:nvSpPr>
        <p:spPr/>
        <p:txBody>
          <a:bodyPr/>
          <a:lstStyle/>
          <a:p>
            <a:fld id="{5326A245-D1D2-F745-9E32-12E56D13F2D3}" type="slidenum">
              <a:rPr lang="en-US" smtClean="0"/>
              <a:t>11</a:t>
            </a:fld>
            <a:endParaRPr lang="en-US"/>
          </a:p>
        </p:txBody>
      </p:sp>
    </p:spTree>
    <p:extLst>
      <p:ext uri="{BB962C8B-B14F-4D97-AF65-F5344CB8AC3E}">
        <p14:creationId xmlns:p14="http://schemas.microsoft.com/office/powerpoint/2010/main" val="20641171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Ovariectomy</a:t>
            </a:r>
            <a:r>
              <a:rPr lang="en-US" dirty="0" smtClean="0"/>
              <a:t> resulted in decreased activity of factors VII and X</a:t>
            </a:r>
            <a:endParaRPr lang="en-US" dirty="0"/>
          </a:p>
        </p:txBody>
      </p:sp>
      <p:sp>
        <p:nvSpPr>
          <p:cNvPr id="4" name="Slide Number Placeholder 3"/>
          <p:cNvSpPr>
            <a:spLocks noGrp="1"/>
          </p:cNvSpPr>
          <p:nvPr>
            <p:ph type="sldNum" sz="quarter" idx="10"/>
          </p:nvPr>
        </p:nvSpPr>
        <p:spPr/>
        <p:txBody>
          <a:bodyPr/>
          <a:lstStyle/>
          <a:p>
            <a:fld id="{5326A245-D1D2-F745-9E32-12E56D13F2D3}" type="slidenum">
              <a:rPr lang="en-US" smtClean="0"/>
              <a:t>12</a:t>
            </a:fld>
            <a:endParaRPr lang="en-US"/>
          </a:p>
        </p:txBody>
      </p:sp>
    </p:spTree>
    <p:extLst>
      <p:ext uri="{BB962C8B-B14F-4D97-AF65-F5344CB8AC3E}">
        <p14:creationId xmlns:p14="http://schemas.microsoft.com/office/powerpoint/2010/main" val="8919161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 animals have mild fibrosis around central veins</a:t>
            </a:r>
          </a:p>
          <a:p>
            <a:r>
              <a:rPr lang="en-US" dirty="0" smtClean="0"/>
              <a:t>Minimal if any evidence of necrosis/inflammation</a:t>
            </a:r>
          </a:p>
          <a:p>
            <a:r>
              <a:rPr lang="en-US" dirty="0" smtClean="0"/>
              <a:t>Random</a:t>
            </a:r>
            <a:r>
              <a:rPr lang="en-US" baseline="0" dirty="0" smtClean="0"/>
              <a:t> </a:t>
            </a:r>
            <a:r>
              <a:rPr lang="en-US" baseline="0" dirty="0" err="1" smtClean="0"/>
              <a:t>intralobular</a:t>
            </a:r>
            <a:r>
              <a:rPr lang="en-US" baseline="0" dirty="0" smtClean="0"/>
              <a:t> thin-walled blood vessels can be seen and may represent a compensatory response to decreased portal blood flow</a:t>
            </a:r>
          </a:p>
          <a:p>
            <a:r>
              <a:rPr lang="en-US" baseline="0" dirty="0" err="1" smtClean="0"/>
              <a:t>Histopath</a:t>
            </a:r>
            <a:r>
              <a:rPr lang="en-US" baseline="0" dirty="0" smtClean="0"/>
              <a:t> changes are identical in dogs with PSS and </a:t>
            </a:r>
            <a:r>
              <a:rPr lang="en-US" baseline="0" dirty="0" smtClean="0"/>
              <a:t>MVD</a:t>
            </a:r>
          </a:p>
          <a:p>
            <a:r>
              <a:rPr lang="en-US" baseline="0" dirty="0" smtClean="0"/>
              <a:t>Severity of </a:t>
            </a:r>
            <a:r>
              <a:rPr lang="en-US" baseline="0" dirty="0" err="1" smtClean="0"/>
              <a:t>histopath</a:t>
            </a:r>
            <a:r>
              <a:rPr lang="en-US" baseline="0" dirty="0" smtClean="0"/>
              <a:t> lesions is not associated with prognosis- Parker JS, et al: Histologic examination of hepatic biopsy samples as a prognostic indicator in dogs undergoing surgical correction of congenital </a:t>
            </a:r>
            <a:r>
              <a:rPr lang="en-US" baseline="0" dirty="0" err="1" smtClean="0"/>
              <a:t>portosystemic</a:t>
            </a:r>
            <a:r>
              <a:rPr lang="en-US" baseline="0" dirty="0" smtClean="0"/>
              <a:t> shunts: 64 cases (1997-2005).  JAVMA 2008.</a:t>
            </a:r>
          </a:p>
        </p:txBody>
      </p:sp>
      <p:sp>
        <p:nvSpPr>
          <p:cNvPr id="4" name="Slide Number Placeholder 3"/>
          <p:cNvSpPr>
            <a:spLocks noGrp="1"/>
          </p:cNvSpPr>
          <p:nvPr>
            <p:ph type="sldNum" sz="quarter" idx="10"/>
          </p:nvPr>
        </p:nvSpPr>
        <p:spPr/>
        <p:txBody>
          <a:bodyPr/>
          <a:lstStyle/>
          <a:p>
            <a:fld id="{5326A245-D1D2-F745-9E32-12E56D13F2D3}" type="slidenum">
              <a:rPr lang="en-US" smtClean="0"/>
              <a:t>13</a:t>
            </a:fld>
            <a:endParaRPr lang="en-US"/>
          </a:p>
        </p:txBody>
      </p:sp>
    </p:spTree>
    <p:extLst>
      <p:ext uri="{BB962C8B-B14F-4D97-AF65-F5344CB8AC3E}">
        <p14:creationId xmlns:p14="http://schemas.microsoft.com/office/powerpoint/2010/main" val="5352689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Dogs</a:t>
            </a:r>
            <a:r>
              <a:rPr lang="en-US" baseline="0" dirty="0" smtClean="0"/>
              <a:t> with MVD- liver and kidneys are usually of normal size </a:t>
            </a:r>
            <a:r>
              <a:rPr lang="en-US" baseline="0" dirty="0" err="1" smtClean="0"/>
              <a:t>radiographically</a:t>
            </a:r>
            <a:r>
              <a:rPr lang="en-US" baseline="0" dirty="0" smtClean="0"/>
              <a:t>; liver can be small in some cases</a:t>
            </a:r>
          </a:p>
          <a:p>
            <a:r>
              <a:rPr lang="en-US" baseline="0" dirty="0" smtClean="0"/>
              <a:t>Ammonium </a:t>
            </a:r>
            <a:r>
              <a:rPr lang="en-US" baseline="0" dirty="0" err="1" smtClean="0"/>
              <a:t>biurate</a:t>
            </a:r>
            <a:r>
              <a:rPr lang="en-US" baseline="0" dirty="0" smtClean="0"/>
              <a:t> </a:t>
            </a:r>
            <a:r>
              <a:rPr lang="en-US" baseline="0" dirty="0" err="1" smtClean="0"/>
              <a:t>uroliths</a:t>
            </a:r>
            <a:r>
              <a:rPr lang="en-US" baseline="0" dirty="0" smtClean="0"/>
              <a:t>- bladder, kidneys, urethra; can be radiolucent but usually contain enough calcium salts and magnesium ammonium phosphate to make them moderately radiopaque</a:t>
            </a:r>
          </a:p>
          <a:p>
            <a:r>
              <a:rPr lang="en-US" baseline="0" dirty="0" smtClean="0"/>
              <a:t/>
            </a:r>
            <a:br>
              <a:rPr lang="en-US" baseline="0" dirty="0" smtClean="0"/>
            </a:br>
            <a:r>
              <a:rPr lang="en-US" baseline="0" dirty="0" smtClean="0"/>
              <a:t>U/S: Sensitivity improves with intrahepatic PSS (100%) as the shunt vessel is surrounded by hepatic parenchyma whereas </a:t>
            </a:r>
            <a:r>
              <a:rPr lang="en-US" baseline="0" dirty="0" err="1" smtClean="0"/>
              <a:t>extrahepatic</a:t>
            </a:r>
            <a:r>
              <a:rPr lang="en-US" baseline="0" dirty="0" smtClean="0"/>
              <a:t> PSS are generally smaller</a:t>
            </a:r>
          </a:p>
          <a:p>
            <a:r>
              <a:rPr lang="en-US" baseline="0" dirty="0" smtClean="0"/>
              <a:t>Color wave and pulse flow </a:t>
            </a:r>
            <a:r>
              <a:rPr lang="en-US" baseline="0" dirty="0" err="1" smtClean="0"/>
              <a:t>doppler</a:t>
            </a:r>
            <a:r>
              <a:rPr lang="en-US" baseline="0" dirty="0" smtClean="0"/>
              <a:t> ultrasonography offer added advantage of visualization of blood flow direction, turbulence and measurement of portal blood flow velocity</a:t>
            </a:r>
          </a:p>
          <a:p>
            <a:r>
              <a:rPr lang="en-US" baseline="0" dirty="0" smtClean="0"/>
              <a:t>Portal flow velocity increased or variable in 9/17 (53%) dogs with congenital </a:t>
            </a:r>
            <a:r>
              <a:rPr lang="en-US" baseline="0" dirty="0" err="1" smtClean="0"/>
              <a:t>extrahepatic</a:t>
            </a:r>
            <a:r>
              <a:rPr lang="en-US" baseline="0" dirty="0" smtClean="0"/>
              <a:t> shunt and in 12/13 (92%) dogs with intrahepatic shunt.  Increased flow velocity may be due to decreased resistance to cranial flow because of the presence of the shunt</a:t>
            </a:r>
          </a:p>
          <a:p>
            <a:endParaRPr lang="en-US" baseline="0" dirty="0" smtClean="0"/>
          </a:p>
        </p:txBody>
      </p:sp>
      <p:sp>
        <p:nvSpPr>
          <p:cNvPr id="4" name="Slide Number Placeholder 3"/>
          <p:cNvSpPr>
            <a:spLocks noGrp="1"/>
          </p:cNvSpPr>
          <p:nvPr>
            <p:ph type="sldNum" sz="quarter" idx="10"/>
          </p:nvPr>
        </p:nvSpPr>
        <p:spPr/>
        <p:txBody>
          <a:bodyPr/>
          <a:lstStyle/>
          <a:p>
            <a:fld id="{5326A245-D1D2-F745-9E32-12E56D13F2D3}" type="slidenum">
              <a:rPr lang="en-US" smtClean="0"/>
              <a:t>14</a:t>
            </a:fld>
            <a:endParaRPr lang="en-US"/>
          </a:p>
        </p:txBody>
      </p:sp>
    </p:spTree>
    <p:extLst>
      <p:ext uri="{BB962C8B-B14F-4D97-AF65-F5344CB8AC3E}">
        <p14:creationId xmlns:p14="http://schemas.microsoft.com/office/powerpoint/2010/main" val="7548380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Microbubbles</a:t>
            </a:r>
            <a:r>
              <a:rPr lang="en-US" dirty="0" smtClean="0"/>
              <a:t> can be followed through splenic vein into portal vein and intrahepatic portal vasculature.</a:t>
            </a:r>
          </a:p>
          <a:p>
            <a:r>
              <a:rPr lang="en-US" dirty="0" smtClean="0"/>
              <a:t>Absence of </a:t>
            </a:r>
            <a:r>
              <a:rPr lang="en-US" dirty="0" err="1" smtClean="0"/>
              <a:t>microbubbles</a:t>
            </a:r>
            <a:r>
              <a:rPr lang="en-US" dirty="0" smtClean="0"/>
              <a:t> beyond sinusoidal barrier in normal dogs makes </a:t>
            </a:r>
            <a:r>
              <a:rPr lang="en-US" dirty="0" err="1" smtClean="0"/>
              <a:t>transsplenci</a:t>
            </a:r>
            <a:r>
              <a:rPr lang="en-US" dirty="0" smtClean="0"/>
              <a:t> injection of agitated saline a useful </a:t>
            </a:r>
            <a:r>
              <a:rPr lang="en-US" dirty="0" err="1" smtClean="0"/>
              <a:t>tehnique</a:t>
            </a:r>
            <a:r>
              <a:rPr lang="en-US" dirty="0" smtClean="0"/>
              <a:t> for diagnosis of a PSS.</a:t>
            </a:r>
          </a:p>
          <a:p>
            <a:r>
              <a:rPr lang="en-US" dirty="0" smtClean="0"/>
              <a:t>Based on the fact that agitated saline </a:t>
            </a:r>
            <a:r>
              <a:rPr lang="en-US" dirty="0" err="1" smtClean="0"/>
              <a:t>microbubbles</a:t>
            </a:r>
            <a:r>
              <a:rPr lang="en-US" baseline="0" dirty="0" smtClean="0"/>
              <a:t> do not cross the sinusoidal barrier, whereas </a:t>
            </a:r>
            <a:r>
              <a:rPr lang="en-US" baseline="0" dirty="0" err="1" smtClean="0"/>
              <a:t>microbubbles</a:t>
            </a:r>
            <a:r>
              <a:rPr lang="en-US" baseline="0" dirty="0" smtClean="0"/>
              <a:t> can reach the systemic circulation bypassing the liver in case of macroscopic PSS.</a:t>
            </a:r>
          </a:p>
          <a:p>
            <a:r>
              <a:rPr lang="en-US" baseline="0" dirty="0" smtClean="0"/>
              <a:t>Sensitivity, specificity not reported in study.</a:t>
            </a:r>
          </a:p>
          <a:p>
            <a:r>
              <a:rPr lang="en-US" baseline="0" dirty="0" smtClean="0"/>
              <a:t>Single intrahepatic shunt- could not be found in CVC before the shunting vessel entered hepatic parenchyma</a:t>
            </a:r>
          </a:p>
          <a:p>
            <a:r>
              <a:rPr lang="en-US" baseline="0" dirty="0" smtClean="0"/>
              <a:t>Single </a:t>
            </a:r>
            <a:r>
              <a:rPr lang="en-US" baseline="0" dirty="0" err="1" smtClean="0"/>
              <a:t>extrahepatic</a:t>
            </a:r>
            <a:r>
              <a:rPr lang="en-US" baseline="0" dirty="0" smtClean="0"/>
              <a:t> </a:t>
            </a:r>
            <a:r>
              <a:rPr lang="en-US" baseline="0" dirty="0" err="1" smtClean="0"/>
              <a:t>portocaval</a:t>
            </a:r>
            <a:r>
              <a:rPr lang="en-US" baseline="0" dirty="0" smtClean="0"/>
              <a:t> shunt- technique helped localize entry point of shunting vessel, but </a:t>
            </a:r>
            <a:r>
              <a:rPr lang="en-US" baseline="0" dirty="0" err="1" smtClean="0"/>
              <a:t>specificorigin</a:t>
            </a:r>
            <a:r>
              <a:rPr lang="en-US" baseline="0" dirty="0" smtClean="0"/>
              <a:t> impossible to discriminate.  </a:t>
            </a:r>
            <a:r>
              <a:rPr lang="en-US" baseline="0" dirty="0" err="1" smtClean="0"/>
              <a:t>Microbubbles</a:t>
            </a:r>
            <a:r>
              <a:rPr lang="en-US" baseline="0" dirty="0" smtClean="0"/>
              <a:t> were seen in the right atrium in all of these dogs</a:t>
            </a:r>
          </a:p>
          <a:p>
            <a:r>
              <a:rPr lang="en-US" dirty="0" smtClean="0"/>
              <a:t>Single </a:t>
            </a:r>
            <a:r>
              <a:rPr lang="en-US" dirty="0" err="1" smtClean="0"/>
              <a:t>portoazygos</a:t>
            </a:r>
            <a:r>
              <a:rPr lang="en-US" dirty="0" smtClean="0"/>
              <a:t> shunt- no info about entrance point of shunting</a:t>
            </a:r>
            <a:r>
              <a:rPr lang="en-US" baseline="0" dirty="0" smtClean="0"/>
              <a:t> vessel could be determined though scanning the region of the abdominal </a:t>
            </a:r>
            <a:r>
              <a:rPr lang="en-US" baseline="0" dirty="0" err="1" smtClean="0"/>
              <a:t>azygos</a:t>
            </a:r>
            <a:r>
              <a:rPr lang="en-US" baseline="0" dirty="0" smtClean="0"/>
              <a:t> along the aorta to determine the location of shunt termination is recommended in cases with a caudal entry point.</a:t>
            </a:r>
            <a:endParaRPr lang="en-US" dirty="0"/>
          </a:p>
        </p:txBody>
      </p:sp>
      <p:sp>
        <p:nvSpPr>
          <p:cNvPr id="4" name="Slide Number Placeholder 3"/>
          <p:cNvSpPr>
            <a:spLocks noGrp="1"/>
          </p:cNvSpPr>
          <p:nvPr>
            <p:ph type="sldNum" sz="quarter" idx="10"/>
          </p:nvPr>
        </p:nvSpPr>
        <p:spPr/>
        <p:txBody>
          <a:bodyPr/>
          <a:lstStyle/>
          <a:p>
            <a:fld id="{5326A245-D1D2-F745-9E32-12E56D13F2D3}" type="slidenum">
              <a:rPr lang="en-US" smtClean="0"/>
              <a:t>15</a:t>
            </a:fld>
            <a:endParaRPr lang="en-US"/>
          </a:p>
        </p:txBody>
      </p:sp>
    </p:spTree>
    <p:extLst>
      <p:ext uri="{BB962C8B-B14F-4D97-AF65-F5344CB8AC3E}">
        <p14:creationId xmlns:p14="http://schemas.microsoft.com/office/powerpoint/2010/main" val="29917482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After absorption by the colonic mucosa, technetium</a:t>
            </a:r>
            <a:r>
              <a:rPr lang="en-US" baseline="0" dirty="0" smtClean="0"/>
              <a:t> enters colonic venous (portal) circulation and is transported cranially to the </a:t>
            </a:r>
            <a:r>
              <a:rPr lang="en-US" baseline="0" dirty="0" smtClean="0"/>
              <a:t>liver</a:t>
            </a:r>
          </a:p>
          <a:p>
            <a:r>
              <a:rPr lang="en-US" baseline="0" dirty="0" smtClean="0"/>
              <a:t>Under ideal conditions ~14% absorbed- large doses </a:t>
            </a:r>
            <a:r>
              <a:rPr lang="en-US" baseline="0" dirty="0" err="1" smtClean="0"/>
              <a:t>req</a:t>
            </a:r>
            <a:endParaRPr lang="en-US" baseline="0" dirty="0" smtClean="0"/>
          </a:p>
          <a:p>
            <a:r>
              <a:rPr lang="en-US" baseline="0" dirty="0" smtClean="0"/>
              <a:t>88% </a:t>
            </a:r>
            <a:r>
              <a:rPr lang="en-US" baseline="0" dirty="0" err="1" smtClean="0"/>
              <a:t>sens</a:t>
            </a:r>
            <a:r>
              <a:rPr lang="en-US" baseline="0" dirty="0" smtClean="0"/>
              <a:t>, 67% spec; </a:t>
            </a:r>
            <a:r>
              <a:rPr lang="en-US" baseline="0" dirty="0" err="1" smtClean="0"/>
              <a:t>interobserver</a:t>
            </a:r>
            <a:r>
              <a:rPr lang="en-US" baseline="0" dirty="0" smtClean="0"/>
              <a:t> agreement 98%</a:t>
            </a:r>
            <a:endParaRPr lang="en-US" baseline="0" dirty="0" smtClean="0"/>
          </a:p>
          <a:p>
            <a:r>
              <a:rPr lang="en-US" baseline="0" dirty="0" smtClean="0"/>
              <a:t>Patient placed on gamma camera which detects the location of the isotope</a:t>
            </a:r>
          </a:p>
          <a:p>
            <a:r>
              <a:rPr lang="en-US" baseline="0" dirty="0" smtClean="0"/>
              <a:t>Information displayed on a computer monitor</a:t>
            </a:r>
          </a:p>
          <a:p>
            <a:r>
              <a:rPr lang="en-US" baseline="0" dirty="0" smtClean="0"/>
              <a:t>In dogs with normal portal circulation liver is visualized as a bright area on the monitor as the isotope is initially delivered to the hepatic microcirculation</a:t>
            </a:r>
          </a:p>
          <a:p>
            <a:r>
              <a:rPr lang="en-US" baseline="0" dirty="0" smtClean="0"/>
              <a:t>With time, the isotope enters the hepatic veins, CVC and cardiopulmonary vasculature at which time the heart can be visualized on the monitor</a:t>
            </a:r>
          </a:p>
          <a:p>
            <a:r>
              <a:rPr lang="en-US" baseline="0" dirty="0" smtClean="0"/>
              <a:t>Requires special handling of isotope and patient; study may be performed in less than 5 minutes and requires light sedation</a:t>
            </a:r>
          </a:p>
          <a:p>
            <a:r>
              <a:rPr lang="en-US" baseline="0" dirty="0" smtClean="0"/>
              <a:t>By drawing regions of interest around the liver and thorax using computer software, an estimate of the shunt fraction is calculated based on the counts per pixel within each ROI</a:t>
            </a:r>
          </a:p>
          <a:p>
            <a:r>
              <a:rPr lang="en-US" baseline="0" dirty="0" smtClean="0"/>
              <a:t>Normal dogs have a shunt fraction less than 15% (i.e. the image of the liver is significantly more intense than that of the thorax at the time of image acquisition)</a:t>
            </a:r>
          </a:p>
          <a:p>
            <a:r>
              <a:rPr lang="en-US" baseline="0" dirty="0" smtClean="0"/>
              <a:t>In contrast, in animals with PSS the image of the heart is initially more apparent as the isotope bypasses the liver via the shunt</a:t>
            </a:r>
          </a:p>
          <a:p>
            <a:r>
              <a:rPr lang="en-US" baseline="0" dirty="0" smtClean="0"/>
              <a:t>Shunt fractions in dogs with </a:t>
            </a:r>
            <a:r>
              <a:rPr lang="en-US" baseline="0" dirty="0" err="1" smtClean="0"/>
              <a:t>macrovascular</a:t>
            </a:r>
            <a:r>
              <a:rPr lang="en-US" baseline="0" dirty="0" smtClean="0"/>
              <a:t> intra- and </a:t>
            </a:r>
            <a:r>
              <a:rPr lang="en-US" baseline="0" dirty="0" err="1" smtClean="0"/>
              <a:t>extrahepatic</a:t>
            </a:r>
            <a:r>
              <a:rPr lang="en-US" baseline="0" dirty="0" smtClean="0"/>
              <a:t> shunts often exceed 80% </a:t>
            </a:r>
          </a:p>
          <a:p>
            <a:r>
              <a:rPr lang="en-US" baseline="0" dirty="0" smtClean="0"/>
              <a:t>Range for </a:t>
            </a:r>
            <a:r>
              <a:rPr lang="en-US" baseline="0" dirty="0" err="1" smtClean="0"/>
              <a:t>microvascular</a:t>
            </a:r>
            <a:r>
              <a:rPr lang="en-US" baseline="0" dirty="0" smtClean="0"/>
              <a:t> dysplasia- thought to be lower than for </a:t>
            </a:r>
            <a:r>
              <a:rPr lang="en-US" baseline="0" dirty="0" err="1" smtClean="0"/>
              <a:t>macrovascular</a:t>
            </a:r>
            <a:r>
              <a:rPr lang="en-US" baseline="0" dirty="0" smtClean="0"/>
              <a:t> shunts</a:t>
            </a:r>
          </a:p>
          <a:p>
            <a:endParaRPr lang="en-US" baseline="0" dirty="0" smtClean="0"/>
          </a:p>
          <a:p>
            <a:r>
              <a:rPr lang="en-US" baseline="0" dirty="0" err="1" smtClean="0"/>
              <a:t>Portography</a:t>
            </a:r>
            <a:r>
              <a:rPr lang="en-US" baseline="0" dirty="0" smtClean="0"/>
              <a:t>- offers a global snapshot of patient’s portal circulation</a:t>
            </a:r>
          </a:p>
          <a:p>
            <a:r>
              <a:rPr lang="en-US" baseline="0" dirty="0" smtClean="0"/>
              <a:t>Inject contrast medium into portal circulation, relative location and number of PSSs may be identified with </a:t>
            </a:r>
            <a:r>
              <a:rPr lang="en-US" baseline="0" dirty="0" err="1" smtClean="0"/>
              <a:t>fluoro</a:t>
            </a:r>
            <a:r>
              <a:rPr lang="en-US" baseline="0" dirty="0" smtClean="0"/>
              <a:t>, plain </a:t>
            </a:r>
            <a:r>
              <a:rPr lang="en-US" baseline="0" dirty="0" err="1" smtClean="0"/>
              <a:t>rads</a:t>
            </a:r>
            <a:r>
              <a:rPr lang="en-US" baseline="0" dirty="0" smtClean="0"/>
              <a:t>, CT</a:t>
            </a:r>
          </a:p>
          <a:p>
            <a:r>
              <a:rPr lang="en-US" baseline="0" dirty="0" smtClean="0"/>
              <a:t>Percutaneous </a:t>
            </a:r>
            <a:r>
              <a:rPr lang="en-US" baseline="0" dirty="0" err="1" smtClean="0"/>
              <a:t>splenoportography</a:t>
            </a:r>
            <a:r>
              <a:rPr lang="en-US" baseline="0" dirty="0" smtClean="0"/>
              <a:t>- caudally located shunts may be missed</a:t>
            </a:r>
          </a:p>
          <a:p>
            <a:r>
              <a:rPr lang="en-US" baseline="0" dirty="0" err="1" smtClean="0"/>
              <a:t>Portographic</a:t>
            </a:r>
            <a:r>
              <a:rPr lang="en-US" baseline="0" dirty="0" smtClean="0"/>
              <a:t> imaging may be used </a:t>
            </a:r>
            <a:r>
              <a:rPr lang="en-US" baseline="0" dirty="0" err="1" smtClean="0"/>
              <a:t>intraoperatively</a:t>
            </a:r>
            <a:r>
              <a:rPr lang="en-US" baseline="0" dirty="0" smtClean="0"/>
              <a:t>- used to evaluate morphology of portal vasculature, confirm location of hard to find </a:t>
            </a:r>
            <a:r>
              <a:rPr lang="en-US" baseline="0" dirty="0" err="1" smtClean="0"/>
              <a:t>macrovascular</a:t>
            </a:r>
            <a:r>
              <a:rPr lang="en-US" baseline="0" dirty="0" smtClean="0"/>
              <a:t> shunts or rule out their presence in dogs suspected of suffering from MVD</a:t>
            </a:r>
          </a:p>
          <a:p>
            <a:r>
              <a:rPr lang="en-US" baseline="0" dirty="0" smtClean="0"/>
              <a:t>Sensitivity 85-100% </a:t>
            </a:r>
          </a:p>
          <a:p>
            <a:r>
              <a:rPr lang="en-US" baseline="0" dirty="0" smtClean="0"/>
              <a:t>CT- contrast injected into peripheral vein or directly into splenic vein via ultrasound guidance</a:t>
            </a:r>
          </a:p>
          <a:p>
            <a:r>
              <a:rPr lang="en-US" baseline="0" dirty="0" smtClean="0"/>
              <a:t>2D and 3D magnetic resonance angiography reliable technique in humans</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5326A245-D1D2-F745-9E32-12E56D13F2D3}" type="slidenum">
              <a:rPr lang="en-US" smtClean="0"/>
              <a:t>16</a:t>
            </a:fld>
            <a:endParaRPr lang="en-US"/>
          </a:p>
        </p:txBody>
      </p:sp>
    </p:spTree>
    <p:extLst>
      <p:ext uri="{BB962C8B-B14F-4D97-AF65-F5344CB8AC3E}">
        <p14:creationId xmlns:p14="http://schemas.microsoft.com/office/powerpoint/2010/main" val="6016913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Injected </a:t>
            </a:r>
            <a:r>
              <a:rPr lang="en-US" dirty="0" err="1" smtClean="0"/>
              <a:t>directl</a:t>
            </a:r>
            <a:r>
              <a:rPr lang="en-US" baseline="0" dirty="0" smtClean="0"/>
              <a:t> into splenic parenchyma- absorbed into splenic vein- highlights portal </a:t>
            </a:r>
            <a:r>
              <a:rPr lang="en-US" baseline="0" dirty="0" err="1" smtClean="0"/>
              <a:t>vasc</a:t>
            </a:r>
            <a:endParaRPr lang="en-US" baseline="0" dirty="0" smtClean="0"/>
          </a:p>
          <a:p>
            <a:r>
              <a:rPr lang="en-US" dirty="0" smtClean="0"/>
              <a:t>TSPS 52.5% absorption</a:t>
            </a:r>
          </a:p>
          <a:p>
            <a:r>
              <a:rPr lang="en-US" dirty="0" smtClean="0"/>
              <a:t>42</a:t>
            </a:r>
            <a:r>
              <a:rPr lang="en-US" baseline="0" dirty="0" smtClean="0"/>
              <a:t> dogs with CPSS.</a:t>
            </a:r>
          </a:p>
          <a:p>
            <a:r>
              <a:rPr lang="en-US" baseline="0" dirty="0" smtClean="0"/>
              <a:t>Prospective, randomized, cross-over study</a:t>
            </a:r>
          </a:p>
          <a:p>
            <a:r>
              <a:rPr lang="en-US" baseline="0" dirty="0" smtClean="0"/>
              <a:t>Dogs had TSPS and PRPS 48 hours apart</a:t>
            </a:r>
          </a:p>
          <a:p>
            <a:r>
              <a:rPr lang="en-US" baseline="0" dirty="0" smtClean="0"/>
              <a:t>Images reviewed for </a:t>
            </a:r>
            <a:r>
              <a:rPr lang="en-US" baseline="0" dirty="0" err="1" smtClean="0"/>
              <a:t>scintigraphic</a:t>
            </a:r>
            <a:r>
              <a:rPr lang="en-US" baseline="0" dirty="0" smtClean="0"/>
              <a:t> study quality, shunt presence, number and termination</a:t>
            </a:r>
          </a:p>
          <a:p>
            <a:r>
              <a:rPr lang="en-US" baseline="0" dirty="0" smtClean="0"/>
              <a:t>All had ex lap</a:t>
            </a:r>
          </a:p>
          <a:p>
            <a:r>
              <a:rPr lang="en-US" baseline="0" dirty="0" err="1" smtClean="0"/>
              <a:t>Neg</a:t>
            </a:r>
            <a:r>
              <a:rPr lang="en-US" baseline="0" dirty="0" smtClean="0"/>
              <a:t> </a:t>
            </a:r>
            <a:r>
              <a:rPr lang="en-US" baseline="0" dirty="0" err="1" smtClean="0"/>
              <a:t>scintigraphic</a:t>
            </a:r>
            <a:r>
              <a:rPr lang="en-US" baseline="0" dirty="0" smtClean="0"/>
              <a:t> findings confirmed with </a:t>
            </a:r>
            <a:r>
              <a:rPr lang="en-US" baseline="0" dirty="0" err="1" smtClean="0"/>
              <a:t>intraop</a:t>
            </a:r>
            <a:r>
              <a:rPr lang="en-US" baseline="0" dirty="0" smtClean="0"/>
              <a:t> mesenteric </a:t>
            </a:r>
            <a:r>
              <a:rPr lang="en-US" baseline="0" dirty="0" err="1" smtClean="0"/>
              <a:t>portography</a:t>
            </a:r>
            <a:endParaRPr lang="en-US" baseline="0" dirty="0" smtClean="0"/>
          </a:p>
          <a:p>
            <a:r>
              <a:rPr lang="en-US" baseline="0" dirty="0" smtClean="0"/>
              <a:t>Less radionuclide used- improves safety, allows for more comprehensive patient care, earlier </a:t>
            </a:r>
            <a:r>
              <a:rPr lang="en-US" baseline="0" dirty="0" err="1" smtClean="0"/>
              <a:t>sx</a:t>
            </a:r>
            <a:endParaRPr lang="en-US" dirty="0"/>
          </a:p>
        </p:txBody>
      </p:sp>
      <p:sp>
        <p:nvSpPr>
          <p:cNvPr id="4" name="Slide Number Placeholder 3"/>
          <p:cNvSpPr>
            <a:spLocks noGrp="1"/>
          </p:cNvSpPr>
          <p:nvPr>
            <p:ph type="sldNum" sz="quarter" idx="10"/>
          </p:nvPr>
        </p:nvSpPr>
        <p:spPr/>
        <p:txBody>
          <a:bodyPr/>
          <a:lstStyle/>
          <a:p>
            <a:fld id="{5326A245-D1D2-F745-9E32-12E56D13F2D3}" type="slidenum">
              <a:rPr lang="en-US" smtClean="0"/>
              <a:t>17</a:t>
            </a:fld>
            <a:endParaRPr lang="en-US"/>
          </a:p>
        </p:txBody>
      </p:sp>
    </p:spTree>
    <p:extLst>
      <p:ext uri="{BB962C8B-B14F-4D97-AF65-F5344CB8AC3E}">
        <p14:creationId xmlns:p14="http://schemas.microsoft.com/office/powerpoint/2010/main" val="25416229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all dogs-</a:t>
            </a:r>
            <a:r>
              <a:rPr lang="en-US" baseline="0" dirty="0" smtClean="0"/>
              <a:t> shunt vessel identified in the study:</a:t>
            </a:r>
            <a:br>
              <a:rPr lang="en-US" baseline="0" dirty="0" smtClean="0"/>
            </a:br>
            <a:r>
              <a:rPr lang="en-US" baseline="0" dirty="0" smtClean="0"/>
              <a:t>Contrast-enhance magnetic resonance angiography for diagnosis of </a:t>
            </a:r>
            <a:r>
              <a:rPr lang="en-US" baseline="0" dirty="0" err="1" smtClean="0"/>
              <a:t>portosystemic</a:t>
            </a:r>
            <a:r>
              <a:rPr lang="en-US" baseline="0" dirty="0" smtClean="0"/>
              <a:t> shunts in 10 dogs</a:t>
            </a:r>
          </a:p>
          <a:p>
            <a:r>
              <a:rPr lang="en-US" dirty="0" smtClean="0"/>
              <a:t>Non-invasive, requires short amount of time (&lt;10 min) and depicts the abdominal and thoracic vasculature</a:t>
            </a:r>
            <a:r>
              <a:rPr lang="en-US" baseline="0" dirty="0" smtClean="0"/>
              <a:t> and provides 3 D anatomic detail of the portal vein and its tributaries</a:t>
            </a:r>
          </a:p>
          <a:p>
            <a:r>
              <a:rPr lang="en-US" baseline="0" dirty="0" smtClean="0"/>
              <a:t>Compared with selective mesenteric </a:t>
            </a:r>
            <a:r>
              <a:rPr lang="en-US" baseline="0" dirty="0" err="1" smtClean="0"/>
              <a:t>portography</a:t>
            </a:r>
            <a:r>
              <a:rPr lang="en-US" baseline="0" dirty="0" smtClean="0"/>
              <a:t>, CE-MRA is nonselective- therefore, in addition to portal vasculature, other abdominal arteries and veins are visible which makes interpretation more difficult</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5326A245-D1D2-F745-9E32-12E56D13F2D3}" type="slidenum">
              <a:rPr lang="en-US" smtClean="0"/>
              <a:t>18</a:t>
            </a:fld>
            <a:endParaRPr lang="en-US"/>
          </a:p>
        </p:txBody>
      </p:sp>
    </p:spTree>
    <p:extLst>
      <p:ext uri="{BB962C8B-B14F-4D97-AF65-F5344CB8AC3E}">
        <p14:creationId xmlns:p14="http://schemas.microsoft.com/office/powerpoint/2010/main" val="25156331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Surgery is the treatment of choic</a:t>
            </a:r>
            <a:r>
              <a:rPr lang="en-US" baseline="0" dirty="0" smtClean="0"/>
              <a:t>e for dogs with CPS with dogs undergoing shunt ligation surviving </a:t>
            </a:r>
            <a:r>
              <a:rPr lang="en-US" baseline="0" dirty="0" err="1" smtClean="0"/>
              <a:t>signficiantly</a:t>
            </a:r>
            <a:r>
              <a:rPr lang="en-US" baseline="0" dirty="0" smtClean="0"/>
              <a:t> longer than those managed medically.</a:t>
            </a:r>
          </a:p>
          <a:p>
            <a:endParaRPr lang="en-US" dirty="0"/>
          </a:p>
        </p:txBody>
      </p:sp>
      <p:sp>
        <p:nvSpPr>
          <p:cNvPr id="4" name="Slide Number Placeholder 3"/>
          <p:cNvSpPr>
            <a:spLocks noGrp="1"/>
          </p:cNvSpPr>
          <p:nvPr>
            <p:ph type="sldNum" sz="quarter" idx="10"/>
          </p:nvPr>
        </p:nvSpPr>
        <p:spPr/>
        <p:txBody>
          <a:bodyPr/>
          <a:lstStyle/>
          <a:p>
            <a:fld id="{5326A245-D1D2-F745-9E32-12E56D13F2D3}" type="slidenum">
              <a:rPr lang="en-US" smtClean="0"/>
              <a:t>19</a:t>
            </a:fld>
            <a:endParaRPr lang="en-US"/>
          </a:p>
        </p:txBody>
      </p:sp>
    </p:spTree>
    <p:extLst>
      <p:ext uri="{BB962C8B-B14F-4D97-AF65-F5344CB8AC3E}">
        <p14:creationId xmlns:p14="http://schemas.microsoft.com/office/powerpoint/2010/main" val="7286239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 dogs with HE</a:t>
            </a:r>
            <a:r>
              <a:rPr lang="en-US" baseline="0" dirty="0" smtClean="0"/>
              <a:t> based on results of one study</a:t>
            </a:r>
          </a:p>
          <a:p>
            <a:r>
              <a:rPr lang="en-US" baseline="0" dirty="0" smtClean="0"/>
              <a:t>Mod protein-restricted diet: min 20% on a dry matter basis (2g protein/kg/day) for dogs + 30% on a dry matter basis (3g protein/kg/day) for cats + </a:t>
            </a:r>
            <a:r>
              <a:rPr lang="en-US" baseline="0" dirty="0" err="1" smtClean="0"/>
              <a:t>taurine</a:t>
            </a:r>
            <a:r>
              <a:rPr lang="en-US" baseline="0" dirty="0" smtClean="0"/>
              <a:t> + arginine for cats</a:t>
            </a:r>
          </a:p>
          <a:p>
            <a:r>
              <a:rPr lang="en-US" baseline="0" dirty="0" smtClean="0"/>
              <a:t>Oral disaccharide- lactulose</a:t>
            </a:r>
          </a:p>
          <a:p>
            <a:endParaRPr lang="en-US" dirty="0" smtClean="0"/>
          </a:p>
        </p:txBody>
      </p:sp>
      <p:sp>
        <p:nvSpPr>
          <p:cNvPr id="4" name="Slide Number Placeholder 3"/>
          <p:cNvSpPr>
            <a:spLocks noGrp="1"/>
          </p:cNvSpPr>
          <p:nvPr>
            <p:ph type="sldNum" sz="quarter" idx="10"/>
          </p:nvPr>
        </p:nvSpPr>
        <p:spPr/>
        <p:txBody>
          <a:bodyPr/>
          <a:lstStyle/>
          <a:p>
            <a:fld id="{5326A245-D1D2-F745-9E32-12E56D13F2D3}" type="slidenum">
              <a:rPr lang="en-US" smtClean="0"/>
              <a:t>20</a:t>
            </a:fld>
            <a:endParaRPr lang="en-US"/>
          </a:p>
        </p:txBody>
      </p:sp>
    </p:spTree>
    <p:extLst>
      <p:ext uri="{BB962C8B-B14F-4D97-AF65-F5344CB8AC3E}">
        <p14:creationId xmlns:p14="http://schemas.microsoft.com/office/powerpoint/2010/main" val="41462273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26A245-D1D2-F745-9E32-12E56D13F2D3}" type="slidenum">
              <a:rPr lang="en-US" smtClean="0"/>
              <a:t>3</a:t>
            </a:fld>
            <a:endParaRPr lang="en-US"/>
          </a:p>
        </p:txBody>
      </p:sp>
    </p:spTree>
    <p:extLst>
      <p:ext uri="{BB962C8B-B14F-4D97-AF65-F5344CB8AC3E}">
        <p14:creationId xmlns:p14="http://schemas.microsoft.com/office/powerpoint/2010/main" val="37870127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Post-op seizures typically refractory</a:t>
            </a:r>
            <a:r>
              <a:rPr lang="en-US" baseline="0" dirty="0" smtClean="0"/>
              <a:t> to standard AED treatment and frequently progress to status.</a:t>
            </a:r>
          </a:p>
          <a:p>
            <a:r>
              <a:rPr lang="en-US" baseline="0" dirty="0" smtClean="0"/>
              <a:t>Etiology unclear; potential- decreases in endogenous inhibitory CNS </a:t>
            </a:r>
            <a:r>
              <a:rPr lang="en-US" baseline="0" dirty="0" err="1" smtClean="0"/>
              <a:t>benzo</a:t>
            </a:r>
            <a:r>
              <a:rPr lang="en-US" baseline="0" dirty="0" smtClean="0"/>
              <a:t> agonist concentrations and imbalances </a:t>
            </a:r>
            <a:r>
              <a:rPr lang="en-US" baseline="0" dirty="0" err="1" smtClean="0"/>
              <a:t>ine</a:t>
            </a:r>
            <a:r>
              <a:rPr lang="en-US" baseline="0" dirty="0" smtClean="0"/>
              <a:t> </a:t>
            </a:r>
            <a:r>
              <a:rPr lang="en-US" baseline="0" dirty="0" err="1" smtClean="0"/>
              <a:t>xcitatory</a:t>
            </a:r>
            <a:r>
              <a:rPr lang="en-US" baseline="0" dirty="0" smtClean="0"/>
              <a:t> and inhibitory </a:t>
            </a:r>
            <a:r>
              <a:rPr lang="en-US" baseline="0" dirty="0" err="1" smtClean="0"/>
              <a:t>neurotransmitoers</a:t>
            </a:r>
            <a:r>
              <a:rPr lang="en-US" baseline="0" dirty="0" smtClean="0"/>
              <a:t>.  </a:t>
            </a:r>
          </a:p>
          <a:p>
            <a:r>
              <a:rPr lang="en-US" baseline="0" dirty="0" smtClean="0"/>
              <a:t>Risk factors- tendency older dogs, </a:t>
            </a:r>
            <a:r>
              <a:rPr lang="en-US" baseline="0" dirty="0" err="1" smtClean="0"/>
              <a:t>portoazygous</a:t>
            </a:r>
            <a:r>
              <a:rPr lang="en-US" baseline="0" dirty="0" smtClean="0"/>
              <a:t>&gt;</a:t>
            </a:r>
            <a:r>
              <a:rPr lang="en-US" baseline="0" dirty="0" err="1" smtClean="0"/>
              <a:t>portocaval</a:t>
            </a:r>
            <a:r>
              <a:rPr lang="en-US" baseline="0" dirty="0" smtClean="0"/>
              <a:t>, </a:t>
            </a:r>
            <a:r>
              <a:rPr lang="en-US" baseline="0" dirty="0" err="1" smtClean="0"/>
              <a:t>preop</a:t>
            </a:r>
            <a:r>
              <a:rPr lang="en-US" baseline="0" dirty="0" smtClean="0"/>
              <a:t> </a:t>
            </a:r>
            <a:r>
              <a:rPr lang="en-US" baseline="0" dirty="0" err="1" smtClean="0"/>
              <a:t>neuro</a:t>
            </a:r>
            <a:r>
              <a:rPr lang="en-US" baseline="0" dirty="0" smtClean="0"/>
              <a:t> dysfunction, </a:t>
            </a:r>
          </a:p>
          <a:p>
            <a:r>
              <a:rPr lang="en-US" baseline="0" dirty="0" smtClean="0"/>
              <a:t>Retrospective out of Texas Jan 2003-Nov 2010- dogs treated with </a:t>
            </a:r>
            <a:r>
              <a:rPr lang="en-US" baseline="0" dirty="0" err="1" smtClean="0"/>
              <a:t>ameroid</a:t>
            </a:r>
            <a:r>
              <a:rPr lang="en-US" baseline="0" dirty="0" smtClean="0"/>
              <a:t> constrictors and pretreated vs. not with </a:t>
            </a:r>
            <a:r>
              <a:rPr lang="en-US" baseline="0" dirty="0" err="1" smtClean="0"/>
              <a:t>levetiracetam</a:t>
            </a:r>
            <a:endParaRPr lang="en-US" baseline="0" dirty="0" smtClean="0"/>
          </a:p>
          <a:p>
            <a:r>
              <a:rPr lang="en-US" baseline="0" dirty="0" smtClean="0"/>
              <a:t>Treated at least one day prior</a:t>
            </a:r>
          </a:p>
          <a:p>
            <a:r>
              <a:rPr lang="en-US" baseline="0" dirty="0" smtClean="0"/>
              <a:t>Seizure activity monitored for min of 48 hours after </a:t>
            </a:r>
            <a:r>
              <a:rPr lang="en-US" baseline="0" dirty="0" err="1" smtClean="0"/>
              <a:t>sx</a:t>
            </a:r>
            <a:endParaRPr lang="en-US" baseline="0" dirty="0" smtClean="0"/>
          </a:p>
          <a:p>
            <a:r>
              <a:rPr lang="en-US" baseline="0" dirty="0" smtClean="0"/>
              <a:t>42 dogs in </a:t>
            </a:r>
            <a:r>
              <a:rPr lang="en-US" baseline="0" dirty="0" err="1" smtClean="0"/>
              <a:t>levetiracetam</a:t>
            </a:r>
            <a:r>
              <a:rPr lang="en-US" baseline="0" dirty="0" smtClean="0"/>
              <a:t> group; 82 dogs </a:t>
            </a:r>
            <a:r>
              <a:rPr lang="en-US" baseline="0" dirty="0" err="1" smtClean="0"/>
              <a:t>int</a:t>
            </a:r>
            <a:r>
              <a:rPr lang="en-US" baseline="0" dirty="0" smtClean="0"/>
              <a:t> eh non-LEV group.  5% dogs that did not receive LEV developed post-op seizures.  Risk of seizures sig P&lt;-/002 &lt;1 for the LEV-treated dogs- protective effect.</a:t>
            </a:r>
          </a:p>
          <a:p>
            <a:r>
              <a:rPr lang="en-US" baseline="0" dirty="0" smtClean="0"/>
              <a:t>¾ dogs that developed seizures post-op developed status that was refractory to AED management</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5326A245-D1D2-F745-9E32-12E56D13F2D3}" type="slidenum">
              <a:rPr lang="en-US" smtClean="0"/>
              <a:t>21</a:t>
            </a:fld>
            <a:endParaRPr lang="en-US"/>
          </a:p>
        </p:txBody>
      </p:sp>
    </p:spTree>
    <p:extLst>
      <p:ext uri="{BB962C8B-B14F-4D97-AF65-F5344CB8AC3E}">
        <p14:creationId xmlns:p14="http://schemas.microsoft.com/office/powerpoint/2010/main" val="28456562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Prevalence of neurological</a:t>
            </a:r>
            <a:r>
              <a:rPr lang="en-US" baseline="0" dirty="0" smtClean="0"/>
              <a:t> dysfunction ranges from 0-18%</a:t>
            </a:r>
          </a:p>
          <a:p>
            <a:r>
              <a:rPr lang="en-US" baseline="0" dirty="0" smtClean="0"/>
              <a:t>Status can develop up to 72 hours after surgery</a:t>
            </a:r>
          </a:p>
          <a:p>
            <a:r>
              <a:rPr lang="en-US" baseline="0" dirty="0" smtClean="0"/>
              <a:t>Etiology of postsurgical </a:t>
            </a:r>
            <a:r>
              <a:rPr lang="en-US" baseline="0" dirty="0" err="1" smtClean="0"/>
              <a:t>neuro</a:t>
            </a:r>
            <a:r>
              <a:rPr lang="en-US" baseline="0" dirty="0" smtClean="0"/>
              <a:t> dysfunction remains elusive, although altered concentrations of NT such as endogenous benzodiazepines, tryptophan and </a:t>
            </a:r>
            <a:r>
              <a:rPr lang="en-US" baseline="0" dirty="0" err="1" smtClean="0"/>
              <a:t>quinolonic</a:t>
            </a:r>
            <a:r>
              <a:rPr lang="en-US" baseline="0" dirty="0" smtClean="0"/>
              <a:t> acid after shunt occlusion have been proposed</a:t>
            </a:r>
          </a:p>
          <a:p>
            <a:r>
              <a:rPr lang="en-US" baseline="0" dirty="0" smtClean="0"/>
              <a:t>Surgical method and initial degree of PSS </a:t>
            </a:r>
            <a:r>
              <a:rPr lang="en-US" baseline="0" dirty="0" err="1" smtClean="0"/>
              <a:t>occclusion</a:t>
            </a:r>
            <a:r>
              <a:rPr lang="en-US" baseline="0" dirty="0" smtClean="0"/>
              <a:t> do not influence the prevalence of subsequent </a:t>
            </a:r>
            <a:r>
              <a:rPr lang="en-US" baseline="0" dirty="0" err="1" smtClean="0"/>
              <a:t>neuro</a:t>
            </a:r>
            <a:r>
              <a:rPr lang="en-US" baseline="0" dirty="0" smtClean="0"/>
              <a:t> </a:t>
            </a:r>
            <a:r>
              <a:rPr lang="en-US" baseline="0" dirty="0" err="1" smtClean="0"/>
              <a:t>dyfunction</a:t>
            </a:r>
            <a:endParaRPr lang="en-US" baseline="0" dirty="0" smtClean="0"/>
          </a:p>
          <a:p>
            <a:r>
              <a:rPr lang="en-US" baseline="0" dirty="0" smtClean="0"/>
              <a:t>Long-term prognosis for dogs with postop status is extremely guarded- of 17 detailed cases reported prior to 2010 only 1 do completely recovered, 3 partially </a:t>
            </a:r>
            <a:r>
              <a:rPr lang="en-US" baseline="0" dirty="0" err="1" smtClean="0"/>
              <a:t>recoovered</a:t>
            </a:r>
            <a:r>
              <a:rPr lang="en-US" baseline="0" dirty="0" smtClean="0"/>
              <a:t> and 13 were </a:t>
            </a:r>
            <a:r>
              <a:rPr lang="en-US" baseline="0" dirty="0" err="1" smtClean="0"/>
              <a:t>euhanized</a:t>
            </a:r>
            <a:r>
              <a:rPr lang="en-US" baseline="0" dirty="0" smtClean="0"/>
              <a:t> or died</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5326A245-D1D2-F745-9E32-12E56D13F2D3}" type="slidenum">
              <a:rPr lang="en-US" smtClean="0"/>
              <a:t>22</a:t>
            </a:fld>
            <a:endParaRPr lang="en-US"/>
          </a:p>
        </p:txBody>
      </p:sp>
    </p:spTree>
    <p:extLst>
      <p:ext uri="{BB962C8B-B14F-4D97-AF65-F5344CB8AC3E}">
        <p14:creationId xmlns:p14="http://schemas.microsoft.com/office/powerpoint/2010/main" val="42939541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Complete</a:t>
            </a:r>
            <a:r>
              <a:rPr lang="en-US" baseline="0" dirty="0" smtClean="0"/>
              <a:t> ligation offers better long-term prognosis</a:t>
            </a:r>
          </a:p>
          <a:p>
            <a:r>
              <a:rPr lang="en-US" baseline="0" dirty="0" smtClean="0"/>
              <a:t>Numerous studies have evaluated complete/partial ligation.  </a:t>
            </a:r>
          </a:p>
          <a:p>
            <a:r>
              <a:rPr lang="en-US" baseline="0" dirty="0" err="1" smtClean="0"/>
              <a:t>Hottinger</a:t>
            </a:r>
            <a:r>
              <a:rPr lang="en-US" baseline="0" dirty="0" smtClean="0"/>
              <a:t> et al reported that of 14 dogs having single-surgery partial ligation of a CPSS and were followed long-term, 11 developed recurrence of clinical signs, whereas 18 dogs that had complete ligation were clinically normal. Hunt and Hughes reported that 9/31 dogs with partially ligated CPSS had clinical signs related to PSS at long-term follow-up whereas on 1/16 that had complete ligation had recurrent signs.  Johnson et al reported results of ligation in 46 dogs- of cases with long-term follow-up 9/9 with complete clinically normal; 4/7 partial ligation clinically normal.  </a:t>
            </a:r>
          </a:p>
          <a:p>
            <a:r>
              <a:rPr lang="en-US" baseline="0" dirty="0" smtClean="0"/>
              <a:t>Reasons for failure- ongoing impairment of the liver’s ability to intercept toxic metabolites carried in the portal venous circulation and to an ongoing process of liver atrophy as the liver continues to be deprived of </a:t>
            </a:r>
            <a:r>
              <a:rPr lang="en-US" baseline="0" dirty="0" err="1" smtClean="0"/>
              <a:t>hepatotrophic</a:t>
            </a:r>
            <a:r>
              <a:rPr lang="en-US" baseline="0" dirty="0" smtClean="0"/>
              <a:t> factors released by intestine and pancreas</a:t>
            </a:r>
            <a:endParaRPr lang="en-US" dirty="0" smtClean="0"/>
          </a:p>
          <a:p>
            <a:r>
              <a:rPr lang="en-US" dirty="0" smtClean="0"/>
              <a:t>17-66% of dogs with EHPSS can undergo acute</a:t>
            </a:r>
            <a:r>
              <a:rPr lang="en-US" baseline="0" dirty="0" smtClean="0"/>
              <a:t> complete attenuation</a:t>
            </a:r>
            <a:endParaRPr lang="en-US" dirty="0" smtClean="0"/>
          </a:p>
          <a:p>
            <a:r>
              <a:rPr lang="en-US" dirty="0" smtClean="0"/>
              <a:t>Suture</a:t>
            </a:r>
            <a:r>
              <a:rPr lang="en-US" baseline="0" dirty="0" smtClean="0"/>
              <a:t> </a:t>
            </a:r>
            <a:r>
              <a:rPr lang="en-US" baseline="0" dirty="0" smtClean="0"/>
              <a:t>passed around shunt so that temporary occlusion may be performed while measuring portal pressures</a:t>
            </a:r>
          </a:p>
          <a:p>
            <a:r>
              <a:rPr lang="en-US" baseline="0" dirty="0" smtClean="0"/>
              <a:t>Variety of parameters evaluated during temporary occlusion to determine if complete ligation is prudent</a:t>
            </a:r>
          </a:p>
          <a:p>
            <a:r>
              <a:rPr lang="en-US" baseline="0" dirty="0" smtClean="0"/>
              <a:t>Significant increases in portal pressure as measured by a manometer attached to a catheter placed within a </a:t>
            </a:r>
            <a:r>
              <a:rPr lang="en-US" baseline="0" dirty="0" err="1" smtClean="0"/>
              <a:t>jejunal</a:t>
            </a:r>
            <a:r>
              <a:rPr lang="en-US" baseline="0" dirty="0" smtClean="0"/>
              <a:t> vein, increased intestinal peristalsis, intestinal and pancreatic venous congestion, decreases in </a:t>
            </a:r>
            <a:r>
              <a:rPr lang="en-US" baseline="0" dirty="0" err="1" smtClean="0"/>
              <a:t>CVp</a:t>
            </a:r>
            <a:r>
              <a:rPr lang="en-US" baseline="0" dirty="0" smtClean="0"/>
              <a:t>- indications that complete occlusion should not be attempted</a:t>
            </a:r>
          </a:p>
          <a:p>
            <a:r>
              <a:rPr lang="en-US" baseline="0" dirty="0" smtClean="0"/>
              <a:t>Parameters to determine appropriate timing for </a:t>
            </a:r>
            <a:r>
              <a:rPr lang="en-US" baseline="0" dirty="0" err="1" smtClean="0"/>
              <a:t>reop</a:t>
            </a:r>
            <a:r>
              <a:rPr lang="en-US" baseline="0" dirty="0" smtClean="0"/>
              <a:t> have not been documented</a:t>
            </a:r>
          </a:p>
          <a:p>
            <a:r>
              <a:rPr lang="en-US" baseline="0" dirty="0" smtClean="0"/>
              <a:t>Of 24 dogs that underwent partial occlusion of </a:t>
            </a:r>
            <a:r>
              <a:rPr lang="en-US" baseline="0" dirty="0" err="1" smtClean="0"/>
              <a:t>extrahepatic</a:t>
            </a:r>
            <a:r>
              <a:rPr lang="en-US" baseline="0" dirty="0" smtClean="0"/>
              <a:t> shunt. Complete shunt occlusion occurred spontaneously in 15 (63%) 1-6 months postop- would argue against repeat </a:t>
            </a:r>
            <a:r>
              <a:rPr lang="en-US" baseline="0" dirty="0" err="1" smtClean="0"/>
              <a:t>sx</a:t>
            </a:r>
            <a:r>
              <a:rPr lang="en-US" baseline="0" dirty="0" smtClean="0"/>
              <a:t> during this time </a:t>
            </a:r>
            <a:r>
              <a:rPr lang="en-US" baseline="0" dirty="0" smtClean="0"/>
              <a:t>period</a:t>
            </a:r>
          </a:p>
          <a:p>
            <a:r>
              <a:rPr lang="en-US" baseline="0" dirty="0" smtClean="0"/>
              <a:t>“Liver size, bodyweight and tolerance to acute complete occlusion of congenital </a:t>
            </a:r>
            <a:r>
              <a:rPr lang="en-US" baseline="0" dirty="0" err="1" smtClean="0"/>
              <a:t>extrahepatic</a:t>
            </a:r>
            <a:r>
              <a:rPr lang="en-US" baseline="0" dirty="0" smtClean="0"/>
              <a:t> </a:t>
            </a:r>
            <a:r>
              <a:rPr lang="en-US" baseline="0" dirty="0" err="1" smtClean="0"/>
              <a:t>portosystemic</a:t>
            </a:r>
            <a:r>
              <a:rPr lang="en-US" baseline="0" dirty="0" smtClean="0"/>
              <a:t> shunts in dogs.  Doran IP et al.  Vet </a:t>
            </a:r>
            <a:r>
              <a:rPr lang="en-US" baseline="0" dirty="0" err="1" smtClean="0"/>
              <a:t>Surg</a:t>
            </a:r>
            <a:r>
              <a:rPr lang="en-US" baseline="0" dirty="0" smtClean="0"/>
              <a:t> 2008.</a:t>
            </a:r>
            <a:endParaRPr lang="en-US" baseline="0" dirty="0" smtClean="0"/>
          </a:p>
          <a:p>
            <a:r>
              <a:rPr lang="en-US" dirty="0" smtClean="0"/>
              <a:t>Liver size, relative to bodyweight, is </a:t>
            </a:r>
            <a:r>
              <a:rPr lang="en-US" dirty="0" err="1" smtClean="0"/>
              <a:t>significnatly</a:t>
            </a:r>
            <a:r>
              <a:rPr lang="en-US" dirty="0" smtClean="0"/>
              <a:t> greater (P&lt;.05) in dogs that are tolerant of</a:t>
            </a:r>
            <a:r>
              <a:rPr lang="en-US" baseline="0" dirty="0" smtClean="0"/>
              <a:t> complete CPSS ligation than those that are intolerant.  TS=maximum transverse dimension of the liver</a:t>
            </a:r>
          </a:p>
          <a:p>
            <a:r>
              <a:rPr lang="en-US" baseline="0" dirty="0" smtClean="0"/>
              <a:t>2/3 of dogs with TS/bodyweight ratios (ultrasound assessment of liver size) &lt;5mm/kg had portal pressure increase after shunt occlusion of &gt;10mmHg and therefore could be at substantial risk for portal hypertension, had their CPSS been ligated.  Conversely 9/11 dogs with S/bodyweight ratios &gt;7mm/kg had portal pressure increases &lt;10mmHg and were considered tolerant of complete CPSS </a:t>
            </a:r>
            <a:r>
              <a:rPr lang="en-US" baseline="0" dirty="0" err="1" smtClean="0"/>
              <a:t>ligtion</a:t>
            </a:r>
            <a:r>
              <a:rPr lang="en-US" baseline="0" dirty="0" smtClean="0"/>
              <a:t>.  </a:t>
            </a:r>
          </a:p>
          <a:p>
            <a:r>
              <a:rPr lang="en-US" baseline="0" dirty="0" smtClean="0"/>
              <a:t>Related to dogs with small liver volume with respect to their </a:t>
            </a:r>
            <a:r>
              <a:rPr lang="en-US" baseline="0" dirty="0" err="1" smtClean="0"/>
              <a:t>bbodyweight</a:t>
            </a:r>
            <a:r>
              <a:rPr lang="en-US" baseline="0" dirty="0" smtClean="0"/>
              <a:t>, are likely to have a less developed total hepatic venous bed.  This may result in a marked reduction in overall splanchnic venous return and a large increase in portal venous pressure with possible splanchnic hypoxia, ischemia and ultimately necrosis.  </a:t>
            </a:r>
            <a:endParaRPr lang="en-US" dirty="0"/>
          </a:p>
        </p:txBody>
      </p:sp>
      <p:sp>
        <p:nvSpPr>
          <p:cNvPr id="4" name="Slide Number Placeholder 3"/>
          <p:cNvSpPr>
            <a:spLocks noGrp="1"/>
          </p:cNvSpPr>
          <p:nvPr>
            <p:ph type="sldNum" sz="quarter" idx="10"/>
          </p:nvPr>
        </p:nvSpPr>
        <p:spPr/>
        <p:txBody>
          <a:bodyPr/>
          <a:lstStyle/>
          <a:p>
            <a:fld id="{5326A245-D1D2-F745-9E32-12E56D13F2D3}" type="slidenum">
              <a:rPr lang="en-US" smtClean="0"/>
              <a:t>23</a:t>
            </a:fld>
            <a:endParaRPr lang="en-US"/>
          </a:p>
        </p:txBody>
      </p:sp>
    </p:spTree>
    <p:extLst>
      <p:ext uri="{BB962C8B-B14F-4D97-AF65-F5344CB8AC3E}">
        <p14:creationId xmlns:p14="http://schemas.microsoft.com/office/powerpoint/2010/main" val="22628940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Visual changes to abdominal viscera include cyanosis,</a:t>
            </a:r>
            <a:r>
              <a:rPr lang="en-US" baseline="0" dirty="0" smtClean="0"/>
              <a:t> pallor, congestion of mesenteric veins, pancreatic edema, increased mesenteric arterial </a:t>
            </a:r>
            <a:r>
              <a:rPr lang="en-US" baseline="0" dirty="0" err="1" smtClean="0"/>
              <a:t>pulsatility</a:t>
            </a:r>
            <a:r>
              <a:rPr lang="en-US" baseline="0" dirty="0" smtClean="0"/>
              <a:t> and </a:t>
            </a:r>
            <a:r>
              <a:rPr lang="en-US" baseline="0" dirty="0" err="1" smtClean="0"/>
              <a:t>hypermotility</a:t>
            </a:r>
            <a:r>
              <a:rPr lang="en-US" baseline="0" dirty="0" smtClean="0"/>
              <a:t> of the intestines</a:t>
            </a:r>
          </a:p>
          <a:p>
            <a:r>
              <a:rPr lang="en-US" baseline="0" dirty="0" smtClean="0"/>
              <a:t>Subjective changes</a:t>
            </a:r>
          </a:p>
          <a:p>
            <a:r>
              <a:rPr lang="en-US" baseline="0" dirty="0" smtClean="0"/>
              <a:t>Portal pressure is usually estimated by MVP </a:t>
            </a:r>
          </a:p>
          <a:p>
            <a:r>
              <a:rPr lang="en-US" baseline="0" dirty="0" smtClean="0"/>
              <a:t>There are many technical issues with MVP measurement that can make it unreliable and poorly repeatable</a:t>
            </a:r>
          </a:p>
          <a:p>
            <a:r>
              <a:rPr lang="en-US" baseline="0" dirty="0" smtClean="0"/>
              <a:t>Portal pressure values of 7-10mmHg as an incremental change during occlusion or 14-18mmHg as an absolute value- based on experience not results of prospective trials</a:t>
            </a:r>
          </a:p>
          <a:p>
            <a:r>
              <a:rPr lang="en-US" baseline="0" dirty="0" smtClean="0"/>
              <a:t>If the portal system is unable to accommodate the increase in blood flow, there will be pooling of blood within the abdominal viscera and a reduction in cardiac preload and output.  This will be manifested as a reduction in both the CVP and ABP, respectively with a reflex tachycardia.</a:t>
            </a:r>
            <a:endParaRPr lang="en-US" dirty="0"/>
          </a:p>
        </p:txBody>
      </p:sp>
      <p:sp>
        <p:nvSpPr>
          <p:cNvPr id="4" name="Slide Number Placeholder 3"/>
          <p:cNvSpPr>
            <a:spLocks noGrp="1"/>
          </p:cNvSpPr>
          <p:nvPr>
            <p:ph type="sldNum" sz="quarter" idx="10"/>
          </p:nvPr>
        </p:nvSpPr>
        <p:spPr/>
        <p:txBody>
          <a:bodyPr/>
          <a:lstStyle/>
          <a:p>
            <a:fld id="{5326A245-D1D2-F745-9E32-12E56D13F2D3}" type="slidenum">
              <a:rPr lang="en-US" smtClean="0"/>
              <a:t>24</a:t>
            </a:fld>
            <a:endParaRPr lang="en-US"/>
          </a:p>
        </p:txBody>
      </p:sp>
    </p:spTree>
    <p:extLst>
      <p:ext uri="{BB962C8B-B14F-4D97-AF65-F5344CB8AC3E}">
        <p14:creationId xmlns:p14="http://schemas.microsoft.com/office/powerpoint/2010/main" val="11750309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By placing materials around shunt that result in its gradual closure, acute portal hypertension associated with complete ligation</a:t>
            </a:r>
            <a:r>
              <a:rPr lang="en-US" baseline="0" dirty="0" smtClean="0"/>
              <a:t> may be avoided and </a:t>
            </a:r>
            <a:r>
              <a:rPr lang="en-US" baseline="0" dirty="0" err="1" smtClean="0"/>
              <a:t>periop</a:t>
            </a:r>
            <a:r>
              <a:rPr lang="en-US" baseline="0" dirty="0" smtClean="0"/>
              <a:t> mortality diminished</a:t>
            </a:r>
          </a:p>
          <a:p>
            <a:r>
              <a:rPr lang="en-US" baseline="0" dirty="0" smtClean="0"/>
              <a:t>Multiple surgeries generally not required</a:t>
            </a:r>
          </a:p>
          <a:p>
            <a:r>
              <a:rPr lang="en-US" baseline="0" dirty="0" err="1" smtClean="0"/>
              <a:t>Ameroid</a:t>
            </a:r>
            <a:r>
              <a:rPr lang="en-US" baseline="0" dirty="0" smtClean="0"/>
              <a:t> rings are composed of hydrophilic casein that swells over time.  They are surrounded by a stainless steel collar that limits outward expansion</a:t>
            </a:r>
          </a:p>
          <a:p>
            <a:r>
              <a:rPr lang="en-US" baseline="0" dirty="0" smtClean="0"/>
              <a:t>Placement around a shunt vessel results in occlusion in 30 days in most animals although delayed closure of up to 90 days has been reported</a:t>
            </a:r>
          </a:p>
          <a:p>
            <a:r>
              <a:rPr lang="en-US" baseline="0" dirty="0" smtClean="0"/>
              <a:t>Shunt occlusion has been thought to be due partly to ring swelling and partly due to an inflammatory reaction with fibrosis around the ring</a:t>
            </a:r>
          </a:p>
          <a:p>
            <a:r>
              <a:rPr lang="en-US" dirty="0" smtClean="0"/>
              <a:t>Portal hypertension associated with sudden</a:t>
            </a:r>
            <a:r>
              <a:rPr lang="en-US" baseline="0" dirty="0" smtClean="0"/>
              <a:t> complete occlusion is generally not a problem after </a:t>
            </a:r>
            <a:r>
              <a:rPr lang="en-US" baseline="0" dirty="0" err="1" smtClean="0"/>
              <a:t>ameroid</a:t>
            </a:r>
            <a:r>
              <a:rPr lang="en-US" baseline="0" dirty="0" smtClean="0"/>
              <a:t> ring placement unless the weight of the ring kinks the vessel postop or excessive manipulation of the shunt vessel during placement results in thrombotic shunt occlusion</a:t>
            </a:r>
          </a:p>
          <a:p>
            <a:r>
              <a:rPr lang="en-US" baseline="0" dirty="0" smtClean="0"/>
              <a:t>Study evaluating </a:t>
            </a:r>
            <a:r>
              <a:rPr lang="en-US" baseline="0" dirty="0" err="1" smtClean="0"/>
              <a:t>ameroid</a:t>
            </a:r>
            <a:r>
              <a:rPr lang="en-US" baseline="0" dirty="0" smtClean="0"/>
              <a:t> ring placement on external iliac veins in 6 </a:t>
            </a:r>
            <a:r>
              <a:rPr lang="en-US" baseline="0" dirty="0" err="1" smtClean="0"/>
              <a:t>dohgs</a:t>
            </a:r>
            <a:r>
              <a:rPr lang="en-US" baseline="0" dirty="0" smtClean="0"/>
              <a:t> showed that the luminal area of the ring only decreased by 23%</a:t>
            </a:r>
            <a:br>
              <a:rPr lang="en-US" baseline="0" dirty="0" smtClean="0"/>
            </a:br>
            <a:r>
              <a:rPr lang="en-US" baseline="0" dirty="0" smtClean="0"/>
              <a:t>All dogs had evidence of venous thrombosis at the site with complete occlusion occurring by the 6</a:t>
            </a:r>
            <a:r>
              <a:rPr lang="en-US" baseline="30000" dirty="0" smtClean="0"/>
              <a:t>th</a:t>
            </a:r>
            <a:r>
              <a:rPr lang="en-US" baseline="0" dirty="0" smtClean="0"/>
              <a:t> day I half of the dogs</a:t>
            </a:r>
          </a:p>
          <a:p>
            <a:r>
              <a:rPr lang="en-US" baseline="0" dirty="0" smtClean="0"/>
              <a:t>This rate of occlusion may be too rapid and could theoretically result in subclinical portal hypertension and subsequent development of acquired shunts- reported to occur in 10-20% of dogs and may be more common in cats</a:t>
            </a:r>
          </a:p>
          <a:p>
            <a:endParaRPr lang="en-US" baseline="0" dirty="0" smtClean="0"/>
          </a:p>
          <a:p>
            <a:r>
              <a:rPr lang="en-US" baseline="0" dirty="0" smtClean="0"/>
              <a:t>Cellophane bands derived from plant cellulose</a:t>
            </a:r>
          </a:p>
          <a:p>
            <a:r>
              <a:rPr lang="en-US" baseline="0" dirty="0" smtClean="0"/>
              <a:t>Incites inflammatory reaction that results in gradual attenuation of the shunt vessel</a:t>
            </a:r>
          </a:p>
          <a:p>
            <a:r>
              <a:rPr lang="en-US" baseline="0" dirty="0" smtClean="0"/>
              <a:t>Progressive occlusion is slower and potentially less complete than with </a:t>
            </a:r>
            <a:r>
              <a:rPr lang="en-US" baseline="0" dirty="0" err="1" smtClean="0"/>
              <a:t>ameroid</a:t>
            </a:r>
            <a:r>
              <a:rPr lang="en-US" baseline="0" dirty="0" smtClean="0"/>
              <a:t> </a:t>
            </a:r>
            <a:r>
              <a:rPr lang="en-US" baseline="0" dirty="0" err="1" smtClean="0"/>
              <a:t>constrictros</a:t>
            </a:r>
            <a:r>
              <a:rPr lang="en-US" baseline="0" dirty="0" smtClean="0"/>
              <a:t> </a:t>
            </a:r>
          </a:p>
          <a:p>
            <a:r>
              <a:rPr lang="en-US" baseline="0" dirty="0" smtClean="0"/>
              <a:t>Less risk of </a:t>
            </a:r>
            <a:r>
              <a:rPr lang="en-US" baseline="0" dirty="0" err="1" smtClean="0"/>
              <a:t>ftearing</a:t>
            </a:r>
            <a:r>
              <a:rPr lang="en-US" baseline="0" dirty="0" smtClean="0"/>
              <a:t> shunt, less shunt manipulation required and less risk of kinking shunt postop</a:t>
            </a:r>
          </a:p>
          <a:p>
            <a:r>
              <a:rPr lang="en-US" baseline="0" dirty="0" smtClean="0"/>
              <a:t>Occlusion occurs more slowly, therefore, less risk of developing multiple acquired shunts</a:t>
            </a:r>
          </a:p>
          <a:p>
            <a:r>
              <a:rPr lang="en-US" baseline="0" dirty="0" smtClean="0"/>
              <a:t>When placed around femoral vein in 6 dogs occlusion was progressive over a 6 week period in 4/6 dogs and incomplete in all</a:t>
            </a:r>
          </a:p>
          <a:p>
            <a:r>
              <a:rPr lang="en-US" baseline="0" dirty="0" smtClean="0"/>
              <a:t>10/11 dogs with </a:t>
            </a:r>
            <a:r>
              <a:rPr lang="en-US" baseline="0" dirty="0" err="1" smtClean="0"/>
              <a:t>extrahepatic</a:t>
            </a:r>
            <a:r>
              <a:rPr lang="en-US" baseline="0" dirty="0" smtClean="0"/>
              <a:t> PSS had resolution of shunting</a:t>
            </a:r>
          </a:p>
          <a:p>
            <a:r>
              <a:rPr lang="en-US" baseline="0" dirty="0" smtClean="0"/>
              <a:t>8 dogs- occlusion occurred by 8 weeks; remaining 2- 7 and 11 </a:t>
            </a:r>
            <a:r>
              <a:rPr lang="en-US" baseline="0" dirty="0" smtClean="0"/>
              <a:t>months</a:t>
            </a:r>
          </a:p>
          <a:p>
            <a:r>
              <a:rPr lang="en-US" baseline="0" dirty="0" smtClean="0"/>
              <a:t>In one study 16% of dogs had residual ammonia tolerance testing abnormalities post-cellophane banding</a:t>
            </a:r>
          </a:p>
          <a:p>
            <a:r>
              <a:rPr lang="en-US" baseline="0" dirty="0" smtClean="0"/>
              <a:t>Shunt should be attenuated to 3mm or less.</a:t>
            </a:r>
            <a:endParaRPr lang="en-US" dirty="0"/>
          </a:p>
        </p:txBody>
      </p:sp>
      <p:sp>
        <p:nvSpPr>
          <p:cNvPr id="4" name="Slide Number Placeholder 3"/>
          <p:cNvSpPr>
            <a:spLocks noGrp="1"/>
          </p:cNvSpPr>
          <p:nvPr>
            <p:ph type="sldNum" sz="quarter" idx="10"/>
          </p:nvPr>
        </p:nvSpPr>
        <p:spPr/>
        <p:txBody>
          <a:bodyPr/>
          <a:lstStyle/>
          <a:p>
            <a:fld id="{5326A245-D1D2-F745-9E32-12E56D13F2D3}" type="slidenum">
              <a:rPr lang="en-US" smtClean="0"/>
              <a:t>25</a:t>
            </a:fld>
            <a:endParaRPr lang="en-US"/>
          </a:p>
        </p:txBody>
      </p:sp>
    </p:spTree>
    <p:extLst>
      <p:ext uri="{BB962C8B-B14F-4D97-AF65-F5344CB8AC3E}">
        <p14:creationId xmlns:p14="http://schemas.microsoft.com/office/powerpoint/2010/main" val="1078517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Mehl</a:t>
            </a:r>
            <a:r>
              <a:rPr lang="en-US" dirty="0" smtClean="0"/>
              <a:t> et al- postoperative mortality 7.1% after ARC placement for CEHPSS in 168 dogs with predictive factors for death being high preoperative total WBC count and occurrence of seizures or abdominal distension postop.  Outcome data obtained in 108 dogs</a:t>
            </a:r>
            <a:r>
              <a:rPr lang="en-US" baseline="0" dirty="0" smtClean="0"/>
              <a:t> with median follow-up of 3 years.  Of those, 80% Had an excellent outcome (lack of clinical signs without concurrent medical management).  </a:t>
            </a:r>
            <a:r>
              <a:rPr lang="en-US" baseline="0" dirty="0" err="1" smtClean="0"/>
              <a:t>Periop</a:t>
            </a:r>
            <a:r>
              <a:rPr lang="en-US" baseline="0" dirty="0" smtClean="0"/>
              <a:t> factors associated with excellent outcome included high serum albumin, low total </a:t>
            </a:r>
            <a:r>
              <a:rPr lang="en-US" baseline="0" dirty="0" err="1" smtClean="0"/>
              <a:t>wbc</a:t>
            </a:r>
            <a:r>
              <a:rPr lang="en-US" baseline="0" dirty="0" smtClean="0"/>
              <a:t> count, lower temporary test occlusion portal pressure, absence of postop seizures and absence of continued postop shunting.  </a:t>
            </a:r>
          </a:p>
          <a:p>
            <a:r>
              <a:rPr lang="en-US" baseline="0" dirty="0" smtClean="0"/>
              <a:t>The Falls study sought to investigate clinical outcome of a larger group of dogs treated over a longer time period and to identify </a:t>
            </a:r>
            <a:r>
              <a:rPr lang="en-US" baseline="0" dirty="0" err="1" smtClean="0"/>
              <a:t>periop</a:t>
            </a:r>
            <a:r>
              <a:rPr lang="en-US" baseline="0" dirty="0" smtClean="0"/>
              <a:t> variables sig associated with outcome.  </a:t>
            </a:r>
          </a:p>
          <a:p>
            <a:r>
              <a:rPr lang="en-US" baseline="0" dirty="0" smtClean="0"/>
              <a:t>Study out of UGA, UCD, NCSU</a:t>
            </a:r>
          </a:p>
          <a:p>
            <a:r>
              <a:rPr lang="en-US" baseline="0" dirty="0" smtClean="0"/>
              <a:t>Younger animals, sexually intact, neurologic signs- may have greater capacity for hepatic regeneration</a:t>
            </a:r>
          </a:p>
          <a:p>
            <a:endParaRPr lang="en-US" dirty="0"/>
          </a:p>
        </p:txBody>
      </p:sp>
      <p:sp>
        <p:nvSpPr>
          <p:cNvPr id="4" name="Slide Number Placeholder 3"/>
          <p:cNvSpPr>
            <a:spLocks noGrp="1"/>
          </p:cNvSpPr>
          <p:nvPr>
            <p:ph type="sldNum" sz="quarter" idx="10"/>
          </p:nvPr>
        </p:nvSpPr>
        <p:spPr/>
        <p:txBody>
          <a:bodyPr/>
          <a:lstStyle/>
          <a:p>
            <a:fld id="{5326A245-D1D2-F745-9E32-12E56D13F2D3}" type="slidenum">
              <a:rPr lang="en-US" smtClean="0"/>
              <a:t>26</a:t>
            </a:fld>
            <a:endParaRPr lang="en-US"/>
          </a:p>
        </p:txBody>
      </p:sp>
    </p:spTree>
    <p:extLst>
      <p:ext uri="{BB962C8B-B14F-4D97-AF65-F5344CB8AC3E}">
        <p14:creationId xmlns:p14="http://schemas.microsoft.com/office/powerpoint/2010/main" val="12706258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other two of 10 hadn’t reached the &gt;6month period at the time of writing manuscript</a:t>
            </a:r>
          </a:p>
          <a:p>
            <a:r>
              <a:rPr lang="en-US" dirty="0" smtClean="0"/>
              <a:t>6 dogs that had</a:t>
            </a:r>
            <a:r>
              <a:rPr lang="en-US" baseline="0" dirty="0" smtClean="0"/>
              <a:t> increased shunt fraction- 3 had incomplete attenuation, 3 had multiple acquired</a:t>
            </a:r>
            <a:endParaRPr lang="en-US" dirty="0"/>
          </a:p>
        </p:txBody>
      </p:sp>
      <p:sp>
        <p:nvSpPr>
          <p:cNvPr id="4" name="Slide Number Placeholder 3"/>
          <p:cNvSpPr>
            <a:spLocks noGrp="1"/>
          </p:cNvSpPr>
          <p:nvPr>
            <p:ph type="sldNum" sz="quarter" idx="10"/>
          </p:nvPr>
        </p:nvSpPr>
        <p:spPr/>
        <p:txBody>
          <a:bodyPr/>
          <a:lstStyle/>
          <a:p>
            <a:fld id="{5326A245-D1D2-F745-9E32-12E56D13F2D3}" type="slidenum">
              <a:rPr lang="en-US" smtClean="0"/>
              <a:t>27</a:t>
            </a:fld>
            <a:endParaRPr lang="en-US"/>
          </a:p>
        </p:txBody>
      </p:sp>
    </p:spTree>
    <p:extLst>
      <p:ext uri="{BB962C8B-B14F-4D97-AF65-F5344CB8AC3E}">
        <p14:creationId xmlns:p14="http://schemas.microsoft.com/office/powerpoint/2010/main" val="7162246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Balloon wedge catheter inserted into vascular sheath and advanced past the distal tip into the EHPSS or </a:t>
            </a:r>
            <a:r>
              <a:rPr lang="en-US" dirty="0" err="1" smtClean="0"/>
              <a:t>azygous</a:t>
            </a:r>
            <a:r>
              <a:rPr lang="en-US" dirty="0" smtClean="0"/>
              <a:t> vein.  Balloon inflated to completely occlude EHPSS or </a:t>
            </a:r>
            <a:r>
              <a:rPr lang="en-US" dirty="0" err="1" smtClean="0"/>
              <a:t>azygous</a:t>
            </a:r>
            <a:r>
              <a:rPr lang="en-US" dirty="0" smtClean="0"/>
              <a:t> vein and this was maintained for at least 10 minutes.</a:t>
            </a:r>
            <a:r>
              <a:rPr lang="en-US" baseline="0" dirty="0" smtClean="0"/>
              <a:t>  If heart rate increased or systemic BP dropped with inflation, considered evidence of severe portal hypertension- dog could not tolerate acute complete correction.</a:t>
            </a:r>
          </a:p>
          <a:p>
            <a:r>
              <a:rPr lang="en-US" baseline="0" dirty="0" smtClean="0"/>
              <a:t>AVP chosen- 130-200% diameter EHPSS from CMAP</a:t>
            </a:r>
          </a:p>
          <a:p>
            <a:r>
              <a:rPr lang="en-US" baseline="0" dirty="0" smtClean="0"/>
              <a:t>Left in place for 10-20 min to observe for any changes in heart rate or BP</a:t>
            </a:r>
          </a:p>
          <a:p>
            <a:r>
              <a:rPr lang="en-US" baseline="0" dirty="0" smtClean="0"/>
              <a:t>CMAP repeated again to confirm complete occlusion and establishment of </a:t>
            </a:r>
            <a:r>
              <a:rPr lang="en-US" baseline="0" dirty="0" err="1" smtClean="0"/>
              <a:t>porttal</a:t>
            </a:r>
            <a:r>
              <a:rPr lang="en-US" baseline="0" dirty="0" smtClean="0"/>
              <a:t> hepatic flow</a:t>
            </a:r>
          </a:p>
          <a:p>
            <a:r>
              <a:rPr lang="en-US" baseline="0" dirty="0" smtClean="0"/>
              <a:t>Released from threaded delivery cable</a:t>
            </a:r>
          </a:p>
          <a:p>
            <a:r>
              <a:rPr lang="en-US" baseline="0" dirty="0" smtClean="0"/>
              <a:t>Seven AVP deployed in 6 dogs with complete occlusion occurring in 5/6 dogs.  The seventh dog experienced acute increase in HR and decrease in ABP with balloon occlusion suggesting development of acute portal </a:t>
            </a:r>
            <a:r>
              <a:rPr lang="en-US" baseline="0" dirty="0" err="1" smtClean="0"/>
              <a:t>hypertensiona</a:t>
            </a:r>
            <a:r>
              <a:rPr lang="en-US" baseline="0" dirty="0" smtClean="0"/>
              <a:t> </a:t>
            </a:r>
            <a:r>
              <a:rPr lang="en-US" baseline="0" dirty="0" err="1" smtClean="0"/>
              <a:t>nd</a:t>
            </a:r>
            <a:r>
              <a:rPr lang="en-US" baseline="0" dirty="0" smtClean="0"/>
              <a:t> intolerance to acute EHPSS </a:t>
            </a:r>
            <a:r>
              <a:rPr lang="en-US" baseline="0" dirty="0" err="1" smtClean="0"/>
              <a:t>correctionThe</a:t>
            </a:r>
            <a:r>
              <a:rPr lang="en-US" baseline="0" dirty="0" smtClean="0"/>
              <a:t> additional dog that could not be </a:t>
            </a:r>
            <a:r>
              <a:rPr lang="en-US" baseline="0" dirty="0" err="1" smtClean="0"/>
              <a:t>completelly</a:t>
            </a:r>
            <a:r>
              <a:rPr lang="en-US" baseline="0" dirty="0" smtClean="0"/>
              <a:t> corrected had the two-vessel pattern</a:t>
            </a:r>
          </a:p>
          <a:p>
            <a:r>
              <a:rPr lang="en-US" baseline="0" dirty="0" smtClean="0"/>
              <a:t>No complications except for mild bruising</a:t>
            </a:r>
            <a:endParaRPr lang="en-US" dirty="0"/>
          </a:p>
        </p:txBody>
      </p:sp>
      <p:sp>
        <p:nvSpPr>
          <p:cNvPr id="4" name="Slide Number Placeholder 3"/>
          <p:cNvSpPr>
            <a:spLocks noGrp="1"/>
          </p:cNvSpPr>
          <p:nvPr>
            <p:ph type="sldNum" sz="quarter" idx="10"/>
          </p:nvPr>
        </p:nvSpPr>
        <p:spPr/>
        <p:txBody>
          <a:bodyPr/>
          <a:lstStyle/>
          <a:p>
            <a:fld id="{5326A245-D1D2-F745-9E32-12E56D13F2D3}" type="slidenum">
              <a:rPr lang="en-US" smtClean="0"/>
              <a:t>28</a:t>
            </a:fld>
            <a:endParaRPr lang="en-US"/>
          </a:p>
        </p:txBody>
      </p:sp>
    </p:spTree>
    <p:extLst>
      <p:ext uri="{BB962C8B-B14F-4D97-AF65-F5344CB8AC3E}">
        <p14:creationId xmlns:p14="http://schemas.microsoft.com/office/powerpoint/2010/main" val="263451464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Location</a:t>
            </a:r>
            <a:r>
              <a:rPr lang="en-US" baseline="0" dirty="0" smtClean="0"/>
              <a:t> of shunt confirmed </a:t>
            </a:r>
            <a:r>
              <a:rPr lang="en-US" baseline="0" dirty="0" err="1" smtClean="0"/>
              <a:t>intraoperatively</a:t>
            </a:r>
            <a:r>
              <a:rPr lang="en-US" baseline="0" dirty="0" smtClean="0"/>
              <a:t> by a variety of means</a:t>
            </a:r>
          </a:p>
          <a:p>
            <a:r>
              <a:rPr lang="en-US" baseline="0" dirty="0" smtClean="0"/>
              <a:t>Palpation of liver wall often reveals a soft spot with accompanying fremitus in the affected liver lobe</a:t>
            </a:r>
          </a:p>
          <a:p>
            <a:r>
              <a:rPr lang="en-US" baseline="0" dirty="0" smtClean="0"/>
              <a:t>Intraoperative mesenteric </a:t>
            </a:r>
            <a:r>
              <a:rPr lang="en-US" baseline="0" dirty="0" err="1" smtClean="0"/>
              <a:t>portography</a:t>
            </a:r>
            <a:r>
              <a:rPr lang="en-US" baseline="0" dirty="0" smtClean="0"/>
              <a:t> or ultrasonography may also be performed</a:t>
            </a:r>
          </a:p>
          <a:p>
            <a:r>
              <a:rPr lang="en-US" baseline="0" dirty="0" smtClean="0"/>
              <a:t>Portal vein branch that feeds the shunt vessel, as well </a:t>
            </a:r>
            <a:r>
              <a:rPr lang="en-US" baseline="0" dirty="0" err="1" smtClean="0"/>
              <a:t>ast</a:t>
            </a:r>
            <a:r>
              <a:rPr lang="en-US" baseline="0" dirty="0" smtClean="0"/>
              <a:t> eh exit point of the shunt, can be identified by passing a catheter through a purse-string suture and small incision in the portal vein</a:t>
            </a:r>
          </a:p>
          <a:p>
            <a:r>
              <a:rPr lang="en-US" baseline="0" dirty="0" smtClean="0"/>
              <a:t>Catheter is passed cranially through the shunt and into </a:t>
            </a:r>
            <a:r>
              <a:rPr lang="en-US" baseline="0" dirty="0" err="1" smtClean="0"/>
              <a:t>prehaptic</a:t>
            </a:r>
            <a:r>
              <a:rPr lang="en-US" baseline="0" dirty="0" smtClean="0"/>
              <a:t> venous ampulla or thoracic CVC</a:t>
            </a:r>
          </a:p>
          <a:p>
            <a:r>
              <a:rPr lang="en-US" baseline="0" dirty="0" smtClean="0"/>
              <a:t>Left-sided shunt (patent </a:t>
            </a:r>
            <a:r>
              <a:rPr lang="en-US" baseline="0" dirty="0" err="1" smtClean="0"/>
              <a:t>ductus</a:t>
            </a:r>
            <a:r>
              <a:rPr lang="en-US" baseline="0" dirty="0" smtClean="0"/>
              <a:t> </a:t>
            </a:r>
            <a:r>
              <a:rPr lang="en-US" baseline="0" dirty="0" err="1" smtClean="0"/>
              <a:t>venosus</a:t>
            </a:r>
            <a:r>
              <a:rPr lang="en-US" baseline="0" dirty="0" smtClean="0"/>
              <a:t>) empties into a venous ampulla which also receives left hepatic vein prior to emptying into the CVC</a:t>
            </a:r>
          </a:p>
          <a:p>
            <a:r>
              <a:rPr lang="en-US" baseline="0" dirty="0" smtClean="0"/>
              <a:t>Shunt vessel, LHV-ampulla, or both are bluntly dissected free from surrounding </a:t>
            </a:r>
            <a:r>
              <a:rPr lang="en-US" baseline="0" dirty="0" err="1" smtClean="0"/>
              <a:t>tisseus</a:t>
            </a:r>
            <a:r>
              <a:rPr lang="en-US" baseline="0" dirty="0" smtClean="0"/>
              <a:t> </a:t>
            </a:r>
            <a:r>
              <a:rPr lang="en-US" baseline="0" dirty="0" err="1" smtClean="0"/>
              <a:t>betweent</a:t>
            </a:r>
            <a:r>
              <a:rPr lang="en-US" baseline="0" dirty="0" smtClean="0"/>
              <a:t> he liver and the diaphragm</a:t>
            </a:r>
          </a:p>
          <a:p>
            <a:r>
              <a:rPr lang="en-US" baseline="0" dirty="0" smtClean="0"/>
              <a:t>Shunt vessel, LHV-ampulla, or both are then either partially ligated while monitoring portal venous pressures or an </a:t>
            </a:r>
            <a:r>
              <a:rPr lang="en-US" baseline="0" dirty="0" err="1" smtClean="0"/>
              <a:t>ameroid</a:t>
            </a:r>
            <a:r>
              <a:rPr lang="en-US" baseline="0" dirty="0" smtClean="0"/>
              <a:t> constrictor/cellophane band is placed</a:t>
            </a:r>
          </a:p>
          <a:p>
            <a:r>
              <a:rPr lang="en-US" baseline="0" dirty="0" smtClean="0"/>
              <a:t>If the shunt vessel empties directly into the vena cava (most right-sided and central shunts) a determination is made as to whether the portal vein branch that feeds the shunt can be dissected free from the surrounding </a:t>
            </a:r>
            <a:r>
              <a:rPr lang="en-US" baseline="0" dirty="0" err="1" smtClean="0"/>
              <a:t>tisseus</a:t>
            </a:r>
            <a:endParaRPr lang="en-US" baseline="0" dirty="0" smtClean="0"/>
          </a:p>
          <a:p>
            <a:r>
              <a:rPr lang="en-US" baseline="0" dirty="0" smtClean="0"/>
              <a:t>If possible partial ligation, </a:t>
            </a:r>
            <a:r>
              <a:rPr lang="en-US" baseline="0" dirty="0" err="1" smtClean="0"/>
              <a:t>ameroid</a:t>
            </a:r>
            <a:r>
              <a:rPr lang="en-US" baseline="0" dirty="0" smtClean="0"/>
              <a:t> ring or cellophane band </a:t>
            </a:r>
            <a:r>
              <a:rPr lang="en-US" baseline="0" dirty="0" err="1" smtClean="0"/>
              <a:t>placcement</a:t>
            </a:r>
            <a:r>
              <a:rPr lang="en-US" baseline="0" dirty="0" smtClean="0"/>
              <a:t> is performed</a:t>
            </a:r>
          </a:p>
          <a:p>
            <a:r>
              <a:rPr lang="en-US" baseline="0" dirty="0" smtClean="0"/>
              <a:t>Shunt vessels that empty directly into the CVC and for which the </a:t>
            </a:r>
            <a:r>
              <a:rPr lang="en-US" baseline="0" dirty="0" err="1" smtClean="0"/>
              <a:t>fedign</a:t>
            </a:r>
            <a:r>
              <a:rPr lang="en-US" baseline="0" dirty="0" smtClean="0"/>
              <a:t> portal branch cannot be isolated, are either partially ligated after inflow vascular occlusion of the liver, or an </a:t>
            </a:r>
            <a:r>
              <a:rPr lang="en-US" baseline="0" dirty="0" err="1" smtClean="0"/>
              <a:t>extrahepatic</a:t>
            </a:r>
            <a:r>
              <a:rPr lang="en-US" baseline="0" dirty="0" smtClean="0"/>
              <a:t> shunt may be created by placing a jugular vein graft or grafts between the portal vein and CVC</a:t>
            </a:r>
          </a:p>
          <a:p>
            <a:r>
              <a:rPr lang="en-US" baseline="0" dirty="0" smtClean="0"/>
              <a:t>Inflow vascular occlusion of the liver requires that the patient or liver be hypothermic at the time of surgery to limit ischemic damage to the liver</a:t>
            </a:r>
          </a:p>
          <a:p>
            <a:r>
              <a:rPr lang="en-US" baseline="0" dirty="0" smtClean="0"/>
              <a:t>To perform inflow vascular occlusion- aorta, portal vein and abdominal and thoracic vena cava are temporarily occluded</a:t>
            </a:r>
          </a:p>
          <a:p>
            <a:r>
              <a:rPr lang="en-US" baseline="0" dirty="0" smtClean="0"/>
              <a:t>This allows the surgeon to make an incision into the thoracic vena cava or portal vein, identify shunt and place circumferential suture around it</a:t>
            </a:r>
          </a:p>
          <a:p>
            <a:r>
              <a:rPr lang="en-US" baseline="0" dirty="0" smtClean="0"/>
              <a:t>Once </a:t>
            </a:r>
            <a:r>
              <a:rPr lang="en-US" baseline="0" dirty="0" err="1" smtClean="0"/>
              <a:t>venotoy</a:t>
            </a:r>
            <a:r>
              <a:rPr lang="en-US" baseline="0" dirty="0" smtClean="0"/>
              <a:t> closed and blood flow to liver reestablished, circumferential ligature is slowly tightened while monitoring pressures for </a:t>
            </a:r>
            <a:r>
              <a:rPr lang="en-US" baseline="0" dirty="0" err="1" smtClean="0"/>
              <a:t>extrahepatic</a:t>
            </a:r>
            <a:r>
              <a:rPr lang="en-US" baseline="0" dirty="0" smtClean="0"/>
              <a:t> shunts</a:t>
            </a:r>
          </a:p>
          <a:p>
            <a:r>
              <a:rPr lang="en-US" baseline="0" dirty="0" smtClean="0"/>
              <a:t>Significant blood flow through large intrahepatic shunts cannot be suddenly obstructed without the development of significant life-threatening portal hypertension</a:t>
            </a:r>
          </a:p>
          <a:p>
            <a:r>
              <a:rPr lang="en-US" baseline="0" dirty="0" smtClean="0"/>
              <a:t>Intraoperative shock, cardiac arrest and portal hyper- and hypotension have been listed as causes of </a:t>
            </a:r>
            <a:r>
              <a:rPr lang="en-US" baseline="0" dirty="0" err="1" smtClean="0"/>
              <a:t>intraopertive</a:t>
            </a:r>
            <a:r>
              <a:rPr lang="en-US" baseline="0" dirty="0" smtClean="0"/>
              <a:t> death</a:t>
            </a:r>
          </a:p>
          <a:p>
            <a:r>
              <a:rPr lang="en-US" baseline="0" dirty="0" smtClean="0"/>
              <a:t>Postop survival rates vary from 75-89% with peritonitis, portal vein thrombosis and portal hypertension as the most common causes of death in the postop period</a:t>
            </a:r>
          </a:p>
          <a:p>
            <a:r>
              <a:rPr lang="en-US" baseline="0" dirty="0" smtClean="0"/>
              <a:t>Predictors for the development of postop complications- low body weight (&lt;10kg), </a:t>
            </a:r>
            <a:r>
              <a:rPr lang="en-US" baseline="0" dirty="0" err="1" smtClean="0"/>
              <a:t>hypoproteinemia</a:t>
            </a:r>
            <a:r>
              <a:rPr lang="en-US" baseline="0" dirty="0" smtClean="0"/>
              <a:t>/</a:t>
            </a:r>
            <a:r>
              <a:rPr lang="en-US" baseline="0" dirty="0" err="1" smtClean="0"/>
              <a:t>hypoalbuminemia</a:t>
            </a:r>
            <a:r>
              <a:rPr lang="en-US" baseline="0" dirty="0" smtClean="0"/>
              <a:t> in one study</a:t>
            </a:r>
          </a:p>
          <a:p>
            <a:r>
              <a:rPr lang="en-US" baseline="0" dirty="0" smtClean="0"/>
              <a:t>Shunt location had no effect on short- or long-term outcome</a:t>
            </a:r>
          </a:p>
          <a:p>
            <a:r>
              <a:rPr lang="en-US" baseline="0" dirty="0" smtClean="0"/>
              <a:t>One and two year survival rates were 60% and 55% respectively for partially attenuated shunts</a:t>
            </a:r>
          </a:p>
          <a:p>
            <a:r>
              <a:rPr lang="en-US" baseline="0" dirty="0" smtClean="0"/>
              <a:t>Another study followed 37 dogs that survived initial intrahepatic PSS attenuation- 28/37 (76%) became clinically normal and required no medical management (mean follow-up 16 months); 9 dogs had persistent encephalopathy of which 3 were </a:t>
            </a:r>
            <a:r>
              <a:rPr lang="en-US" baseline="0" dirty="0" err="1" smtClean="0"/>
              <a:t>euth</a:t>
            </a:r>
            <a:r>
              <a:rPr lang="en-US" baseline="0" dirty="0" smtClean="0"/>
              <a:t> without surgery; 6 </a:t>
            </a:r>
            <a:r>
              <a:rPr lang="en-US" baseline="0" dirty="0" err="1" smtClean="0"/>
              <a:t>reoperated</a:t>
            </a:r>
            <a:r>
              <a:rPr lang="en-US" baseline="0" dirty="0" smtClean="0"/>
              <a:t>- 3 successfully ligated and 3 euthanized at surgery</a:t>
            </a:r>
          </a:p>
          <a:p>
            <a:r>
              <a:rPr lang="en-US" dirty="0" smtClean="0"/>
              <a:t>IHPSS are typically difficult</a:t>
            </a:r>
            <a:r>
              <a:rPr lang="en-US" baseline="0" dirty="0" smtClean="0"/>
              <a:t> to access because of their location; when complete attenuation is possible intolerable portal hypertension occurs in most affected dogs.</a:t>
            </a:r>
            <a:endParaRPr lang="en-US" dirty="0"/>
          </a:p>
        </p:txBody>
      </p:sp>
      <p:sp>
        <p:nvSpPr>
          <p:cNvPr id="4" name="Slide Number Placeholder 3"/>
          <p:cNvSpPr>
            <a:spLocks noGrp="1"/>
          </p:cNvSpPr>
          <p:nvPr>
            <p:ph type="sldNum" sz="quarter" idx="10"/>
          </p:nvPr>
        </p:nvSpPr>
        <p:spPr/>
        <p:txBody>
          <a:bodyPr/>
          <a:lstStyle/>
          <a:p>
            <a:fld id="{5326A245-D1D2-F745-9E32-12E56D13F2D3}" type="slidenum">
              <a:rPr lang="en-US" smtClean="0"/>
              <a:t>30</a:t>
            </a:fld>
            <a:endParaRPr lang="en-US"/>
          </a:p>
        </p:txBody>
      </p:sp>
    </p:spTree>
    <p:extLst>
      <p:ext uri="{BB962C8B-B14F-4D97-AF65-F5344CB8AC3E}">
        <p14:creationId xmlns:p14="http://schemas.microsoft.com/office/powerpoint/2010/main" val="35642192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By placing graft, portal hypertension may</a:t>
            </a:r>
            <a:r>
              <a:rPr lang="en-US" baseline="0" dirty="0" smtClean="0"/>
              <a:t> not develop after complete occlusion of intrahepatic shunt</a:t>
            </a:r>
          </a:p>
          <a:p>
            <a:r>
              <a:rPr lang="en-US" baseline="0" dirty="0" err="1" smtClean="0"/>
              <a:t>Splenectomy</a:t>
            </a:r>
            <a:r>
              <a:rPr lang="en-US" baseline="0" dirty="0" smtClean="0"/>
              <a:t> followed by anastomosis of the splenic vein to the CVC has been used to alleviate portal hypertension in one dog as an emergency procedure</a:t>
            </a:r>
          </a:p>
          <a:p>
            <a:r>
              <a:rPr lang="en-US" baseline="0" dirty="0" smtClean="0"/>
              <a:t>As a planned procedure, a jug vein may be harvested and used to create a bridge between portal vein and CVC- moves shunt to </a:t>
            </a:r>
            <a:r>
              <a:rPr lang="en-US" baseline="0" dirty="0" err="1" smtClean="0"/>
              <a:t>extrahepatic</a:t>
            </a:r>
            <a:r>
              <a:rPr lang="en-US" baseline="0" dirty="0" smtClean="0"/>
              <a:t> location which allows for ligation/resection of intrahepatic shunt</a:t>
            </a:r>
          </a:p>
          <a:p>
            <a:r>
              <a:rPr lang="en-US" baseline="0" dirty="0" smtClean="0"/>
              <a:t>New </a:t>
            </a:r>
            <a:r>
              <a:rPr lang="en-US" baseline="0" dirty="0" err="1" smtClean="0"/>
              <a:t>extrahepatic</a:t>
            </a:r>
            <a:r>
              <a:rPr lang="en-US" baseline="0" dirty="0" smtClean="0"/>
              <a:t> shunt can then be treated with </a:t>
            </a:r>
            <a:r>
              <a:rPr lang="en-US" baseline="0" dirty="0" err="1" smtClean="0"/>
              <a:t>ameroid</a:t>
            </a:r>
            <a:r>
              <a:rPr lang="en-US" baseline="0" dirty="0" smtClean="0"/>
              <a:t> constrictor/cellophane band to attempt to achieve complete resolution</a:t>
            </a:r>
          </a:p>
          <a:p>
            <a:r>
              <a:rPr lang="en-US" baseline="0" dirty="0" smtClean="0"/>
              <a:t>8/10 dogs could have their intrahepatic PSS completely ligated using this tech in one study- 9 had an excellent clinical outcome despite development of multiple acquired shunts in 4/8 dogs reevaluated at 8-10 weeks post-op</a:t>
            </a:r>
            <a:endParaRPr lang="en-US" dirty="0"/>
          </a:p>
        </p:txBody>
      </p:sp>
      <p:sp>
        <p:nvSpPr>
          <p:cNvPr id="4" name="Slide Number Placeholder 3"/>
          <p:cNvSpPr>
            <a:spLocks noGrp="1"/>
          </p:cNvSpPr>
          <p:nvPr>
            <p:ph type="sldNum" sz="quarter" idx="10"/>
          </p:nvPr>
        </p:nvSpPr>
        <p:spPr/>
        <p:txBody>
          <a:bodyPr/>
          <a:lstStyle/>
          <a:p>
            <a:fld id="{5326A245-D1D2-F745-9E32-12E56D13F2D3}" type="slidenum">
              <a:rPr lang="en-US" smtClean="0"/>
              <a:t>31</a:t>
            </a:fld>
            <a:endParaRPr lang="en-US"/>
          </a:p>
        </p:txBody>
      </p:sp>
    </p:spTree>
    <p:extLst>
      <p:ext uri="{BB962C8B-B14F-4D97-AF65-F5344CB8AC3E}">
        <p14:creationId xmlns:p14="http://schemas.microsoft.com/office/powerpoint/2010/main" val="34842822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Most empty</a:t>
            </a:r>
            <a:r>
              <a:rPr lang="en-US" baseline="0" dirty="0" smtClean="0"/>
              <a:t> into the caudal vena cava; many will traverse the diaphragm prior to emptying into the thoracic vena cava or </a:t>
            </a:r>
            <a:r>
              <a:rPr lang="en-US" baseline="0" dirty="0" err="1" smtClean="0"/>
              <a:t>azygous</a:t>
            </a:r>
            <a:r>
              <a:rPr lang="en-US" baseline="0" dirty="0" smtClean="0"/>
              <a:t> vein.  </a:t>
            </a:r>
          </a:p>
          <a:p>
            <a:endParaRPr lang="en-US" baseline="0" dirty="0" smtClean="0"/>
          </a:p>
          <a:p>
            <a:r>
              <a:rPr lang="en-US" baseline="0" dirty="0" smtClean="0"/>
              <a:t>Oxygenated blood from the placenta is carried from the left umbilical vein and umbilical sinus to the systemic circulation circulation via the </a:t>
            </a:r>
            <a:r>
              <a:rPr lang="en-US" baseline="0" dirty="0" err="1" smtClean="0"/>
              <a:t>ductus</a:t>
            </a:r>
            <a:r>
              <a:rPr lang="en-US" baseline="0" dirty="0" smtClean="0"/>
              <a:t> </a:t>
            </a:r>
            <a:r>
              <a:rPr lang="en-US" baseline="0" dirty="0" err="1" smtClean="0"/>
              <a:t>venosus</a:t>
            </a:r>
            <a:endParaRPr lang="en-US" baseline="0" dirty="0" smtClean="0"/>
          </a:p>
          <a:p>
            <a:r>
              <a:rPr lang="en-US" baseline="0" dirty="0" smtClean="0"/>
              <a:t>It is not known why the </a:t>
            </a:r>
            <a:r>
              <a:rPr lang="en-US" baseline="0" dirty="0" err="1" smtClean="0"/>
              <a:t>ductus</a:t>
            </a:r>
            <a:r>
              <a:rPr lang="en-US" baseline="0" dirty="0" smtClean="0"/>
              <a:t> fails to close in some individuals- ductal pathology, portal hypertension</a:t>
            </a:r>
          </a:p>
          <a:p>
            <a:endParaRPr lang="en-US" baseline="0" dirty="0" smtClean="0"/>
          </a:p>
          <a:p>
            <a:r>
              <a:rPr lang="en-US" dirty="0" smtClean="0"/>
              <a:t>Intrahepatic</a:t>
            </a:r>
            <a:r>
              <a:rPr lang="en-US" baseline="0" dirty="0" smtClean="0"/>
              <a:t> PSS bypass hepatic sinusoids</a:t>
            </a:r>
          </a:p>
          <a:p>
            <a:r>
              <a:rPr lang="en-US" dirty="0" smtClean="0"/>
              <a:t>Usually hidden from view</a:t>
            </a:r>
            <a:r>
              <a:rPr lang="en-US" baseline="0" dirty="0" smtClean="0"/>
              <a:t> by hepatic parenchyma</a:t>
            </a:r>
          </a:p>
          <a:p>
            <a:r>
              <a:rPr lang="en-US" baseline="0" dirty="0" smtClean="0"/>
              <a:t>Left sided shunts- patent </a:t>
            </a:r>
            <a:r>
              <a:rPr lang="en-US" baseline="0" dirty="0" err="1" smtClean="0"/>
              <a:t>ductus</a:t>
            </a:r>
            <a:r>
              <a:rPr lang="en-US" baseline="0" dirty="0" smtClean="0"/>
              <a:t> </a:t>
            </a:r>
            <a:r>
              <a:rPr lang="en-US" baseline="0" dirty="0" err="1" smtClean="0"/>
              <a:t>venosus</a:t>
            </a:r>
            <a:r>
              <a:rPr lang="en-US" baseline="0" dirty="0" smtClean="0"/>
              <a:t> arise from the left portal vein branch pass through left liver lobes or papillary process of caudate lobe and then empty into a venous ampulla cranial to liver at its confluence with the left hepatic vein</a:t>
            </a:r>
          </a:p>
          <a:p>
            <a:r>
              <a:rPr lang="en-US" baseline="0" dirty="0" smtClean="0"/>
              <a:t>Central shunts pass through right medial or quadrate lobes </a:t>
            </a:r>
          </a:p>
          <a:p>
            <a:r>
              <a:rPr lang="en-US" baseline="0" dirty="0" smtClean="0"/>
              <a:t>Right sided shunts- pass through caudate process of caudate lobe or right lateral liver lobe before emptying into vena cava</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5326A245-D1D2-F745-9E32-12E56D13F2D3}" type="slidenum">
              <a:rPr lang="en-US" smtClean="0"/>
              <a:t>4</a:t>
            </a:fld>
            <a:endParaRPr lang="en-US"/>
          </a:p>
        </p:txBody>
      </p:sp>
    </p:spTree>
    <p:extLst>
      <p:ext uri="{BB962C8B-B14F-4D97-AF65-F5344CB8AC3E}">
        <p14:creationId xmlns:p14="http://schemas.microsoft.com/office/powerpoint/2010/main" val="36917134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Short-term results promising</a:t>
            </a:r>
          </a:p>
          <a:p>
            <a:r>
              <a:rPr lang="en-US" dirty="0" smtClean="0"/>
              <a:t>A fluoroscopically guided catheter is advanced from the right jug vein tot eh CVC and shunt vessel</a:t>
            </a:r>
          </a:p>
          <a:p>
            <a:r>
              <a:rPr lang="en-US" dirty="0" smtClean="0"/>
              <a:t>Contrast</a:t>
            </a:r>
            <a:r>
              <a:rPr lang="en-US" baseline="0" dirty="0" smtClean="0"/>
              <a:t> studies and measurement of portal pressures before and after coil placement are performed</a:t>
            </a:r>
          </a:p>
          <a:p>
            <a:r>
              <a:rPr lang="en-US" baseline="0" dirty="0" smtClean="0"/>
              <a:t>A </a:t>
            </a:r>
            <a:r>
              <a:rPr lang="en-US" baseline="0" dirty="0" err="1" smtClean="0"/>
              <a:t>cylindric</a:t>
            </a:r>
            <a:r>
              <a:rPr lang="en-US" baseline="0" dirty="0" smtClean="0"/>
              <a:t> wire mesh stent is placed in the CVC at the level of the shunt to prevent coil </a:t>
            </a:r>
            <a:r>
              <a:rPr lang="en-US" baseline="0" dirty="0" smtClean="0"/>
              <a:t>migration</a:t>
            </a:r>
          </a:p>
          <a:p>
            <a:r>
              <a:rPr lang="en-US" baseline="0" dirty="0" smtClean="0"/>
              <a:t>Considered finished when coils took up &gt;75% shunt diameter</a:t>
            </a:r>
            <a:endParaRPr lang="en-US" baseline="0" dirty="0" smtClean="0"/>
          </a:p>
          <a:p>
            <a:r>
              <a:rPr lang="en-US" baseline="0" dirty="0" smtClean="0"/>
              <a:t>Catheter-delivered </a:t>
            </a:r>
            <a:r>
              <a:rPr lang="en-US" baseline="0" dirty="0" err="1" smtClean="0"/>
              <a:t>thrombogenic</a:t>
            </a:r>
            <a:r>
              <a:rPr lang="en-US" baseline="0" dirty="0" smtClean="0"/>
              <a:t> coils are then placed in the shunt</a:t>
            </a:r>
          </a:p>
          <a:p>
            <a:r>
              <a:rPr lang="en-US" baseline="0" dirty="0" smtClean="0"/>
              <a:t>Complete or near complete occlusion of the shunt requires multiple staged procedures to prevent the development of acute portal hypertension</a:t>
            </a:r>
          </a:p>
          <a:p>
            <a:endParaRPr lang="en-US" dirty="0"/>
          </a:p>
        </p:txBody>
      </p:sp>
      <p:sp>
        <p:nvSpPr>
          <p:cNvPr id="4" name="Slide Number Placeholder 3"/>
          <p:cNvSpPr>
            <a:spLocks noGrp="1"/>
          </p:cNvSpPr>
          <p:nvPr>
            <p:ph type="sldNum" sz="quarter" idx="10"/>
          </p:nvPr>
        </p:nvSpPr>
        <p:spPr/>
        <p:txBody>
          <a:bodyPr/>
          <a:lstStyle/>
          <a:p>
            <a:fld id="{5326A245-D1D2-F745-9E32-12E56D13F2D3}" type="slidenum">
              <a:rPr lang="en-US" smtClean="0"/>
              <a:t>32</a:t>
            </a:fld>
            <a:endParaRPr lang="en-US"/>
          </a:p>
        </p:txBody>
      </p:sp>
    </p:spTree>
    <p:extLst>
      <p:ext uri="{BB962C8B-B14F-4D97-AF65-F5344CB8AC3E}">
        <p14:creationId xmlns:p14="http://schemas.microsoft.com/office/powerpoint/2010/main" val="173318420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Fig. 1. Angiography of the cava. Note the lateral defect in the contrast column caused by a high-flush </a:t>
            </a:r>
            <a:r>
              <a:rPr lang="en-US" sz="1200" kern="1200" dirty="0" err="1" smtClean="0">
                <a:solidFill>
                  <a:schemeClr val="tx1"/>
                </a:solidFill>
                <a:latin typeface="+mn-lt"/>
                <a:ea typeface="+mn-ea"/>
                <a:cs typeface="+mn-cs"/>
              </a:rPr>
              <a:t>portosystemic</a:t>
            </a:r>
            <a:r>
              <a:rPr lang="en-US" sz="1200" kern="1200" dirty="0" smtClean="0">
                <a:solidFill>
                  <a:schemeClr val="tx1"/>
                </a:solidFill>
                <a:latin typeface="+mn-lt"/>
                <a:ea typeface="+mn-ea"/>
                <a:cs typeface="+mn-cs"/>
              </a:rPr>
              <a:t> shunt.</a:t>
            </a:r>
            <a:endParaRPr lang="en-US" dirty="0"/>
          </a:p>
        </p:txBody>
      </p:sp>
      <p:sp>
        <p:nvSpPr>
          <p:cNvPr id="4" name="Slide Number Placeholder 3"/>
          <p:cNvSpPr>
            <a:spLocks noGrp="1"/>
          </p:cNvSpPr>
          <p:nvPr>
            <p:ph type="sldNum" sz="quarter" idx="10"/>
          </p:nvPr>
        </p:nvSpPr>
        <p:spPr/>
        <p:txBody>
          <a:bodyPr/>
          <a:lstStyle/>
          <a:p>
            <a:fld id="{5326A245-D1D2-F745-9E32-12E56D13F2D3}" type="slidenum">
              <a:rPr lang="en-US" smtClean="0"/>
              <a:t>33</a:t>
            </a:fld>
            <a:endParaRPr lang="en-US"/>
          </a:p>
        </p:txBody>
      </p:sp>
    </p:spTree>
    <p:extLst>
      <p:ext uri="{BB962C8B-B14F-4D97-AF65-F5344CB8AC3E}">
        <p14:creationId xmlns:p14="http://schemas.microsoft.com/office/powerpoint/2010/main" val="46283679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Fig. 2. Estimation of the morphology and size of the </a:t>
            </a:r>
            <a:r>
              <a:rPr lang="en-US" sz="1200" kern="1200" dirty="0" err="1" smtClean="0">
                <a:solidFill>
                  <a:schemeClr val="tx1"/>
                </a:solidFill>
                <a:latin typeface="+mn-lt"/>
                <a:ea typeface="+mn-ea"/>
                <a:cs typeface="+mn-cs"/>
              </a:rPr>
              <a:t>portosystemic</a:t>
            </a:r>
            <a:r>
              <a:rPr lang="en-US" sz="1200" kern="1200" dirty="0" smtClean="0">
                <a:solidFill>
                  <a:schemeClr val="tx1"/>
                </a:solidFill>
                <a:latin typeface="+mn-lt"/>
                <a:ea typeface="+mn-ea"/>
                <a:cs typeface="+mn-cs"/>
              </a:rPr>
              <a:t> shunt using retrograde </a:t>
            </a:r>
            <a:r>
              <a:rPr lang="en-US" sz="1200" kern="1200" dirty="0" err="1" smtClean="0">
                <a:solidFill>
                  <a:schemeClr val="tx1"/>
                </a:solidFill>
                <a:latin typeface="+mn-lt"/>
                <a:ea typeface="+mn-ea"/>
                <a:cs typeface="+mn-cs"/>
              </a:rPr>
              <a:t>portography</a:t>
            </a:r>
            <a:r>
              <a:rPr lang="en-US" sz="1200" kern="1200" dirty="0" smtClean="0">
                <a:solidFill>
                  <a:schemeClr val="tx1"/>
                </a:solidFill>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5326A245-D1D2-F745-9E32-12E56D13F2D3}" type="slidenum">
              <a:rPr lang="en-US" smtClean="0"/>
              <a:t>34</a:t>
            </a:fld>
            <a:endParaRPr lang="en-US"/>
          </a:p>
        </p:txBody>
      </p:sp>
    </p:spTree>
    <p:extLst>
      <p:ext uri="{BB962C8B-B14F-4D97-AF65-F5344CB8AC3E}">
        <p14:creationId xmlns:p14="http://schemas.microsoft.com/office/powerpoint/2010/main" val="396495892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Fig. 3. Release of the coils into the shunt by means of a cobra-shaped catheter passing through the stent in the vena cava.</a:t>
            </a:r>
            <a:endParaRPr lang="en-US" dirty="0"/>
          </a:p>
        </p:txBody>
      </p:sp>
      <p:sp>
        <p:nvSpPr>
          <p:cNvPr id="4" name="Slide Number Placeholder 3"/>
          <p:cNvSpPr>
            <a:spLocks noGrp="1"/>
          </p:cNvSpPr>
          <p:nvPr>
            <p:ph type="sldNum" sz="quarter" idx="10"/>
          </p:nvPr>
        </p:nvSpPr>
        <p:spPr/>
        <p:txBody>
          <a:bodyPr/>
          <a:lstStyle/>
          <a:p>
            <a:fld id="{5326A245-D1D2-F745-9E32-12E56D13F2D3}" type="slidenum">
              <a:rPr lang="en-US" smtClean="0"/>
              <a:t>35</a:t>
            </a:fld>
            <a:endParaRPr lang="en-US"/>
          </a:p>
        </p:txBody>
      </p:sp>
    </p:spTree>
    <p:extLst>
      <p:ext uri="{BB962C8B-B14F-4D97-AF65-F5344CB8AC3E}">
        <p14:creationId xmlns:p14="http://schemas.microsoft.com/office/powerpoint/2010/main" val="159333230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Implant revision required in 3 dogs</a:t>
            </a:r>
            <a:r>
              <a:rPr lang="en-US" baseline="0" dirty="0" smtClean="0"/>
              <a:t> because of rupture of HO or detachment of tubing</a:t>
            </a:r>
          </a:p>
          <a:p>
            <a:r>
              <a:rPr lang="en-US" baseline="0" dirty="0" smtClean="0"/>
              <a:t>Chemistry values and clinical signs improved in all dogs after surgery</a:t>
            </a:r>
          </a:p>
          <a:p>
            <a:r>
              <a:rPr lang="en-US" baseline="0" dirty="0" smtClean="0"/>
              <a:t>6/10 had PPBA within ref range 2 weeks after occlusion, 2 additional at 1 year</a:t>
            </a:r>
          </a:p>
          <a:p>
            <a:r>
              <a:rPr lang="en-US" baseline="0" dirty="0" smtClean="0"/>
              <a:t>Only 5/10 dogs had complete resolution of shunting two weeks after occlusion</a:t>
            </a:r>
          </a:p>
          <a:p>
            <a:r>
              <a:rPr lang="en-US" baseline="0" dirty="0" smtClean="0"/>
              <a:t>Two dogs lost to follow-up; 8 dogs remained alive with no recurrence of clinical signs at a median of 22 </a:t>
            </a:r>
            <a:r>
              <a:rPr lang="en-US" baseline="0" dirty="0" err="1" smtClean="0"/>
              <a:t>mmonths</a:t>
            </a:r>
            <a:r>
              <a:rPr lang="en-US" baseline="0" dirty="0" smtClean="0"/>
              <a:t> after surgery</a:t>
            </a:r>
          </a:p>
          <a:p>
            <a:endParaRPr lang="en-US" dirty="0"/>
          </a:p>
        </p:txBody>
      </p:sp>
      <p:sp>
        <p:nvSpPr>
          <p:cNvPr id="4" name="Slide Number Placeholder 3"/>
          <p:cNvSpPr>
            <a:spLocks noGrp="1"/>
          </p:cNvSpPr>
          <p:nvPr>
            <p:ph type="sldNum" sz="quarter" idx="10"/>
          </p:nvPr>
        </p:nvSpPr>
        <p:spPr/>
        <p:txBody>
          <a:bodyPr/>
          <a:lstStyle/>
          <a:p>
            <a:fld id="{5326A245-D1D2-F745-9E32-12E56D13F2D3}" type="slidenum">
              <a:rPr lang="en-US" smtClean="0"/>
              <a:t>36</a:t>
            </a:fld>
            <a:endParaRPr lang="en-US"/>
          </a:p>
        </p:txBody>
      </p:sp>
    </p:spTree>
    <p:extLst>
      <p:ext uri="{BB962C8B-B14F-4D97-AF65-F5344CB8AC3E}">
        <p14:creationId xmlns:p14="http://schemas.microsoft.com/office/powerpoint/2010/main" val="62561787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Measurement of liver volume has been proposed</a:t>
            </a:r>
            <a:r>
              <a:rPr lang="en-US" baseline="0" dirty="0" smtClean="0"/>
              <a:t> as a prognostic marker of hepatic function and a noninvasive method to evaluate response to therapy.  In humans liver volume is significantly related to prognosis in hepatic disease.</a:t>
            </a:r>
            <a:endParaRPr lang="en-US" dirty="0" smtClean="0"/>
          </a:p>
          <a:p>
            <a:r>
              <a:rPr lang="en-US" dirty="0" smtClean="0"/>
              <a:t>Liver volume increased significantly</a:t>
            </a:r>
            <a:r>
              <a:rPr lang="en-US" baseline="0" dirty="0" smtClean="0"/>
              <a:t> after surgery</a:t>
            </a:r>
          </a:p>
          <a:p>
            <a:r>
              <a:rPr lang="en-US" baseline="0" dirty="0" smtClean="0"/>
              <a:t>Growth decreased after day 8</a:t>
            </a:r>
          </a:p>
          <a:p>
            <a:r>
              <a:rPr lang="en-US" baseline="0" dirty="0" smtClean="0"/>
              <a:t>Measured via CT, MRI or both</a:t>
            </a:r>
          </a:p>
          <a:p>
            <a:r>
              <a:rPr lang="en-US" baseline="0" dirty="0" smtClean="0"/>
              <a:t>CT is preferred imaging method for volumetric estimation b/c speed</a:t>
            </a:r>
            <a:endParaRPr lang="en-US" dirty="0"/>
          </a:p>
        </p:txBody>
      </p:sp>
      <p:sp>
        <p:nvSpPr>
          <p:cNvPr id="4" name="Slide Number Placeholder 3"/>
          <p:cNvSpPr>
            <a:spLocks noGrp="1"/>
          </p:cNvSpPr>
          <p:nvPr>
            <p:ph type="sldNum" sz="quarter" idx="10"/>
          </p:nvPr>
        </p:nvSpPr>
        <p:spPr/>
        <p:txBody>
          <a:bodyPr/>
          <a:lstStyle/>
          <a:p>
            <a:fld id="{5326A245-D1D2-F745-9E32-12E56D13F2D3}" type="slidenum">
              <a:rPr lang="en-US" smtClean="0"/>
              <a:t>37</a:t>
            </a:fld>
            <a:endParaRPr lang="en-US"/>
          </a:p>
        </p:txBody>
      </p:sp>
    </p:spTree>
    <p:extLst>
      <p:ext uri="{BB962C8B-B14F-4D97-AF65-F5344CB8AC3E}">
        <p14:creationId xmlns:p14="http://schemas.microsoft.com/office/powerpoint/2010/main" val="288354877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2 dogs died </a:t>
            </a:r>
            <a:r>
              <a:rPr lang="en-US" dirty="0" err="1" smtClean="0"/>
              <a:t>bact</a:t>
            </a:r>
            <a:r>
              <a:rPr lang="en-US" dirty="0" smtClean="0"/>
              <a:t> hepatitis</a:t>
            </a:r>
            <a:endParaRPr lang="en-US" dirty="0"/>
          </a:p>
        </p:txBody>
      </p:sp>
      <p:sp>
        <p:nvSpPr>
          <p:cNvPr id="4" name="Slide Number Placeholder 3"/>
          <p:cNvSpPr>
            <a:spLocks noGrp="1"/>
          </p:cNvSpPr>
          <p:nvPr>
            <p:ph type="sldNum" sz="quarter" idx="10"/>
          </p:nvPr>
        </p:nvSpPr>
        <p:spPr/>
        <p:txBody>
          <a:bodyPr/>
          <a:lstStyle/>
          <a:p>
            <a:fld id="{5326A245-D1D2-F745-9E32-12E56D13F2D3}" type="slidenum">
              <a:rPr lang="en-US" smtClean="0"/>
              <a:t>38</a:t>
            </a:fld>
            <a:endParaRPr lang="en-US"/>
          </a:p>
        </p:txBody>
      </p:sp>
    </p:spTree>
    <p:extLst>
      <p:ext uri="{BB962C8B-B14F-4D97-AF65-F5344CB8AC3E}">
        <p14:creationId xmlns:p14="http://schemas.microsoft.com/office/powerpoint/2010/main" val="226907055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Outcome- variety of methods reported for assessing response to surgery and include measurement of</a:t>
            </a:r>
            <a:r>
              <a:rPr lang="en-US" baseline="0" dirty="0" smtClean="0"/>
              <a:t> serum bile acids/ammonia, calculation of </a:t>
            </a:r>
            <a:r>
              <a:rPr lang="en-US" baseline="0" dirty="0" err="1" smtClean="0"/>
              <a:t>scintigraphic</a:t>
            </a:r>
            <a:r>
              <a:rPr lang="en-US" baseline="0" dirty="0" smtClean="0"/>
              <a:t> shunt fractions and resolution of clinical signs with/without ongoing reliance on prescription </a:t>
            </a:r>
            <a:r>
              <a:rPr lang="en-US" baseline="0" dirty="0" err="1" smtClean="0"/>
              <a:t>doiets</a:t>
            </a:r>
            <a:r>
              <a:rPr lang="en-US" baseline="0" dirty="0" smtClean="0"/>
              <a:t>/meds.</a:t>
            </a:r>
            <a:endParaRPr lang="en-US" dirty="0"/>
          </a:p>
        </p:txBody>
      </p:sp>
      <p:sp>
        <p:nvSpPr>
          <p:cNvPr id="4" name="Slide Number Placeholder 3"/>
          <p:cNvSpPr>
            <a:spLocks noGrp="1"/>
          </p:cNvSpPr>
          <p:nvPr>
            <p:ph type="sldNum" sz="quarter" idx="10"/>
          </p:nvPr>
        </p:nvSpPr>
        <p:spPr/>
        <p:txBody>
          <a:bodyPr/>
          <a:lstStyle/>
          <a:p>
            <a:fld id="{5326A245-D1D2-F745-9E32-12E56D13F2D3}" type="slidenum">
              <a:rPr lang="en-US" smtClean="0"/>
              <a:t>39</a:t>
            </a:fld>
            <a:endParaRPr lang="en-US"/>
          </a:p>
        </p:txBody>
      </p:sp>
    </p:spTree>
    <p:extLst>
      <p:ext uri="{BB962C8B-B14F-4D97-AF65-F5344CB8AC3E}">
        <p14:creationId xmlns:p14="http://schemas.microsoft.com/office/powerpoint/2010/main" val="32760756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Dogs with CPSS had higher postoperative baseline cortisol </a:t>
            </a:r>
            <a:r>
              <a:rPr lang="en-US" dirty="0" err="1" smtClean="0"/>
              <a:t>concentratiosn</a:t>
            </a:r>
            <a:r>
              <a:rPr lang="en-US" dirty="0" smtClean="0"/>
              <a:t> than OHE dogs.  Postoperative cortisol increase after ACTH in CPSS was &lt;/=50% in 10/16 and &lt;/=30ng/mL</a:t>
            </a:r>
            <a:r>
              <a:rPr lang="en-US" baseline="0" dirty="0" smtClean="0"/>
              <a:t> in 6/16.  Inadequate response significantly more common when defined as &lt;/=50% but not when defined as &lt;/=30ng/</a:t>
            </a:r>
            <a:r>
              <a:rPr lang="en-US" baseline="0" dirty="0" err="1" smtClean="0"/>
              <a:t>mL.</a:t>
            </a:r>
            <a:r>
              <a:rPr lang="en-US" baseline="0" dirty="0" smtClean="0"/>
              <a:t>  After surgery BG&lt;60 in 7/16 dogs.  Cortisol concentrations were not correlated with BG.  Two CPSS dogs had refractory hypoglycemia and 4 had delayed recovery; all improved with </a:t>
            </a:r>
            <a:r>
              <a:rPr lang="en-US" baseline="0" dirty="0" err="1" smtClean="0"/>
              <a:t>supraphysiologic</a:t>
            </a:r>
            <a:r>
              <a:rPr lang="en-US" baseline="0" dirty="0" smtClean="0"/>
              <a:t> </a:t>
            </a:r>
            <a:r>
              <a:rPr lang="en-US" baseline="0" dirty="0" err="1" smtClean="0"/>
              <a:t>dex</a:t>
            </a:r>
            <a:r>
              <a:rPr lang="en-US" baseline="0" dirty="0" smtClean="0"/>
              <a:t> administration.</a:t>
            </a:r>
          </a:p>
          <a:p>
            <a:endParaRPr lang="en-US" baseline="0" dirty="0" smtClean="0"/>
          </a:p>
          <a:p>
            <a:r>
              <a:rPr lang="en-US" baseline="0" dirty="0" smtClean="0"/>
              <a:t>Failure of attenuation may be due to incomplete occlusion, presence of second anomalous vessel, </a:t>
            </a:r>
            <a:r>
              <a:rPr lang="en-US" baseline="0" dirty="0" err="1" smtClean="0"/>
              <a:t>acquisiting</a:t>
            </a:r>
            <a:r>
              <a:rPr lang="en-US" baseline="0" dirty="0" smtClean="0"/>
              <a:t> of multiple acquired shunts, microscopic intrahepatic shunting/recanalization.  </a:t>
            </a:r>
            <a:endParaRPr lang="en-US" dirty="0"/>
          </a:p>
        </p:txBody>
      </p:sp>
      <p:sp>
        <p:nvSpPr>
          <p:cNvPr id="4" name="Slide Number Placeholder 3"/>
          <p:cNvSpPr>
            <a:spLocks noGrp="1"/>
          </p:cNvSpPr>
          <p:nvPr>
            <p:ph type="sldNum" sz="quarter" idx="10"/>
          </p:nvPr>
        </p:nvSpPr>
        <p:spPr/>
        <p:txBody>
          <a:bodyPr/>
          <a:lstStyle/>
          <a:p>
            <a:fld id="{5326A245-D1D2-F745-9E32-12E56D13F2D3}" type="slidenum">
              <a:rPr lang="en-US" smtClean="0"/>
              <a:t>40</a:t>
            </a:fld>
            <a:endParaRPr lang="en-US"/>
          </a:p>
        </p:txBody>
      </p:sp>
    </p:spTree>
    <p:extLst>
      <p:ext uri="{BB962C8B-B14F-4D97-AF65-F5344CB8AC3E}">
        <p14:creationId xmlns:p14="http://schemas.microsoft.com/office/powerpoint/2010/main" val="279509744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Persistent</a:t>
            </a:r>
            <a:r>
              <a:rPr lang="en-US" baseline="0" dirty="0" smtClean="0"/>
              <a:t> shunting most likely due to development of subclinical portal hypertension resulting in multiple acquired </a:t>
            </a:r>
            <a:r>
              <a:rPr lang="en-US" baseline="0" dirty="0" err="1" smtClean="0"/>
              <a:t>extrahepatic</a:t>
            </a:r>
            <a:r>
              <a:rPr lang="en-US" baseline="0" dirty="0" smtClean="0"/>
              <a:t> shunts</a:t>
            </a:r>
          </a:p>
          <a:p>
            <a:r>
              <a:rPr lang="en-US" baseline="0" dirty="0" smtClean="0"/>
              <a:t>33-75% good to excellent outcome, 18-66% having poor outcome</a:t>
            </a:r>
            <a:endParaRPr lang="en-US" dirty="0"/>
          </a:p>
        </p:txBody>
      </p:sp>
      <p:sp>
        <p:nvSpPr>
          <p:cNvPr id="4" name="Slide Number Placeholder 3"/>
          <p:cNvSpPr>
            <a:spLocks noGrp="1"/>
          </p:cNvSpPr>
          <p:nvPr>
            <p:ph type="sldNum" sz="quarter" idx="10"/>
          </p:nvPr>
        </p:nvSpPr>
        <p:spPr/>
        <p:txBody>
          <a:bodyPr/>
          <a:lstStyle/>
          <a:p>
            <a:fld id="{5326A245-D1D2-F745-9E32-12E56D13F2D3}" type="slidenum">
              <a:rPr lang="en-US" smtClean="0"/>
              <a:t>41</a:t>
            </a:fld>
            <a:endParaRPr lang="en-US"/>
          </a:p>
        </p:txBody>
      </p:sp>
    </p:spTree>
    <p:extLst>
      <p:ext uri="{BB962C8B-B14F-4D97-AF65-F5344CB8AC3E}">
        <p14:creationId xmlns:p14="http://schemas.microsoft.com/office/powerpoint/2010/main" val="24500592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history, physical exam abnormalities, </a:t>
            </a:r>
            <a:r>
              <a:rPr lang="en-US" dirty="0" err="1" smtClean="0"/>
              <a:t>clinicopathologic</a:t>
            </a:r>
            <a:r>
              <a:rPr lang="en-US" dirty="0" smtClean="0"/>
              <a:t> changes, </a:t>
            </a:r>
            <a:r>
              <a:rPr lang="en-US" dirty="0" err="1" smtClean="0"/>
              <a:t>histopath</a:t>
            </a:r>
            <a:r>
              <a:rPr lang="en-US" dirty="0" smtClean="0"/>
              <a:t> findings in liver biopsy</a:t>
            </a:r>
            <a:r>
              <a:rPr lang="en-US" baseline="0" dirty="0" smtClean="0"/>
              <a:t> are directly related to diversion of portal blood flow around the liver</a:t>
            </a:r>
          </a:p>
          <a:p>
            <a:r>
              <a:rPr lang="en-US" baseline="0" dirty="0" smtClean="0"/>
              <a:t>Intrahepatic portal pressure is normally higher than CVC pressure, therefore, in the presence of a single patent anomalous conduit, portal blood flows preferentially around the liver</a:t>
            </a:r>
          </a:p>
          <a:p>
            <a:r>
              <a:rPr lang="en-US" baseline="0" dirty="0" smtClean="0"/>
              <a:t>Exposure of CNS to shunted gut-derived toxins (ammonia and other </a:t>
            </a:r>
            <a:r>
              <a:rPr lang="en-US" baseline="0" dirty="0" err="1" smtClean="0"/>
              <a:t>encephalotoxins</a:t>
            </a:r>
            <a:r>
              <a:rPr lang="en-US" baseline="0" dirty="0" smtClean="0"/>
              <a:t>, absorbed bacteria, endotoxins) that would otherwise be removed by the liver results in signs of HE whereas lack of trophic factor-rich portal blood and oxygen (50% of that delivered) leads to poor hepatocyte growth and function</a:t>
            </a:r>
          </a:p>
          <a:p>
            <a:r>
              <a:rPr lang="en-US" dirty="0" smtClean="0"/>
              <a:t>Some</a:t>
            </a:r>
            <a:r>
              <a:rPr lang="en-US" baseline="0" dirty="0" smtClean="0"/>
              <a:t> animals may be &gt;/=10 y/o </a:t>
            </a:r>
          </a:p>
          <a:p>
            <a:r>
              <a:rPr lang="en-US" baseline="0" dirty="0" smtClean="0"/>
              <a:t>A gender bias has not been convincingly identified, although one study from Britain describing 45 dogs with intrahepatic PSSs reported that twice as many affected dogs were male as female.  Male cats often outnumber females in the literature</a:t>
            </a:r>
          </a:p>
          <a:p>
            <a:r>
              <a:rPr lang="en-US" baseline="0" dirty="0" smtClean="0"/>
              <a:t>Familial predisposition suspected in several small purebred dogs- Yorkshire terriers</a:t>
            </a:r>
          </a:p>
          <a:p>
            <a:r>
              <a:rPr lang="en-US" baseline="0" dirty="0" smtClean="0"/>
              <a:t>Breed predisposition- odds ratio &gt;/= 20 for having PSS</a:t>
            </a:r>
          </a:p>
          <a:p>
            <a:r>
              <a:rPr lang="en-US" baseline="0" dirty="0" smtClean="0"/>
              <a:t>Large purebred dogs such as retrievers Australian cattle dogs, Old English sheepdogs and Irish wolfhounds are more likely to have intrahepatic PSS</a:t>
            </a:r>
          </a:p>
          <a:p>
            <a:r>
              <a:rPr lang="en-US" baseline="0" dirty="0" smtClean="0"/>
              <a:t>PSS are much less common in cats</a:t>
            </a:r>
          </a:p>
          <a:p>
            <a:r>
              <a:rPr lang="en-US" baseline="0" dirty="0" smtClean="0"/>
              <a:t>Majority of feline PSS are congenital, single and </a:t>
            </a:r>
            <a:r>
              <a:rPr lang="en-US" baseline="0" dirty="0" err="1" smtClean="0"/>
              <a:t>extrahepatic</a:t>
            </a:r>
            <a:endParaRPr lang="en-US" baseline="0" dirty="0" smtClean="0"/>
          </a:p>
          <a:p>
            <a:r>
              <a:rPr lang="en-US" baseline="0" dirty="0" smtClean="0"/>
              <a:t>Most cats- DSH; breed predisposition- Himalayan and Persian</a:t>
            </a:r>
          </a:p>
          <a:p>
            <a:endParaRPr lang="en-US" baseline="0" dirty="0" smtClean="0"/>
          </a:p>
          <a:p>
            <a:r>
              <a:rPr lang="en-US" baseline="0" dirty="0" err="1" smtClean="0"/>
              <a:t>Microvascular</a:t>
            </a:r>
            <a:r>
              <a:rPr lang="en-US" baseline="0" dirty="0" smtClean="0"/>
              <a:t> dysplasia- can occur as sole anomaly or with congenital PSS,  Anatomic site of vascular abnormality is believed to be terminal veins</a:t>
            </a:r>
          </a:p>
          <a:p>
            <a:r>
              <a:rPr lang="en-US" baseline="0" dirty="0" smtClean="0"/>
              <a:t>Same dog breeds that are predisposed to congenital PSS are predisposed to MVD.  Cats- DSHs</a:t>
            </a:r>
          </a:p>
          <a:p>
            <a:r>
              <a:rPr lang="en-US" baseline="0" dirty="0" smtClean="0"/>
              <a:t>MVD dogs tend to be older</a:t>
            </a:r>
          </a:p>
          <a:p>
            <a:endParaRPr lang="en-US" dirty="0"/>
          </a:p>
        </p:txBody>
      </p:sp>
      <p:sp>
        <p:nvSpPr>
          <p:cNvPr id="4" name="Slide Number Placeholder 3"/>
          <p:cNvSpPr>
            <a:spLocks noGrp="1"/>
          </p:cNvSpPr>
          <p:nvPr>
            <p:ph type="sldNum" sz="quarter" idx="10"/>
          </p:nvPr>
        </p:nvSpPr>
        <p:spPr/>
        <p:txBody>
          <a:bodyPr/>
          <a:lstStyle/>
          <a:p>
            <a:fld id="{5326A245-D1D2-F745-9E32-12E56D13F2D3}" type="slidenum">
              <a:rPr lang="en-US" smtClean="0"/>
              <a:t>5</a:t>
            </a:fld>
            <a:endParaRPr lang="en-US"/>
          </a:p>
        </p:txBody>
      </p:sp>
    </p:spTree>
    <p:extLst>
      <p:ext uri="{BB962C8B-B14F-4D97-AF65-F5344CB8AC3E}">
        <p14:creationId xmlns:p14="http://schemas.microsoft.com/office/powerpoint/2010/main" val="370343642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Partial</a:t>
            </a:r>
            <a:r>
              <a:rPr lang="en-US" baseline="0" dirty="0" smtClean="0"/>
              <a:t> ligation of intrahepatic shunt (left) cranial to hepatic parenchyma has been reported in 10 cats</a:t>
            </a:r>
          </a:p>
          <a:p>
            <a:r>
              <a:rPr lang="en-US" baseline="0" dirty="0" smtClean="0"/>
              <a:t>Most cats survived these procedures</a:t>
            </a:r>
          </a:p>
          <a:p>
            <a:r>
              <a:rPr lang="en-US" baseline="0" dirty="0" smtClean="0"/>
              <a:t>Complete occlusion of the shunt by ligation of the portal vein branch feeding the shunt and </a:t>
            </a:r>
            <a:r>
              <a:rPr lang="en-US" baseline="0" dirty="0" err="1" smtClean="0"/>
              <a:t>transjugular</a:t>
            </a:r>
            <a:r>
              <a:rPr lang="en-US" baseline="0" dirty="0" smtClean="0"/>
              <a:t> coil embolization has been reported in one cat each</a:t>
            </a:r>
          </a:p>
          <a:p>
            <a:r>
              <a:rPr lang="en-US" baseline="0" dirty="0" smtClean="0"/>
              <a:t>Both cats survived and were clinically normal at long-term follow-up</a:t>
            </a:r>
          </a:p>
          <a:p>
            <a:r>
              <a:rPr lang="en-US" dirty="0" smtClean="0"/>
              <a:t>Lipscomb study: 36/49 </a:t>
            </a:r>
            <a:r>
              <a:rPr lang="en-US" dirty="0" err="1" smtClean="0"/>
              <a:t>extrahepatic</a:t>
            </a:r>
            <a:r>
              <a:rPr lang="en-US" dirty="0" smtClean="0"/>
              <a:t>; rest intrahepatic</a:t>
            </a:r>
          </a:p>
          <a:p>
            <a:r>
              <a:rPr lang="en-US" dirty="0" err="1" smtClean="0"/>
              <a:t>Extrahepatic</a:t>
            </a:r>
            <a:r>
              <a:rPr lang="en-US" dirty="0" smtClean="0"/>
              <a:t> most common breed domestic</a:t>
            </a:r>
            <a:r>
              <a:rPr lang="en-US" baseline="0" dirty="0" smtClean="0"/>
              <a:t> shorthair; </a:t>
            </a:r>
            <a:r>
              <a:rPr lang="en-US" dirty="0" smtClean="0"/>
              <a:t>6/13</a:t>
            </a:r>
            <a:r>
              <a:rPr lang="en-US" baseline="0" dirty="0" smtClean="0"/>
              <a:t> with intrahepatic were Siamese- patent </a:t>
            </a:r>
            <a:r>
              <a:rPr lang="en-US" baseline="0" dirty="0" err="1" smtClean="0"/>
              <a:t>ductus</a:t>
            </a:r>
            <a:r>
              <a:rPr lang="en-US" baseline="0" dirty="0" smtClean="0"/>
              <a:t> </a:t>
            </a:r>
            <a:r>
              <a:rPr lang="en-US" baseline="0" dirty="0" err="1" smtClean="0"/>
              <a:t>venosus</a:t>
            </a:r>
            <a:endParaRPr lang="en-US" baseline="0" dirty="0" smtClean="0"/>
          </a:p>
          <a:p>
            <a:r>
              <a:rPr lang="en-US" baseline="0" dirty="0" smtClean="0"/>
              <a:t>32/49 were male; 17/49 female</a:t>
            </a:r>
          </a:p>
          <a:p>
            <a:r>
              <a:rPr lang="en-US" baseline="0" dirty="0" smtClean="0"/>
              <a:t>Median age 8 </a:t>
            </a:r>
            <a:r>
              <a:rPr lang="en-US" baseline="0" dirty="0" err="1" smtClean="0"/>
              <a:t>mo</a:t>
            </a:r>
            <a:endParaRPr lang="en-US" baseline="0" dirty="0" smtClean="0"/>
          </a:p>
          <a:p>
            <a:r>
              <a:rPr lang="en-US" baseline="0" dirty="0" smtClean="0"/>
              <a:t>C.S. noted in all; 40- </a:t>
            </a:r>
            <a:r>
              <a:rPr lang="en-US" baseline="0" dirty="0" err="1" smtClean="0"/>
              <a:t>neuro</a:t>
            </a:r>
            <a:r>
              <a:rPr lang="en-US" baseline="0" dirty="0" smtClean="0"/>
              <a:t> signs; 13- seizures</a:t>
            </a:r>
          </a:p>
          <a:p>
            <a:r>
              <a:rPr lang="en-US" baseline="0" dirty="0" smtClean="0"/>
              <a:t>41- </a:t>
            </a:r>
            <a:r>
              <a:rPr lang="en-US" baseline="0" dirty="0" err="1" smtClean="0"/>
              <a:t>ptyalism</a:t>
            </a:r>
            <a:r>
              <a:rPr lang="en-US" baseline="0" dirty="0" smtClean="0"/>
              <a:t>; 30 small</a:t>
            </a:r>
          </a:p>
          <a:p>
            <a:r>
              <a:rPr lang="en-US" baseline="0" dirty="0" smtClean="0"/>
              <a:t>18-copper colored irises</a:t>
            </a:r>
          </a:p>
          <a:p>
            <a:r>
              <a:rPr lang="en-US" dirty="0" smtClean="0"/>
              <a:t>Surgical ligation- 21/49- complete ligation; partial in 28- 12/28-</a:t>
            </a:r>
            <a:r>
              <a:rPr lang="en-US" baseline="0" dirty="0" smtClean="0"/>
              <a:t> underwent second surgery for complete ligation</a:t>
            </a:r>
          </a:p>
          <a:p>
            <a:r>
              <a:rPr lang="en-US" dirty="0" smtClean="0"/>
              <a:t>Completely attenuated in 9.</a:t>
            </a:r>
          </a:p>
          <a:p>
            <a:r>
              <a:rPr lang="en-US" dirty="0" err="1" smtClean="0"/>
              <a:t>Neuro</a:t>
            </a:r>
            <a:r>
              <a:rPr lang="en-US" dirty="0" smtClean="0"/>
              <a:t> signs developed</a:t>
            </a:r>
            <a:r>
              <a:rPr lang="en-US" baseline="0" dirty="0" smtClean="0"/>
              <a:t> in 18 cats.</a:t>
            </a:r>
          </a:p>
          <a:p>
            <a:r>
              <a:rPr lang="en-US" baseline="0" dirty="0" smtClean="0"/>
              <a:t>Complete resolution of all </a:t>
            </a:r>
            <a:r>
              <a:rPr lang="en-US" baseline="0" dirty="0" err="1" smtClean="0"/>
              <a:t>neuro</a:t>
            </a:r>
            <a:r>
              <a:rPr lang="en-US" baseline="0" dirty="0" smtClean="0"/>
              <a:t> signs/signs HE- reported in 20/36 surviving cats</a:t>
            </a:r>
          </a:p>
          <a:p>
            <a:r>
              <a:rPr lang="en-US" baseline="0" dirty="0" smtClean="0"/>
              <a:t>None of the 27 cats with resolution of or minimal clinical </a:t>
            </a:r>
            <a:r>
              <a:rPr lang="en-US" baseline="0" dirty="0" err="1" smtClean="0"/>
              <a:t>sigsn</a:t>
            </a:r>
            <a:r>
              <a:rPr lang="en-US" baseline="0" dirty="0" smtClean="0"/>
              <a:t> were on any long-term  meds or being fed a special diet</a:t>
            </a:r>
            <a:endParaRPr lang="en-US" dirty="0" smtClean="0"/>
          </a:p>
          <a:p>
            <a:r>
              <a:rPr lang="en-US" dirty="0" smtClean="0"/>
              <a:t>3/36- partially attenuated- continued/recurrent</a:t>
            </a:r>
            <a:r>
              <a:rPr lang="en-US" baseline="0" dirty="0" smtClean="0"/>
              <a:t> signs of HE- responded to med management</a:t>
            </a:r>
          </a:p>
          <a:p>
            <a:r>
              <a:rPr lang="en-US" baseline="0" dirty="0" smtClean="0"/>
              <a:t>4/36 (3 of which had shunt completely attenuated) reported long-term intermittent seizures</a:t>
            </a:r>
            <a:endParaRPr lang="en-US" dirty="0"/>
          </a:p>
        </p:txBody>
      </p:sp>
      <p:sp>
        <p:nvSpPr>
          <p:cNvPr id="4" name="Slide Number Placeholder 3"/>
          <p:cNvSpPr>
            <a:spLocks noGrp="1"/>
          </p:cNvSpPr>
          <p:nvPr>
            <p:ph type="sldNum" sz="quarter" idx="10"/>
          </p:nvPr>
        </p:nvSpPr>
        <p:spPr/>
        <p:txBody>
          <a:bodyPr/>
          <a:lstStyle/>
          <a:p>
            <a:fld id="{5326A245-D1D2-F745-9E32-12E56D13F2D3}" type="slidenum">
              <a:rPr lang="en-US" smtClean="0"/>
              <a:t>42</a:t>
            </a:fld>
            <a:endParaRPr lang="en-US"/>
          </a:p>
        </p:txBody>
      </p:sp>
    </p:spTree>
    <p:extLst>
      <p:ext uri="{BB962C8B-B14F-4D97-AF65-F5344CB8AC3E}">
        <p14:creationId xmlns:p14="http://schemas.microsoft.com/office/powerpoint/2010/main" val="363318634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50% of medically managed</a:t>
            </a:r>
            <a:r>
              <a:rPr lang="en-US" baseline="0" dirty="0" smtClean="0"/>
              <a:t> dogs are euthanized within one year.</a:t>
            </a:r>
          </a:p>
          <a:p>
            <a:endParaRPr lang="en-US" dirty="0"/>
          </a:p>
        </p:txBody>
      </p:sp>
      <p:sp>
        <p:nvSpPr>
          <p:cNvPr id="4" name="Slide Number Placeholder 3"/>
          <p:cNvSpPr>
            <a:spLocks noGrp="1"/>
          </p:cNvSpPr>
          <p:nvPr>
            <p:ph type="sldNum" sz="quarter" idx="10"/>
          </p:nvPr>
        </p:nvSpPr>
        <p:spPr/>
        <p:txBody>
          <a:bodyPr/>
          <a:lstStyle/>
          <a:p>
            <a:fld id="{5326A245-D1D2-F745-9E32-12E56D13F2D3}" type="slidenum">
              <a:rPr lang="en-US" smtClean="0"/>
              <a:t>43</a:t>
            </a:fld>
            <a:endParaRPr lang="en-US"/>
          </a:p>
        </p:txBody>
      </p:sp>
    </p:spTree>
    <p:extLst>
      <p:ext uri="{BB962C8B-B14F-4D97-AF65-F5344CB8AC3E}">
        <p14:creationId xmlns:p14="http://schemas.microsoft.com/office/powerpoint/2010/main" val="88479250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Minimum that will preserve total body protein</a:t>
            </a:r>
            <a:r>
              <a:rPr lang="en-US" baseline="0" dirty="0" smtClean="0"/>
              <a:t> stores</a:t>
            </a:r>
          </a:p>
          <a:p>
            <a:r>
              <a:rPr lang="en-US" baseline="0" dirty="0" smtClean="0"/>
              <a:t>Protein restriction implemented to prevent ammonia production, which results in HE secondary to ineffective urea cycle</a:t>
            </a:r>
          </a:p>
          <a:p>
            <a:r>
              <a:rPr lang="en-US" baseline="0" dirty="0" smtClean="0"/>
              <a:t>However, </a:t>
            </a:r>
            <a:r>
              <a:rPr lang="en-US" baseline="0" dirty="0" err="1" smtClean="0"/>
              <a:t>iatroenic</a:t>
            </a:r>
            <a:r>
              <a:rPr lang="en-US" baseline="0" dirty="0" smtClean="0"/>
              <a:t> </a:t>
            </a:r>
            <a:r>
              <a:rPr lang="en-US" baseline="0" dirty="0" err="1" smtClean="0"/>
              <a:t>hypoproteinemia</a:t>
            </a:r>
            <a:r>
              <a:rPr lang="en-US" baseline="0" dirty="0" smtClean="0"/>
              <a:t> arising from protein </a:t>
            </a:r>
            <a:r>
              <a:rPr lang="en-US" baseline="0" dirty="0" err="1" smtClean="0"/>
              <a:t>restrcition</a:t>
            </a:r>
            <a:r>
              <a:rPr lang="en-US" baseline="0" dirty="0" smtClean="0"/>
              <a:t> and secondary malnutrition increases risk for systemic protein breakdown, hepatic degeneration, decreased muscle mass and decreased oncotic pressure leading to third-space loss of fluids</a:t>
            </a:r>
          </a:p>
          <a:p>
            <a:endParaRPr lang="en-US" dirty="0"/>
          </a:p>
        </p:txBody>
      </p:sp>
      <p:sp>
        <p:nvSpPr>
          <p:cNvPr id="4" name="Slide Number Placeholder 3"/>
          <p:cNvSpPr>
            <a:spLocks noGrp="1"/>
          </p:cNvSpPr>
          <p:nvPr>
            <p:ph type="sldNum" sz="quarter" idx="10"/>
          </p:nvPr>
        </p:nvSpPr>
        <p:spPr/>
        <p:txBody>
          <a:bodyPr/>
          <a:lstStyle/>
          <a:p>
            <a:fld id="{5326A245-D1D2-F745-9E32-12E56D13F2D3}" type="slidenum">
              <a:rPr lang="en-US" smtClean="0"/>
              <a:t>44</a:t>
            </a:fld>
            <a:endParaRPr lang="en-US"/>
          </a:p>
        </p:txBody>
      </p:sp>
    </p:spTree>
    <p:extLst>
      <p:ext uri="{BB962C8B-B14F-4D97-AF65-F5344CB8AC3E}">
        <p14:creationId xmlns:p14="http://schemas.microsoft.com/office/powerpoint/2010/main" val="338461780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Dogs with congenital PSS could be expected to live between 9 months</a:t>
            </a:r>
            <a:r>
              <a:rPr lang="en-US" baseline="0" dirty="0" smtClean="0"/>
              <a:t> and 4 years or greater if BUN within ref </a:t>
            </a:r>
            <a:r>
              <a:rPr lang="en-US" baseline="0" dirty="0" err="1" smtClean="0"/>
              <a:t>intrval</a:t>
            </a:r>
            <a:r>
              <a:rPr lang="en-US" baseline="0" dirty="0" smtClean="0"/>
              <a:t> and condition not diagnosed until later than 2 y/o and dogs received appropriate medical management</a:t>
            </a:r>
          </a:p>
          <a:p>
            <a:r>
              <a:rPr lang="en-US" baseline="0" dirty="0" smtClean="0"/>
              <a:t>Randomized controlled clinical trial involving humans with PSS revealed that lactulose and neomycin were equally effective at resolving clinical signs of HE whereas another randomized prospective clinical trial revealed metro equally effective as neomycin in similar situations</a:t>
            </a:r>
          </a:p>
          <a:p>
            <a:r>
              <a:rPr lang="en-US" baseline="0" dirty="0" smtClean="0"/>
              <a:t>Literature review suggested lactulose be used as first line treatment and that antibiotics be reserved for patients that remain symptomatic/not tolerating lactulose</a:t>
            </a:r>
          </a:p>
          <a:p>
            <a:r>
              <a:rPr lang="en-US" dirty="0" smtClean="0"/>
              <a:t>Lactulose- acidifies</a:t>
            </a:r>
            <a:r>
              <a:rPr lang="en-US" baseline="0" dirty="0" smtClean="0"/>
              <a:t> dog’s colonic contents and prevents bacteria-produced ammonia from being absorbed into the systemic circulation</a:t>
            </a:r>
          </a:p>
          <a:p>
            <a:endParaRPr lang="en-US" dirty="0"/>
          </a:p>
        </p:txBody>
      </p:sp>
      <p:sp>
        <p:nvSpPr>
          <p:cNvPr id="4" name="Slide Number Placeholder 3"/>
          <p:cNvSpPr>
            <a:spLocks noGrp="1"/>
          </p:cNvSpPr>
          <p:nvPr>
            <p:ph type="sldNum" sz="quarter" idx="10"/>
          </p:nvPr>
        </p:nvSpPr>
        <p:spPr/>
        <p:txBody>
          <a:bodyPr/>
          <a:lstStyle/>
          <a:p>
            <a:fld id="{5326A245-D1D2-F745-9E32-12E56D13F2D3}" type="slidenum">
              <a:rPr lang="en-US" smtClean="0"/>
              <a:t>45</a:t>
            </a:fld>
            <a:endParaRPr lang="en-US"/>
          </a:p>
        </p:txBody>
      </p:sp>
    </p:spTree>
    <p:extLst>
      <p:ext uri="{BB962C8B-B14F-4D97-AF65-F5344CB8AC3E}">
        <p14:creationId xmlns:p14="http://schemas.microsoft.com/office/powerpoint/2010/main" val="27903523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Observational cohort, non-randomized</a:t>
            </a:r>
            <a:endParaRPr lang="en-US" dirty="0"/>
          </a:p>
        </p:txBody>
      </p:sp>
      <p:sp>
        <p:nvSpPr>
          <p:cNvPr id="4" name="Slide Number Placeholder 3"/>
          <p:cNvSpPr>
            <a:spLocks noGrp="1"/>
          </p:cNvSpPr>
          <p:nvPr>
            <p:ph type="sldNum" sz="quarter" idx="10"/>
          </p:nvPr>
        </p:nvSpPr>
        <p:spPr/>
        <p:txBody>
          <a:bodyPr/>
          <a:lstStyle/>
          <a:p>
            <a:fld id="{5326A245-D1D2-F745-9E32-12E56D13F2D3}" type="slidenum">
              <a:rPr lang="en-US" smtClean="0"/>
              <a:t>46</a:t>
            </a:fld>
            <a:endParaRPr lang="en-US"/>
          </a:p>
        </p:txBody>
      </p:sp>
    </p:spTree>
    <p:extLst>
      <p:ext uri="{BB962C8B-B14F-4D97-AF65-F5344CB8AC3E}">
        <p14:creationId xmlns:p14="http://schemas.microsoft.com/office/powerpoint/2010/main" val="397488229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Hyperammonemia</a:t>
            </a:r>
            <a:r>
              <a:rPr lang="en-US" dirty="0" smtClean="0"/>
              <a:t>, elevated total serum bile acids, </a:t>
            </a:r>
            <a:r>
              <a:rPr lang="en-US" dirty="0" err="1" smtClean="0"/>
              <a:t>histopath</a:t>
            </a:r>
            <a:r>
              <a:rPr lang="en-US" dirty="0" smtClean="0"/>
              <a:t> changes in liver not associated with probability of survival.</a:t>
            </a:r>
            <a:endParaRPr lang="en-US" dirty="0"/>
          </a:p>
        </p:txBody>
      </p:sp>
      <p:sp>
        <p:nvSpPr>
          <p:cNvPr id="4" name="Slide Number Placeholder 3"/>
          <p:cNvSpPr>
            <a:spLocks noGrp="1"/>
          </p:cNvSpPr>
          <p:nvPr>
            <p:ph type="sldNum" sz="quarter" idx="10"/>
          </p:nvPr>
        </p:nvSpPr>
        <p:spPr/>
        <p:txBody>
          <a:bodyPr/>
          <a:lstStyle/>
          <a:p>
            <a:fld id="{5326A245-D1D2-F745-9E32-12E56D13F2D3}" type="slidenum">
              <a:rPr lang="en-US" smtClean="0"/>
              <a:t>47</a:t>
            </a:fld>
            <a:endParaRPr lang="en-US"/>
          </a:p>
        </p:txBody>
      </p:sp>
    </p:spTree>
    <p:extLst>
      <p:ext uri="{BB962C8B-B14F-4D97-AF65-F5344CB8AC3E}">
        <p14:creationId xmlns:p14="http://schemas.microsoft.com/office/powerpoint/2010/main" val="178468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Clinical signs of congenital PSS may not manifest sufficiently to cause an owner to seek veterinary care for some dogs until they are older. Congenital PSS should be considered in mature dogs, particularly miniature schnauzers, that are presented with signs potentially consistent with hepatic encephalopathy.</a:t>
            </a:r>
            <a:endParaRPr lang="en-US" dirty="0"/>
          </a:p>
        </p:txBody>
      </p:sp>
      <p:sp>
        <p:nvSpPr>
          <p:cNvPr id="4" name="Slide Number Placeholder 3"/>
          <p:cNvSpPr>
            <a:spLocks noGrp="1"/>
          </p:cNvSpPr>
          <p:nvPr>
            <p:ph type="sldNum" sz="quarter" idx="10"/>
          </p:nvPr>
        </p:nvSpPr>
        <p:spPr/>
        <p:txBody>
          <a:bodyPr/>
          <a:lstStyle/>
          <a:p>
            <a:fld id="{5326A245-D1D2-F745-9E32-12E56D13F2D3}" type="slidenum">
              <a:rPr lang="en-US" smtClean="0"/>
              <a:t>6</a:t>
            </a:fld>
            <a:endParaRPr lang="en-US"/>
          </a:p>
        </p:txBody>
      </p:sp>
    </p:spTree>
    <p:extLst>
      <p:ext uri="{BB962C8B-B14F-4D97-AF65-F5344CB8AC3E}">
        <p14:creationId xmlns:p14="http://schemas.microsoft.com/office/powerpoint/2010/main" val="15551591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Milder</a:t>
            </a:r>
            <a:r>
              <a:rPr lang="en-US" baseline="0" dirty="0" smtClean="0"/>
              <a:t> clinical signs with </a:t>
            </a:r>
            <a:r>
              <a:rPr lang="en-US" baseline="0" dirty="0" err="1" smtClean="0"/>
              <a:t>porto-azygous</a:t>
            </a:r>
            <a:r>
              <a:rPr lang="en-US" baseline="0" dirty="0" smtClean="0"/>
              <a:t>, hence later age at diagnosis</a:t>
            </a:r>
            <a:endParaRPr lang="en-US" dirty="0"/>
          </a:p>
        </p:txBody>
      </p:sp>
      <p:sp>
        <p:nvSpPr>
          <p:cNvPr id="4" name="Slide Number Placeholder 3"/>
          <p:cNvSpPr>
            <a:spLocks noGrp="1"/>
          </p:cNvSpPr>
          <p:nvPr>
            <p:ph type="sldNum" sz="quarter" idx="10"/>
          </p:nvPr>
        </p:nvSpPr>
        <p:spPr/>
        <p:txBody>
          <a:bodyPr/>
          <a:lstStyle/>
          <a:p>
            <a:fld id="{5326A245-D1D2-F745-9E32-12E56D13F2D3}" type="slidenum">
              <a:rPr lang="en-US" smtClean="0"/>
              <a:t>7</a:t>
            </a:fld>
            <a:endParaRPr lang="en-US"/>
          </a:p>
        </p:txBody>
      </p:sp>
    </p:spTree>
    <p:extLst>
      <p:ext uri="{BB962C8B-B14F-4D97-AF65-F5344CB8AC3E}">
        <p14:creationId xmlns:p14="http://schemas.microsoft.com/office/powerpoint/2010/main" val="23853238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Neurologic signs: bizarre behavior such as yelping, staring, aggression, head pressing, wall hugging, seizures and intermittent </a:t>
            </a:r>
            <a:r>
              <a:rPr lang="en-US" dirty="0" smtClean="0"/>
              <a:t>blindness- 45-79% have</a:t>
            </a:r>
            <a:r>
              <a:rPr lang="en-US" baseline="0" dirty="0" smtClean="0"/>
              <a:t> HE</a:t>
            </a:r>
            <a:endParaRPr lang="en-US" dirty="0" smtClean="0"/>
          </a:p>
          <a:p>
            <a:r>
              <a:rPr lang="en-US" dirty="0" smtClean="0"/>
              <a:t>Intermittent </a:t>
            </a:r>
            <a:r>
              <a:rPr lang="en-US" dirty="0" err="1" smtClean="0"/>
              <a:t>ptyalism</a:t>
            </a:r>
            <a:r>
              <a:rPr lang="en-US" dirty="0" smtClean="0"/>
              <a:t>- consistent finding in approximately 75%</a:t>
            </a:r>
            <a:r>
              <a:rPr lang="en-US" baseline="0" dirty="0" smtClean="0"/>
              <a:t> of cats- manifestation of GI disturbance or HE</a:t>
            </a:r>
          </a:p>
          <a:p>
            <a:r>
              <a:rPr lang="en-US" baseline="0" dirty="0" smtClean="0"/>
              <a:t>GI signs including intermittent anorexia, vomiting, diarrhea observed in 30% of affected dogs; less frequently in cats</a:t>
            </a:r>
          </a:p>
          <a:p>
            <a:r>
              <a:rPr lang="en-US" dirty="0" smtClean="0"/>
              <a:t>High portal</a:t>
            </a:r>
            <a:r>
              <a:rPr lang="en-US" baseline="0" dirty="0" smtClean="0"/>
              <a:t> pressures is not a feature of vein-to-vein vascular anomalies so abdominal effusion does not form in animals unless they have profound </a:t>
            </a:r>
            <a:r>
              <a:rPr lang="en-US" baseline="0" dirty="0" err="1" smtClean="0"/>
              <a:t>hypoalbuminemia</a:t>
            </a:r>
            <a:endParaRPr lang="en-US" baseline="0" dirty="0" smtClean="0"/>
          </a:p>
          <a:p>
            <a:r>
              <a:rPr lang="en-US" baseline="0" dirty="0" smtClean="0"/>
              <a:t>Other </a:t>
            </a:r>
            <a:r>
              <a:rPr lang="en-US" baseline="0" dirty="0" err="1" smtClean="0"/>
              <a:t>congential</a:t>
            </a:r>
            <a:r>
              <a:rPr lang="en-US" baseline="0" dirty="0" smtClean="0"/>
              <a:t> abnormalities- cryptorchidism noted in 30% male cats in one </a:t>
            </a:r>
            <a:r>
              <a:rPr lang="en-US" baseline="0" dirty="0" err="1" smtClean="0"/>
              <a:t>studyy</a:t>
            </a:r>
            <a:r>
              <a:rPr lang="en-US" baseline="0" dirty="0" smtClean="0"/>
              <a:t> and 50% male dogs in another study; coexistent murmur also reported</a:t>
            </a:r>
          </a:p>
          <a:p>
            <a:r>
              <a:rPr lang="en-US" baseline="0" dirty="0" smtClean="0"/>
              <a:t>Bilateral </a:t>
            </a:r>
            <a:r>
              <a:rPr lang="en-US" baseline="0" dirty="0" err="1" smtClean="0"/>
              <a:t>renomegaly</a:t>
            </a:r>
            <a:endParaRPr lang="en-US" baseline="0" dirty="0" smtClean="0"/>
          </a:p>
          <a:p>
            <a:r>
              <a:rPr lang="en-US" baseline="0" dirty="0" smtClean="0"/>
              <a:t>MVD: Vomiting. Diarrhea, signs of HE</a:t>
            </a:r>
          </a:p>
          <a:p>
            <a:r>
              <a:rPr lang="en-US" baseline="0" dirty="0" smtClean="0"/>
              <a:t>Tend to have milder signs</a:t>
            </a:r>
          </a:p>
          <a:p>
            <a:endParaRPr lang="en-US" baseline="0" dirty="0" smtClean="0"/>
          </a:p>
        </p:txBody>
      </p:sp>
      <p:sp>
        <p:nvSpPr>
          <p:cNvPr id="4" name="Slide Number Placeholder 3"/>
          <p:cNvSpPr>
            <a:spLocks noGrp="1"/>
          </p:cNvSpPr>
          <p:nvPr>
            <p:ph type="sldNum" sz="quarter" idx="10"/>
          </p:nvPr>
        </p:nvSpPr>
        <p:spPr/>
        <p:txBody>
          <a:bodyPr/>
          <a:lstStyle/>
          <a:p>
            <a:fld id="{5326A245-D1D2-F745-9E32-12E56D13F2D3}" type="slidenum">
              <a:rPr lang="en-US" smtClean="0"/>
              <a:t>8</a:t>
            </a:fld>
            <a:endParaRPr lang="en-US"/>
          </a:p>
        </p:txBody>
      </p:sp>
    </p:spTree>
    <p:extLst>
      <p:ext uri="{BB962C8B-B14F-4D97-AF65-F5344CB8AC3E}">
        <p14:creationId xmlns:p14="http://schemas.microsoft.com/office/powerpoint/2010/main" val="3115419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Copper-colored irises- cats and in dogs- </a:t>
            </a:r>
            <a:r>
              <a:rPr lang="en-US" dirty="0" err="1" smtClean="0"/>
              <a:t>Yorkies</a:t>
            </a:r>
            <a:r>
              <a:rPr lang="en-US" dirty="0" smtClean="0"/>
              <a:t>, Maltese, </a:t>
            </a:r>
            <a:r>
              <a:rPr lang="en-US" dirty="0" err="1" smtClean="0"/>
              <a:t>Dandie</a:t>
            </a:r>
            <a:r>
              <a:rPr lang="en-US" dirty="0" smtClean="0"/>
              <a:t> </a:t>
            </a:r>
            <a:r>
              <a:rPr lang="en-US" dirty="0" err="1" smtClean="0"/>
              <a:t>Dinmont</a:t>
            </a:r>
            <a:r>
              <a:rPr lang="en-US" dirty="0" smtClean="0"/>
              <a:t> terrier, Pug,</a:t>
            </a:r>
            <a:r>
              <a:rPr lang="en-US" baseline="0" dirty="0" smtClean="0"/>
              <a:t> Mini Schnauzer</a:t>
            </a:r>
            <a:endParaRPr lang="en-US" dirty="0"/>
          </a:p>
        </p:txBody>
      </p:sp>
      <p:sp>
        <p:nvSpPr>
          <p:cNvPr id="4" name="Slide Number Placeholder 3"/>
          <p:cNvSpPr>
            <a:spLocks noGrp="1"/>
          </p:cNvSpPr>
          <p:nvPr>
            <p:ph type="sldNum" sz="quarter" idx="10"/>
          </p:nvPr>
        </p:nvSpPr>
        <p:spPr/>
        <p:txBody>
          <a:bodyPr/>
          <a:lstStyle/>
          <a:p>
            <a:fld id="{5326A245-D1D2-F745-9E32-12E56D13F2D3}" type="slidenum">
              <a:rPr lang="en-US" smtClean="0"/>
              <a:t>9</a:t>
            </a:fld>
            <a:endParaRPr lang="en-US"/>
          </a:p>
        </p:txBody>
      </p:sp>
    </p:spTree>
    <p:extLst>
      <p:ext uri="{BB962C8B-B14F-4D97-AF65-F5344CB8AC3E}">
        <p14:creationId xmlns:p14="http://schemas.microsoft.com/office/powerpoint/2010/main" val="22292213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Intrinsic weakness with biochemical liver function tests, such as bile acids tolerance testing, </a:t>
            </a:r>
            <a:r>
              <a:rPr lang="en-US" dirty="0" err="1" smtClean="0"/>
              <a:t>includue</a:t>
            </a:r>
            <a:r>
              <a:rPr lang="en-US" dirty="0" smtClean="0"/>
              <a:t> lack of </a:t>
            </a:r>
            <a:r>
              <a:rPr lang="en-US" dirty="0" err="1" smtClean="0"/>
              <a:t>psecificity</a:t>
            </a:r>
            <a:r>
              <a:rPr lang="en-US" dirty="0" smtClean="0"/>
              <a:t> for PSS.  Liver’s ability to clear ammonia following oral/colonic administration is more dependent on </a:t>
            </a:r>
            <a:r>
              <a:rPr lang="en-US" dirty="0" err="1" smtClean="0"/>
              <a:t>hepatoportal</a:t>
            </a:r>
            <a:r>
              <a:rPr lang="en-US" dirty="0" smtClean="0"/>
              <a:t> perfusion than on hepatocellular function so ammonia </a:t>
            </a:r>
            <a:r>
              <a:rPr lang="en-US" dirty="0" err="1" smtClean="0"/>
              <a:t>tolearnace</a:t>
            </a:r>
            <a:r>
              <a:rPr lang="en-US" dirty="0" smtClean="0"/>
              <a:t> tests can be advantageous in the diagnosis of </a:t>
            </a:r>
            <a:r>
              <a:rPr lang="en-US" dirty="0" err="1" smtClean="0"/>
              <a:t>portosystemic</a:t>
            </a:r>
            <a:r>
              <a:rPr lang="en-US" dirty="0" smtClean="0"/>
              <a:t> vascular anomalies.</a:t>
            </a:r>
          </a:p>
          <a:p>
            <a:r>
              <a:rPr lang="en-US" dirty="0" smtClean="0"/>
              <a:t>Complications</a:t>
            </a:r>
            <a:r>
              <a:rPr lang="en-US" baseline="0" dirty="0" smtClean="0"/>
              <a:t> with </a:t>
            </a:r>
            <a:r>
              <a:rPr lang="en-US" baseline="0" dirty="0" err="1" smtClean="0"/>
              <a:t>lability</a:t>
            </a:r>
            <a:r>
              <a:rPr lang="en-US" baseline="0" dirty="0" smtClean="0"/>
              <a:t> of ammonia in blood as failure to transport on ice or to separate plasma promptly or delay in processing will </a:t>
            </a:r>
            <a:r>
              <a:rPr lang="en-US" baseline="0" dirty="0" err="1" smtClean="0"/>
              <a:t>artifically</a:t>
            </a:r>
            <a:r>
              <a:rPr lang="en-US" baseline="0" dirty="0" smtClean="0"/>
              <a:t> elevate ammonia levels.</a:t>
            </a:r>
            <a:endParaRPr lang="en-US" dirty="0" smtClean="0"/>
          </a:p>
          <a:p>
            <a:r>
              <a:rPr lang="en-US" dirty="0" err="1" smtClean="0"/>
              <a:t>Microcytosis</a:t>
            </a:r>
            <a:r>
              <a:rPr lang="en-US" dirty="0" smtClean="0"/>
              <a:t>-</a:t>
            </a:r>
            <a:r>
              <a:rPr lang="en-US" baseline="0" dirty="0" smtClean="0"/>
              <a:t> most common hematologic change in dogs- iron sequestration/ineffective iron transport </a:t>
            </a:r>
            <a:endParaRPr lang="en-US" baseline="0" dirty="0" smtClean="0"/>
          </a:p>
          <a:p>
            <a:r>
              <a:rPr lang="en-US" baseline="0" dirty="0" smtClean="0"/>
              <a:t>Hypoglycemia occurs in 22-47% dogs with CPSS and is associated with poor muscle mass, low body fat, low hepatic glycogen stores and impaired gluconeogenesis.</a:t>
            </a:r>
            <a:endParaRPr lang="en-US" baseline="0" dirty="0" smtClean="0"/>
          </a:p>
          <a:p>
            <a:r>
              <a:rPr lang="en-US" baseline="0" dirty="0" smtClean="0"/>
              <a:t>Elevations in ALP and ALT- 2-3x increases</a:t>
            </a:r>
          </a:p>
          <a:p>
            <a:r>
              <a:rPr lang="en-US" baseline="0" dirty="0" smtClean="0"/>
              <a:t>ALP unknown why- bone isoform vs. subcellular hepatic organelle injury and increased release/decreased elimination of </a:t>
            </a:r>
            <a:r>
              <a:rPr lang="en-US" baseline="0" dirty="0" err="1" smtClean="0"/>
              <a:t>canalicular</a:t>
            </a:r>
            <a:r>
              <a:rPr lang="en-US" baseline="0" dirty="0" smtClean="0"/>
              <a:t> ALP</a:t>
            </a:r>
          </a:p>
          <a:p>
            <a:r>
              <a:rPr lang="en-US" baseline="0" dirty="0" smtClean="0"/>
              <a:t>Dogs with MVD- less dramatic changes as dogs with other vascular abnormalities.  Never have microcytic RBCs</a:t>
            </a:r>
          </a:p>
          <a:p>
            <a:r>
              <a:rPr lang="en-US" baseline="0" dirty="0" smtClean="0"/>
              <a:t>Regression formula incorporating cholesterol, albumin, MCV, postprandial bile acids- values approaching one were more consistent with diagnosis of PSS + MVD whereas values approaching 0 were more associated with MVD alone</a:t>
            </a:r>
          </a:p>
          <a:p>
            <a:r>
              <a:rPr lang="en-US" baseline="0" dirty="0" smtClean="0"/>
              <a:t>Cats- </a:t>
            </a:r>
            <a:r>
              <a:rPr lang="en-US" baseline="0" dirty="0" err="1" smtClean="0"/>
              <a:t>poikilocytosis</a:t>
            </a:r>
            <a:r>
              <a:rPr lang="en-US" baseline="0" dirty="0" smtClean="0"/>
              <a:t> is common, 30% have </a:t>
            </a:r>
            <a:r>
              <a:rPr lang="en-US" baseline="0" dirty="0" err="1" smtClean="0"/>
              <a:t>erythrocytic</a:t>
            </a:r>
            <a:r>
              <a:rPr lang="en-US" baseline="0" dirty="0" smtClean="0"/>
              <a:t> </a:t>
            </a:r>
            <a:r>
              <a:rPr lang="en-US" baseline="0" dirty="0" err="1" smtClean="0"/>
              <a:t>microcytosis</a:t>
            </a:r>
            <a:endParaRPr lang="en-US" baseline="0" dirty="0" smtClean="0"/>
          </a:p>
          <a:p>
            <a:r>
              <a:rPr lang="en-US" baseline="0" dirty="0" smtClean="0"/>
              <a:t>Albumin, BUN, cholesterol can be normal (low-normal); glucose and liver values are usually normal</a:t>
            </a:r>
          </a:p>
          <a:p>
            <a:r>
              <a:rPr lang="en-US" baseline="0" dirty="0" smtClean="0"/>
              <a:t>Cats typically have </a:t>
            </a:r>
            <a:r>
              <a:rPr lang="en-US" baseline="0" dirty="0" err="1" smtClean="0"/>
              <a:t>hyperammonemia</a:t>
            </a:r>
            <a:r>
              <a:rPr lang="en-US" baseline="0" dirty="0" smtClean="0"/>
              <a:t> +/- high serum bile acids</a:t>
            </a:r>
          </a:p>
          <a:p>
            <a:r>
              <a:rPr lang="en-US" baseline="0" dirty="0" smtClean="0"/>
              <a:t>Ammonium </a:t>
            </a:r>
            <a:r>
              <a:rPr lang="en-US" baseline="0" dirty="0" err="1" smtClean="0"/>
              <a:t>biurate</a:t>
            </a:r>
            <a:r>
              <a:rPr lang="en-US" baseline="0" dirty="0" smtClean="0"/>
              <a:t> </a:t>
            </a:r>
            <a:r>
              <a:rPr lang="en-US" baseline="0" dirty="0" err="1" smtClean="0"/>
              <a:t>crystalluria</a:t>
            </a:r>
            <a:r>
              <a:rPr lang="en-US" baseline="0" dirty="0" smtClean="0"/>
              <a:t>- persistent </a:t>
            </a:r>
            <a:r>
              <a:rPr lang="en-US" baseline="0" dirty="0" err="1" smtClean="0"/>
              <a:t>hyperammonemia</a:t>
            </a:r>
            <a:r>
              <a:rPr lang="en-US" baseline="0" dirty="0" smtClean="0"/>
              <a:t> and </a:t>
            </a:r>
            <a:r>
              <a:rPr lang="en-US" baseline="0" dirty="0" err="1" smtClean="0"/>
              <a:t>decreaseda</a:t>
            </a:r>
            <a:r>
              <a:rPr lang="en-US" baseline="0" dirty="0" smtClean="0"/>
              <a:t> </a:t>
            </a:r>
            <a:r>
              <a:rPr lang="en-US" baseline="0" dirty="0" err="1" smtClean="0"/>
              <a:t>bility</a:t>
            </a:r>
            <a:r>
              <a:rPr lang="en-US" baseline="0" dirty="0" smtClean="0"/>
              <a:t> to convert uric acid to </a:t>
            </a:r>
            <a:r>
              <a:rPr lang="en-US" baseline="0" dirty="0" err="1" smtClean="0"/>
              <a:t>allantoin</a:t>
            </a:r>
            <a:r>
              <a:rPr lang="en-US" baseline="0" dirty="0" smtClean="0"/>
              <a:t> favor formation of ammonium </a:t>
            </a:r>
            <a:r>
              <a:rPr lang="en-US" baseline="0" dirty="0" err="1" smtClean="0"/>
              <a:t>urate</a:t>
            </a:r>
            <a:r>
              <a:rPr lang="en-US" baseline="0" dirty="0" smtClean="0"/>
              <a:t> </a:t>
            </a:r>
            <a:r>
              <a:rPr lang="en-US" baseline="0" dirty="0" err="1" smtClean="0"/>
              <a:t>uroliths</a:t>
            </a:r>
            <a:r>
              <a:rPr lang="en-US" baseline="0" dirty="0" smtClean="0"/>
              <a:t> independent of urine pH</a:t>
            </a:r>
          </a:p>
          <a:p>
            <a:r>
              <a:rPr lang="en-US" baseline="0" dirty="0" smtClean="0"/>
              <a:t>Rarely </a:t>
            </a:r>
            <a:r>
              <a:rPr lang="en-US" baseline="0" dirty="0" err="1" smtClean="0"/>
              <a:t>bilirubinuria</a:t>
            </a:r>
            <a:r>
              <a:rPr lang="en-US" baseline="0" dirty="0" smtClean="0"/>
              <a:t> can be seen</a:t>
            </a:r>
          </a:p>
          <a:p>
            <a:r>
              <a:rPr lang="en-US" baseline="0" dirty="0" smtClean="0"/>
              <a:t>Renal volume and GFR decreased post-surgical correction of PSS- </a:t>
            </a:r>
            <a:r>
              <a:rPr lang="en-US" baseline="0" dirty="0" err="1" smtClean="0"/>
              <a:t>pu</a:t>
            </a:r>
            <a:r>
              <a:rPr lang="en-US" baseline="0" dirty="0" smtClean="0"/>
              <a:t>/</a:t>
            </a:r>
            <a:r>
              <a:rPr lang="en-US" baseline="0" dirty="0" err="1" smtClean="0"/>
              <a:t>pd</a:t>
            </a:r>
            <a:endParaRPr lang="en-US" baseline="0" dirty="0" smtClean="0"/>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5326A245-D1D2-F745-9E32-12E56D13F2D3}" type="slidenum">
              <a:rPr lang="en-US" smtClean="0"/>
              <a:t>10</a:t>
            </a:fld>
            <a:endParaRPr lang="en-US"/>
          </a:p>
        </p:txBody>
      </p:sp>
    </p:spTree>
    <p:extLst>
      <p:ext uri="{BB962C8B-B14F-4D97-AF65-F5344CB8AC3E}">
        <p14:creationId xmlns:p14="http://schemas.microsoft.com/office/powerpoint/2010/main" val="6310541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9" name="Group 8"/>
          <p:cNvGrpSpPr/>
          <p:nvPr/>
        </p:nvGrpSpPr>
        <p:grpSpPr>
          <a:xfrm>
            <a:off x="486873" y="411480"/>
            <a:ext cx="8170254" cy="6035040"/>
            <a:chOff x="486873" y="411480"/>
            <a:chExt cx="8170254" cy="6035040"/>
          </a:xfrm>
        </p:grpSpPr>
        <p:sp>
          <p:nvSpPr>
            <p:cNvPr id="8" name="Rectangle 7"/>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a:spLocks/>
            </p:cNvSpPr>
            <p:nvPr/>
          </p:nvSpPr>
          <p:spPr>
            <a:xfrm>
              <a:off x="562843" y="475488"/>
              <a:ext cx="7982712" cy="5888736"/>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5" name="Straight Connector 14"/>
            <p:cNvCxnSpPr/>
            <p:nvPr/>
          </p:nvCxnSpPr>
          <p:spPr>
            <a:xfrm>
              <a:off x="562842" y="6133646"/>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7" name="Rectangle 16"/>
            <p:cNvSpPr/>
            <p:nvPr/>
          </p:nvSpPr>
          <p:spPr>
            <a:xfrm>
              <a:off x="562843" y="457200"/>
              <a:ext cx="7982712" cy="25786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914400" y="1123950"/>
            <a:ext cx="7342188" cy="1924050"/>
          </a:xfrm>
        </p:spPr>
        <p:txBody>
          <a:bodyPr anchor="b" anchorCtr="0">
            <a:noAutofit/>
          </a:bodyPr>
          <a:lstStyle>
            <a:lvl1pPr>
              <a:defRPr sz="5400" kern="1200">
                <a:solidFill>
                  <a:schemeClr val="tx1">
                    <a:lumMod val="75000"/>
                    <a:lumOff val="25000"/>
                  </a:schemeClr>
                </a:solidFill>
                <a:latin typeface="+mj-lt"/>
                <a:ea typeface="+mj-ea"/>
                <a:cs typeface="+mj-cs"/>
              </a:defRPr>
            </a:lvl1pPr>
          </a:lstStyle>
          <a:p>
            <a:r>
              <a:rPr lang="en-US" smtClean="0"/>
              <a:t>Click to edit Master title style</a:t>
            </a:r>
            <a:endParaRPr dirty="0"/>
          </a:p>
        </p:txBody>
      </p:sp>
      <p:sp>
        <p:nvSpPr>
          <p:cNvPr id="3" name="Subtitle 2"/>
          <p:cNvSpPr>
            <a:spLocks noGrp="1"/>
          </p:cNvSpPr>
          <p:nvPr>
            <p:ph type="subTitle" idx="1"/>
          </p:nvPr>
        </p:nvSpPr>
        <p:spPr>
          <a:xfrm>
            <a:off x="914400" y="3429000"/>
            <a:ext cx="7342188" cy="1752600"/>
          </a:xfrm>
        </p:spPr>
        <p:txBody>
          <a:bodyPr vert="horz" lIns="91440" tIns="45720" rIns="91440" bIns="45720" rtlCol="0">
            <a:normAutofit/>
          </a:bodyPr>
          <a:lstStyle>
            <a:lvl1pPr marL="0" indent="0" algn="ctr" defTabSz="914400" rtl="0" eaLnBrk="1" latinLnBrk="0" hangingPunct="1">
              <a:spcBef>
                <a:spcPts val="300"/>
              </a:spcBef>
              <a:buClr>
                <a:schemeClr val="tx1">
                  <a:lumMod val="75000"/>
                  <a:lumOff val="25000"/>
                </a:schemeClr>
              </a:buClr>
              <a:buFont typeface="Arial" pitchFamily="34" charset="0"/>
              <a:buNone/>
              <a:defRPr sz="2000" kern="1200">
                <a:solidFill>
                  <a:schemeClr val="tx1">
                    <a:lumMod val="75000"/>
                    <a:lumOff val="2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573741" y="6122894"/>
            <a:ext cx="2133600" cy="259317"/>
          </a:xfrm>
        </p:spPr>
        <p:txBody>
          <a:bodyPr/>
          <a:lstStyle/>
          <a:p>
            <a:fld id="{36B6B61F-AFE5-7F4B-B789-D3DF7A475F96}" type="datetimeFigureOut">
              <a:rPr lang="en-US" smtClean="0"/>
              <a:t>10/13/13</a:t>
            </a:fld>
            <a:endParaRPr lang="en-US"/>
          </a:p>
        </p:txBody>
      </p:sp>
      <p:sp>
        <p:nvSpPr>
          <p:cNvPr id="5" name="Footer Placeholder 4"/>
          <p:cNvSpPr>
            <a:spLocks noGrp="1"/>
          </p:cNvSpPr>
          <p:nvPr>
            <p:ph type="ftr" sz="quarter" idx="11"/>
          </p:nvPr>
        </p:nvSpPr>
        <p:spPr>
          <a:xfrm>
            <a:off x="5638800" y="6122894"/>
            <a:ext cx="2895600" cy="257810"/>
          </a:xfrm>
        </p:spPr>
        <p:txBody>
          <a:bodyPr/>
          <a:lstStyle/>
          <a:p>
            <a:endParaRPr lang="en-US"/>
          </a:p>
        </p:txBody>
      </p:sp>
      <p:sp>
        <p:nvSpPr>
          <p:cNvPr id="6" name="Slide Number Placeholder 5"/>
          <p:cNvSpPr>
            <a:spLocks noGrp="1"/>
          </p:cNvSpPr>
          <p:nvPr>
            <p:ph type="sldNum" sz="quarter" idx="12"/>
          </p:nvPr>
        </p:nvSpPr>
        <p:spPr>
          <a:xfrm>
            <a:off x="4191000" y="6122894"/>
            <a:ext cx="762000" cy="271463"/>
          </a:xfrm>
        </p:spPr>
        <p:txBody>
          <a:bodyPr/>
          <a:lstStyle/>
          <a:p>
            <a:fld id="{225901D8-60BB-D742-9861-62DC59949AD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ntent, Picture, and Caption">
    <p:spTree>
      <p:nvGrpSpPr>
        <p:cNvPr id="1" name=""/>
        <p:cNvGrpSpPr/>
        <p:nvPr/>
      </p:nvGrpSpPr>
      <p:grpSpPr>
        <a:xfrm>
          <a:off x="0" y="0"/>
          <a:ext cx="0" cy="0"/>
          <a:chOff x="0" y="0"/>
          <a:chExt cx="0" cy="0"/>
        </a:xfrm>
      </p:grpSpPr>
      <p:grpSp>
        <p:nvGrpSpPr>
          <p:cNvPr id="8" name="Group 7"/>
          <p:cNvGrpSpPr/>
          <p:nvPr/>
        </p:nvGrpSpPr>
        <p:grpSpPr>
          <a:xfrm>
            <a:off x="182880" y="173699"/>
            <a:ext cx="8778240" cy="6510602"/>
            <a:chOff x="182880" y="173699"/>
            <a:chExt cx="8778240" cy="6510602"/>
          </a:xfrm>
        </p:grpSpPr>
        <p:grpSp>
          <p:nvGrpSpPr>
            <p:cNvPr id="26" name="Group 25"/>
            <p:cNvGrpSpPr/>
            <p:nvPr/>
          </p:nvGrpSpPr>
          <p:grpSpPr>
            <a:xfrm>
              <a:off x="182880" y="173699"/>
              <a:ext cx="8778240" cy="6510602"/>
              <a:chOff x="182880" y="173699"/>
              <a:chExt cx="8778240" cy="6510602"/>
            </a:xfrm>
          </p:grpSpPr>
          <p:grpSp>
            <p:nvGrpSpPr>
              <p:cNvPr id="27" name="Group 26"/>
              <p:cNvGrpSpPr/>
              <p:nvPr/>
            </p:nvGrpSpPr>
            <p:grpSpPr>
              <a:xfrm>
                <a:off x="182880" y="173699"/>
                <a:ext cx="8778240" cy="6510602"/>
                <a:chOff x="182880" y="173699"/>
                <a:chExt cx="8778240" cy="6510602"/>
              </a:xfrm>
            </p:grpSpPr>
            <p:sp>
              <p:nvSpPr>
                <p:cNvPr id="29" name="Rectangle 2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0" name="Group 10"/>
                <p:cNvGrpSpPr/>
                <p:nvPr/>
              </p:nvGrpSpPr>
              <p:grpSpPr>
                <a:xfrm>
                  <a:off x="256032" y="237744"/>
                  <a:ext cx="8622792" cy="6364224"/>
                  <a:chOff x="247157" y="247430"/>
                  <a:chExt cx="8622792" cy="6364224"/>
                </a:xfrm>
              </p:grpSpPr>
              <p:sp>
                <p:nvSpPr>
                  <p:cNvPr id="31" name="Rectangle 30"/>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2" name="Straight Connector 31"/>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8" name="Rectangle 27"/>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5" name="Rectangle 24"/>
            <p:cNvSpPr/>
            <p:nvPr/>
          </p:nvSpPr>
          <p:spPr>
            <a:xfrm rot="10800000">
              <a:off x="258763" y="1594462"/>
              <a:ext cx="357530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225" y="1694329"/>
            <a:ext cx="3008313" cy="914400"/>
          </a:xfrm>
        </p:spPr>
        <p:txBody>
          <a:bodyPr anchor="b">
            <a:normAutofit/>
          </a:bodyPr>
          <a:lstStyle>
            <a:lvl1pPr algn="l">
              <a:defRPr sz="2800" b="0"/>
            </a:lvl1pPr>
          </a:lstStyle>
          <a:p>
            <a:r>
              <a:rPr lang="en-US" smtClean="0"/>
              <a:t>Click to edit Master title style</a:t>
            </a:r>
            <a:endParaRPr dirty="0"/>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0225" y="2672323"/>
            <a:ext cx="3008313" cy="3403040"/>
          </a:xfrm>
        </p:spPr>
        <p:txBody>
          <a:bodyPr>
            <a:normAutofit/>
          </a:bodyPr>
          <a:lstStyle>
            <a:lvl1pPr marL="0" indent="0">
              <a:lnSpc>
                <a:spcPct val="120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B6B61F-AFE5-7F4B-B789-D3DF7A475F96}" type="datetimeFigureOut">
              <a:rPr lang="en-US" smtClean="0"/>
              <a:t>10/13/13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5901D8-60BB-D742-9861-62DC59949ADC}" type="slidenum">
              <a:rPr lang="en-US" smtClean="0"/>
              <a:t>‹#›</a:t>
            </a:fld>
            <a:endParaRPr lang="en-US"/>
          </a:p>
        </p:txBody>
      </p:sp>
      <p:sp>
        <p:nvSpPr>
          <p:cNvPr id="17" name="Picture Placeholder 16"/>
          <p:cNvSpPr>
            <a:spLocks noGrp="1"/>
          </p:cNvSpPr>
          <p:nvPr>
            <p:ph type="pic" sz="quarter" idx="13"/>
          </p:nvPr>
        </p:nvSpPr>
        <p:spPr>
          <a:xfrm>
            <a:off x="352892" y="310123"/>
            <a:ext cx="3398837" cy="1204912"/>
          </a:xfrm>
        </p:spPr>
        <p:txBody>
          <a:bodyPr>
            <a:normAutofit/>
          </a:bodyPr>
          <a:lstStyle>
            <a:lvl1pPr>
              <a:buNone/>
              <a:defRPr sz="1800"/>
            </a:lvl1pPr>
          </a:lstStyle>
          <a:p>
            <a:r>
              <a:rPr lang="en-US" smtClean="0"/>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15" name="Group 14"/>
          <p:cNvGrpSpPr/>
          <p:nvPr/>
        </p:nvGrpSpPr>
        <p:grpSpPr>
          <a:xfrm>
            <a:off x="182880" y="173699"/>
            <a:ext cx="8778240" cy="6510602"/>
            <a:chOff x="182880" y="173699"/>
            <a:chExt cx="8778240" cy="6510602"/>
          </a:xfrm>
        </p:grpSpPr>
        <p:grpSp>
          <p:nvGrpSpPr>
            <p:cNvPr id="16" name="Group 15"/>
            <p:cNvGrpSpPr/>
            <p:nvPr/>
          </p:nvGrpSpPr>
          <p:grpSpPr>
            <a:xfrm>
              <a:off x="182880" y="173699"/>
              <a:ext cx="8778240" cy="6510602"/>
              <a:chOff x="182880" y="173699"/>
              <a:chExt cx="8778240" cy="6510602"/>
            </a:xfrm>
          </p:grpSpPr>
          <p:sp>
            <p:nvSpPr>
              <p:cNvPr id="18" name="Rectangle 17"/>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9" name="Group 10"/>
              <p:cNvGrpSpPr/>
              <p:nvPr/>
            </p:nvGrpSpPr>
            <p:grpSpPr>
              <a:xfrm>
                <a:off x="256032" y="237744"/>
                <a:ext cx="8622792" cy="6364224"/>
                <a:chOff x="247157" y="247430"/>
                <a:chExt cx="8622792" cy="6364224"/>
              </a:xfrm>
            </p:grpSpPr>
            <p:sp>
              <p:nvSpPr>
                <p:cNvPr id="20" name="Rectangle 19"/>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1" name="Straight Connector 20"/>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17" name="Rectangle 16"/>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2" y="1691640"/>
            <a:ext cx="3008376" cy="914400"/>
          </a:xfrm>
        </p:spPr>
        <p:txBody>
          <a:bodyPr anchor="b">
            <a:noAutofit/>
          </a:bodyPr>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4338559" y="612775"/>
            <a:ext cx="4114800" cy="546811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30352" y="2670048"/>
            <a:ext cx="3008376" cy="3401568"/>
          </a:xfrm>
        </p:spPr>
        <p:txBody>
          <a:bodyPr vert="horz" lIns="91440" tIns="45720" rIns="91440" bIns="45720"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20000"/>
              </a:lnSpc>
              <a:spcBef>
                <a:spcPts val="2000"/>
              </a:spcBef>
              <a:buClr>
                <a:schemeClr val="bg1">
                  <a:lumMod val="75000"/>
                  <a:lumOff val="25000"/>
                </a:schemeClr>
              </a:buClr>
              <a:buFont typeface="Arial"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36B6B61F-AFE5-7F4B-B789-D3DF7A475F96}" type="datetimeFigureOut">
              <a:rPr lang="en-US" smtClean="0"/>
              <a:t>10/13/13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5901D8-60BB-D742-9861-62DC59949ADC}"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grpSp>
        <p:nvGrpSpPr>
          <p:cNvPr id="10" name="Group 9"/>
          <p:cNvGrpSpPr/>
          <p:nvPr/>
        </p:nvGrpSpPr>
        <p:grpSpPr>
          <a:xfrm>
            <a:off x="182880" y="173699"/>
            <a:ext cx="8778240" cy="6510602"/>
            <a:chOff x="182880" y="173699"/>
            <a:chExt cx="8778240" cy="6510602"/>
          </a:xfrm>
        </p:grpSpPr>
        <p:grpSp>
          <p:nvGrpSpPr>
            <p:cNvPr id="17" name="Group 16"/>
            <p:cNvGrpSpPr/>
            <p:nvPr/>
          </p:nvGrpSpPr>
          <p:grpSpPr>
            <a:xfrm>
              <a:off x="182880" y="173699"/>
              <a:ext cx="8778240" cy="6510602"/>
              <a:chOff x="182880" y="173699"/>
              <a:chExt cx="8778240" cy="6510602"/>
            </a:xfrm>
          </p:grpSpPr>
          <p:sp>
            <p:nvSpPr>
              <p:cNvPr id="19" name="Rectangle 1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1" name="Group 10"/>
              <p:cNvGrpSpPr/>
              <p:nvPr/>
            </p:nvGrpSpPr>
            <p:grpSpPr>
              <a:xfrm>
                <a:off x="256032" y="237744"/>
                <a:ext cx="8622792" cy="6364224"/>
                <a:chOff x="247157" y="247430"/>
                <a:chExt cx="8622792" cy="6364224"/>
              </a:xfrm>
            </p:grpSpPr>
            <p:sp>
              <p:nvSpPr>
                <p:cNvPr id="22" name="Rectangle 21"/>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3" name="Straight Connector 22"/>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0" name="Rectangle 19"/>
            <p:cNvSpPr/>
            <p:nvPr/>
          </p:nvSpPr>
          <p:spPr>
            <a:xfrm>
              <a:off x="256032" y="42031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1" y="4287819"/>
            <a:ext cx="8021977" cy="916193"/>
          </a:xfrm>
        </p:spPr>
        <p:txBody>
          <a:bodyPr anchor="b">
            <a:noAutofit/>
          </a:bodyPr>
          <a:lstStyle>
            <a:lvl1pPr algn="l">
              <a:defRPr sz="3600" b="0"/>
            </a:lvl1pPr>
          </a:lstStyle>
          <a:p>
            <a:r>
              <a:rPr lang="en-US" smtClean="0"/>
              <a:t>Click to edit Master title style</a:t>
            </a:r>
            <a:endParaRPr dirty="0"/>
          </a:p>
        </p:txBody>
      </p:sp>
      <p:sp>
        <p:nvSpPr>
          <p:cNvPr id="3" name="Picture Placeholder 2"/>
          <p:cNvSpPr>
            <a:spLocks noGrp="1"/>
          </p:cNvSpPr>
          <p:nvPr>
            <p:ph type="pic" idx="1"/>
          </p:nvPr>
        </p:nvSpPr>
        <p:spPr>
          <a:xfrm>
            <a:off x="356347" y="331694"/>
            <a:ext cx="8421624" cy="3783106"/>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30351" y="5271247"/>
            <a:ext cx="8021977" cy="1013011"/>
          </a:xfrm>
        </p:spPr>
        <p:txBody>
          <a:bodyPr vert="horz" lIns="91440" tIns="45720" rIns="91440" bIns="45720" rtlCol="0">
            <a:normAutofit/>
          </a:bodyPr>
          <a:lstStyle>
            <a:lvl1pPr marL="0" indent="0">
              <a:spcBef>
                <a:spcPts val="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20000"/>
              </a:lnSpc>
              <a:spcBef>
                <a:spcPts val="2000"/>
              </a:spcBef>
              <a:buClr>
                <a:schemeClr val="bg1">
                  <a:lumMod val="75000"/>
                  <a:lumOff val="25000"/>
                </a:schemeClr>
              </a:buClr>
              <a:buFont typeface="Arial"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36B6B61F-AFE5-7F4B-B789-D3DF7A475F96}" type="datetimeFigureOut">
              <a:rPr lang="en-US" smtClean="0"/>
              <a:t>10/13/13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5901D8-60BB-D742-9861-62DC59949ADC}"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13" name="Group 12"/>
          <p:cNvGrpSpPr/>
          <p:nvPr/>
        </p:nvGrpSpPr>
        <p:grpSpPr>
          <a:xfrm>
            <a:off x="182880" y="173699"/>
            <a:ext cx="8778240" cy="6510602"/>
            <a:chOff x="182880" y="173699"/>
            <a:chExt cx="8778240" cy="6510602"/>
          </a:xfrm>
        </p:grpSpPr>
        <p:sp>
          <p:nvSpPr>
            <p:cNvPr id="14" name="Rectangle 13"/>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5" name="Group 10"/>
            <p:cNvGrpSpPr/>
            <p:nvPr/>
          </p:nvGrpSpPr>
          <p:grpSpPr>
            <a:xfrm>
              <a:off x="256032" y="237744"/>
              <a:ext cx="8622792" cy="6364224"/>
              <a:chOff x="247157" y="247430"/>
              <a:chExt cx="8622792" cy="6364224"/>
            </a:xfrm>
          </p:grpSpPr>
          <p:sp>
            <p:nvSpPr>
              <p:cNvPr id="16" name="Rectangle 15"/>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7" name="Straight Connector 16"/>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8" name="Rectangle 17"/>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36B6B61F-AFE5-7F4B-B789-D3DF7A475F96}" type="datetimeFigureOut">
              <a:rPr lang="en-US" smtClean="0"/>
              <a:t>10/13/13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5901D8-60BB-D742-9861-62DC59949ADC}"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182880" y="173699"/>
            <a:ext cx="8778240" cy="6510602"/>
            <a:chOff x="182880" y="173699"/>
            <a:chExt cx="8778240" cy="6510602"/>
          </a:xfrm>
        </p:grpSpPr>
        <p:grpSp>
          <p:nvGrpSpPr>
            <p:cNvPr id="14" name="Group 13"/>
            <p:cNvGrpSpPr/>
            <p:nvPr/>
          </p:nvGrpSpPr>
          <p:grpSpPr>
            <a:xfrm>
              <a:off x="182880" y="173699"/>
              <a:ext cx="8778240" cy="6510602"/>
              <a:chOff x="182880" y="173699"/>
              <a:chExt cx="8778240" cy="6510602"/>
            </a:xfrm>
          </p:grpSpPr>
          <p:sp>
            <p:nvSpPr>
              <p:cNvPr id="15" name="Rectangle 14"/>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6" name="Group 10"/>
              <p:cNvGrpSpPr/>
              <p:nvPr/>
            </p:nvGrpSpPr>
            <p:grpSpPr>
              <a:xfrm>
                <a:off x="256032" y="237744"/>
                <a:ext cx="8622792" cy="6364224"/>
                <a:chOff x="247157" y="247430"/>
                <a:chExt cx="8622792" cy="6364224"/>
              </a:xfrm>
            </p:grpSpPr>
            <p:sp>
              <p:nvSpPr>
                <p:cNvPr id="17" name="Rectangle 16"/>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9" name="Straight Connector 18"/>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18" name="Rectangle 17"/>
            <p:cNvSpPr/>
            <p:nvPr/>
          </p:nvSpPr>
          <p:spPr>
            <a:xfrm rot="5400000">
              <a:off x="4242277"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Vertical Title 1"/>
          <p:cNvSpPr>
            <a:spLocks noGrp="1"/>
          </p:cNvSpPr>
          <p:nvPr>
            <p:ph type="title" orient="vert"/>
          </p:nvPr>
        </p:nvSpPr>
        <p:spPr>
          <a:xfrm>
            <a:off x="7391399" y="609600"/>
            <a:ext cx="1416423" cy="5516563"/>
          </a:xfrm>
        </p:spPr>
        <p:txBody>
          <a:bodyPr vert="eaVert">
            <a:normAutofit/>
          </a:bodyPr>
          <a:lstStyle>
            <a:lvl1pPr>
              <a:defRPr sz="3600"/>
            </a:lvl1pPr>
          </a:lstStyle>
          <a:p>
            <a:r>
              <a:rPr lang="en-US" smtClean="0"/>
              <a:t>Click to edit Master title style</a:t>
            </a:r>
            <a:endParaRPr/>
          </a:p>
        </p:txBody>
      </p:sp>
      <p:sp>
        <p:nvSpPr>
          <p:cNvPr id="3" name="Vertical Text Placeholder 2"/>
          <p:cNvSpPr>
            <a:spLocks noGrp="1"/>
          </p:cNvSpPr>
          <p:nvPr>
            <p:ph type="body" orient="vert" idx="1"/>
          </p:nvPr>
        </p:nvSpPr>
        <p:spPr>
          <a:xfrm>
            <a:off x="578222" y="609600"/>
            <a:ext cx="6279777" cy="5516563"/>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36B6B61F-AFE5-7F4B-B789-D3DF7A475F96}" type="datetimeFigureOut">
              <a:rPr lang="en-US" smtClean="0"/>
              <a:t>10/13/13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5901D8-60BB-D742-9861-62DC59949AD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9" name="Group 8"/>
          <p:cNvGrpSpPr/>
          <p:nvPr/>
        </p:nvGrpSpPr>
        <p:grpSpPr>
          <a:xfrm>
            <a:off x="182880" y="173699"/>
            <a:ext cx="8778240" cy="6510602"/>
            <a:chOff x="182880" y="173699"/>
            <a:chExt cx="8778240" cy="6510602"/>
          </a:xfrm>
        </p:grpSpPr>
        <p:sp>
          <p:nvSpPr>
            <p:cNvPr id="13"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oup 10"/>
            <p:cNvGrpSpPr/>
            <p:nvPr/>
          </p:nvGrpSpPr>
          <p:grpSpPr>
            <a:xfrm>
              <a:off x="256032" y="237744"/>
              <a:ext cx="8622792" cy="6364224"/>
              <a:chOff x="247157" y="247430"/>
              <a:chExt cx="8622792" cy="6364224"/>
            </a:xfrm>
          </p:grpSpPr>
          <p:sp>
            <p:nvSpPr>
              <p:cNvPr id="19" name="Rectangle 1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0" name="Straight Connector 19"/>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1" name="Rectangle 20"/>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36B6B61F-AFE5-7F4B-B789-D3DF7A475F96}" type="datetimeFigureOut">
              <a:rPr lang="en-US" smtClean="0"/>
              <a:t>10/13/13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5901D8-60BB-D742-9861-62DC59949AD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10" name="Group 9"/>
          <p:cNvGrpSpPr/>
          <p:nvPr/>
        </p:nvGrpSpPr>
        <p:grpSpPr>
          <a:xfrm>
            <a:off x="486873" y="411480"/>
            <a:ext cx="8170254" cy="6035040"/>
            <a:chOff x="486873" y="411480"/>
            <a:chExt cx="8170254" cy="6035040"/>
          </a:xfrm>
        </p:grpSpPr>
        <p:sp>
          <p:nvSpPr>
            <p:cNvPr id="12" name="Rectangle 11"/>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6" name="Group 11"/>
            <p:cNvGrpSpPr/>
            <p:nvPr/>
          </p:nvGrpSpPr>
          <p:grpSpPr>
            <a:xfrm>
              <a:off x="562842" y="475488"/>
              <a:ext cx="7982713" cy="5888736"/>
              <a:chOff x="562842" y="475488"/>
              <a:chExt cx="7982713" cy="5888736"/>
            </a:xfrm>
          </p:grpSpPr>
          <p:sp>
            <p:nvSpPr>
              <p:cNvPr id="8" name="Rectangle 7"/>
              <p:cNvSpPr>
                <a:spLocks/>
              </p:cNvSpPr>
              <p:nvPr/>
            </p:nvSpPr>
            <p:spPr>
              <a:xfrm>
                <a:off x="562843" y="475488"/>
                <a:ext cx="7982712" cy="5888736"/>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9" name="Straight Connector 8"/>
              <p:cNvCxnSpPr/>
              <p:nvPr/>
            </p:nvCxnSpPr>
            <p:spPr>
              <a:xfrm>
                <a:off x="562842" y="6133646"/>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1" name="Straight Connector 10"/>
              <p:cNvCxnSpPr/>
              <p:nvPr/>
            </p:nvCxnSpPr>
            <p:spPr>
              <a:xfrm>
                <a:off x="562842" y="3427528"/>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ctrTitle"/>
          </p:nvPr>
        </p:nvSpPr>
        <p:spPr>
          <a:xfrm>
            <a:off x="900113" y="3442447"/>
            <a:ext cx="7345362" cy="1532965"/>
          </a:xfrm>
        </p:spPr>
        <p:txBody>
          <a:bodyPr anchor="b" anchorCtr="0">
            <a:norm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900113" y="5029200"/>
            <a:ext cx="7345362" cy="990600"/>
          </a:xfrm>
        </p:spPr>
        <p:txBody>
          <a:bodyPr>
            <a:normAutofit/>
          </a:bodyPr>
          <a:lstStyle>
            <a:lvl1pPr marL="0" indent="0" algn="ctr">
              <a:spcBef>
                <a:spcPts val="300"/>
              </a:spcBef>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569259" y="6122894"/>
            <a:ext cx="2133600" cy="259317"/>
          </a:xfrm>
        </p:spPr>
        <p:txBody>
          <a:bodyPr/>
          <a:lstStyle/>
          <a:p>
            <a:fld id="{36B6B61F-AFE5-7F4B-B789-D3DF7A475F96}" type="datetimeFigureOut">
              <a:rPr lang="en-US" smtClean="0"/>
              <a:t>10/13/13</a:t>
            </a:fld>
            <a:endParaRPr lang="en-US"/>
          </a:p>
        </p:txBody>
      </p:sp>
      <p:sp>
        <p:nvSpPr>
          <p:cNvPr id="5" name="Footer Placeholder 4"/>
          <p:cNvSpPr>
            <a:spLocks noGrp="1"/>
          </p:cNvSpPr>
          <p:nvPr>
            <p:ph type="ftr" sz="quarter" idx="11"/>
          </p:nvPr>
        </p:nvSpPr>
        <p:spPr>
          <a:xfrm>
            <a:off x="5638800" y="6124401"/>
            <a:ext cx="2895600" cy="257810"/>
          </a:xfrm>
        </p:spPr>
        <p:txBody>
          <a:bodyPr/>
          <a:lstStyle/>
          <a:p>
            <a:endParaRPr lang="en-US"/>
          </a:p>
        </p:txBody>
      </p:sp>
      <p:sp>
        <p:nvSpPr>
          <p:cNvPr id="14" name="Picture Placeholder 13"/>
          <p:cNvSpPr>
            <a:spLocks noGrp="1"/>
          </p:cNvSpPr>
          <p:nvPr>
            <p:ph type="pic" sz="quarter" idx="12"/>
          </p:nvPr>
        </p:nvSpPr>
        <p:spPr>
          <a:xfrm>
            <a:off x="636493" y="533400"/>
            <a:ext cx="7836408" cy="2828925"/>
          </a:xfrm>
        </p:spPr>
        <p:txBody>
          <a:bodyPr>
            <a:normAutofit/>
          </a:bodyPr>
          <a:lstStyle>
            <a:lvl1pPr>
              <a:buNone/>
              <a:defRPr sz="2000"/>
            </a:lvl1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9" name="Group 8"/>
          <p:cNvGrpSpPr/>
          <p:nvPr/>
        </p:nvGrpSpPr>
        <p:grpSpPr>
          <a:xfrm>
            <a:off x="182880" y="173699"/>
            <a:ext cx="8778240" cy="6510602"/>
            <a:chOff x="182880" y="173699"/>
            <a:chExt cx="8778240" cy="6510602"/>
          </a:xfrm>
        </p:grpSpPr>
        <p:sp>
          <p:nvSpPr>
            <p:cNvPr id="12" name="Rectangle 11"/>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oup 10"/>
            <p:cNvGrpSpPr/>
            <p:nvPr/>
          </p:nvGrpSpPr>
          <p:grpSpPr>
            <a:xfrm>
              <a:off x="256032" y="237744"/>
              <a:ext cx="8622792" cy="6364224"/>
              <a:chOff x="247157" y="247430"/>
              <a:chExt cx="8622792" cy="6364224"/>
            </a:xfrm>
          </p:grpSpPr>
          <p:sp>
            <p:nvSpPr>
              <p:cNvPr id="27" name="Rectangle 26"/>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8" name="Straight Connector 27"/>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title"/>
          </p:nvPr>
        </p:nvSpPr>
        <p:spPr>
          <a:xfrm>
            <a:off x="900113" y="1371600"/>
            <a:ext cx="7345362" cy="1676400"/>
          </a:xfrm>
        </p:spPr>
        <p:txBody>
          <a:bodyPr anchor="b" anchorCtr="0">
            <a:noAutofit/>
          </a:bodyPr>
          <a:lstStyle>
            <a:lvl1pPr algn="ctr">
              <a:defRPr sz="5400" b="0" i="0" cap="none" baseline="0">
                <a:solidFill>
                  <a:schemeClr val="tx1">
                    <a:lumMod val="75000"/>
                    <a:lumOff val="25000"/>
                  </a:schemeClr>
                </a:solidFill>
              </a:defRPr>
            </a:lvl1pPr>
          </a:lstStyle>
          <a:p>
            <a:r>
              <a:rPr lang="en-US" smtClean="0"/>
              <a:t>Click to edit Master title style</a:t>
            </a:r>
            <a:endParaRPr dirty="0"/>
          </a:p>
        </p:txBody>
      </p:sp>
      <p:sp>
        <p:nvSpPr>
          <p:cNvPr id="3" name="Text Placeholder 2"/>
          <p:cNvSpPr>
            <a:spLocks noGrp="1"/>
          </p:cNvSpPr>
          <p:nvPr>
            <p:ph type="body" idx="1"/>
          </p:nvPr>
        </p:nvSpPr>
        <p:spPr>
          <a:xfrm>
            <a:off x="900113" y="3134566"/>
            <a:ext cx="7345362" cy="1500187"/>
          </a:xfrm>
        </p:spPr>
        <p:txBody>
          <a:bodyPr anchor="t" anchorCtr="0"/>
          <a:lstStyle>
            <a:lvl1pPr marL="0" indent="0" algn="ctr">
              <a:spcBef>
                <a:spcPts val="300"/>
              </a:spcBef>
              <a:buNone/>
              <a:defRPr sz="20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B6B61F-AFE5-7F4B-B789-D3DF7A475F96}" type="datetimeFigureOut">
              <a:rPr lang="en-US" smtClean="0"/>
              <a:t>10/13/13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5901D8-60BB-D742-9861-62DC59949AD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20" name="Group 19"/>
          <p:cNvGrpSpPr/>
          <p:nvPr/>
        </p:nvGrpSpPr>
        <p:grpSpPr>
          <a:xfrm>
            <a:off x="182880" y="173699"/>
            <a:ext cx="8778240" cy="6510602"/>
            <a:chOff x="182880" y="173699"/>
            <a:chExt cx="8778240" cy="6510602"/>
          </a:xfrm>
        </p:grpSpPr>
        <p:sp>
          <p:nvSpPr>
            <p:cNvPr id="21" name="Rectangle 2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2" name="Group 10"/>
            <p:cNvGrpSpPr/>
            <p:nvPr/>
          </p:nvGrpSpPr>
          <p:grpSpPr>
            <a:xfrm>
              <a:off x="256032" y="237744"/>
              <a:ext cx="8622792" cy="6364224"/>
              <a:chOff x="247157" y="247430"/>
              <a:chExt cx="8622792" cy="6364224"/>
            </a:xfrm>
          </p:grpSpPr>
          <p:sp>
            <p:nvSpPr>
              <p:cNvPr id="23" name="Rectangle 22"/>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4" name="Straight Connector 23"/>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5" name="Rectangle 24"/>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00111"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199"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36B6B61F-AFE5-7F4B-B789-D3DF7A475F96}" type="datetimeFigureOut">
              <a:rPr lang="en-US" smtClean="0"/>
              <a:t>10/13/13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5901D8-60BB-D742-9861-62DC59949AD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10" name="Group 9"/>
          <p:cNvGrpSpPr/>
          <p:nvPr/>
        </p:nvGrpSpPr>
        <p:grpSpPr>
          <a:xfrm>
            <a:off x="182880" y="173699"/>
            <a:ext cx="8778240" cy="6510602"/>
            <a:chOff x="182880" y="173699"/>
            <a:chExt cx="8778240" cy="6510602"/>
          </a:xfrm>
        </p:grpSpPr>
        <p:grpSp>
          <p:nvGrpSpPr>
            <p:cNvPr id="26" name="Group 25"/>
            <p:cNvGrpSpPr/>
            <p:nvPr/>
          </p:nvGrpSpPr>
          <p:grpSpPr>
            <a:xfrm>
              <a:off x="182880" y="173699"/>
              <a:ext cx="8778240" cy="6510602"/>
              <a:chOff x="182880" y="173699"/>
              <a:chExt cx="8778240" cy="6510602"/>
            </a:xfrm>
          </p:grpSpPr>
          <p:sp>
            <p:nvSpPr>
              <p:cNvPr id="27" name="Rectangle 2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8" name="Group 10"/>
              <p:cNvGrpSpPr/>
              <p:nvPr/>
            </p:nvGrpSpPr>
            <p:grpSpPr>
              <a:xfrm>
                <a:off x="256032" y="237744"/>
                <a:ext cx="8622792" cy="6364224"/>
                <a:chOff x="247157" y="247430"/>
                <a:chExt cx="8622792" cy="6364224"/>
              </a:xfrm>
            </p:grpSpPr>
            <p:sp>
              <p:nvSpPr>
                <p:cNvPr id="29" name="Rectangle 2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1" name="Straight Connector 30"/>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32" name="Rectangle 31"/>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cxnSp>
          <p:nvCxnSpPr>
            <p:cNvPr id="23" name="Straight Connector 22"/>
            <p:cNvCxnSpPr/>
            <p:nvPr/>
          </p:nvCxnSpPr>
          <p:spPr>
            <a:xfrm rot="16200000" flipH="1">
              <a:off x="2217480" y="4026438"/>
              <a:ext cx="4711326" cy="2286"/>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32301" y="1708990"/>
            <a:ext cx="3566160" cy="832503"/>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2301"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945539" y="1708990"/>
            <a:ext cx="3566160" cy="832503"/>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45539"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36B6B61F-AFE5-7F4B-B789-D3DF7A475F96}" type="datetimeFigureOut">
              <a:rPr lang="en-US" smtClean="0"/>
              <a:t>10/13/13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25901D8-60BB-D742-9861-62DC59949AD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12" name="Group 11"/>
          <p:cNvGrpSpPr/>
          <p:nvPr/>
        </p:nvGrpSpPr>
        <p:grpSpPr>
          <a:xfrm>
            <a:off x="182880" y="173699"/>
            <a:ext cx="8778240" cy="6510602"/>
            <a:chOff x="182880" y="173699"/>
            <a:chExt cx="8778240" cy="6510602"/>
          </a:xfrm>
        </p:grpSpPr>
        <p:sp>
          <p:nvSpPr>
            <p:cNvPr id="13"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4" name="Group 10"/>
            <p:cNvGrpSpPr/>
            <p:nvPr/>
          </p:nvGrpSpPr>
          <p:grpSpPr>
            <a:xfrm>
              <a:off x="256032" y="237744"/>
              <a:ext cx="8622792" cy="6364224"/>
              <a:chOff x="247157" y="247430"/>
              <a:chExt cx="8622792" cy="6364224"/>
            </a:xfrm>
          </p:grpSpPr>
          <p:sp>
            <p:nvSpPr>
              <p:cNvPr id="15" name="Rectangle 14"/>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6" name="Straight Connector 15"/>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7" name="Rectangle 16"/>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36B6B61F-AFE5-7F4B-B789-D3DF7A475F96}" type="datetimeFigureOut">
              <a:rPr lang="en-US" smtClean="0"/>
              <a:t>10/13/13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25901D8-60BB-D742-9861-62DC59949AD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10" name="Group 9"/>
          <p:cNvGrpSpPr/>
          <p:nvPr/>
        </p:nvGrpSpPr>
        <p:grpSpPr>
          <a:xfrm>
            <a:off x="182880" y="173699"/>
            <a:ext cx="8778240" cy="6510602"/>
            <a:chOff x="182880" y="173699"/>
            <a:chExt cx="8778240" cy="6510602"/>
          </a:xfrm>
        </p:grpSpPr>
        <p:sp>
          <p:nvSpPr>
            <p:cNvPr id="11" name="Rectangle 1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2" name="Group 10"/>
            <p:cNvGrpSpPr/>
            <p:nvPr/>
          </p:nvGrpSpPr>
          <p:grpSpPr>
            <a:xfrm>
              <a:off x="256032" y="237744"/>
              <a:ext cx="8622792" cy="6364224"/>
              <a:chOff x="247157" y="247430"/>
              <a:chExt cx="8622792" cy="6364224"/>
            </a:xfrm>
          </p:grpSpPr>
          <p:sp>
            <p:nvSpPr>
              <p:cNvPr id="13" name="Rectangle 12"/>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4" name="Straight Connector 13"/>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Date Placeholder 1"/>
          <p:cNvSpPr>
            <a:spLocks noGrp="1"/>
          </p:cNvSpPr>
          <p:nvPr>
            <p:ph type="dt" sz="half" idx="10"/>
          </p:nvPr>
        </p:nvSpPr>
        <p:spPr/>
        <p:txBody>
          <a:bodyPr/>
          <a:lstStyle/>
          <a:p>
            <a:fld id="{36B6B61F-AFE5-7F4B-B789-D3DF7A475F96}" type="datetimeFigureOut">
              <a:rPr lang="en-US" smtClean="0"/>
              <a:t>10/13/13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25901D8-60BB-D742-9861-62DC59949AD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1" name="Group 10"/>
          <p:cNvGrpSpPr/>
          <p:nvPr/>
        </p:nvGrpSpPr>
        <p:grpSpPr>
          <a:xfrm>
            <a:off x="182880" y="173699"/>
            <a:ext cx="8778240" cy="6510602"/>
            <a:chOff x="182880" y="173699"/>
            <a:chExt cx="8778240" cy="6510602"/>
          </a:xfrm>
        </p:grpSpPr>
        <p:grpSp>
          <p:nvGrpSpPr>
            <p:cNvPr id="16" name="Group 15"/>
            <p:cNvGrpSpPr/>
            <p:nvPr/>
          </p:nvGrpSpPr>
          <p:grpSpPr>
            <a:xfrm>
              <a:off x="182880" y="173699"/>
              <a:ext cx="8778240" cy="6510602"/>
              <a:chOff x="182880" y="173699"/>
              <a:chExt cx="8778240" cy="6510602"/>
            </a:xfrm>
          </p:grpSpPr>
          <p:sp>
            <p:nvSpPr>
              <p:cNvPr id="17" name="Rectangle 1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8" name="Group 10"/>
              <p:cNvGrpSpPr/>
              <p:nvPr/>
            </p:nvGrpSpPr>
            <p:grpSpPr>
              <a:xfrm>
                <a:off x="256032" y="237744"/>
                <a:ext cx="8622792" cy="6364224"/>
                <a:chOff x="247157" y="247430"/>
                <a:chExt cx="8622792" cy="6364224"/>
              </a:xfrm>
            </p:grpSpPr>
            <p:sp>
              <p:nvSpPr>
                <p:cNvPr id="19" name="Rectangle 1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0" name="Straight Connector 19"/>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33" name="Rectangle 32"/>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225" y="1169892"/>
            <a:ext cx="3008313" cy="914400"/>
          </a:xfrm>
        </p:spPr>
        <p:txBody>
          <a:bodyPr anchor="b">
            <a:normAutofit/>
          </a:bodyPr>
          <a:lstStyle>
            <a:lvl1pPr algn="l">
              <a:defRPr sz="2800" b="0"/>
            </a:lvl1pPr>
          </a:lstStyle>
          <a:p>
            <a:r>
              <a:rPr lang="en-US" smtClean="0"/>
              <a:t>Click to edit Master title style</a:t>
            </a:r>
            <a:endParaRPr dirty="0"/>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0225" y="2147888"/>
            <a:ext cx="3008313" cy="3262313"/>
          </a:xfrm>
        </p:spPr>
        <p:txBody>
          <a:bodyPr vert="horz" lIns="91440" tIns="45720" rIns="91440" bIns="45720"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10000"/>
              </a:lnSpc>
              <a:spcBef>
                <a:spcPts val="2000"/>
              </a:spcBef>
              <a:buClr>
                <a:schemeClr val="bg1">
                  <a:lumMod val="75000"/>
                  <a:lumOff val="25000"/>
                </a:schemeClr>
              </a:buClr>
              <a:buFont typeface="Arial"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36B6B61F-AFE5-7F4B-B789-D3DF7A475F96}" type="datetimeFigureOut">
              <a:rPr lang="en-US" smtClean="0"/>
              <a:t>10/13/13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5901D8-60BB-D742-9861-62DC59949AD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00113" y="244158"/>
            <a:ext cx="7345362" cy="1339850"/>
          </a:xfrm>
          <a:prstGeom prst="rect">
            <a:avLst/>
          </a:prstGeom>
        </p:spPr>
        <p:txBody>
          <a:bodyPr vert="horz" lIns="91440" tIns="45720" rIns="91440" bIns="45720" rtlCol="0" anchor="ctr">
            <a:normAutofit/>
          </a:bodyPr>
          <a:lstStyle/>
          <a:p>
            <a:r>
              <a:rPr lang="en-US" smtClean="0"/>
              <a:t>Click to edit Master title style</a:t>
            </a:r>
            <a:endParaRPr dirty="0"/>
          </a:p>
        </p:txBody>
      </p:sp>
      <p:sp>
        <p:nvSpPr>
          <p:cNvPr id="3" name="Text Placeholder 2"/>
          <p:cNvSpPr>
            <a:spLocks noGrp="1"/>
          </p:cNvSpPr>
          <p:nvPr>
            <p:ph type="body" idx="1"/>
          </p:nvPr>
        </p:nvSpPr>
        <p:spPr>
          <a:xfrm>
            <a:off x="900112" y="2133601"/>
            <a:ext cx="7345363" cy="39319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243840" y="6371591"/>
            <a:ext cx="2133600" cy="259317"/>
          </a:xfrm>
          <a:prstGeom prst="rect">
            <a:avLst/>
          </a:prstGeom>
        </p:spPr>
        <p:txBody>
          <a:bodyPr vert="horz" lIns="91440" tIns="45720" rIns="91440" bIns="45720" rtlCol="0" anchor="ctr"/>
          <a:lstStyle>
            <a:lvl1pPr algn="l">
              <a:defRPr sz="1200">
                <a:solidFill>
                  <a:schemeClr val="bg2">
                    <a:lumMod val="60000"/>
                    <a:lumOff val="40000"/>
                  </a:schemeClr>
                </a:solidFill>
                <a:latin typeface="Brush Script MT" pitchFamily="66" charset="0"/>
              </a:defRPr>
            </a:lvl1pPr>
          </a:lstStyle>
          <a:p>
            <a:fld id="{36B6B61F-AFE5-7F4B-B789-D3DF7A475F96}" type="datetimeFigureOut">
              <a:rPr lang="en-US" smtClean="0"/>
              <a:t>10/13/13</a:t>
            </a:fld>
            <a:endParaRPr lang="en-US"/>
          </a:p>
        </p:txBody>
      </p:sp>
      <p:sp>
        <p:nvSpPr>
          <p:cNvPr id="5" name="Footer Placeholder 4"/>
          <p:cNvSpPr>
            <a:spLocks noGrp="1"/>
          </p:cNvSpPr>
          <p:nvPr>
            <p:ph type="ftr" sz="quarter" idx="3"/>
          </p:nvPr>
        </p:nvSpPr>
        <p:spPr>
          <a:xfrm>
            <a:off x="5958840" y="6371591"/>
            <a:ext cx="2895600" cy="257810"/>
          </a:xfrm>
          <a:prstGeom prst="rect">
            <a:avLst/>
          </a:prstGeom>
        </p:spPr>
        <p:txBody>
          <a:bodyPr vert="horz" lIns="91440" tIns="45720" rIns="91440" bIns="45720" rtlCol="0" anchor="ctr"/>
          <a:lstStyle>
            <a:lvl1pPr marL="0" algn="r" defTabSz="914400" rtl="0" eaLnBrk="1" latinLnBrk="0" hangingPunct="1">
              <a:defRPr sz="1200" kern="1200">
                <a:solidFill>
                  <a:schemeClr val="bg2">
                    <a:lumMod val="60000"/>
                    <a:lumOff val="40000"/>
                  </a:schemeClr>
                </a:solidFill>
                <a:latin typeface="Brush Script MT" pitchFamily="66" charset="0"/>
                <a:ea typeface="+mn-ea"/>
                <a:cs typeface="+mn-cs"/>
              </a:defRPr>
            </a:lvl1pPr>
          </a:lstStyle>
          <a:p>
            <a:endParaRPr lang="en-US"/>
          </a:p>
        </p:txBody>
      </p:sp>
      <p:sp>
        <p:nvSpPr>
          <p:cNvPr id="6" name="Slide Number Placeholder 5"/>
          <p:cNvSpPr>
            <a:spLocks noGrp="1"/>
          </p:cNvSpPr>
          <p:nvPr>
            <p:ph type="sldNum" sz="quarter" idx="4"/>
          </p:nvPr>
        </p:nvSpPr>
        <p:spPr>
          <a:xfrm>
            <a:off x="4191000" y="6356350"/>
            <a:ext cx="762000" cy="271463"/>
          </a:xfrm>
          <a:prstGeom prst="rect">
            <a:avLst/>
          </a:prstGeom>
        </p:spPr>
        <p:txBody>
          <a:bodyPr vert="horz" lIns="91440" tIns="45720" rIns="91440" bIns="45720" rtlCol="0" anchor="ctr"/>
          <a:lstStyle>
            <a:lvl1pPr marL="0" algn="ctr" defTabSz="914400" rtl="0" eaLnBrk="1" latinLnBrk="0" hangingPunct="1">
              <a:defRPr sz="1200" kern="1200">
                <a:solidFill>
                  <a:schemeClr val="bg2">
                    <a:lumMod val="60000"/>
                    <a:lumOff val="40000"/>
                  </a:schemeClr>
                </a:solidFill>
                <a:latin typeface="+mn-lt"/>
                <a:ea typeface="+mn-ea"/>
                <a:cs typeface="+mn-cs"/>
              </a:defRPr>
            </a:lvl1pPr>
          </a:lstStyle>
          <a:p>
            <a:fld id="{225901D8-60BB-D742-9861-62DC59949AD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ctr" defTabSz="914400" rtl="0" eaLnBrk="1" latinLnBrk="0" hangingPunct="1">
        <a:spcBef>
          <a:spcPct val="0"/>
        </a:spcBef>
        <a:buNone/>
        <a:defRPr sz="4800" kern="1200">
          <a:solidFill>
            <a:schemeClr val="tx1">
              <a:lumMod val="75000"/>
              <a:lumOff val="25000"/>
            </a:schemeClr>
          </a:solidFill>
          <a:latin typeface="+mj-lt"/>
          <a:ea typeface="+mj-ea"/>
          <a:cs typeface="+mj-cs"/>
        </a:defRPr>
      </a:lvl1pPr>
    </p:titleStyle>
    <p:bodyStyle>
      <a:lvl1pPr marL="342900" indent="-342900" algn="l" defTabSz="914400" rtl="0" eaLnBrk="1" latinLnBrk="0" hangingPunct="1">
        <a:spcBef>
          <a:spcPts val="2000"/>
        </a:spcBef>
        <a:buClr>
          <a:schemeClr val="tx1">
            <a:lumMod val="75000"/>
            <a:lumOff val="25000"/>
          </a:schemeClr>
        </a:buClr>
        <a:buFont typeface="Arial" pitchFamily="34" charset="0"/>
        <a:buChar char="•"/>
        <a:defRPr sz="2400" kern="1200">
          <a:solidFill>
            <a:schemeClr val="tx1">
              <a:lumMod val="75000"/>
              <a:lumOff val="25000"/>
            </a:schemeClr>
          </a:solidFill>
          <a:latin typeface="+mn-lt"/>
          <a:ea typeface="+mn-ea"/>
          <a:cs typeface="+mn-cs"/>
        </a:defRPr>
      </a:lvl1pPr>
      <a:lvl2pPr marL="579438" indent="-228600" algn="l" defTabSz="914400" rtl="0" eaLnBrk="1" latinLnBrk="0" hangingPunct="1">
        <a:spcBef>
          <a:spcPts val="600"/>
        </a:spcBef>
        <a:buClr>
          <a:schemeClr val="bg2">
            <a:lumMod val="60000"/>
            <a:lumOff val="40000"/>
          </a:schemeClr>
        </a:buClr>
        <a:buFont typeface="Arial" pitchFamily="34" charset="0"/>
        <a:buChar char="•"/>
        <a:defRPr sz="2200" kern="1200">
          <a:solidFill>
            <a:schemeClr val="tx1">
              <a:lumMod val="75000"/>
              <a:lumOff val="25000"/>
            </a:schemeClr>
          </a:solidFill>
          <a:latin typeface="+mn-lt"/>
          <a:ea typeface="+mn-ea"/>
          <a:cs typeface="+mn-cs"/>
        </a:defRPr>
      </a:lvl2pPr>
      <a:lvl3pPr marL="808038" indent="-228600" algn="l" defTabSz="914400" rtl="0" eaLnBrk="1" latinLnBrk="0" hangingPunct="1">
        <a:spcBef>
          <a:spcPts val="600"/>
        </a:spcBef>
        <a:buClr>
          <a:schemeClr val="tx1">
            <a:lumMod val="75000"/>
            <a:lumOff val="25000"/>
          </a:schemeClr>
        </a:buClr>
        <a:buFont typeface="Arial" pitchFamily="34" charset="0"/>
        <a:buChar char="•"/>
        <a:defRPr sz="2000" kern="1200">
          <a:solidFill>
            <a:schemeClr val="tx1">
              <a:lumMod val="75000"/>
              <a:lumOff val="25000"/>
            </a:schemeClr>
          </a:solidFill>
          <a:latin typeface="+mn-lt"/>
          <a:ea typeface="+mn-ea"/>
          <a:cs typeface="+mn-cs"/>
        </a:defRPr>
      </a:lvl3pPr>
      <a:lvl4pPr marL="1036638" indent="-228600" algn="l" defTabSz="914400" rtl="0" eaLnBrk="1" latinLnBrk="0" hangingPunct="1">
        <a:spcBef>
          <a:spcPts val="600"/>
        </a:spcBef>
        <a:buClr>
          <a:schemeClr val="bg2">
            <a:lumMod val="60000"/>
            <a:lumOff val="40000"/>
          </a:schemeClr>
        </a:buClr>
        <a:buFont typeface="Arial" pitchFamily="34" charset="0"/>
        <a:buChar char="•"/>
        <a:defRPr sz="1800" kern="1200">
          <a:solidFill>
            <a:schemeClr val="tx1">
              <a:lumMod val="75000"/>
              <a:lumOff val="25000"/>
            </a:schemeClr>
          </a:solidFill>
          <a:latin typeface="+mn-lt"/>
          <a:ea typeface="+mn-ea"/>
          <a:cs typeface="+mn-cs"/>
        </a:defRPr>
      </a:lvl4pPr>
      <a:lvl5pPr marL="1265238" indent="-228600" algn="l" defTabSz="914400" rtl="0" eaLnBrk="1" latinLnBrk="0" hangingPunct="1">
        <a:spcBef>
          <a:spcPts val="600"/>
        </a:spcBef>
        <a:buClr>
          <a:schemeClr val="tx1">
            <a:lumMod val="75000"/>
            <a:lumOff val="25000"/>
          </a:schemeClr>
        </a:buClr>
        <a:buFont typeface="Arial" pitchFamily="34" charset="0"/>
        <a:buChar char="•"/>
        <a:defRPr sz="1800" kern="1200">
          <a:solidFill>
            <a:schemeClr val="tx1">
              <a:lumMod val="75000"/>
              <a:lumOff val="25000"/>
            </a:schemeClr>
          </a:solidFill>
          <a:latin typeface="+mn-lt"/>
          <a:ea typeface="+mn-ea"/>
          <a:cs typeface="+mn-cs"/>
        </a:defRPr>
      </a:lvl5pPr>
      <a:lvl6pPr marL="1485900"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6pPr>
      <a:lvl7pPr marL="1712913"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7pPr>
      <a:lvl8pPr marL="1947863"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8pPr>
      <a:lvl9pPr marL="2174875"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4.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5.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6.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Portosystemic</a:t>
            </a:r>
            <a:r>
              <a:rPr lang="en-US" dirty="0" smtClean="0"/>
              <a:t> Shunts</a:t>
            </a:r>
            <a:endParaRPr lang="en-US" dirty="0"/>
          </a:p>
        </p:txBody>
      </p:sp>
      <p:sp>
        <p:nvSpPr>
          <p:cNvPr id="3" name="Subtitle 2"/>
          <p:cNvSpPr>
            <a:spLocks noGrp="1"/>
          </p:cNvSpPr>
          <p:nvPr>
            <p:ph type="subTitle" idx="1"/>
          </p:nvPr>
        </p:nvSpPr>
        <p:spPr/>
        <p:txBody>
          <a:bodyPr/>
          <a:lstStyle/>
          <a:p>
            <a:r>
              <a:rPr lang="en-US" dirty="0" smtClean="0"/>
              <a:t>Jillian DiFazio, DVM</a:t>
            </a:r>
            <a:br>
              <a:rPr lang="en-US" dirty="0" smtClean="0"/>
            </a:br>
            <a:r>
              <a:rPr lang="en-US" dirty="0" smtClean="0"/>
              <a:t>Emergency and Critical Care Resident</a:t>
            </a:r>
          </a:p>
          <a:p>
            <a:r>
              <a:rPr lang="en-US" dirty="0" smtClean="0"/>
              <a:t>Cornell University Hospital for Animals</a:t>
            </a:r>
            <a:endParaRPr lang="en-US" dirty="0"/>
          </a:p>
        </p:txBody>
      </p:sp>
    </p:spTree>
    <p:extLst>
      <p:ext uri="{BB962C8B-B14F-4D97-AF65-F5344CB8AC3E}">
        <p14:creationId xmlns:p14="http://schemas.microsoft.com/office/powerpoint/2010/main" val="10463027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Clinicopathology</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Chemistry</a:t>
            </a:r>
          </a:p>
          <a:p>
            <a:pPr lvl="1"/>
            <a:r>
              <a:rPr lang="en-US" dirty="0" err="1" smtClean="0"/>
              <a:t>Hypoalbuminemia</a:t>
            </a:r>
            <a:r>
              <a:rPr lang="en-US" dirty="0" smtClean="0"/>
              <a:t>, hypoglycemia, </a:t>
            </a:r>
            <a:r>
              <a:rPr lang="en-US" dirty="0" err="1" smtClean="0"/>
              <a:t>hypocholesterolemia</a:t>
            </a:r>
            <a:r>
              <a:rPr lang="en-US" dirty="0" smtClean="0"/>
              <a:t>, low BUN, </a:t>
            </a:r>
            <a:r>
              <a:rPr lang="en-US" dirty="0" err="1" smtClean="0"/>
              <a:t>hypocreatininemia</a:t>
            </a:r>
            <a:endParaRPr lang="en-US" dirty="0"/>
          </a:p>
          <a:p>
            <a:pPr lvl="1"/>
            <a:r>
              <a:rPr lang="en-US" dirty="0" err="1" smtClean="0"/>
              <a:t>Hyperammonemia</a:t>
            </a:r>
            <a:endParaRPr lang="en-US" dirty="0" smtClean="0"/>
          </a:p>
          <a:p>
            <a:pPr lvl="1"/>
            <a:r>
              <a:rPr lang="en-US" dirty="0" smtClean="0"/>
              <a:t>Normal/high fasting with high postprandial bile acids</a:t>
            </a:r>
          </a:p>
          <a:p>
            <a:pPr lvl="1"/>
            <a:r>
              <a:rPr lang="en-US" dirty="0" smtClean="0"/>
              <a:t>Elevations in ALP and ALT (~2-3x)</a:t>
            </a:r>
          </a:p>
          <a:p>
            <a:r>
              <a:rPr lang="en-US" dirty="0" smtClean="0"/>
              <a:t>Complete blood cell count</a:t>
            </a:r>
          </a:p>
          <a:p>
            <a:pPr lvl="1"/>
            <a:r>
              <a:rPr lang="en-US" dirty="0" err="1" smtClean="0"/>
              <a:t>Microcytosis</a:t>
            </a:r>
            <a:r>
              <a:rPr lang="en-US" dirty="0" smtClean="0"/>
              <a:t> </a:t>
            </a:r>
          </a:p>
          <a:p>
            <a:pPr lvl="1"/>
            <a:r>
              <a:rPr lang="en-US" dirty="0" smtClean="0"/>
              <a:t>Target cells</a:t>
            </a:r>
          </a:p>
          <a:p>
            <a:r>
              <a:rPr lang="en-US" dirty="0" smtClean="0"/>
              <a:t>Urinalysis</a:t>
            </a:r>
          </a:p>
          <a:p>
            <a:pPr lvl="1"/>
            <a:r>
              <a:rPr lang="en-US" dirty="0" err="1" smtClean="0"/>
              <a:t>Hyposthenuria</a:t>
            </a:r>
            <a:endParaRPr lang="en-US" dirty="0" smtClean="0"/>
          </a:p>
          <a:p>
            <a:pPr lvl="1"/>
            <a:r>
              <a:rPr lang="en-US" dirty="0" smtClean="0"/>
              <a:t>Ammonium </a:t>
            </a:r>
            <a:r>
              <a:rPr lang="en-US" dirty="0" err="1" smtClean="0"/>
              <a:t>biurate</a:t>
            </a:r>
            <a:r>
              <a:rPr lang="en-US" dirty="0" smtClean="0"/>
              <a:t> </a:t>
            </a:r>
            <a:r>
              <a:rPr lang="en-US" dirty="0" err="1" smtClean="0"/>
              <a:t>crystalluria</a:t>
            </a:r>
            <a:endParaRPr lang="en-US" dirty="0"/>
          </a:p>
        </p:txBody>
      </p:sp>
    </p:spTree>
    <p:extLst>
      <p:ext uri="{BB962C8B-B14F-4D97-AF65-F5344CB8AC3E}">
        <p14:creationId xmlns:p14="http://schemas.microsoft.com/office/powerpoint/2010/main" val="28892275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Clinicopathology</a:t>
            </a:r>
            <a:endParaRPr lang="en-US" dirty="0"/>
          </a:p>
        </p:txBody>
      </p:sp>
      <p:sp>
        <p:nvSpPr>
          <p:cNvPr id="3" name="Content Placeholder 2"/>
          <p:cNvSpPr>
            <a:spLocks noGrp="1"/>
          </p:cNvSpPr>
          <p:nvPr>
            <p:ph idx="1"/>
          </p:nvPr>
        </p:nvSpPr>
        <p:spPr/>
        <p:txBody>
          <a:bodyPr/>
          <a:lstStyle/>
          <a:p>
            <a:r>
              <a:rPr lang="en-US" i="1" dirty="0" smtClean="0"/>
              <a:t>Platelet function in dogs with congenital </a:t>
            </a:r>
            <a:r>
              <a:rPr lang="en-US" i="1" dirty="0" err="1" smtClean="0"/>
              <a:t>portosystemic</a:t>
            </a:r>
            <a:r>
              <a:rPr lang="en-US" i="1" dirty="0" smtClean="0"/>
              <a:t> shunt</a:t>
            </a:r>
          </a:p>
          <a:p>
            <a:pPr lvl="1"/>
            <a:r>
              <a:rPr lang="en-US" dirty="0" err="1" smtClean="0"/>
              <a:t>Kalbantner</a:t>
            </a:r>
            <a:r>
              <a:rPr lang="en-US" dirty="0" smtClean="0"/>
              <a:t> K, et al.  Vet J 2011.</a:t>
            </a:r>
          </a:p>
          <a:p>
            <a:pPr lvl="1"/>
            <a:r>
              <a:rPr lang="en-US" dirty="0" smtClean="0"/>
              <a:t>Possible causes of platelet dysfunction in CPSS include </a:t>
            </a:r>
            <a:r>
              <a:rPr lang="en-US" dirty="0" err="1" smtClean="0"/>
              <a:t>hyperammonemia</a:t>
            </a:r>
            <a:r>
              <a:rPr lang="en-US" dirty="0" smtClean="0"/>
              <a:t> and changes in platelet lipid comp</a:t>
            </a:r>
            <a:endParaRPr lang="en-US" dirty="0"/>
          </a:p>
          <a:p>
            <a:pPr lvl="1"/>
            <a:r>
              <a:rPr lang="en-US" dirty="0" smtClean="0"/>
              <a:t>No significant difference in platelet counts, BMBT, PFA100 and </a:t>
            </a:r>
            <a:r>
              <a:rPr lang="en-US" dirty="0" err="1" smtClean="0"/>
              <a:t>aggregometry</a:t>
            </a:r>
            <a:r>
              <a:rPr lang="en-US" dirty="0" smtClean="0"/>
              <a:t> testing between dogs with CPSS and healthy age-matched controls</a:t>
            </a:r>
          </a:p>
        </p:txBody>
      </p:sp>
    </p:spTree>
    <p:extLst>
      <p:ext uri="{BB962C8B-B14F-4D97-AF65-F5344CB8AC3E}">
        <p14:creationId xmlns:p14="http://schemas.microsoft.com/office/powerpoint/2010/main" val="28008331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Clinicopathology</a:t>
            </a:r>
            <a:endParaRPr lang="en-US" dirty="0"/>
          </a:p>
        </p:txBody>
      </p:sp>
      <p:sp>
        <p:nvSpPr>
          <p:cNvPr id="3" name="Content Placeholder 2"/>
          <p:cNvSpPr>
            <a:spLocks noGrp="1"/>
          </p:cNvSpPr>
          <p:nvPr>
            <p:ph idx="1"/>
          </p:nvPr>
        </p:nvSpPr>
        <p:spPr/>
        <p:txBody>
          <a:bodyPr>
            <a:normAutofit fontScale="92500" lnSpcReduction="10000"/>
          </a:bodyPr>
          <a:lstStyle/>
          <a:p>
            <a:r>
              <a:rPr lang="en-US" i="1" dirty="0" smtClean="0"/>
              <a:t>Coagulation profiles in dogs with congenital </a:t>
            </a:r>
            <a:r>
              <a:rPr lang="en-US" i="1" dirty="0" err="1" smtClean="0"/>
              <a:t>portosystemic</a:t>
            </a:r>
            <a:r>
              <a:rPr lang="en-US" i="1" dirty="0" smtClean="0"/>
              <a:t> shunts before and after surgical attenuation.</a:t>
            </a:r>
          </a:p>
          <a:p>
            <a:pPr lvl="1"/>
            <a:r>
              <a:rPr lang="en-US" dirty="0" err="1" smtClean="0"/>
              <a:t>Kummeling</a:t>
            </a:r>
            <a:r>
              <a:rPr lang="en-US" dirty="0" smtClean="0"/>
              <a:t> A, et al; JVIM 2006.</a:t>
            </a:r>
          </a:p>
          <a:p>
            <a:pPr lvl="1"/>
            <a:r>
              <a:rPr lang="en-US" dirty="0" smtClean="0"/>
              <a:t>Dogs with CPSS had lower platelet counts, lower activity of factors II, V, VII, X and increased factor VIII and APTT compared to healthy dogs</a:t>
            </a:r>
          </a:p>
          <a:p>
            <a:pPr lvl="1"/>
            <a:r>
              <a:rPr lang="en-US" dirty="0" smtClean="0"/>
              <a:t>After surgery, dogs with CPSS had decreased factors I, II, V, VII, IX, X, XI and prolonged PT</a:t>
            </a:r>
          </a:p>
          <a:p>
            <a:pPr lvl="1"/>
            <a:r>
              <a:rPr lang="en-US" dirty="0" smtClean="0"/>
              <a:t>6 weeks after surgery, shunting persisted in 9/3- dogs with no improvement of hemostatic values</a:t>
            </a:r>
          </a:p>
          <a:p>
            <a:pPr lvl="1"/>
            <a:r>
              <a:rPr lang="en-US" dirty="0" smtClean="0"/>
              <a:t>CPSS dogs without shunting had improved </a:t>
            </a:r>
            <a:r>
              <a:rPr lang="en-US" dirty="0" err="1" smtClean="0"/>
              <a:t>coag</a:t>
            </a:r>
            <a:r>
              <a:rPr lang="en-US" dirty="0" smtClean="0"/>
              <a:t> times and increased activity of factors II, V, VII, X</a:t>
            </a:r>
          </a:p>
          <a:p>
            <a:pPr lvl="1"/>
            <a:endParaRPr lang="en-US" dirty="0"/>
          </a:p>
        </p:txBody>
      </p:sp>
    </p:spTree>
    <p:extLst>
      <p:ext uri="{BB962C8B-B14F-4D97-AF65-F5344CB8AC3E}">
        <p14:creationId xmlns:p14="http://schemas.microsoft.com/office/powerpoint/2010/main" val="41105872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Hepatic histopathology</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Mild to moderate lobular hepatocellular atrophy with close approximation of portal </a:t>
            </a:r>
            <a:r>
              <a:rPr lang="en-US" dirty="0" err="1" smtClean="0"/>
              <a:t>venules</a:t>
            </a:r>
            <a:endParaRPr lang="en-US" dirty="0"/>
          </a:p>
          <a:p>
            <a:r>
              <a:rPr lang="en-US" dirty="0" smtClean="0"/>
              <a:t>Inconspicuous portal vein tributaries</a:t>
            </a:r>
          </a:p>
          <a:p>
            <a:r>
              <a:rPr lang="en-US" dirty="0" smtClean="0"/>
              <a:t>Arteriolar duplication</a:t>
            </a:r>
          </a:p>
          <a:p>
            <a:r>
              <a:rPr lang="en-US" dirty="0" err="1" smtClean="0"/>
              <a:t>Lipidosis</a:t>
            </a:r>
            <a:r>
              <a:rPr lang="en-US" dirty="0" smtClean="0"/>
              <a:t> and vacuolar change</a:t>
            </a:r>
          </a:p>
          <a:p>
            <a:r>
              <a:rPr lang="en-US" dirty="0" smtClean="0"/>
              <a:t>Smooth muscle hypertrophy</a:t>
            </a:r>
          </a:p>
          <a:p>
            <a:r>
              <a:rPr lang="en-US" dirty="0" smtClean="0"/>
              <a:t>Increased </a:t>
            </a:r>
            <a:r>
              <a:rPr lang="en-US" dirty="0" err="1" smtClean="0"/>
              <a:t>lymphatics</a:t>
            </a:r>
            <a:r>
              <a:rPr lang="en-US" dirty="0" smtClean="0"/>
              <a:t> around central veins</a:t>
            </a:r>
          </a:p>
          <a:p>
            <a:r>
              <a:rPr lang="en-US" dirty="0" smtClean="0"/>
              <a:t>Ito cell hypertrophy</a:t>
            </a:r>
          </a:p>
        </p:txBody>
      </p:sp>
    </p:spTree>
    <p:extLst>
      <p:ext uri="{BB962C8B-B14F-4D97-AF65-F5344CB8AC3E}">
        <p14:creationId xmlns:p14="http://schemas.microsoft.com/office/powerpoint/2010/main" val="13083560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Diagnostic imaging</a:t>
            </a:r>
            <a:endParaRPr lang="en-US" dirty="0"/>
          </a:p>
        </p:txBody>
      </p:sp>
      <p:sp>
        <p:nvSpPr>
          <p:cNvPr id="3" name="Content Placeholder 2"/>
          <p:cNvSpPr>
            <a:spLocks noGrp="1"/>
          </p:cNvSpPr>
          <p:nvPr>
            <p:ph idx="1"/>
          </p:nvPr>
        </p:nvSpPr>
        <p:spPr/>
        <p:txBody>
          <a:bodyPr/>
          <a:lstStyle/>
          <a:p>
            <a:r>
              <a:rPr lang="en-US" dirty="0" smtClean="0"/>
              <a:t>Radiography</a:t>
            </a:r>
          </a:p>
          <a:p>
            <a:pPr lvl="1"/>
            <a:r>
              <a:rPr lang="en-US" dirty="0" err="1" smtClean="0"/>
              <a:t>Microhepatica</a:t>
            </a:r>
            <a:endParaRPr lang="en-US" dirty="0" smtClean="0"/>
          </a:p>
          <a:p>
            <a:pPr lvl="2"/>
            <a:r>
              <a:rPr lang="en-US" dirty="0" smtClean="0"/>
              <a:t>60-100% dogs, 50% cats</a:t>
            </a:r>
          </a:p>
          <a:p>
            <a:pPr lvl="1"/>
            <a:r>
              <a:rPr lang="en-US" dirty="0" smtClean="0"/>
              <a:t>Bilateral </a:t>
            </a:r>
            <a:r>
              <a:rPr lang="en-US" dirty="0" err="1" smtClean="0"/>
              <a:t>renomegaly</a:t>
            </a:r>
            <a:endParaRPr lang="en-US" dirty="0" smtClean="0"/>
          </a:p>
          <a:p>
            <a:pPr lvl="1"/>
            <a:r>
              <a:rPr lang="en-US" dirty="0" smtClean="0"/>
              <a:t>Ammonium </a:t>
            </a:r>
            <a:r>
              <a:rPr lang="en-US" dirty="0" err="1" smtClean="0"/>
              <a:t>biurate</a:t>
            </a:r>
            <a:r>
              <a:rPr lang="en-US" dirty="0" smtClean="0"/>
              <a:t> </a:t>
            </a:r>
            <a:r>
              <a:rPr lang="en-US" dirty="0" err="1" smtClean="0"/>
              <a:t>uroliths</a:t>
            </a:r>
            <a:endParaRPr lang="en-US" dirty="0" smtClean="0"/>
          </a:p>
          <a:p>
            <a:r>
              <a:rPr lang="en-US" dirty="0" smtClean="0"/>
              <a:t>Ultrasonography</a:t>
            </a:r>
          </a:p>
          <a:p>
            <a:pPr lvl="1"/>
            <a:r>
              <a:rPr lang="en-US" dirty="0" smtClean="0"/>
              <a:t>80% </a:t>
            </a:r>
            <a:r>
              <a:rPr lang="en-US" dirty="0" err="1" smtClean="0"/>
              <a:t>sens</a:t>
            </a:r>
            <a:r>
              <a:rPr lang="en-US" dirty="0" smtClean="0"/>
              <a:t>/67% spec for canine </a:t>
            </a:r>
            <a:r>
              <a:rPr lang="en-US" dirty="0" err="1" smtClean="0"/>
              <a:t>extrahepatic</a:t>
            </a:r>
            <a:r>
              <a:rPr lang="en-US" dirty="0" smtClean="0"/>
              <a:t> shunts</a:t>
            </a:r>
          </a:p>
          <a:p>
            <a:pPr lvl="1"/>
            <a:r>
              <a:rPr lang="en-US" dirty="0" smtClean="0"/>
              <a:t>95% </a:t>
            </a:r>
            <a:r>
              <a:rPr lang="en-US" dirty="0" err="1" smtClean="0"/>
              <a:t>sens</a:t>
            </a:r>
            <a:r>
              <a:rPr lang="en-US" dirty="0" smtClean="0"/>
              <a:t>/98% spec overall for canine shunts</a:t>
            </a:r>
          </a:p>
        </p:txBody>
      </p:sp>
    </p:spTree>
    <p:extLst>
      <p:ext uri="{BB962C8B-B14F-4D97-AF65-F5344CB8AC3E}">
        <p14:creationId xmlns:p14="http://schemas.microsoft.com/office/powerpoint/2010/main" val="15288019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Diagnostic imaging</a:t>
            </a:r>
            <a:endParaRPr lang="en-US" dirty="0"/>
          </a:p>
        </p:txBody>
      </p:sp>
      <p:sp>
        <p:nvSpPr>
          <p:cNvPr id="3" name="Content Placeholder 2"/>
          <p:cNvSpPr>
            <a:spLocks noGrp="1"/>
          </p:cNvSpPr>
          <p:nvPr>
            <p:ph idx="1"/>
          </p:nvPr>
        </p:nvSpPr>
        <p:spPr/>
        <p:txBody>
          <a:bodyPr>
            <a:normAutofit fontScale="92500" lnSpcReduction="10000"/>
          </a:bodyPr>
          <a:lstStyle/>
          <a:p>
            <a:r>
              <a:rPr lang="en-US" i="1" dirty="0" smtClean="0"/>
              <a:t>Use of </a:t>
            </a:r>
            <a:r>
              <a:rPr lang="en-US" i="1" dirty="0" err="1" smtClean="0"/>
              <a:t>transsplenic</a:t>
            </a:r>
            <a:r>
              <a:rPr lang="en-US" i="1" dirty="0" smtClean="0"/>
              <a:t> injection of agitated saline and heparinized blood for the </a:t>
            </a:r>
            <a:r>
              <a:rPr lang="en-US" i="1" dirty="0" err="1" smtClean="0"/>
              <a:t>ultrasonographic</a:t>
            </a:r>
            <a:r>
              <a:rPr lang="en-US" i="1" dirty="0" smtClean="0"/>
              <a:t> diagnosis of macroscopic </a:t>
            </a:r>
            <a:r>
              <a:rPr lang="en-US" i="1" dirty="0" err="1" smtClean="0"/>
              <a:t>portosystemic</a:t>
            </a:r>
            <a:r>
              <a:rPr lang="en-US" i="1" dirty="0" smtClean="0"/>
              <a:t> shunts in dogs</a:t>
            </a:r>
          </a:p>
          <a:p>
            <a:pPr lvl="1"/>
            <a:r>
              <a:rPr lang="en-US" dirty="0" smtClean="0"/>
              <a:t>Gomez-Ochoa P, et al.; Vet </a:t>
            </a:r>
            <a:r>
              <a:rPr lang="en-US" dirty="0" err="1" smtClean="0"/>
              <a:t>Radiol</a:t>
            </a:r>
            <a:r>
              <a:rPr lang="en-US" dirty="0" smtClean="0"/>
              <a:t> Ultrasound 2011.</a:t>
            </a:r>
          </a:p>
          <a:p>
            <a:pPr lvl="1"/>
            <a:r>
              <a:rPr lang="en-US" dirty="0" smtClean="0"/>
              <a:t>Three patterns of </a:t>
            </a:r>
            <a:r>
              <a:rPr lang="en-US" dirty="0" err="1" smtClean="0"/>
              <a:t>microbubble</a:t>
            </a:r>
            <a:r>
              <a:rPr lang="en-US" dirty="0" smtClean="0"/>
              <a:t> distribution identified</a:t>
            </a:r>
          </a:p>
          <a:p>
            <a:pPr lvl="2"/>
            <a:r>
              <a:rPr lang="en-US" dirty="0" smtClean="0"/>
              <a:t>Single intrahepatic shunt: </a:t>
            </a:r>
            <a:r>
              <a:rPr lang="en-US" dirty="0" err="1" smtClean="0"/>
              <a:t>Microbubbles</a:t>
            </a:r>
            <a:r>
              <a:rPr lang="en-US" dirty="0" smtClean="0"/>
              <a:t> seen clearly in portal vein or involved portal vein branch, intrahepatic shunt, dilated hepatic vein +/- CVC</a:t>
            </a:r>
            <a:endParaRPr lang="en-US" dirty="0"/>
          </a:p>
          <a:p>
            <a:pPr lvl="2"/>
            <a:r>
              <a:rPr lang="en-US" dirty="0" smtClean="0"/>
              <a:t>Single </a:t>
            </a:r>
            <a:r>
              <a:rPr lang="en-US" dirty="0" err="1" smtClean="0"/>
              <a:t>extrahepatic</a:t>
            </a:r>
            <a:r>
              <a:rPr lang="en-US" dirty="0" smtClean="0"/>
              <a:t> </a:t>
            </a:r>
            <a:r>
              <a:rPr lang="en-US" dirty="0" err="1" smtClean="0"/>
              <a:t>portocaval</a:t>
            </a:r>
            <a:r>
              <a:rPr lang="en-US" dirty="0" smtClean="0"/>
              <a:t> shunt: </a:t>
            </a:r>
            <a:r>
              <a:rPr lang="en-US" dirty="0" err="1" smtClean="0"/>
              <a:t>Microbubbles</a:t>
            </a:r>
            <a:r>
              <a:rPr lang="en-US" dirty="0" smtClean="0"/>
              <a:t> detected in CVC before it entered hepatic parenchyma</a:t>
            </a:r>
          </a:p>
          <a:p>
            <a:pPr lvl="2"/>
            <a:r>
              <a:rPr lang="en-US" dirty="0" smtClean="0"/>
              <a:t>Single </a:t>
            </a:r>
            <a:r>
              <a:rPr lang="en-US" dirty="0" err="1" smtClean="0"/>
              <a:t>portoazygos</a:t>
            </a:r>
            <a:r>
              <a:rPr lang="en-US" dirty="0" smtClean="0"/>
              <a:t> shunt: </a:t>
            </a:r>
            <a:r>
              <a:rPr lang="en-US" dirty="0" err="1" smtClean="0"/>
              <a:t>Microbubbles</a:t>
            </a:r>
            <a:r>
              <a:rPr lang="en-US" dirty="0" smtClean="0"/>
              <a:t> only detected in right atrium</a:t>
            </a:r>
          </a:p>
          <a:p>
            <a:pPr lvl="2"/>
            <a:endParaRPr lang="en-US" dirty="0" smtClean="0"/>
          </a:p>
        </p:txBody>
      </p:sp>
    </p:spTree>
    <p:extLst>
      <p:ext uri="{BB962C8B-B14F-4D97-AF65-F5344CB8AC3E}">
        <p14:creationId xmlns:p14="http://schemas.microsoft.com/office/powerpoint/2010/main" val="15039852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Diagnostic imaging</a:t>
            </a:r>
            <a:endParaRPr lang="en-US" dirty="0"/>
          </a:p>
        </p:txBody>
      </p:sp>
      <p:sp>
        <p:nvSpPr>
          <p:cNvPr id="3" name="Content Placeholder 2"/>
          <p:cNvSpPr>
            <a:spLocks noGrp="1"/>
          </p:cNvSpPr>
          <p:nvPr>
            <p:ph idx="1"/>
          </p:nvPr>
        </p:nvSpPr>
        <p:spPr>
          <a:xfrm>
            <a:off x="900112" y="2133601"/>
            <a:ext cx="7518796" cy="3931920"/>
          </a:xfrm>
        </p:spPr>
        <p:txBody>
          <a:bodyPr>
            <a:normAutofit fontScale="85000" lnSpcReduction="20000"/>
          </a:bodyPr>
          <a:lstStyle/>
          <a:p>
            <a:r>
              <a:rPr lang="en-US" dirty="0" smtClean="0"/>
              <a:t>Nuclear </a:t>
            </a:r>
            <a:r>
              <a:rPr lang="en-US" dirty="0" err="1" smtClean="0"/>
              <a:t>scintigraphy</a:t>
            </a:r>
            <a:endParaRPr lang="en-US" dirty="0" smtClean="0"/>
          </a:p>
          <a:p>
            <a:pPr lvl="1"/>
            <a:r>
              <a:rPr lang="en-US" baseline="30000" dirty="0" smtClean="0"/>
              <a:t>99m</a:t>
            </a:r>
            <a:r>
              <a:rPr lang="en-US" dirty="0" smtClean="0"/>
              <a:t>Technetium </a:t>
            </a:r>
            <a:r>
              <a:rPr lang="en-US" dirty="0" err="1" smtClean="0"/>
              <a:t>pertechnetate</a:t>
            </a:r>
            <a:endParaRPr lang="en-US" dirty="0" smtClean="0"/>
          </a:p>
          <a:p>
            <a:pPr lvl="1"/>
            <a:r>
              <a:rPr lang="en-US" dirty="0" smtClean="0"/>
              <a:t>Morphology, number and location of PSSs often cannot be ascertained</a:t>
            </a:r>
          </a:p>
          <a:p>
            <a:r>
              <a:rPr lang="en-US" dirty="0" err="1" smtClean="0"/>
              <a:t>Portography</a:t>
            </a:r>
            <a:endParaRPr lang="en-US" dirty="0" smtClean="0"/>
          </a:p>
          <a:p>
            <a:pPr lvl="1"/>
            <a:r>
              <a:rPr lang="en-US" dirty="0" smtClean="0"/>
              <a:t>Percutaneous </a:t>
            </a:r>
            <a:r>
              <a:rPr lang="en-US" dirty="0" err="1" smtClean="0"/>
              <a:t>splenoportography</a:t>
            </a:r>
            <a:endParaRPr lang="en-US" dirty="0" smtClean="0"/>
          </a:p>
          <a:p>
            <a:pPr lvl="1"/>
            <a:r>
              <a:rPr lang="en-US" dirty="0" smtClean="0"/>
              <a:t>Intraoperative catheterization of mesenteric/splenic vein</a:t>
            </a:r>
          </a:p>
          <a:p>
            <a:r>
              <a:rPr lang="en-US" dirty="0" smtClean="0"/>
              <a:t>CT</a:t>
            </a:r>
            <a:endParaRPr lang="en-US" dirty="0"/>
          </a:p>
          <a:p>
            <a:r>
              <a:rPr lang="en-US" dirty="0" smtClean="0"/>
              <a:t>2D and 3D MRA</a:t>
            </a:r>
          </a:p>
          <a:p>
            <a:pPr lvl="1"/>
            <a:r>
              <a:rPr lang="en-US" dirty="0" smtClean="0"/>
              <a:t>Multiple </a:t>
            </a:r>
            <a:r>
              <a:rPr lang="en-US" dirty="0" err="1" smtClean="0"/>
              <a:t>extrahepatic</a:t>
            </a:r>
            <a:r>
              <a:rPr lang="en-US" dirty="0" smtClean="0"/>
              <a:t> shunts- </a:t>
            </a:r>
            <a:r>
              <a:rPr lang="en-US" dirty="0" err="1" smtClean="0"/>
              <a:t>sens</a:t>
            </a:r>
            <a:r>
              <a:rPr lang="en-US" dirty="0" smtClean="0"/>
              <a:t>/spec= 63%/97%</a:t>
            </a:r>
          </a:p>
          <a:p>
            <a:pPr lvl="1"/>
            <a:r>
              <a:rPr lang="en-US" dirty="0" smtClean="0"/>
              <a:t>Single congenital shunts- </a:t>
            </a:r>
            <a:r>
              <a:rPr lang="en-US" dirty="0" err="1" smtClean="0"/>
              <a:t>sens</a:t>
            </a:r>
            <a:r>
              <a:rPr lang="en-US" dirty="0" smtClean="0"/>
              <a:t>/spec= 79%/97%</a:t>
            </a:r>
          </a:p>
        </p:txBody>
      </p:sp>
    </p:spTree>
    <p:extLst>
      <p:ext uri="{BB962C8B-B14F-4D97-AF65-F5344CB8AC3E}">
        <p14:creationId xmlns:p14="http://schemas.microsoft.com/office/powerpoint/2010/main" val="4869064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Diagnostic imaging</a:t>
            </a:r>
            <a:endParaRPr lang="en-US" dirty="0"/>
          </a:p>
        </p:txBody>
      </p:sp>
      <p:sp>
        <p:nvSpPr>
          <p:cNvPr id="3" name="Content Placeholder 2"/>
          <p:cNvSpPr>
            <a:spLocks noGrp="1"/>
          </p:cNvSpPr>
          <p:nvPr>
            <p:ph idx="1"/>
          </p:nvPr>
        </p:nvSpPr>
        <p:spPr/>
        <p:txBody>
          <a:bodyPr/>
          <a:lstStyle/>
          <a:p>
            <a:r>
              <a:rPr lang="en-US" i="1" dirty="0" smtClean="0"/>
              <a:t>Comparison of 99mTcO4 (-) trans-splenic portal </a:t>
            </a:r>
            <a:r>
              <a:rPr lang="en-US" i="1" dirty="0" err="1" smtClean="0"/>
              <a:t>scintigraphy</a:t>
            </a:r>
            <a:r>
              <a:rPr lang="en-US" i="1" dirty="0" smtClean="0"/>
              <a:t> with per-rectal portal </a:t>
            </a:r>
            <a:r>
              <a:rPr lang="en-US" i="1" dirty="0" err="1" smtClean="0"/>
              <a:t>scintigraphy</a:t>
            </a:r>
            <a:r>
              <a:rPr lang="en-US" i="1" dirty="0" smtClean="0"/>
              <a:t> for diagnosis of </a:t>
            </a:r>
            <a:r>
              <a:rPr lang="en-US" i="1" dirty="0" err="1" smtClean="0"/>
              <a:t>portosystemic</a:t>
            </a:r>
            <a:r>
              <a:rPr lang="en-US" i="1" dirty="0" smtClean="0"/>
              <a:t> shunts in dogs.</a:t>
            </a:r>
          </a:p>
          <a:p>
            <a:pPr lvl="1"/>
            <a:r>
              <a:rPr lang="en-US" dirty="0" err="1" smtClean="0"/>
              <a:t>Sura</a:t>
            </a:r>
            <a:r>
              <a:rPr lang="en-US" dirty="0" smtClean="0"/>
              <a:t> PA, et al.  Vet </a:t>
            </a:r>
            <a:r>
              <a:rPr lang="en-US" dirty="0" err="1" smtClean="0"/>
              <a:t>Surg</a:t>
            </a:r>
            <a:r>
              <a:rPr lang="en-US" dirty="0" smtClean="0"/>
              <a:t>, 2007.</a:t>
            </a:r>
          </a:p>
          <a:p>
            <a:pPr lvl="1"/>
            <a:r>
              <a:rPr lang="en-US" dirty="0" smtClean="0"/>
              <a:t>TSPS 100% sensitive and specific for diagnosis</a:t>
            </a:r>
          </a:p>
          <a:p>
            <a:pPr lvl="1"/>
            <a:r>
              <a:rPr lang="en-US" dirty="0" smtClean="0"/>
              <a:t>TSPS significantly more likely to correctly identify number of shunts and termination (P&lt;0.05)</a:t>
            </a:r>
          </a:p>
          <a:p>
            <a:pPr lvl="1"/>
            <a:r>
              <a:rPr lang="en-US" dirty="0" smtClean="0"/>
              <a:t>Interpretation was consistent among observers</a:t>
            </a:r>
          </a:p>
          <a:p>
            <a:pPr lvl="1"/>
            <a:r>
              <a:rPr lang="en-US" dirty="0" smtClean="0"/>
              <a:t>Less radionuclide was used with TSPS</a:t>
            </a:r>
          </a:p>
          <a:p>
            <a:pPr lvl="1"/>
            <a:endParaRPr lang="en-US" dirty="0"/>
          </a:p>
        </p:txBody>
      </p:sp>
    </p:spTree>
    <p:extLst>
      <p:ext uri="{BB962C8B-B14F-4D97-AF65-F5344CB8AC3E}">
        <p14:creationId xmlns:p14="http://schemas.microsoft.com/office/powerpoint/2010/main" val="37998910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Diagnostic imaging</a:t>
            </a:r>
            <a:endParaRPr lang="en-US" dirty="0"/>
          </a:p>
        </p:txBody>
      </p:sp>
      <p:sp>
        <p:nvSpPr>
          <p:cNvPr id="3" name="Content Placeholder 2"/>
          <p:cNvSpPr>
            <a:spLocks noGrp="1"/>
          </p:cNvSpPr>
          <p:nvPr>
            <p:ph idx="1"/>
          </p:nvPr>
        </p:nvSpPr>
        <p:spPr/>
        <p:txBody>
          <a:bodyPr/>
          <a:lstStyle/>
          <a:p>
            <a:r>
              <a:rPr lang="en-US" i="1" dirty="0" smtClean="0"/>
              <a:t>Contrast-enhanced portal magnetic resonance angiography in dogs </a:t>
            </a:r>
            <a:r>
              <a:rPr lang="pl-PL" i="1" dirty="0" err="1" smtClean="0"/>
              <a:t>wi</a:t>
            </a:r>
            <a:r>
              <a:rPr lang="en-US" i="1" dirty="0" err="1" smtClean="0"/>
              <a:t>th</a:t>
            </a:r>
            <a:r>
              <a:rPr lang="en-US" i="1" dirty="0" smtClean="0"/>
              <a:t> suspected congenital portal vascular anomalies</a:t>
            </a:r>
          </a:p>
          <a:p>
            <a:pPr lvl="1"/>
            <a:r>
              <a:rPr lang="en-US" dirty="0" smtClean="0"/>
              <a:t>Mai W and </a:t>
            </a:r>
            <a:r>
              <a:rPr lang="en-US" dirty="0" err="1" smtClean="0"/>
              <a:t>Weisse</a:t>
            </a:r>
            <a:r>
              <a:rPr lang="en-US" dirty="0" smtClean="0"/>
              <a:t> C; Vet </a:t>
            </a:r>
            <a:r>
              <a:rPr lang="en-US" dirty="0" err="1" smtClean="0"/>
              <a:t>Radiol</a:t>
            </a:r>
            <a:r>
              <a:rPr lang="en-US" dirty="0" smtClean="0"/>
              <a:t> Ultrasound 2011.</a:t>
            </a:r>
          </a:p>
          <a:p>
            <a:pPr lvl="1"/>
            <a:r>
              <a:rPr lang="en-US" dirty="0" smtClean="0"/>
              <a:t>17 dogs with suspected congenital portal vascular anomalies</a:t>
            </a:r>
          </a:p>
          <a:p>
            <a:pPr lvl="2"/>
            <a:r>
              <a:rPr lang="en-US" dirty="0" smtClean="0"/>
              <a:t>Anomalies identified in 16/17 dogs</a:t>
            </a:r>
          </a:p>
          <a:p>
            <a:pPr lvl="2"/>
            <a:r>
              <a:rPr lang="en-US" dirty="0" smtClean="0"/>
              <a:t>Imaging time &lt;10 min and image quality good to excellent</a:t>
            </a:r>
          </a:p>
          <a:p>
            <a:pPr lvl="2"/>
            <a:r>
              <a:rPr lang="en-US" dirty="0" smtClean="0"/>
              <a:t>Unable to identify </a:t>
            </a:r>
            <a:r>
              <a:rPr lang="en-US" dirty="0" err="1" smtClean="0"/>
              <a:t>liths</a:t>
            </a:r>
            <a:r>
              <a:rPr lang="en-US" dirty="0" smtClean="0"/>
              <a:t>; need additional imaging</a:t>
            </a:r>
          </a:p>
        </p:txBody>
      </p:sp>
    </p:spTree>
    <p:extLst>
      <p:ext uri="{BB962C8B-B14F-4D97-AF65-F5344CB8AC3E}">
        <p14:creationId xmlns:p14="http://schemas.microsoft.com/office/powerpoint/2010/main" val="9669991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Management</a:t>
            </a:r>
            <a:endParaRPr lang="en-US" dirty="0"/>
          </a:p>
        </p:txBody>
      </p:sp>
      <p:sp>
        <p:nvSpPr>
          <p:cNvPr id="3" name="Content Placeholder 2"/>
          <p:cNvSpPr>
            <a:spLocks noGrp="1"/>
          </p:cNvSpPr>
          <p:nvPr>
            <p:ph idx="1"/>
          </p:nvPr>
        </p:nvSpPr>
        <p:spPr/>
        <p:txBody>
          <a:bodyPr/>
          <a:lstStyle/>
          <a:p>
            <a:r>
              <a:rPr lang="en-US" dirty="0" smtClean="0"/>
              <a:t>Surgical management</a:t>
            </a:r>
          </a:p>
          <a:p>
            <a:endParaRPr lang="en-US" dirty="0"/>
          </a:p>
          <a:p>
            <a:r>
              <a:rPr lang="en-US" dirty="0" smtClean="0"/>
              <a:t>Medical management</a:t>
            </a:r>
            <a:endParaRPr lang="en-US" dirty="0"/>
          </a:p>
        </p:txBody>
      </p:sp>
    </p:spTree>
    <p:extLst>
      <p:ext uri="{BB962C8B-B14F-4D97-AF65-F5344CB8AC3E}">
        <p14:creationId xmlns:p14="http://schemas.microsoft.com/office/powerpoint/2010/main" val="6104040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Anatomy</a:t>
            </a:r>
            <a:endParaRPr lang="en-US" dirty="0"/>
          </a:p>
        </p:txBody>
      </p:sp>
      <p:sp>
        <p:nvSpPr>
          <p:cNvPr id="3" name="Content Placeholder 2"/>
          <p:cNvSpPr>
            <a:spLocks noGrp="1"/>
          </p:cNvSpPr>
          <p:nvPr>
            <p:ph idx="1"/>
          </p:nvPr>
        </p:nvSpPr>
        <p:spPr/>
        <p:txBody>
          <a:bodyPr/>
          <a:lstStyle/>
          <a:p>
            <a:r>
              <a:rPr lang="en-US" dirty="0" smtClean="0"/>
              <a:t>Portal vein formed by the confluence of cranial and caudal mesenteric portal branches</a:t>
            </a:r>
          </a:p>
          <a:p>
            <a:r>
              <a:rPr lang="en-US" dirty="0" smtClean="0"/>
              <a:t>Divides into right and left branches</a:t>
            </a:r>
          </a:p>
          <a:p>
            <a:pPr lvl="1"/>
            <a:r>
              <a:rPr lang="en-US" dirty="0" smtClean="0"/>
              <a:t>Further divide into branches supplying individual lobes</a:t>
            </a:r>
          </a:p>
          <a:p>
            <a:pPr lvl="1"/>
            <a:r>
              <a:rPr lang="en-US" dirty="0" smtClean="0"/>
              <a:t>Main right branch supplies right lateral and caudate process of caudate lobe</a:t>
            </a:r>
          </a:p>
          <a:p>
            <a:pPr lvl="1"/>
            <a:r>
              <a:rPr lang="en-US" dirty="0" smtClean="0"/>
              <a:t>Main left branch supplies all other lobes</a:t>
            </a:r>
          </a:p>
          <a:p>
            <a:r>
              <a:rPr lang="en-US" dirty="0" smtClean="0"/>
              <a:t>Traverses sinusoids and exits via hepatic veins</a:t>
            </a:r>
          </a:p>
        </p:txBody>
      </p:sp>
    </p:spTree>
    <p:extLst>
      <p:ext uri="{BB962C8B-B14F-4D97-AF65-F5344CB8AC3E}">
        <p14:creationId xmlns:p14="http://schemas.microsoft.com/office/powerpoint/2010/main" val="20392588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Surgical management</a:t>
            </a:r>
            <a:endParaRPr lang="en-US" dirty="0"/>
          </a:p>
        </p:txBody>
      </p:sp>
      <p:sp>
        <p:nvSpPr>
          <p:cNvPr id="3" name="Content Placeholder 2"/>
          <p:cNvSpPr>
            <a:spLocks noGrp="1"/>
          </p:cNvSpPr>
          <p:nvPr>
            <p:ph idx="1"/>
          </p:nvPr>
        </p:nvSpPr>
        <p:spPr/>
        <p:txBody>
          <a:bodyPr/>
          <a:lstStyle/>
          <a:p>
            <a:r>
              <a:rPr lang="en-US" dirty="0" smtClean="0"/>
              <a:t>Preoperative stabilization</a:t>
            </a:r>
          </a:p>
          <a:p>
            <a:pPr lvl="1"/>
            <a:r>
              <a:rPr lang="en-US" dirty="0" smtClean="0"/>
              <a:t>Asymptomatic dogs have a better prognosis for complete recovery after surgery</a:t>
            </a:r>
          </a:p>
          <a:p>
            <a:pPr lvl="2"/>
            <a:r>
              <a:rPr lang="en-US" dirty="0" smtClean="0"/>
              <a:t>Moderately protein-restricted diet </a:t>
            </a:r>
          </a:p>
          <a:p>
            <a:pPr lvl="2"/>
            <a:r>
              <a:rPr lang="en-US" dirty="0" smtClean="0"/>
              <a:t>Oral disaccharide</a:t>
            </a:r>
          </a:p>
          <a:p>
            <a:pPr lvl="2"/>
            <a:r>
              <a:rPr lang="en-US" dirty="0" smtClean="0"/>
              <a:t>Antibiotics</a:t>
            </a:r>
          </a:p>
          <a:p>
            <a:pPr lvl="2"/>
            <a:r>
              <a:rPr lang="en-US" dirty="0" smtClean="0"/>
              <a:t>Soluble fiber</a:t>
            </a:r>
          </a:p>
          <a:p>
            <a:pPr lvl="2"/>
            <a:r>
              <a:rPr lang="en-US" dirty="0" smtClean="0"/>
              <a:t>Preload with </a:t>
            </a:r>
            <a:r>
              <a:rPr lang="en-US" dirty="0" err="1" smtClean="0"/>
              <a:t>antiseizure</a:t>
            </a:r>
            <a:r>
              <a:rPr lang="en-US" dirty="0" smtClean="0"/>
              <a:t> medications</a:t>
            </a:r>
          </a:p>
          <a:p>
            <a:pPr lvl="2"/>
            <a:r>
              <a:rPr lang="en-US" dirty="0" smtClean="0"/>
              <a:t>FFP</a:t>
            </a:r>
          </a:p>
          <a:p>
            <a:pPr lvl="2"/>
            <a:r>
              <a:rPr lang="en-US" dirty="0" smtClean="0"/>
              <a:t>Dextrose-containing IVF</a:t>
            </a:r>
            <a:endParaRPr lang="en-US" dirty="0"/>
          </a:p>
        </p:txBody>
      </p:sp>
    </p:spTree>
    <p:extLst>
      <p:ext uri="{BB962C8B-B14F-4D97-AF65-F5344CB8AC3E}">
        <p14:creationId xmlns:p14="http://schemas.microsoft.com/office/powerpoint/2010/main" val="19193515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Surgical management</a:t>
            </a:r>
            <a:endParaRPr lang="en-US" dirty="0"/>
          </a:p>
        </p:txBody>
      </p:sp>
      <p:sp>
        <p:nvSpPr>
          <p:cNvPr id="3" name="Content Placeholder 2"/>
          <p:cNvSpPr>
            <a:spLocks noGrp="1"/>
          </p:cNvSpPr>
          <p:nvPr>
            <p:ph idx="1"/>
          </p:nvPr>
        </p:nvSpPr>
        <p:spPr/>
        <p:txBody>
          <a:bodyPr>
            <a:normAutofit lnSpcReduction="10000"/>
          </a:bodyPr>
          <a:lstStyle/>
          <a:p>
            <a:r>
              <a:rPr lang="en-US" dirty="0" smtClean="0"/>
              <a:t>Pretreatment of seizure activity</a:t>
            </a:r>
          </a:p>
          <a:p>
            <a:pPr lvl="1"/>
            <a:r>
              <a:rPr lang="en-US" dirty="0" smtClean="0"/>
              <a:t>0-18% of dogs develop neurologic </a:t>
            </a:r>
            <a:r>
              <a:rPr lang="en-US" dirty="0" err="1" smtClean="0"/>
              <a:t>abnomralities</a:t>
            </a:r>
            <a:r>
              <a:rPr lang="en-US" dirty="0" smtClean="0"/>
              <a:t> post-shunt ligation</a:t>
            </a:r>
          </a:p>
          <a:p>
            <a:pPr lvl="1"/>
            <a:r>
              <a:rPr lang="en-US" dirty="0" smtClean="0"/>
              <a:t>Post-op seizures develop in 5-18% of dogs within 72 hours of surgery</a:t>
            </a:r>
          </a:p>
          <a:p>
            <a:pPr lvl="1"/>
            <a:r>
              <a:rPr lang="en-US" i="1" dirty="0" smtClean="0"/>
              <a:t>Incidence of postoperative seizures with and without </a:t>
            </a:r>
            <a:r>
              <a:rPr lang="en-US" i="1" dirty="0" err="1" smtClean="0"/>
              <a:t>levetiracetam</a:t>
            </a:r>
            <a:r>
              <a:rPr lang="en-US" i="1" dirty="0" smtClean="0"/>
              <a:t> pretreatment in dogs undergoing </a:t>
            </a:r>
            <a:r>
              <a:rPr lang="en-US" i="1" dirty="0" err="1" smtClean="0"/>
              <a:t>portosystemic</a:t>
            </a:r>
            <a:r>
              <a:rPr lang="en-US" i="1" dirty="0" smtClean="0"/>
              <a:t> shunt attenuation</a:t>
            </a:r>
          </a:p>
          <a:p>
            <a:pPr lvl="2"/>
            <a:r>
              <a:rPr lang="en-US" dirty="0" smtClean="0"/>
              <a:t>Fryer, KJ et al.  JVIM 2011; 25: 1379-1384</a:t>
            </a:r>
          </a:p>
          <a:p>
            <a:pPr lvl="2"/>
            <a:r>
              <a:rPr lang="en-US" dirty="0" smtClean="0"/>
              <a:t>4 dogs had seizures post-operatively; none received </a:t>
            </a:r>
            <a:r>
              <a:rPr lang="en-US" dirty="0" err="1" smtClean="0"/>
              <a:t>levetiracetam</a:t>
            </a:r>
            <a:r>
              <a:rPr lang="en-US" dirty="0" smtClean="0"/>
              <a:t> preoperatively</a:t>
            </a:r>
            <a:endParaRPr lang="en-US" dirty="0"/>
          </a:p>
        </p:txBody>
      </p:sp>
    </p:spTree>
    <p:extLst>
      <p:ext uri="{BB962C8B-B14F-4D97-AF65-F5344CB8AC3E}">
        <p14:creationId xmlns:p14="http://schemas.microsoft.com/office/powerpoint/2010/main" val="22638028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Surgical management</a:t>
            </a:r>
            <a:endParaRPr lang="en-US" dirty="0"/>
          </a:p>
        </p:txBody>
      </p:sp>
      <p:sp>
        <p:nvSpPr>
          <p:cNvPr id="3" name="Content Placeholder 2"/>
          <p:cNvSpPr>
            <a:spLocks noGrp="1"/>
          </p:cNvSpPr>
          <p:nvPr>
            <p:ph idx="1"/>
          </p:nvPr>
        </p:nvSpPr>
        <p:spPr/>
        <p:txBody>
          <a:bodyPr/>
          <a:lstStyle/>
          <a:p>
            <a:r>
              <a:rPr lang="en-US" dirty="0" smtClean="0"/>
              <a:t>Neurological dysfunction is the major postsurgical complication</a:t>
            </a:r>
          </a:p>
          <a:p>
            <a:pPr lvl="1"/>
            <a:r>
              <a:rPr lang="en-US" dirty="0" smtClean="0"/>
              <a:t>0-18%</a:t>
            </a:r>
          </a:p>
          <a:p>
            <a:pPr lvl="1"/>
            <a:r>
              <a:rPr lang="en-US" dirty="0" smtClean="0"/>
              <a:t>Portal hypertension, hypoglycemia and coagulopathy</a:t>
            </a:r>
          </a:p>
          <a:p>
            <a:r>
              <a:rPr lang="en-US" i="1" dirty="0" smtClean="0"/>
              <a:t>Outcome from status </a:t>
            </a:r>
            <a:r>
              <a:rPr lang="en-US" i="1" dirty="0" err="1" smtClean="0"/>
              <a:t>epilepticus</a:t>
            </a:r>
            <a:r>
              <a:rPr lang="en-US" i="1" dirty="0" smtClean="0"/>
              <a:t> after </a:t>
            </a:r>
            <a:r>
              <a:rPr lang="en-US" i="1" dirty="0" err="1" smtClean="0"/>
              <a:t>portosystemic</a:t>
            </a:r>
            <a:r>
              <a:rPr lang="en-US" i="1" dirty="0" smtClean="0"/>
              <a:t> shunt attenuation in 3 dogs treated with </a:t>
            </a:r>
            <a:r>
              <a:rPr lang="en-US" i="1" dirty="0" err="1" smtClean="0"/>
              <a:t>propofol</a:t>
            </a:r>
            <a:r>
              <a:rPr lang="en-US" i="1" dirty="0" smtClean="0"/>
              <a:t> and phenobarbital</a:t>
            </a:r>
          </a:p>
          <a:p>
            <a:pPr lvl="1"/>
            <a:r>
              <a:rPr lang="en-US" dirty="0" err="1" smtClean="0"/>
              <a:t>Gommeren</a:t>
            </a:r>
            <a:r>
              <a:rPr lang="en-US" dirty="0" smtClean="0"/>
              <a:t> K, et al; JVECC 2010.</a:t>
            </a:r>
          </a:p>
          <a:p>
            <a:pPr lvl="1"/>
            <a:endParaRPr lang="en-US" dirty="0"/>
          </a:p>
        </p:txBody>
      </p:sp>
    </p:spTree>
    <p:extLst>
      <p:ext uri="{BB962C8B-B14F-4D97-AF65-F5344CB8AC3E}">
        <p14:creationId xmlns:p14="http://schemas.microsoft.com/office/powerpoint/2010/main" val="42365490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Correction of </a:t>
            </a:r>
            <a:r>
              <a:rPr lang="en-US" dirty="0" err="1" smtClean="0"/>
              <a:t>extrahepatic</a:t>
            </a:r>
            <a:r>
              <a:rPr lang="en-US" dirty="0" smtClean="0"/>
              <a:t> PSSs</a:t>
            </a:r>
            <a:endParaRPr lang="en-US" dirty="0"/>
          </a:p>
        </p:txBody>
      </p:sp>
      <p:sp>
        <p:nvSpPr>
          <p:cNvPr id="3" name="Content Placeholder 2"/>
          <p:cNvSpPr>
            <a:spLocks noGrp="1"/>
          </p:cNvSpPr>
          <p:nvPr>
            <p:ph idx="1"/>
          </p:nvPr>
        </p:nvSpPr>
        <p:spPr>
          <a:xfrm>
            <a:off x="900112" y="2133601"/>
            <a:ext cx="7839420" cy="3931920"/>
          </a:xfrm>
        </p:spPr>
        <p:txBody>
          <a:bodyPr>
            <a:normAutofit lnSpcReduction="10000"/>
          </a:bodyPr>
          <a:lstStyle/>
          <a:p>
            <a:r>
              <a:rPr lang="en-US" dirty="0" smtClean="0"/>
              <a:t>Many shunts (48-68%) cannot be completely occluded with a single surgery without causing life-threatening portal hypertension</a:t>
            </a:r>
          </a:p>
          <a:p>
            <a:pPr lvl="1"/>
            <a:r>
              <a:rPr lang="en-US" dirty="0" smtClean="0"/>
              <a:t>Most dogs with partially ligated vessel improve clinically and symptomatic treatment can be discontinued</a:t>
            </a:r>
          </a:p>
          <a:p>
            <a:pPr lvl="1"/>
            <a:r>
              <a:rPr lang="en-US" dirty="0" smtClean="0"/>
              <a:t>Up to 41-50% redevelop clinical signs postop (mean 3 years)</a:t>
            </a:r>
          </a:p>
          <a:p>
            <a:pPr lvl="1"/>
            <a:r>
              <a:rPr lang="en-US" dirty="0" smtClean="0"/>
              <a:t>Repeat laparotomy before clinical signs recur recommended</a:t>
            </a:r>
          </a:p>
          <a:p>
            <a:pPr lvl="1"/>
            <a:r>
              <a:rPr lang="en-US" dirty="0" smtClean="0"/>
              <a:t>4/24 (17%) dogs develop multiple acquired shunts </a:t>
            </a:r>
            <a:r>
              <a:rPr lang="en-US" dirty="0" err="1" smtClean="0"/>
              <a:t>despited</a:t>
            </a:r>
            <a:r>
              <a:rPr lang="en-US" dirty="0" smtClean="0"/>
              <a:t> continued flow through original shunt!</a:t>
            </a:r>
          </a:p>
          <a:p>
            <a:r>
              <a:rPr lang="en-US" dirty="0" smtClean="0"/>
              <a:t>Perioperative mortality 10-20%</a:t>
            </a:r>
          </a:p>
          <a:p>
            <a:pPr marL="0" indent="0">
              <a:buNone/>
            </a:pPr>
            <a:endParaRPr lang="en-US" dirty="0"/>
          </a:p>
        </p:txBody>
      </p:sp>
    </p:spTree>
    <p:extLst>
      <p:ext uri="{BB962C8B-B14F-4D97-AF65-F5344CB8AC3E}">
        <p14:creationId xmlns:p14="http://schemas.microsoft.com/office/powerpoint/2010/main" val="23215616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Indications of the development of portal hypertension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Visual changes to the abdominal viscera</a:t>
            </a:r>
          </a:p>
          <a:p>
            <a:r>
              <a:rPr lang="en-US" dirty="0" smtClean="0"/>
              <a:t>Changes in mesenteric venous pressure</a:t>
            </a:r>
          </a:p>
          <a:p>
            <a:pPr lvl="1"/>
            <a:r>
              <a:rPr lang="en-US" dirty="0" smtClean="0"/>
              <a:t>Change &gt;8mmHg (10cm H20)</a:t>
            </a:r>
          </a:p>
          <a:p>
            <a:pPr lvl="1"/>
            <a:r>
              <a:rPr lang="en-US" dirty="0" smtClean="0"/>
              <a:t>Maximal MVP &gt;15mmHg (20cm H20)</a:t>
            </a:r>
          </a:p>
          <a:p>
            <a:r>
              <a:rPr lang="en-US" dirty="0" smtClean="0"/>
              <a:t>Decreased CVP and ABP</a:t>
            </a:r>
          </a:p>
          <a:p>
            <a:pPr lvl="1"/>
            <a:r>
              <a:rPr lang="en-US" dirty="0" smtClean="0"/>
              <a:t>Decreases of &gt;1mmHg CVP</a:t>
            </a:r>
          </a:p>
          <a:p>
            <a:pPr lvl="1"/>
            <a:r>
              <a:rPr lang="en-US" dirty="0" smtClean="0"/>
              <a:t>Decreased of &gt;5-10mmHg ABP</a:t>
            </a:r>
          </a:p>
          <a:p>
            <a:r>
              <a:rPr lang="en-US" dirty="0" smtClean="0"/>
              <a:t>Reflex tachycardia</a:t>
            </a:r>
          </a:p>
          <a:p>
            <a:pPr lvl="1"/>
            <a:r>
              <a:rPr lang="en-US" dirty="0" smtClean="0"/>
              <a:t>Increase &gt;10/minute</a:t>
            </a:r>
            <a:endParaRPr lang="en-US" dirty="0"/>
          </a:p>
        </p:txBody>
      </p:sp>
    </p:spTree>
    <p:extLst>
      <p:ext uri="{BB962C8B-B14F-4D97-AF65-F5344CB8AC3E}">
        <p14:creationId xmlns:p14="http://schemas.microsoft.com/office/powerpoint/2010/main" val="8881452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Correction of </a:t>
            </a:r>
            <a:r>
              <a:rPr lang="en-US" dirty="0" err="1" smtClean="0"/>
              <a:t>extrahepatic</a:t>
            </a:r>
            <a:r>
              <a:rPr lang="en-US" dirty="0" smtClean="0"/>
              <a:t> PSSs</a:t>
            </a:r>
            <a:endParaRPr lang="en-US" dirty="0"/>
          </a:p>
        </p:txBody>
      </p:sp>
      <p:sp>
        <p:nvSpPr>
          <p:cNvPr id="3" name="Content Placeholder 2"/>
          <p:cNvSpPr>
            <a:spLocks noGrp="1"/>
          </p:cNvSpPr>
          <p:nvPr>
            <p:ph idx="1"/>
          </p:nvPr>
        </p:nvSpPr>
        <p:spPr>
          <a:xfrm>
            <a:off x="900112" y="2133601"/>
            <a:ext cx="7790609" cy="3931920"/>
          </a:xfrm>
        </p:spPr>
        <p:txBody>
          <a:bodyPr/>
          <a:lstStyle/>
          <a:p>
            <a:r>
              <a:rPr lang="en-US" dirty="0" smtClean="0"/>
              <a:t>Staged or gradual occlusion</a:t>
            </a:r>
          </a:p>
          <a:p>
            <a:pPr lvl="1"/>
            <a:r>
              <a:rPr lang="en-US" dirty="0" err="1" smtClean="0"/>
              <a:t>Ameroid</a:t>
            </a:r>
            <a:r>
              <a:rPr lang="en-US" dirty="0" smtClean="0"/>
              <a:t> constrictors</a:t>
            </a:r>
          </a:p>
          <a:p>
            <a:pPr lvl="2"/>
            <a:r>
              <a:rPr lang="en-US" dirty="0" smtClean="0"/>
              <a:t>Occlusion in 30 days in most; up to 90 days reported</a:t>
            </a:r>
          </a:p>
          <a:p>
            <a:pPr lvl="2"/>
            <a:r>
              <a:rPr lang="en-US" dirty="0" smtClean="0"/>
              <a:t>Portal hypertension uncommon</a:t>
            </a:r>
          </a:p>
          <a:p>
            <a:pPr lvl="3"/>
            <a:r>
              <a:rPr lang="en-US" dirty="0" smtClean="0"/>
              <a:t>Acquired shunts occur in 10-20% dogs; more common in cats</a:t>
            </a:r>
          </a:p>
          <a:p>
            <a:pPr lvl="1"/>
            <a:r>
              <a:rPr lang="en-US" dirty="0"/>
              <a:t>C</a:t>
            </a:r>
            <a:r>
              <a:rPr lang="en-US" dirty="0" smtClean="0"/>
              <a:t>ellophane bands</a:t>
            </a:r>
          </a:p>
          <a:p>
            <a:pPr lvl="2"/>
            <a:r>
              <a:rPr lang="en-US" dirty="0" smtClean="0"/>
              <a:t>Occlusion occurs more slowly</a:t>
            </a:r>
          </a:p>
          <a:p>
            <a:pPr lvl="2"/>
            <a:r>
              <a:rPr lang="en-US" dirty="0" smtClean="0"/>
              <a:t>10/11 dogs had resolution of shunting</a:t>
            </a:r>
          </a:p>
          <a:p>
            <a:pPr lvl="3"/>
            <a:r>
              <a:rPr lang="en-US" dirty="0" smtClean="0"/>
              <a:t>8 dogs- occlusion occurred by 8 weeks; remaining 2- at 7 and 11 months</a:t>
            </a:r>
          </a:p>
          <a:p>
            <a:endParaRPr lang="en-US" dirty="0"/>
          </a:p>
        </p:txBody>
      </p:sp>
    </p:spTree>
    <p:extLst>
      <p:ext uri="{BB962C8B-B14F-4D97-AF65-F5344CB8AC3E}">
        <p14:creationId xmlns:p14="http://schemas.microsoft.com/office/powerpoint/2010/main" val="20863165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Correction of </a:t>
            </a:r>
            <a:r>
              <a:rPr lang="en-US" dirty="0" err="1" smtClean="0"/>
              <a:t>extrahepatic</a:t>
            </a:r>
            <a:r>
              <a:rPr lang="en-US" dirty="0" smtClean="0"/>
              <a:t> PSSs</a:t>
            </a:r>
            <a:endParaRPr lang="en-US" dirty="0"/>
          </a:p>
        </p:txBody>
      </p:sp>
      <p:sp>
        <p:nvSpPr>
          <p:cNvPr id="3" name="Content Placeholder 2"/>
          <p:cNvSpPr>
            <a:spLocks noGrp="1"/>
          </p:cNvSpPr>
          <p:nvPr>
            <p:ph idx="1"/>
          </p:nvPr>
        </p:nvSpPr>
        <p:spPr/>
        <p:txBody>
          <a:bodyPr>
            <a:normAutofit fontScale="47500" lnSpcReduction="20000"/>
          </a:bodyPr>
          <a:lstStyle/>
          <a:p>
            <a:r>
              <a:rPr lang="en-US" i="1" dirty="0" smtClean="0"/>
              <a:t>Long-Term Outcome After Surgical </a:t>
            </a:r>
            <a:r>
              <a:rPr lang="en-US" i="1" dirty="0" err="1" smtClean="0"/>
              <a:t>Ameroid</a:t>
            </a:r>
            <a:r>
              <a:rPr lang="en-US" i="1" dirty="0" smtClean="0"/>
              <a:t> Ring Constrictor Placement for Treatment of Single </a:t>
            </a:r>
            <a:r>
              <a:rPr lang="en-US" i="1" dirty="0" err="1" smtClean="0"/>
              <a:t>Extrahepatic</a:t>
            </a:r>
            <a:r>
              <a:rPr lang="en-US" i="1" dirty="0" smtClean="0"/>
              <a:t> </a:t>
            </a:r>
            <a:r>
              <a:rPr lang="en-US" i="1" dirty="0" err="1" smtClean="0"/>
              <a:t>Portosystemic</a:t>
            </a:r>
            <a:r>
              <a:rPr lang="en-US" i="1" dirty="0" smtClean="0"/>
              <a:t> Shunts in Dogs</a:t>
            </a:r>
          </a:p>
          <a:p>
            <a:pPr lvl="1"/>
            <a:r>
              <a:rPr lang="en-US" dirty="0" smtClean="0"/>
              <a:t>Falls, et al.  Vet </a:t>
            </a:r>
            <a:r>
              <a:rPr lang="en-US" dirty="0" err="1" smtClean="0"/>
              <a:t>Surg</a:t>
            </a:r>
            <a:r>
              <a:rPr lang="en-US" dirty="0" smtClean="0"/>
              <a:t> 2013</a:t>
            </a:r>
          </a:p>
          <a:p>
            <a:pPr lvl="1"/>
            <a:r>
              <a:rPr lang="en-US" dirty="0" smtClean="0"/>
              <a:t>206 dogs</a:t>
            </a:r>
          </a:p>
          <a:p>
            <a:pPr lvl="2"/>
            <a:r>
              <a:rPr lang="en-US" dirty="0" smtClean="0"/>
              <a:t>Estimated median survival time was over 12.5 years (153 months)- dogs surviving short-term postop period lived out normal lifespan</a:t>
            </a:r>
          </a:p>
          <a:p>
            <a:pPr lvl="2"/>
            <a:r>
              <a:rPr lang="en-US" dirty="0" smtClean="0"/>
              <a:t>Intact dogs were sig younger (7 </a:t>
            </a:r>
            <a:r>
              <a:rPr lang="en-US" dirty="0" err="1" smtClean="0"/>
              <a:t>mo</a:t>
            </a:r>
            <a:r>
              <a:rPr lang="en-US" dirty="0" smtClean="0"/>
              <a:t> vs. 24 </a:t>
            </a:r>
            <a:r>
              <a:rPr lang="en-US" dirty="0" err="1" smtClean="0"/>
              <a:t>mo</a:t>
            </a:r>
            <a:r>
              <a:rPr lang="en-US" dirty="0" smtClean="0"/>
              <a:t>, P&lt;0.0001) and sig more likely to have </a:t>
            </a:r>
            <a:r>
              <a:rPr lang="en-US" dirty="0" err="1" smtClean="0"/>
              <a:t>preop</a:t>
            </a:r>
            <a:r>
              <a:rPr lang="en-US" dirty="0" smtClean="0"/>
              <a:t> </a:t>
            </a:r>
            <a:r>
              <a:rPr lang="en-US" dirty="0" err="1" smtClean="0"/>
              <a:t>neuro</a:t>
            </a:r>
            <a:r>
              <a:rPr lang="en-US" dirty="0" smtClean="0"/>
              <a:t> signs (58% vs. 43%, P=0.0359)</a:t>
            </a:r>
          </a:p>
          <a:p>
            <a:pPr lvl="2"/>
            <a:r>
              <a:rPr lang="en-US" dirty="0" smtClean="0"/>
              <a:t>15 (7.3%) died in short-term (&lt;1mo)</a:t>
            </a:r>
          </a:p>
          <a:p>
            <a:pPr lvl="2"/>
            <a:r>
              <a:rPr lang="en-US" dirty="0" smtClean="0"/>
              <a:t>28 (24.1%) had positive nuclear </a:t>
            </a:r>
            <a:r>
              <a:rPr lang="en-US" dirty="0" err="1" smtClean="0"/>
              <a:t>scintigraphy</a:t>
            </a:r>
            <a:r>
              <a:rPr lang="en-US" dirty="0" smtClean="0"/>
              <a:t> results</a:t>
            </a:r>
          </a:p>
          <a:p>
            <a:pPr lvl="3"/>
            <a:r>
              <a:rPr lang="en-US" dirty="0" smtClean="0"/>
              <a:t>Dogs with </a:t>
            </a:r>
            <a:r>
              <a:rPr lang="en-US" dirty="0" err="1" smtClean="0"/>
              <a:t>neg</a:t>
            </a:r>
            <a:r>
              <a:rPr lang="en-US" dirty="0" smtClean="0"/>
              <a:t> scan were &gt;10x more likely to experience a successful long-term outcome</a:t>
            </a:r>
          </a:p>
          <a:p>
            <a:pPr lvl="2"/>
            <a:r>
              <a:rPr lang="en-US" dirty="0" smtClean="0"/>
              <a:t>84 (75%) had excellent outcome, 19 (17%) had good outcome, 9 (8%) had poor outcome]</a:t>
            </a:r>
          </a:p>
          <a:p>
            <a:pPr lvl="2"/>
            <a:r>
              <a:rPr lang="en-US" dirty="0" smtClean="0"/>
              <a:t>48 (43%) of 112 dogs with follow-up info died/euthanized</a:t>
            </a:r>
          </a:p>
          <a:p>
            <a:pPr lvl="3"/>
            <a:r>
              <a:rPr lang="en-US" dirty="0" smtClean="0"/>
              <a:t>19 (17%) attributed to CEHPSS or related causes</a:t>
            </a:r>
          </a:p>
          <a:p>
            <a:pPr lvl="2"/>
            <a:r>
              <a:rPr lang="en-US" dirty="0" smtClean="0"/>
              <a:t>Prognostic factors:</a:t>
            </a:r>
          </a:p>
          <a:p>
            <a:pPr lvl="3"/>
            <a:r>
              <a:rPr lang="en-US" dirty="0" smtClean="0"/>
              <a:t>Survival beyond short-term sig associated with intact sexual status (P=0.0266) and decrease in </a:t>
            </a:r>
            <a:r>
              <a:rPr lang="en-US" dirty="0" err="1" smtClean="0"/>
              <a:t>preop</a:t>
            </a:r>
            <a:r>
              <a:rPr lang="en-US" dirty="0" smtClean="0"/>
              <a:t> total WBC (P=0.0017)</a:t>
            </a:r>
          </a:p>
          <a:p>
            <a:pPr lvl="3"/>
            <a:r>
              <a:rPr lang="en-US" dirty="0" smtClean="0"/>
              <a:t>Probability of survival sig decreased in dogs with higher pre-prandial bile acids (P=0.0422), higher </a:t>
            </a:r>
            <a:r>
              <a:rPr lang="en-US" dirty="0" err="1" smtClean="0"/>
              <a:t>preop</a:t>
            </a:r>
            <a:r>
              <a:rPr lang="en-US" dirty="0" smtClean="0"/>
              <a:t> total WBC count (P=0.0268) and higher intra-op temp test occlusion portal pressures (P=0.0482)</a:t>
            </a:r>
          </a:p>
          <a:p>
            <a:pPr lvl="3"/>
            <a:r>
              <a:rPr lang="en-US" dirty="0" smtClean="0"/>
              <a:t>Dogs experiencing successful outcome were more likely to have had surgery later in study period (P=0.0087) and more likely to have had negative postop </a:t>
            </a:r>
            <a:r>
              <a:rPr lang="en-US" dirty="0" err="1" smtClean="0"/>
              <a:t>nuc</a:t>
            </a:r>
            <a:r>
              <a:rPr lang="en-US" dirty="0" smtClean="0"/>
              <a:t> </a:t>
            </a:r>
            <a:r>
              <a:rPr lang="en-US" dirty="0" err="1" smtClean="0"/>
              <a:t>scint</a:t>
            </a:r>
            <a:r>
              <a:rPr lang="en-US" dirty="0" smtClean="0"/>
              <a:t> results)</a:t>
            </a:r>
            <a:endParaRPr lang="en-US" dirty="0"/>
          </a:p>
        </p:txBody>
      </p:sp>
    </p:spTree>
    <p:extLst>
      <p:ext uri="{BB962C8B-B14F-4D97-AF65-F5344CB8AC3E}">
        <p14:creationId xmlns:p14="http://schemas.microsoft.com/office/powerpoint/2010/main" val="42829515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Correction of </a:t>
            </a:r>
            <a:r>
              <a:rPr lang="en-US" dirty="0" err="1" smtClean="0"/>
              <a:t>extrahepatic</a:t>
            </a:r>
            <a:r>
              <a:rPr lang="en-US" dirty="0" smtClean="0"/>
              <a:t> PSSs</a:t>
            </a:r>
            <a:endParaRPr lang="en-US" dirty="0"/>
          </a:p>
        </p:txBody>
      </p:sp>
      <p:sp>
        <p:nvSpPr>
          <p:cNvPr id="3" name="Content Placeholder 2"/>
          <p:cNvSpPr>
            <a:spLocks noGrp="1"/>
          </p:cNvSpPr>
          <p:nvPr>
            <p:ph idx="1"/>
          </p:nvPr>
        </p:nvSpPr>
        <p:spPr/>
        <p:txBody>
          <a:bodyPr/>
          <a:lstStyle/>
          <a:p>
            <a:r>
              <a:rPr lang="en-US" i="1" dirty="0" smtClean="0"/>
              <a:t>Use of </a:t>
            </a:r>
            <a:r>
              <a:rPr lang="en-US" i="1" dirty="0" err="1" smtClean="0"/>
              <a:t>transcolonic</a:t>
            </a:r>
            <a:r>
              <a:rPr lang="en-US" i="1" dirty="0" smtClean="0"/>
              <a:t> portal </a:t>
            </a:r>
            <a:r>
              <a:rPr lang="en-US" i="1" dirty="0" err="1" smtClean="0"/>
              <a:t>scintigraphy</a:t>
            </a:r>
            <a:r>
              <a:rPr lang="en-US" i="1" dirty="0" smtClean="0"/>
              <a:t> to evaluate efficacy of cellophane banding of congenital </a:t>
            </a:r>
            <a:r>
              <a:rPr lang="en-US" i="1" dirty="0" err="1" smtClean="0"/>
              <a:t>portosystemic</a:t>
            </a:r>
            <a:r>
              <a:rPr lang="en-US" i="1" dirty="0" smtClean="0"/>
              <a:t> shunts in 16 dogs.</a:t>
            </a:r>
          </a:p>
          <a:p>
            <a:pPr lvl="1"/>
            <a:r>
              <a:rPr lang="en-US" dirty="0" smtClean="0"/>
              <a:t>Landon BP, et al. </a:t>
            </a:r>
            <a:r>
              <a:rPr lang="en-US" dirty="0" err="1" smtClean="0"/>
              <a:t>Aust</a:t>
            </a:r>
            <a:r>
              <a:rPr lang="en-US" dirty="0" smtClean="0"/>
              <a:t> Vet J 2008.</a:t>
            </a:r>
          </a:p>
          <a:p>
            <a:pPr lvl="1"/>
            <a:r>
              <a:rPr lang="en-US" dirty="0" smtClean="0"/>
              <a:t>At 10 weeks 10/16 (63%) had normal shunt fractions</a:t>
            </a:r>
          </a:p>
          <a:p>
            <a:pPr lvl="2"/>
            <a:r>
              <a:rPr lang="en-US" dirty="0" smtClean="0"/>
              <a:t>At &gt;6 months 8/10 dogs still had normal shunt fractions</a:t>
            </a:r>
          </a:p>
          <a:p>
            <a:pPr lvl="2"/>
            <a:r>
              <a:rPr lang="en-US" dirty="0" smtClean="0"/>
              <a:t>3 dogs with complete closure at increased serum bile acids at &gt;6 months post-attenuation</a:t>
            </a:r>
          </a:p>
          <a:p>
            <a:pPr lvl="2"/>
            <a:r>
              <a:rPr lang="en-US" dirty="0" smtClean="0"/>
              <a:t>12/16 dogs had pre-op </a:t>
            </a:r>
            <a:r>
              <a:rPr lang="en-US" dirty="0" err="1" smtClean="0"/>
              <a:t>neuro</a:t>
            </a:r>
            <a:r>
              <a:rPr lang="en-US" dirty="0" smtClean="0"/>
              <a:t> signs</a:t>
            </a:r>
          </a:p>
          <a:p>
            <a:pPr lvl="3"/>
            <a:r>
              <a:rPr lang="en-US" dirty="0" smtClean="0"/>
              <a:t>Resolved in 10/12 cases completely; 2 had partial (MAPSS)</a:t>
            </a:r>
            <a:endParaRPr lang="en-US" dirty="0"/>
          </a:p>
        </p:txBody>
      </p:sp>
    </p:spTree>
    <p:extLst>
      <p:ext uri="{BB962C8B-B14F-4D97-AF65-F5344CB8AC3E}">
        <p14:creationId xmlns:p14="http://schemas.microsoft.com/office/powerpoint/2010/main" val="38928223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Correction of </a:t>
            </a:r>
            <a:r>
              <a:rPr lang="en-US" dirty="0" err="1" smtClean="0"/>
              <a:t>extrahepatic</a:t>
            </a:r>
            <a:r>
              <a:rPr lang="en-US" dirty="0" smtClean="0"/>
              <a:t> PSSs</a:t>
            </a:r>
            <a:endParaRPr lang="en-US" dirty="0"/>
          </a:p>
        </p:txBody>
      </p:sp>
      <p:sp>
        <p:nvSpPr>
          <p:cNvPr id="3" name="Content Placeholder 2"/>
          <p:cNvSpPr>
            <a:spLocks noGrp="1"/>
          </p:cNvSpPr>
          <p:nvPr>
            <p:ph idx="1"/>
          </p:nvPr>
        </p:nvSpPr>
        <p:spPr/>
        <p:txBody>
          <a:bodyPr>
            <a:normAutofit lnSpcReduction="10000"/>
          </a:bodyPr>
          <a:lstStyle/>
          <a:p>
            <a:r>
              <a:rPr lang="en-US" i="1" dirty="0" smtClean="0"/>
              <a:t>Intravascular occlusion for the correction of </a:t>
            </a:r>
            <a:r>
              <a:rPr lang="en-US" i="1" dirty="0" err="1" smtClean="0"/>
              <a:t>extrahepatic</a:t>
            </a:r>
            <a:r>
              <a:rPr lang="en-US" i="1" dirty="0" smtClean="0"/>
              <a:t> </a:t>
            </a:r>
            <a:r>
              <a:rPr lang="en-US" i="1" dirty="0" err="1" smtClean="0"/>
              <a:t>portosystemic</a:t>
            </a:r>
            <a:r>
              <a:rPr lang="en-US" i="1" dirty="0" smtClean="0"/>
              <a:t> shunts in dogs.</a:t>
            </a:r>
          </a:p>
          <a:p>
            <a:pPr lvl="1"/>
            <a:r>
              <a:rPr lang="en-US" dirty="0" smtClean="0"/>
              <a:t>Hogan DF, et al.  JVIM 2010.</a:t>
            </a:r>
          </a:p>
          <a:p>
            <a:pPr lvl="1"/>
            <a:r>
              <a:rPr lang="en-US" dirty="0" err="1" smtClean="0"/>
              <a:t>Amplatzer</a:t>
            </a:r>
            <a:r>
              <a:rPr lang="en-US" dirty="0" smtClean="0"/>
              <a:t> vascular plug</a:t>
            </a:r>
          </a:p>
          <a:p>
            <a:pPr lvl="1"/>
            <a:r>
              <a:rPr lang="en-US" dirty="0" smtClean="0"/>
              <a:t>Seven AVP deployed in 6 dogs with complete occlusion occurring in 5/6 dogs</a:t>
            </a:r>
          </a:p>
          <a:p>
            <a:pPr lvl="1"/>
            <a:r>
              <a:rPr lang="en-US" dirty="0" smtClean="0"/>
              <a:t>No significant complications</a:t>
            </a:r>
          </a:p>
          <a:p>
            <a:pPr lvl="1"/>
            <a:r>
              <a:rPr lang="en-US" dirty="0" smtClean="0"/>
              <a:t>4/5 had normal fasting and postprandial bile acids within one month</a:t>
            </a:r>
          </a:p>
          <a:p>
            <a:pPr lvl="1"/>
            <a:r>
              <a:rPr lang="en-US" dirty="0" smtClean="0"/>
              <a:t>Medical management discontinued for 4/5 dogs within one month and all within 6 months</a:t>
            </a:r>
            <a:endParaRPr lang="en-US" dirty="0"/>
          </a:p>
        </p:txBody>
      </p:sp>
    </p:spTree>
    <p:extLst>
      <p:ext uri="{BB962C8B-B14F-4D97-AF65-F5344CB8AC3E}">
        <p14:creationId xmlns:p14="http://schemas.microsoft.com/office/powerpoint/2010/main" val="28762488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Correction of </a:t>
            </a:r>
            <a:r>
              <a:rPr lang="en-US" dirty="0" err="1" smtClean="0"/>
              <a:t>extrahepatic</a:t>
            </a:r>
            <a:r>
              <a:rPr lang="en-US" dirty="0" smtClean="0"/>
              <a:t> PSSs</a:t>
            </a:r>
            <a:endParaRPr lang="en-US" dirty="0"/>
          </a:p>
        </p:txBody>
      </p:sp>
      <p:sp>
        <p:nvSpPr>
          <p:cNvPr id="3" name="Content Placeholder 2"/>
          <p:cNvSpPr>
            <a:spLocks noGrp="1"/>
          </p:cNvSpPr>
          <p:nvPr>
            <p:ph idx="1"/>
          </p:nvPr>
        </p:nvSpPr>
        <p:spPr/>
        <p:txBody>
          <a:bodyPr/>
          <a:lstStyle/>
          <a:p>
            <a:r>
              <a:rPr lang="en-US" dirty="0" smtClean="0"/>
              <a:t>Multiple congenital PSS are possible</a:t>
            </a:r>
          </a:p>
          <a:p>
            <a:pPr lvl="1"/>
            <a:r>
              <a:rPr lang="en-US" i="1" dirty="0" smtClean="0"/>
              <a:t>Multiple congenital PSS in a dog: case report and literature review</a:t>
            </a:r>
          </a:p>
          <a:p>
            <a:pPr lvl="2"/>
            <a:r>
              <a:rPr lang="en-US" dirty="0" err="1" smtClean="0"/>
              <a:t>Leeman</a:t>
            </a:r>
            <a:r>
              <a:rPr lang="en-US" dirty="0" smtClean="0"/>
              <a:t> JJ, et al.  JAAHA 2013; 49 (4). </a:t>
            </a:r>
          </a:p>
          <a:p>
            <a:pPr lvl="2"/>
            <a:r>
              <a:rPr lang="en-US" dirty="0" smtClean="0"/>
              <a:t>Rare</a:t>
            </a:r>
          </a:p>
          <a:p>
            <a:pPr lvl="2"/>
            <a:r>
              <a:rPr lang="en-US" dirty="0" smtClean="0"/>
              <a:t>Should be considered during ex lap for PSS and in dogs with poor response to surgical attenuation of a single PSS</a:t>
            </a:r>
          </a:p>
          <a:p>
            <a:pPr lvl="2"/>
            <a:r>
              <a:rPr lang="en-US" dirty="0" smtClean="0"/>
              <a:t>CT crucial part of accurate diagnosis and surgical planning</a:t>
            </a:r>
            <a:endParaRPr lang="en-US" dirty="0"/>
          </a:p>
        </p:txBody>
      </p:sp>
    </p:spTree>
    <p:extLst>
      <p:ext uri="{BB962C8B-B14F-4D97-AF65-F5344CB8AC3E}">
        <p14:creationId xmlns:p14="http://schemas.microsoft.com/office/powerpoint/2010/main" val="21512952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Anatomy</a:t>
            </a:r>
            <a:endParaRPr lang="en-US" dirty="0"/>
          </a:p>
        </p:txBody>
      </p:sp>
      <p:sp>
        <p:nvSpPr>
          <p:cNvPr id="3" name="Content Placeholder 2"/>
          <p:cNvSpPr>
            <a:spLocks noGrp="1"/>
          </p:cNvSpPr>
          <p:nvPr>
            <p:ph idx="1"/>
          </p:nvPr>
        </p:nvSpPr>
        <p:spPr/>
        <p:txBody>
          <a:bodyPr>
            <a:normAutofit fontScale="92500" lnSpcReduction="10000"/>
          </a:bodyPr>
          <a:lstStyle/>
          <a:p>
            <a:r>
              <a:rPr lang="en-US" i="1" dirty="0" smtClean="0"/>
              <a:t>Anatomy of </a:t>
            </a:r>
            <a:r>
              <a:rPr lang="en-US" i="1" dirty="0" err="1" smtClean="0"/>
              <a:t>extrahepatic</a:t>
            </a:r>
            <a:r>
              <a:rPr lang="en-US" i="1" dirty="0" smtClean="0"/>
              <a:t> </a:t>
            </a:r>
            <a:r>
              <a:rPr lang="en-US" i="1" dirty="0" err="1" smtClean="0"/>
              <a:t>portosystemic</a:t>
            </a:r>
            <a:r>
              <a:rPr lang="en-US" i="1" dirty="0" smtClean="0"/>
              <a:t> shunts in dogs as determined by computed tomography angiography</a:t>
            </a:r>
          </a:p>
          <a:p>
            <a:pPr lvl="1"/>
            <a:r>
              <a:rPr lang="en-US" dirty="0" smtClean="0"/>
              <a:t>Nelson NC and Nelson LL: Vet </a:t>
            </a:r>
            <a:r>
              <a:rPr lang="en-US" dirty="0" err="1" smtClean="0"/>
              <a:t>Radiol</a:t>
            </a:r>
            <a:r>
              <a:rPr lang="en-US" dirty="0" smtClean="0"/>
              <a:t> Ultrasound 2011</a:t>
            </a:r>
          </a:p>
          <a:p>
            <a:pPr lvl="1"/>
            <a:r>
              <a:rPr lang="en-US" dirty="0" smtClean="0"/>
              <a:t>25 dogs</a:t>
            </a:r>
          </a:p>
          <a:p>
            <a:pPr lvl="1"/>
            <a:r>
              <a:rPr lang="en-US" dirty="0" smtClean="0"/>
              <a:t>6 general types of shunts: </a:t>
            </a:r>
          </a:p>
          <a:p>
            <a:pPr lvl="2"/>
            <a:r>
              <a:rPr lang="en-US" dirty="0" err="1" smtClean="0"/>
              <a:t>Splenocaval</a:t>
            </a:r>
            <a:endParaRPr lang="en-US" dirty="0" smtClean="0"/>
          </a:p>
          <a:p>
            <a:pPr lvl="2"/>
            <a:r>
              <a:rPr lang="en-US" dirty="0" err="1" smtClean="0"/>
              <a:t>Splenoazygos</a:t>
            </a:r>
            <a:endParaRPr lang="en-US" dirty="0" smtClean="0"/>
          </a:p>
          <a:p>
            <a:pPr lvl="2"/>
            <a:r>
              <a:rPr lang="en-US" dirty="0" err="1" smtClean="0"/>
              <a:t>Splenophrenic</a:t>
            </a:r>
            <a:endParaRPr lang="en-US" dirty="0" smtClean="0"/>
          </a:p>
          <a:p>
            <a:pPr lvl="2"/>
            <a:r>
              <a:rPr lang="en-US" dirty="0" smtClean="0"/>
              <a:t>Right gastric-</a:t>
            </a:r>
            <a:r>
              <a:rPr lang="en-US" dirty="0" err="1" smtClean="0"/>
              <a:t>caval</a:t>
            </a:r>
            <a:endParaRPr lang="en-US" dirty="0" smtClean="0"/>
          </a:p>
          <a:p>
            <a:pPr lvl="2"/>
            <a:r>
              <a:rPr lang="en-US" dirty="0" smtClean="0"/>
              <a:t>Right gastric-</a:t>
            </a:r>
            <a:r>
              <a:rPr lang="en-US" dirty="0" err="1" smtClean="0"/>
              <a:t>caval</a:t>
            </a:r>
            <a:r>
              <a:rPr lang="en-US" dirty="0" smtClean="0"/>
              <a:t> with a  caudal shunt loop</a:t>
            </a:r>
          </a:p>
          <a:p>
            <a:pPr lvl="2"/>
            <a:r>
              <a:rPr lang="en-US" dirty="0" smtClean="0"/>
              <a:t>Right gastric-</a:t>
            </a:r>
            <a:r>
              <a:rPr lang="en-US" dirty="0" err="1" smtClean="0"/>
              <a:t>azygos</a:t>
            </a:r>
            <a:r>
              <a:rPr lang="en-US" dirty="0" smtClean="0"/>
              <a:t> with a caudal shunt loop</a:t>
            </a:r>
            <a:endParaRPr lang="en-US" dirty="0"/>
          </a:p>
        </p:txBody>
      </p:sp>
    </p:spTree>
    <p:extLst>
      <p:ext uri="{BB962C8B-B14F-4D97-AF65-F5344CB8AC3E}">
        <p14:creationId xmlns:p14="http://schemas.microsoft.com/office/powerpoint/2010/main" val="5148432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Correction of intrahepatic PSSs</a:t>
            </a:r>
            <a:endParaRPr lang="en-US" dirty="0"/>
          </a:p>
        </p:txBody>
      </p:sp>
      <p:sp>
        <p:nvSpPr>
          <p:cNvPr id="3" name="Content Placeholder 2"/>
          <p:cNvSpPr>
            <a:spLocks noGrp="1"/>
          </p:cNvSpPr>
          <p:nvPr>
            <p:ph idx="1"/>
          </p:nvPr>
        </p:nvSpPr>
        <p:spPr>
          <a:xfrm>
            <a:off x="900112" y="2133601"/>
            <a:ext cx="7744707" cy="3931920"/>
          </a:xfrm>
        </p:spPr>
        <p:txBody>
          <a:bodyPr>
            <a:normAutofit fontScale="62500" lnSpcReduction="20000"/>
          </a:bodyPr>
          <a:lstStyle/>
          <a:p>
            <a:r>
              <a:rPr lang="en-US" dirty="0" smtClean="0"/>
              <a:t>Hidden by hepatic parenchyma</a:t>
            </a:r>
          </a:p>
          <a:p>
            <a:r>
              <a:rPr lang="en-US" dirty="0" smtClean="0"/>
              <a:t>Because of large diameter complete ligation is rarely accomplished in one surgery</a:t>
            </a:r>
          </a:p>
          <a:p>
            <a:r>
              <a:rPr lang="en-US" dirty="0" smtClean="0"/>
              <a:t>Location of shunt confirmed </a:t>
            </a:r>
            <a:r>
              <a:rPr lang="en-US" dirty="0" err="1" smtClean="0"/>
              <a:t>intraoperatively</a:t>
            </a:r>
            <a:endParaRPr lang="en-US" dirty="0" smtClean="0"/>
          </a:p>
          <a:p>
            <a:pPr lvl="1"/>
            <a:r>
              <a:rPr lang="en-US" dirty="0" smtClean="0"/>
              <a:t>Palpation of liver</a:t>
            </a:r>
          </a:p>
          <a:p>
            <a:pPr lvl="1"/>
            <a:r>
              <a:rPr lang="en-US" dirty="0" smtClean="0"/>
              <a:t>Intraoperative mesenteric </a:t>
            </a:r>
            <a:r>
              <a:rPr lang="en-US" dirty="0" err="1" smtClean="0"/>
              <a:t>portography</a:t>
            </a:r>
            <a:r>
              <a:rPr lang="en-US" dirty="0" smtClean="0"/>
              <a:t>/ultrasonography</a:t>
            </a:r>
          </a:p>
          <a:p>
            <a:pPr lvl="1"/>
            <a:r>
              <a:rPr lang="en-US" dirty="0" smtClean="0"/>
              <a:t>Catheter introduced into the portal vein</a:t>
            </a:r>
          </a:p>
          <a:p>
            <a:r>
              <a:rPr lang="en-US" dirty="0" smtClean="0"/>
              <a:t>Shunt dissected out and ligated/</a:t>
            </a:r>
            <a:r>
              <a:rPr lang="en-US" dirty="0" smtClean="0"/>
              <a:t>banded</a:t>
            </a:r>
          </a:p>
          <a:p>
            <a:r>
              <a:rPr lang="en-US" dirty="0" smtClean="0"/>
              <a:t>Perioperative complications as high as 77%</a:t>
            </a:r>
            <a:endParaRPr lang="en-US" dirty="0" smtClean="0"/>
          </a:p>
          <a:p>
            <a:r>
              <a:rPr lang="en-US" dirty="0" smtClean="0"/>
              <a:t>Postop survival 75-89%</a:t>
            </a:r>
          </a:p>
          <a:p>
            <a:pPr lvl="1"/>
            <a:r>
              <a:rPr lang="en-US" dirty="0" smtClean="0"/>
              <a:t>Portal vein thrombosis and portal hypertension</a:t>
            </a:r>
          </a:p>
          <a:p>
            <a:pPr lvl="1"/>
            <a:r>
              <a:rPr lang="en-US" dirty="0" smtClean="0"/>
              <a:t>One and two year survival were 60% and 55%, respectively</a:t>
            </a:r>
          </a:p>
          <a:p>
            <a:pPr lvl="1"/>
            <a:endParaRPr lang="en-US" dirty="0" smtClean="0"/>
          </a:p>
          <a:p>
            <a:endParaRPr lang="en-US" dirty="0"/>
          </a:p>
        </p:txBody>
      </p:sp>
    </p:spTree>
    <p:extLst>
      <p:ext uri="{BB962C8B-B14F-4D97-AF65-F5344CB8AC3E}">
        <p14:creationId xmlns:p14="http://schemas.microsoft.com/office/powerpoint/2010/main" val="35370562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Correction of intrahepatic PSSs</a:t>
            </a:r>
            <a:endParaRPr lang="en-US" dirty="0"/>
          </a:p>
        </p:txBody>
      </p:sp>
      <p:sp>
        <p:nvSpPr>
          <p:cNvPr id="3" name="Content Placeholder 2"/>
          <p:cNvSpPr>
            <a:spLocks noGrp="1"/>
          </p:cNvSpPr>
          <p:nvPr>
            <p:ph idx="1"/>
          </p:nvPr>
        </p:nvSpPr>
        <p:spPr>
          <a:xfrm>
            <a:off x="900112" y="2133601"/>
            <a:ext cx="7683505" cy="3931920"/>
          </a:xfrm>
        </p:spPr>
        <p:txBody>
          <a:bodyPr/>
          <a:lstStyle/>
          <a:p>
            <a:r>
              <a:rPr lang="en-US" dirty="0" smtClean="0"/>
              <a:t>Complete occlusion typically requires multiple staged procedures</a:t>
            </a:r>
          </a:p>
          <a:p>
            <a:r>
              <a:rPr lang="en-US" dirty="0" smtClean="0"/>
              <a:t>Vein graft can be placed between portal vein and CVC</a:t>
            </a:r>
            <a:endParaRPr lang="en-US" dirty="0"/>
          </a:p>
        </p:txBody>
      </p:sp>
    </p:spTree>
    <p:extLst>
      <p:ext uri="{BB962C8B-B14F-4D97-AF65-F5344CB8AC3E}">
        <p14:creationId xmlns:p14="http://schemas.microsoft.com/office/powerpoint/2010/main" val="41167190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Correction of intrahepatic PSSs</a:t>
            </a:r>
            <a:endParaRPr lang="en-US" dirty="0"/>
          </a:p>
        </p:txBody>
      </p:sp>
      <p:sp>
        <p:nvSpPr>
          <p:cNvPr id="3" name="Content Placeholder 2"/>
          <p:cNvSpPr>
            <a:spLocks noGrp="1"/>
          </p:cNvSpPr>
          <p:nvPr>
            <p:ph idx="1"/>
          </p:nvPr>
        </p:nvSpPr>
        <p:spPr/>
        <p:txBody>
          <a:bodyPr>
            <a:normAutofit fontScale="85000" lnSpcReduction="10000"/>
          </a:bodyPr>
          <a:lstStyle/>
          <a:p>
            <a:r>
              <a:rPr lang="en-US" dirty="0" err="1" smtClean="0"/>
              <a:t>Transvenous</a:t>
            </a:r>
            <a:r>
              <a:rPr lang="en-US" dirty="0" smtClean="0"/>
              <a:t> </a:t>
            </a:r>
            <a:r>
              <a:rPr lang="en-US" dirty="0" smtClean="0"/>
              <a:t>coil embolization </a:t>
            </a:r>
            <a:endParaRPr lang="en-US" dirty="0" smtClean="0"/>
          </a:p>
          <a:p>
            <a:pPr lvl="1"/>
            <a:r>
              <a:rPr lang="en-US" i="1" dirty="0" err="1" smtClean="0"/>
              <a:t>Transvenous</a:t>
            </a:r>
            <a:r>
              <a:rPr lang="en-US" i="1" dirty="0" smtClean="0"/>
              <a:t> coil </a:t>
            </a:r>
            <a:r>
              <a:rPr lang="en-US" i="1" dirty="0" err="1" smtClean="0"/>
              <a:t>embolisation</a:t>
            </a:r>
            <a:r>
              <a:rPr lang="en-US" i="1" dirty="0" smtClean="0"/>
              <a:t> for the treatment of single congenital </a:t>
            </a:r>
            <a:r>
              <a:rPr lang="en-US" i="1" dirty="0" err="1" smtClean="0"/>
              <a:t>portosystemic</a:t>
            </a:r>
            <a:r>
              <a:rPr lang="en-US" i="1" dirty="0" smtClean="0"/>
              <a:t> shunts in six dogs.</a:t>
            </a:r>
          </a:p>
          <a:p>
            <a:pPr lvl="2"/>
            <a:r>
              <a:rPr lang="en-US" dirty="0" err="1" smtClean="0"/>
              <a:t>Bussadori</a:t>
            </a:r>
            <a:r>
              <a:rPr lang="en-US" dirty="0"/>
              <a:t> </a:t>
            </a:r>
            <a:r>
              <a:rPr lang="en-US" dirty="0" smtClean="0"/>
              <a:t>R, et al; The Veterinary Journal 2008.</a:t>
            </a:r>
          </a:p>
          <a:p>
            <a:pPr lvl="2"/>
            <a:r>
              <a:rPr lang="en-US" dirty="0" smtClean="0"/>
              <a:t>Vascular venous approach using </a:t>
            </a:r>
            <a:r>
              <a:rPr lang="en-US" dirty="0" err="1" smtClean="0"/>
              <a:t>Seldinger</a:t>
            </a:r>
            <a:r>
              <a:rPr lang="en-US" dirty="0" smtClean="0"/>
              <a:t> technique in the femoral vein or saphenous vein</a:t>
            </a:r>
          </a:p>
          <a:p>
            <a:pPr lvl="2"/>
            <a:r>
              <a:rPr lang="en-US" dirty="0" smtClean="0"/>
              <a:t>Pigtail catheter with multiple holes placed in CVC</a:t>
            </a:r>
          </a:p>
          <a:p>
            <a:pPr lvl="2"/>
            <a:r>
              <a:rPr lang="en-US" dirty="0" smtClean="0"/>
              <a:t>After localization of the shunt, cobra-shaped angiographic catheter introduced into shunt via CVC and was pushed into portal vein</a:t>
            </a:r>
          </a:p>
          <a:p>
            <a:pPr lvl="2"/>
            <a:r>
              <a:rPr lang="en-US" dirty="0" smtClean="0"/>
              <a:t>Selective angiography of shunt performed</a:t>
            </a:r>
          </a:p>
          <a:p>
            <a:pPr lvl="2"/>
            <a:r>
              <a:rPr lang="en-US" dirty="0" smtClean="0"/>
              <a:t>Measured vena cava to choose appropriately sized stent</a:t>
            </a:r>
          </a:p>
          <a:p>
            <a:pPr lvl="2"/>
            <a:r>
              <a:rPr lang="en-US" dirty="0" smtClean="0"/>
              <a:t>Measured shunt to choose number of coils</a:t>
            </a:r>
          </a:p>
          <a:p>
            <a:pPr lvl="2"/>
            <a:r>
              <a:rPr lang="en-US" dirty="0" smtClean="0"/>
              <a:t>At regular intervals contrast injected to evaluate flow reduction</a:t>
            </a:r>
            <a:endParaRPr lang="en-US" dirty="0"/>
          </a:p>
        </p:txBody>
      </p:sp>
    </p:spTree>
    <p:extLst>
      <p:ext uri="{BB962C8B-B14F-4D97-AF65-F5344CB8AC3E}">
        <p14:creationId xmlns:p14="http://schemas.microsoft.com/office/powerpoint/2010/main" val="26089339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Correction of intrahepatic PSS</a:t>
            </a:r>
            <a:endParaRPr lang="en-US" dirty="0"/>
          </a:p>
        </p:txBody>
      </p:sp>
      <p:pic>
        <p:nvPicPr>
          <p:cNvPr id="4" name="Content Placeholder 3"/>
          <p:cNvPicPr>
            <a:picLocks noGrp="1" noChangeAspect="1"/>
          </p:cNvPicPr>
          <p:nvPr>
            <p:ph idx="1"/>
          </p:nvPr>
        </p:nvPicPr>
        <p:blipFill>
          <a:blip r:embed="rId3"/>
          <a:srcRect l="-40187" r="-40187"/>
          <a:stretch>
            <a:fillRect/>
          </a:stretch>
        </p:blipFill>
        <p:spPr>
          <a:xfrm>
            <a:off x="900113" y="2133600"/>
            <a:ext cx="7345362" cy="3932238"/>
          </a:xfrm>
        </p:spPr>
      </p:pic>
    </p:spTree>
    <p:extLst>
      <p:ext uri="{BB962C8B-B14F-4D97-AF65-F5344CB8AC3E}">
        <p14:creationId xmlns:p14="http://schemas.microsoft.com/office/powerpoint/2010/main" val="25131981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Correction of intrahepatic PSS</a:t>
            </a:r>
            <a:endParaRPr lang="en-US" dirty="0"/>
          </a:p>
        </p:txBody>
      </p:sp>
      <p:pic>
        <p:nvPicPr>
          <p:cNvPr id="4" name="Content Placeholder 3"/>
          <p:cNvPicPr>
            <a:picLocks noGrp="1" noChangeAspect="1"/>
          </p:cNvPicPr>
          <p:nvPr>
            <p:ph idx="1"/>
          </p:nvPr>
        </p:nvPicPr>
        <p:blipFill>
          <a:blip r:embed="rId3"/>
          <a:srcRect l="-45649" r="-45649"/>
          <a:stretch>
            <a:fillRect/>
          </a:stretch>
        </p:blipFill>
        <p:spPr/>
      </p:pic>
    </p:spTree>
    <p:extLst>
      <p:ext uri="{BB962C8B-B14F-4D97-AF65-F5344CB8AC3E}">
        <p14:creationId xmlns:p14="http://schemas.microsoft.com/office/powerpoint/2010/main" val="29146609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Correction of intrahepatic PSS</a:t>
            </a:r>
            <a:endParaRPr lang="en-US" dirty="0"/>
          </a:p>
        </p:txBody>
      </p:sp>
      <p:pic>
        <p:nvPicPr>
          <p:cNvPr id="4" name="Content Placeholder 3"/>
          <p:cNvPicPr>
            <a:picLocks noGrp="1" noChangeAspect="1"/>
          </p:cNvPicPr>
          <p:nvPr>
            <p:ph idx="1"/>
          </p:nvPr>
        </p:nvPicPr>
        <p:blipFill>
          <a:blip r:embed="rId3"/>
          <a:srcRect l="-43407" r="-43407"/>
          <a:stretch>
            <a:fillRect/>
          </a:stretch>
        </p:blipFill>
        <p:spPr/>
      </p:pic>
    </p:spTree>
    <p:extLst>
      <p:ext uri="{BB962C8B-B14F-4D97-AF65-F5344CB8AC3E}">
        <p14:creationId xmlns:p14="http://schemas.microsoft.com/office/powerpoint/2010/main" val="11252805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Correction of intrahepatic PSS</a:t>
            </a:r>
            <a:endParaRPr lang="en-US" dirty="0"/>
          </a:p>
        </p:txBody>
      </p:sp>
      <p:sp>
        <p:nvSpPr>
          <p:cNvPr id="3" name="Content Placeholder 2"/>
          <p:cNvSpPr>
            <a:spLocks noGrp="1"/>
          </p:cNvSpPr>
          <p:nvPr>
            <p:ph idx="1"/>
          </p:nvPr>
        </p:nvSpPr>
        <p:spPr>
          <a:xfrm>
            <a:off x="900112" y="2133601"/>
            <a:ext cx="7545800" cy="3931920"/>
          </a:xfrm>
        </p:spPr>
        <p:txBody>
          <a:bodyPr>
            <a:normAutofit fontScale="85000" lnSpcReduction="10000"/>
          </a:bodyPr>
          <a:lstStyle/>
          <a:p>
            <a:r>
              <a:rPr lang="en-US" i="1" dirty="0" smtClean="0"/>
              <a:t>Outcome associated with use of </a:t>
            </a:r>
            <a:r>
              <a:rPr lang="en-US" i="1" dirty="0" err="1" smtClean="0"/>
              <a:t>percutaneously</a:t>
            </a:r>
            <a:r>
              <a:rPr lang="en-US" i="1" dirty="0" smtClean="0"/>
              <a:t> controlled hydraulic </a:t>
            </a:r>
            <a:r>
              <a:rPr lang="en-US" i="1" dirty="0" err="1" smtClean="0"/>
              <a:t>occluder</a:t>
            </a:r>
            <a:r>
              <a:rPr lang="en-US" i="1" dirty="0" smtClean="0"/>
              <a:t> for treatment of dogs with intrahepatic </a:t>
            </a:r>
            <a:r>
              <a:rPr lang="en-US" i="1" dirty="0" err="1" smtClean="0"/>
              <a:t>portosystemic</a:t>
            </a:r>
            <a:r>
              <a:rPr lang="en-US" i="1" dirty="0" smtClean="0"/>
              <a:t> shunts</a:t>
            </a:r>
          </a:p>
          <a:p>
            <a:pPr lvl="1"/>
            <a:r>
              <a:rPr lang="en-US" dirty="0" err="1" smtClean="0"/>
              <a:t>Adin</a:t>
            </a:r>
            <a:r>
              <a:rPr lang="en-US" dirty="0"/>
              <a:t> </a:t>
            </a:r>
            <a:r>
              <a:rPr lang="en-US" dirty="0" smtClean="0"/>
              <a:t>CA, et al;  JAVMA 2006.</a:t>
            </a:r>
          </a:p>
          <a:p>
            <a:pPr lvl="1"/>
            <a:r>
              <a:rPr lang="en-US" dirty="0" smtClean="0"/>
              <a:t>Laparotomy performed and </a:t>
            </a:r>
            <a:r>
              <a:rPr lang="en-US" dirty="0" err="1" smtClean="0"/>
              <a:t>uninflated</a:t>
            </a:r>
            <a:r>
              <a:rPr lang="en-US" dirty="0" smtClean="0"/>
              <a:t> HO placed around portal vein branch leading to IHPSS</a:t>
            </a:r>
          </a:p>
          <a:p>
            <a:pPr lvl="1"/>
            <a:r>
              <a:rPr lang="en-US" dirty="0" smtClean="0"/>
              <a:t>After surgery 0.9% </a:t>
            </a:r>
            <a:r>
              <a:rPr lang="en-US" dirty="0" err="1" smtClean="0"/>
              <a:t>NaCl</a:t>
            </a:r>
            <a:r>
              <a:rPr lang="en-US" dirty="0" smtClean="0"/>
              <a:t> solution injected into SQ injection ports at 2, 4, 6, 8 weeks to achieve staged occlusion</a:t>
            </a:r>
          </a:p>
          <a:p>
            <a:pPr lvl="1"/>
            <a:r>
              <a:rPr lang="en-US" dirty="0" smtClean="0"/>
              <a:t>Implant revision required in 3 dogs</a:t>
            </a:r>
          </a:p>
          <a:p>
            <a:pPr lvl="1"/>
            <a:r>
              <a:rPr lang="en-US" dirty="0" smtClean="0"/>
              <a:t>Chemistry values and clinical signs improved in all</a:t>
            </a:r>
          </a:p>
          <a:p>
            <a:pPr lvl="2"/>
            <a:r>
              <a:rPr lang="en-US" dirty="0" smtClean="0"/>
              <a:t>6/10 PPBA within RR 2 weeks post-occlusion; 2 additional at 1 year</a:t>
            </a:r>
          </a:p>
          <a:p>
            <a:pPr lvl="2"/>
            <a:r>
              <a:rPr lang="en-US" dirty="0" smtClean="0"/>
              <a:t>5/10 had complete resolution 2 weeks post-occlusion</a:t>
            </a:r>
          </a:p>
          <a:p>
            <a:pPr lvl="2"/>
            <a:r>
              <a:rPr lang="en-US" dirty="0" smtClean="0"/>
              <a:t>8 alive with no recurrence of clinical signs at 22 months post-occlusion</a:t>
            </a:r>
            <a:endParaRPr lang="en-US" dirty="0"/>
          </a:p>
        </p:txBody>
      </p:sp>
    </p:spTree>
    <p:extLst>
      <p:ext uri="{BB962C8B-B14F-4D97-AF65-F5344CB8AC3E}">
        <p14:creationId xmlns:p14="http://schemas.microsoft.com/office/powerpoint/2010/main" val="17873159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Surgical correction of CPSS</a:t>
            </a:r>
            <a:endParaRPr lang="en-US" dirty="0"/>
          </a:p>
        </p:txBody>
      </p:sp>
      <p:sp>
        <p:nvSpPr>
          <p:cNvPr id="3" name="Content Placeholder 2"/>
          <p:cNvSpPr>
            <a:spLocks noGrp="1"/>
          </p:cNvSpPr>
          <p:nvPr>
            <p:ph idx="1"/>
          </p:nvPr>
        </p:nvSpPr>
        <p:spPr/>
        <p:txBody>
          <a:bodyPr/>
          <a:lstStyle/>
          <a:p>
            <a:r>
              <a:rPr lang="en-US" i="1" dirty="0" smtClean="0"/>
              <a:t>Hepatic volume measurements in dogs with </a:t>
            </a:r>
            <a:r>
              <a:rPr lang="en-US" i="1" dirty="0" err="1" smtClean="0"/>
              <a:t>extrahepatic</a:t>
            </a:r>
            <a:r>
              <a:rPr lang="en-US" i="1" dirty="0" smtClean="0"/>
              <a:t> congenital </a:t>
            </a:r>
            <a:r>
              <a:rPr lang="en-US" i="1" dirty="0" err="1" smtClean="0"/>
              <a:t>portosystemic</a:t>
            </a:r>
            <a:r>
              <a:rPr lang="en-US" i="1" dirty="0" smtClean="0"/>
              <a:t> shunts before and after surgical attenuation</a:t>
            </a:r>
          </a:p>
          <a:p>
            <a:pPr lvl="1"/>
            <a:r>
              <a:rPr lang="en-US" dirty="0" err="1" smtClean="0"/>
              <a:t>Kummeling</a:t>
            </a:r>
            <a:r>
              <a:rPr lang="en-US" dirty="0" smtClean="0"/>
              <a:t> A, et al.  JVIM 2010.</a:t>
            </a:r>
          </a:p>
          <a:p>
            <a:pPr lvl="1"/>
            <a:r>
              <a:rPr lang="en-US" dirty="0" smtClean="0"/>
              <a:t>Pre-op median liver volume 18.2cm3/kg BW</a:t>
            </a:r>
          </a:p>
          <a:p>
            <a:pPr lvl="1"/>
            <a:r>
              <a:rPr lang="en-US" dirty="0" smtClean="0"/>
              <a:t>2 month post-op median liver volume 28.8cm3/kg BW</a:t>
            </a:r>
          </a:p>
          <a:p>
            <a:pPr lvl="1"/>
            <a:r>
              <a:rPr lang="en-US" dirty="0" smtClean="0"/>
              <a:t>Growth highest between days 0 and 8</a:t>
            </a:r>
          </a:p>
          <a:p>
            <a:pPr lvl="1"/>
            <a:r>
              <a:rPr lang="en-US" dirty="0" smtClean="0"/>
              <a:t>No significant difference in growth between dogs with complete/partial shunt closure or complete/partial metabolic recovery</a:t>
            </a:r>
          </a:p>
          <a:p>
            <a:pPr lvl="1"/>
            <a:endParaRPr lang="en-US" dirty="0" smtClean="0"/>
          </a:p>
        </p:txBody>
      </p:sp>
    </p:spTree>
    <p:extLst>
      <p:ext uri="{BB962C8B-B14F-4D97-AF65-F5344CB8AC3E}">
        <p14:creationId xmlns:p14="http://schemas.microsoft.com/office/powerpoint/2010/main" val="232782338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Surgical correction of CPSS</a:t>
            </a:r>
            <a:endParaRPr lang="en-US" dirty="0"/>
          </a:p>
        </p:txBody>
      </p:sp>
      <p:sp>
        <p:nvSpPr>
          <p:cNvPr id="3" name="Content Placeholder 2"/>
          <p:cNvSpPr>
            <a:spLocks noGrp="1"/>
          </p:cNvSpPr>
          <p:nvPr>
            <p:ph idx="1"/>
          </p:nvPr>
        </p:nvSpPr>
        <p:spPr/>
        <p:txBody>
          <a:bodyPr>
            <a:normAutofit lnSpcReduction="10000"/>
          </a:bodyPr>
          <a:lstStyle/>
          <a:p>
            <a:r>
              <a:rPr lang="en-US" i="1" dirty="0" smtClean="0"/>
              <a:t>Clinical outcome of congenital </a:t>
            </a:r>
            <a:r>
              <a:rPr lang="en-US" i="1" dirty="0" err="1" smtClean="0"/>
              <a:t>extrahepatic</a:t>
            </a:r>
            <a:r>
              <a:rPr lang="en-US" i="1" dirty="0" smtClean="0"/>
              <a:t> </a:t>
            </a:r>
            <a:r>
              <a:rPr lang="en-US" i="1" dirty="0" err="1" smtClean="0"/>
              <a:t>portosystemic</a:t>
            </a:r>
            <a:r>
              <a:rPr lang="en-US" i="1" dirty="0" smtClean="0"/>
              <a:t> shunt attenuation in dogs five years and older: 17 cases (1992-2005).</a:t>
            </a:r>
          </a:p>
          <a:p>
            <a:pPr lvl="1"/>
            <a:r>
              <a:rPr lang="en-US" dirty="0" smtClean="0"/>
              <a:t>Worley DR, et al.  JAVMA 2008.</a:t>
            </a:r>
          </a:p>
          <a:p>
            <a:pPr lvl="1"/>
            <a:r>
              <a:rPr lang="en-US" dirty="0" smtClean="0"/>
              <a:t>2 dogs died post-op</a:t>
            </a:r>
          </a:p>
          <a:p>
            <a:pPr lvl="1"/>
            <a:r>
              <a:rPr lang="en-US" dirty="0" smtClean="0"/>
              <a:t>Follow-up info available for 13 dogs (6-120 months)</a:t>
            </a:r>
          </a:p>
          <a:p>
            <a:pPr lvl="2"/>
            <a:r>
              <a:rPr lang="en-US" dirty="0" smtClean="0"/>
              <a:t>At median of 23 months serum bile acids had normalized in 5/8 </a:t>
            </a:r>
          </a:p>
          <a:p>
            <a:pPr lvl="2"/>
            <a:r>
              <a:rPr lang="en-US" dirty="0" smtClean="0"/>
              <a:t>At median of 25 months ammonia had normalized in 3/5</a:t>
            </a:r>
          </a:p>
          <a:p>
            <a:pPr lvl="2"/>
            <a:r>
              <a:rPr lang="en-US" dirty="0" smtClean="0"/>
              <a:t>Dogs with abnormal testing had no </a:t>
            </a:r>
            <a:r>
              <a:rPr lang="en-US" dirty="0" err="1" smtClean="0"/>
              <a:t>neuro</a:t>
            </a:r>
            <a:r>
              <a:rPr lang="en-US" dirty="0" smtClean="0"/>
              <a:t> signs</a:t>
            </a:r>
          </a:p>
          <a:p>
            <a:pPr lvl="2"/>
            <a:r>
              <a:rPr lang="en-US" dirty="0" smtClean="0"/>
              <a:t>Median long-term survival 72 months</a:t>
            </a:r>
          </a:p>
          <a:p>
            <a:pPr lvl="2"/>
            <a:endParaRPr lang="en-US" dirty="0"/>
          </a:p>
        </p:txBody>
      </p:sp>
    </p:spTree>
    <p:extLst>
      <p:ext uri="{BB962C8B-B14F-4D97-AF65-F5344CB8AC3E}">
        <p14:creationId xmlns:p14="http://schemas.microsoft.com/office/powerpoint/2010/main" val="403014247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Outcome grades</a:t>
            </a:r>
            <a:endParaRPr lang="en-US" dirty="0"/>
          </a:p>
        </p:txBody>
      </p:sp>
      <p:sp>
        <p:nvSpPr>
          <p:cNvPr id="3" name="Content Placeholder 2"/>
          <p:cNvSpPr>
            <a:spLocks noGrp="1"/>
          </p:cNvSpPr>
          <p:nvPr>
            <p:ph idx="1"/>
          </p:nvPr>
        </p:nvSpPr>
        <p:spPr>
          <a:xfrm>
            <a:off x="900112" y="2133601"/>
            <a:ext cx="7779338" cy="3931920"/>
          </a:xfrm>
        </p:spPr>
        <p:txBody>
          <a:bodyPr/>
          <a:lstStyle/>
          <a:p>
            <a:r>
              <a:rPr lang="en-US" dirty="0" smtClean="0"/>
              <a:t>Excellent: clinically normal dog with no medical management of hepatic encephalopathy</a:t>
            </a:r>
          </a:p>
          <a:p>
            <a:r>
              <a:rPr lang="en-US" dirty="0" smtClean="0"/>
              <a:t>Good: clinically normal dog receiving medical management of hepatic encephalopathy</a:t>
            </a:r>
          </a:p>
          <a:p>
            <a:r>
              <a:rPr lang="en-US" dirty="0" smtClean="0"/>
              <a:t>Poor: clinical signs attributable to CEHPSS or any dogs that died during short-term postoperative period</a:t>
            </a:r>
            <a:endParaRPr lang="en-US" dirty="0"/>
          </a:p>
        </p:txBody>
      </p:sp>
    </p:spTree>
    <p:extLst>
      <p:ext uri="{BB962C8B-B14F-4D97-AF65-F5344CB8AC3E}">
        <p14:creationId xmlns:p14="http://schemas.microsoft.com/office/powerpoint/2010/main" val="13338333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Embryology</a:t>
            </a:r>
            <a:endParaRPr lang="en-US" dirty="0"/>
          </a:p>
        </p:txBody>
      </p:sp>
      <p:sp>
        <p:nvSpPr>
          <p:cNvPr id="3" name="Content Placeholder 2"/>
          <p:cNvSpPr>
            <a:spLocks noGrp="1"/>
          </p:cNvSpPr>
          <p:nvPr>
            <p:ph idx="1"/>
          </p:nvPr>
        </p:nvSpPr>
        <p:spPr>
          <a:xfrm>
            <a:off x="748909" y="2133601"/>
            <a:ext cx="7345363" cy="3931920"/>
          </a:xfrm>
        </p:spPr>
        <p:txBody>
          <a:bodyPr>
            <a:normAutofit fontScale="92500" lnSpcReduction="10000"/>
          </a:bodyPr>
          <a:lstStyle/>
          <a:p>
            <a:r>
              <a:rPr lang="en-US" dirty="0" smtClean="0"/>
              <a:t>Congenital </a:t>
            </a:r>
            <a:r>
              <a:rPr lang="en-US" dirty="0" err="1" smtClean="0"/>
              <a:t>extrahepatic</a:t>
            </a:r>
            <a:r>
              <a:rPr lang="en-US" dirty="0" smtClean="0"/>
              <a:t> </a:t>
            </a:r>
            <a:r>
              <a:rPr lang="en-US" dirty="0" err="1" smtClean="0"/>
              <a:t>portosystemic</a:t>
            </a:r>
            <a:r>
              <a:rPr lang="en-US" dirty="0" smtClean="0"/>
              <a:t> shunts</a:t>
            </a:r>
          </a:p>
          <a:p>
            <a:pPr lvl="1"/>
            <a:r>
              <a:rPr lang="en-US" dirty="0" smtClean="0"/>
              <a:t>Usually single vessels that connect portal vein to systemic circulation</a:t>
            </a:r>
          </a:p>
          <a:p>
            <a:pPr lvl="1"/>
            <a:r>
              <a:rPr lang="en-US" dirty="0" smtClean="0"/>
              <a:t>Connect the cardinal and </a:t>
            </a:r>
            <a:r>
              <a:rPr lang="en-US" dirty="0" err="1" smtClean="0"/>
              <a:t>vitelline</a:t>
            </a:r>
            <a:r>
              <a:rPr lang="en-US" dirty="0" smtClean="0"/>
              <a:t> venous systems</a:t>
            </a:r>
          </a:p>
          <a:p>
            <a:r>
              <a:rPr lang="en-US" dirty="0" smtClean="0"/>
              <a:t>Intrahepatic </a:t>
            </a:r>
            <a:r>
              <a:rPr lang="en-US" dirty="0" err="1" smtClean="0"/>
              <a:t>portosystemic</a:t>
            </a:r>
            <a:r>
              <a:rPr lang="en-US" dirty="0" smtClean="0"/>
              <a:t> shunts</a:t>
            </a:r>
          </a:p>
          <a:p>
            <a:pPr lvl="1"/>
            <a:r>
              <a:rPr lang="en-US" dirty="0" smtClean="0"/>
              <a:t>Connect portal vein branches to hepatic veins or CVC</a:t>
            </a:r>
          </a:p>
          <a:p>
            <a:pPr lvl="1"/>
            <a:r>
              <a:rPr lang="en-US" dirty="0"/>
              <a:t>Many result from failure of the </a:t>
            </a:r>
            <a:r>
              <a:rPr lang="en-US" dirty="0" err="1"/>
              <a:t>ductus</a:t>
            </a:r>
            <a:r>
              <a:rPr lang="en-US" dirty="0"/>
              <a:t> </a:t>
            </a:r>
            <a:r>
              <a:rPr lang="en-US" dirty="0" err="1"/>
              <a:t>venosus</a:t>
            </a:r>
            <a:r>
              <a:rPr lang="en-US" dirty="0"/>
              <a:t> to </a:t>
            </a:r>
            <a:r>
              <a:rPr lang="en-US" dirty="0" smtClean="0"/>
              <a:t>close</a:t>
            </a:r>
          </a:p>
          <a:p>
            <a:r>
              <a:rPr lang="en-US" dirty="0" err="1" smtClean="0"/>
              <a:t>Arterioportal</a:t>
            </a:r>
            <a:r>
              <a:rPr lang="en-US" dirty="0" smtClean="0"/>
              <a:t> fistulae</a:t>
            </a:r>
          </a:p>
          <a:p>
            <a:pPr lvl="1"/>
            <a:r>
              <a:rPr lang="en-US" dirty="0" smtClean="0"/>
              <a:t>Connect hepatic arterial blood supply and portal venous blood supply</a:t>
            </a:r>
            <a:endParaRPr lang="en-US" dirty="0"/>
          </a:p>
          <a:p>
            <a:pPr lvl="1"/>
            <a:endParaRPr lang="en-US" dirty="0" smtClean="0"/>
          </a:p>
        </p:txBody>
      </p:sp>
    </p:spTree>
    <p:extLst>
      <p:ext uri="{BB962C8B-B14F-4D97-AF65-F5344CB8AC3E}">
        <p14:creationId xmlns:p14="http://schemas.microsoft.com/office/powerpoint/2010/main" val="57753949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Complications of surgery</a:t>
            </a:r>
            <a:endParaRPr lang="en-US" dirty="0"/>
          </a:p>
        </p:txBody>
      </p:sp>
      <p:sp>
        <p:nvSpPr>
          <p:cNvPr id="3" name="Content Placeholder 2"/>
          <p:cNvSpPr>
            <a:spLocks noGrp="1"/>
          </p:cNvSpPr>
          <p:nvPr>
            <p:ph idx="1"/>
          </p:nvPr>
        </p:nvSpPr>
        <p:spPr/>
        <p:txBody>
          <a:bodyPr/>
          <a:lstStyle/>
          <a:p>
            <a:r>
              <a:rPr lang="en-US" dirty="0" smtClean="0"/>
              <a:t>Portal hypertension</a:t>
            </a:r>
          </a:p>
          <a:p>
            <a:r>
              <a:rPr lang="en-US" dirty="0" smtClean="0"/>
              <a:t>Hypoglycemia</a:t>
            </a:r>
          </a:p>
          <a:p>
            <a:pPr lvl="1"/>
            <a:r>
              <a:rPr lang="en-US" i="1" dirty="0" smtClean="0"/>
              <a:t>Adrenal response to adrenocorticotropic hormone in dogs before and after surgical attenuation of a single congenital </a:t>
            </a:r>
            <a:r>
              <a:rPr lang="en-US" i="1" dirty="0" err="1" smtClean="0"/>
              <a:t>portosystemic</a:t>
            </a:r>
            <a:r>
              <a:rPr lang="en-US" i="1" dirty="0" smtClean="0"/>
              <a:t> shunt</a:t>
            </a:r>
          </a:p>
          <a:p>
            <a:pPr lvl="2"/>
            <a:r>
              <a:rPr lang="en-US" dirty="0" err="1" smtClean="0"/>
              <a:t>Holford</a:t>
            </a:r>
            <a:r>
              <a:rPr lang="en-US" dirty="0" smtClean="0"/>
              <a:t> AL; JVIM 2008.</a:t>
            </a:r>
            <a:endParaRPr lang="en-US" dirty="0"/>
          </a:p>
          <a:p>
            <a:r>
              <a:rPr lang="en-US" dirty="0" smtClean="0"/>
              <a:t>Failure of attenuation</a:t>
            </a:r>
            <a:endParaRPr lang="en-US" dirty="0"/>
          </a:p>
        </p:txBody>
      </p:sp>
    </p:spTree>
    <p:extLst>
      <p:ext uri="{BB962C8B-B14F-4D97-AF65-F5344CB8AC3E}">
        <p14:creationId xmlns:p14="http://schemas.microsoft.com/office/powerpoint/2010/main" val="205130333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Feline PSSs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Complete ligation only possible in 1/3 cases</a:t>
            </a:r>
          </a:p>
          <a:p>
            <a:r>
              <a:rPr lang="en-US" dirty="0" smtClean="0"/>
              <a:t>Prognosis after partial surgical ligation less favorable</a:t>
            </a:r>
          </a:p>
          <a:p>
            <a:pPr lvl="1"/>
            <a:r>
              <a:rPr lang="en-US" dirty="0" smtClean="0"/>
              <a:t>Only 57% of 22 cats had a good to excellent outcome</a:t>
            </a:r>
          </a:p>
          <a:p>
            <a:pPr lvl="2"/>
            <a:r>
              <a:rPr lang="en-US" dirty="0" smtClean="0"/>
              <a:t>Persistence/recurrence of clinical signs</a:t>
            </a:r>
          </a:p>
          <a:p>
            <a:r>
              <a:rPr lang="en-US" dirty="0" smtClean="0"/>
              <a:t>11% mortality rate</a:t>
            </a:r>
          </a:p>
          <a:p>
            <a:r>
              <a:rPr lang="en-US" dirty="0" smtClean="0"/>
              <a:t>Staged attempts/gradual occlusion recommended</a:t>
            </a:r>
          </a:p>
          <a:p>
            <a:pPr lvl="1"/>
            <a:r>
              <a:rPr lang="en-US" dirty="0" err="1" smtClean="0"/>
              <a:t>Ameroid</a:t>
            </a:r>
            <a:r>
              <a:rPr lang="en-US" dirty="0" smtClean="0"/>
              <a:t> constrictors</a:t>
            </a:r>
          </a:p>
          <a:p>
            <a:pPr lvl="2"/>
            <a:r>
              <a:rPr lang="en-US" dirty="0" smtClean="0"/>
              <a:t>33-77% post-operative complications: central blindness, hyperthermia, seizures frenzied behavior</a:t>
            </a:r>
          </a:p>
          <a:p>
            <a:pPr lvl="2"/>
            <a:r>
              <a:rPr lang="en-US" dirty="0" smtClean="0"/>
              <a:t>Low mortality rate (0-4%)</a:t>
            </a:r>
          </a:p>
          <a:p>
            <a:pPr lvl="2"/>
            <a:r>
              <a:rPr lang="en-US" dirty="0" smtClean="0"/>
              <a:t>Persistent shunting common (57%)</a:t>
            </a:r>
          </a:p>
          <a:p>
            <a:pPr lvl="2"/>
            <a:endParaRPr lang="en-US" dirty="0"/>
          </a:p>
        </p:txBody>
      </p:sp>
    </p:spTree>
    <p:extLst>
      <p:ext uri="{BB962C8B-B14F-4D97-AF65-F5344CB8AC3E}">
        <p14:creationId xmlns:p14="http://schemas.microsoft.com/office/powerpoint/2010/main" val="34249053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Feline PSSs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&lt;10% intrahepatic</a:t>
            </a:r>
          </a:p>
          <a:p>
            <a:pPr lvl="1"/>
            <a:r>
              <a:rPr lang="en-US" dirty="0" smtClean="0"/>
              <a:t>Left-sided intrahepatic shunt (PDV) most </a:t>
            </a:r>
            <a:r>
              <a:rPr lang="en-US" dirty="0" smtClean="0"/>
              <a:t>common</a:t>
            </a:r>
          </a:p>
          <a:p>
            <a:r>
              <a:rPr lang="en-US" i="1" dirty="0" smtClean="0"/>
              <a:t>Complications and long-term outcomes of the ligation of congenital </a:t>
            </a:r>
            <a:r>
              <a:rPr lang="en-US" i="1" dirty="0" err="1" smtClean="0"/>
              <a:t>portosystemic</a:t>
            </a:r>
            <a:r>
              <a:rPr lang="en-US" i="1" dirty="0" smtClean="0"/>
              <a:t> shunts in 49 cats</a:t>
            </a:r>
          </a:p>
          <a:p>
            <a:pPr lvl="1"/>
            <a:r>
              <a:rPr lang="en-US" dirty="0" smtClean="0"/>
              <a:t>Lipscomb VJ; Veterinary Record 2007.</a:t>
            </a:r>
          </a:p>
          <a:p>
            <a:pPr lvl="1"/>
            <a:r>
              <a:rPr lang="en-US" dirty="0" smtClean="0"/>
              <a:t>2/49 cats died </a:t>
            </a:r>
            <a:r>
              <a:rPr lang="en-US" dirty="0" err="1" smtClean="0"/>
              <a:t>perioperatively</a:t>
            </a:r>
            <a:endParaRPr lang="en-US" dirty="0" smtClean="0"/>
          </a:p>
          <a:p>
            <a:pPr lvl="1"/>
            <a:r>
              <a:rPr lang="en-US" dirty="0" smtClean="0"/>
              <a:t>30/36 (83%) cats for which long-term follow-up information was available were alive at a median follow-up period of 47 months (6-105 months)</a:t>
            </a:r>
          </a:p>
          <a:p>
            <a:pPr lvl="2"/>
            <a:r>
              <a:rPr lang="en-US" dirty="0" smtClean="0"/>
              <a:t>Outcome excellent in 20 of them and good in 7</a:t>
            </a:r>
          </a:p>
          <a:p>
            <a:pPr lvl="1"/>
            <a:r>
              <a:rPr lang="en-US" dirty="0" smtClean="0"/>
              <a:t>18 cats (37%) developed neurologic signs</a:t>
            </a:r>
          </a:p>
          <a:p>
            <a:pPr lvl="2"/>
            <a:r>
              <a:rPr lang="en-US" dirty="0" smtClean="0"/>
              <a:t>10/18 cats recovered completely</a:t>
            </a:r>
            <a:endParaRPr lang="en-US" dirty="0"/>
          </a:p>
        </p:txBody>
      </p:sp>
    </p:spTree>
    <p:extLst>
      <p:ext uri="{BB962C8B-B14F-4D97-AF65-F5344CB8AC3E}">
        <p14:creationId xmlns:p14="http://schemas.microsoft.com/office/powerpoint/2010/main" val="332716927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Medical management</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21948855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Diet</a:t>
            </a:r>
            <a:endParaRPr lang="en-US" dirty="0"/>
          </a:p>
        </p:txBody>
      </p:sp>
      <p:sp>
        <p:nvSpPr>
          <p:cNvPr id="3" name="Content Placeholder 2"/>
          <p:cNvSpPr>
            <a:spLocks noGrp="1"/>
          </p:cNvSpPr>
          <p:nvPr>
            <p:ph idx="1"/>
          </p:nvPr>
        </p:nvSpPr>
        <p:spPr/>
        <p:txBody>
          <a:bodyPr/>
          <a:lstStyle/>
          <a:p>
            <a:r>
              <a:rPr lang="en-US" dirty="0" smtClean="0"/>
              <a:t>In one </a:t>
            </a:r>
            <a:r>
              <a:rPr lang="en-US" dirty="0" err="1" smtClean="0"/>
              <a:t>prospectie</a:t>
            </a:r>
            <a:r>
              <a:rPr lang="en-US" dirty="0" smtClean="0"/>
              <a:t> trial in dogs with experimentally induced </a:t>
            </a:r>
            <a:r>
              <a:rPr lang="en-US" dirty="0" err="1" smtClean="0"/>
              <a:t>portosystemic</a:t>
            </a:r>
            <a:r>
              <a:rPr lang="en-US" dirty="0" smtClean="0"/>
              <a:t> shunts, minimum daily recommended protein requirement in adult dogs was 2.1g crude protein/kg/day </a:t>
            </a:r>
          </a:p>
          <a:p>
            <a:r>
              <a:rPr lang="en-US" dirty="0" smtClean="0"/>
              <a:t>Source- soy-based protein (double-blinded crossover study)- less </a:t>
            </a:r>
            <a:r>
              <a:rPr lang="en-US" dirty="0" err="1" smtClean="0"/>
              <a:t>ammoniagenic</a:t>
            </a:r>
            <a:endParaRPr lang="en-US" dirty="0"/>
          </a:p>
        </p:txBody>
      </p:sp>
    </p:spTree>
    <p:extLst>
      <p:ext uri="{BB962C8B-B14F-4D97-AF65-F5344CB8AC3E}">
        <p14:creationId xmlns:p14="http://schemas.microsoft.com/office/powerpoint/2010/main" val="34361628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Medical management</a:t>
            </a:r>
            <a:endParaRPr lang="en-US" dirty="0"/>
          </a:p>
        </p:txBody>
      </p:sp>
      <p:sp>
        <p:nvSpPr>
          <p:cNvPr id="3" name="Content Placeholder 2"/>
          <p:cNvSpPr>
            <a:spLocks noGrp="1"/>
          </p:cNvSpPr>
          <p:nvPr>
            <p:ph idx="1"/>
          </p:nvPr>
        </p:nvSpPr>
        <p:spPr/>
        <p:txBody>
          <a:bodyPr/>
          <a:lstStyle/>
          <a:p>
            <a:r>
              <a:rPr lang="en-US" dirty="0" smtClean="0"/>
              <a:t>Retrospective case series</a:t>
            </a:r>
          </a:p>
          <a:p>
            <a:pPr lvl="1"/>
            <a:r>
              <a:rPr lang="en-US" dirty="0" smtClean="0"/>
              <a:t>Managed with multimodal therapy</a:t>
            </a:r>
          </a:p>
          <a:p>
            <a:pPr lvl="2"/>
            <a:r>
              <a:rPr lang="en-US" dirty="0" smtClean="0"/>
              <a:t>Antimicrobials such as metronidazole or neomycin</a:t>
            </a:r>
          </a:p>
          <a:p>
            <a:pPr lvl="2"/>
            <a:r>
              <a:rPr lang="en-US" dirty="0" err="1" smtClean="0"/>
              <a:t>Nonabsorbable</a:t>
            </a:r>
            <a:r>
              <a:rPr lang="en-US" dirty="0" smtClean="0"/>
              <a:t> disaccharides such as lactulose</a:t>
            </a:r>
          </a:p>
          <a:p>
            <a:pPr lvl="2"/>
            <a:r>
              <a:rPr lang="en-US" dirty="0" smtClean="0"/>
              <a:t>Diet with moderate protein restriction</a:t>
            </a:r>
          </a:p>
          <a:p>
            <a:pPr lvl="1"/>
            <a:endParaRPr lang="en-US" dirty="0"/>
          </a:p>
        </p:txBody>
      </p:sp>
    </p:spTree>
    <p:extLst>
      <p:ext uri="{BB962C8B-B14F-4D97-AF65-F5344CB8AC3E}">
        <p14:creationId xmlns:p14="http://schemas.microsoft.com/office/powerpoint/2010/main" val="369752450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Surgical vs. medical management</a:t>
            </a:r>
            <a:endParaRPr lang="en-US" dirty="0"/>
          </a:p>
        </p:txBody>
      </p:sp>
      <p:sp>
        <p:nvSpPr>
          <p:cNvPr id="3" name="Content Placeholder 2"/>
          <p:cNvSpPr>
            <a:spLocks noGrp="1"/>
          </p:cNvSpPr>
          <p:nvPr>
            <p:ph idx="1"/>
          </p:nvPr>
        </p:nvSpPr>
        <p:spPr/>
        <p:txBody>
          <a:bodyPr/>
          <a:lstStyle/>
          <a:p>
            <a:r>
              <a:rPr lang="en-US" i="1" dirty="0" smtClean="0"/>
              <a:t>Comparison of survival after surgical or medical treatment in dogs with congenital </a:t>
            </a:r>
            <a:r>
              <a:rPr lang="en-US" i="1" dirty="0" err="1" smtClean="0"/>
              <a:t>portosystemic</a:t>
            </a:r>
            <a:r>
              <a:rPr lang="en-US" i="1" dirty="0" smtClean="0"/>
              <a:t> shunt.</a:t>
            </a:r>
          </a:p>
          <a:p>
            <a:pPr lvl="1"/>
            <a:r>
              <a:rPr lang="en-US" dirty="0" err="1" smtClean="0"/>
              <a:t>Greenhalgh</a:t>
            </a:r>
            <a:r>
              <a:rPr lang="en-US" dirty="0"/>
              <a:t> </a:t>
            </a:r>
            <a:r>
              <a:rPr lang="en-US" dirty="0" smtClean="0"/>
              <a:t>SN, et al.; JAVMA 2010.</a:t>
            </a:r>
          </a:p>
          <a:p>
            <a:pPr lvl="1"/>
            <a:r>
              <a:rPr lang="en-US" dirty="0" smtClean="0"/>
              <a:t>27 dogs treated medically- mortality rate 48.1% (13/27 dogs)</a:t>
            </a:r>
          </a:p>
          <a:p>
            <a:pPr lvl="2"/>
            <a:r>
              <a:rPr lang="en-US" dirty="0" smtClean="0"/>
              <a:t>29.6% (8/27) died of shunt-related causes </a:t>
            </a:r>
          </a:p>
          <a:p>
            <a:pPr lvl="1"/>
            <a:r>
              <a:rPr lang="en-US" dirty="0" smtClean="0"/>
              <a:t>99 dogs treated surgically- mortality rate 12.1% (12/99 dogs)</a:t>
            </a:r>
          </a:p>
          <a:p>
            <a:pPr lvl="2"/>
            <a:r>
              <a:rPr lang="en-US" dirty="0" smtClean="0"/>
              <a:t>10.1% (10/99) died of shunt-related causes</a:t>
            </a:r>
          </a:p>
        </p:txBody>
      </p:sp>
    </p:spTree>
    <p:extLst>
      <p:ext uri="{BB962C8B-B14F-4D97-AF65-F5344CB8AC3E}">
        <p14:creationId xmlns:p14="http://schemas.microsoft.com/office/powerpoint/2010/main" val="276095418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Prognosis</a:t>
            </a:r>
            <a:endParaRPr lang="en-US" dirty="0"/>
          </a:p>
        </p:txBody>
      </p:sp>
      <p:sp>
        <p:nvSpPr>
          <p:cNvPr id="3" name="Content Placeholder 2"/>
          <p:cNvSpPr>
            <a:spLocks noGrp="1"/>
          </p:cNvSpPr>
          <p:nvPr>
            <p:ph idx="1"/>
          </p:nvPr>
        </p:nvSpPr>
        <p:spPr/>
        <p:txBody>
          <a:bodyPr/>
          <a:lstStyle/>
          <a:p>
            <a:r>
              <a:rPr lang="en-US" dirty="0" smtClean="0"/>
              <a:t>Younger age at diagnosis, low BUN, </a:t>
            </a:r>
            <a:r>
              <a:rPr lang="en-US" dirty="0" err="1" smtClean="0"/>
              <a:t>hypoproteinemia</a:t>
            </a:r>
            <a:r>
              <a:rPr lang="en-US" dirty="0" smtClean="0"/>
              <a:t>, low PCV- negative prognostic indicators</a:t>
            </a:r>
            <a:endParaRPr lang="en-US" dirty="0"/>
          </a:p>
        </p:txBody>
      </p:sp>
    </p:spTree>
    <p:extLst>
      <p:ext uri="{BB962C8B-B14F-4D97-AF65-F5344CB8AC3E}">
        <p14:creationId xmlns:p14="http://schemas.microsoft.com/office/powerpoint/2010/main" val="2648849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Signalment</a:t>
            </a:r>
            <a:endParaRPr lang="en-US" dirty="0"/>
          </a:p>
        </p:txBody>
      </p:sp>
      <p:sp>
        <p:nvSpPr>
          <p:cNvPr id="3" name="Content Placeholder 2"/>
          <p:cNvSpPr>
            <a:spLocks noGrp="1"/>
          </p:cNvSpPr>
          <p:nvPr>
            <p:ph idx="1"/>
          </p:nvPr>
        </p:nvSpPr>
        <p:spPr/>
        <p:txBody>
          <a:bodyPr/>
          <a:lstStyle/>
          <a:p>
            <a:r>
              <a:rPr lang="en-US" dirty="0"/>
              <a:t>P</a:t>
            </a:r>
            <a:r>
              <a:rPr lang="en-US" dirty="0" smtClean="0"/>
              <a:t>resent &lt; 2 y/o</a:t>
            </a:r>
          </a:p>
          <a:p>
            <a:r>
              <a:rPr lang="en-US" dirty="0" smtClean="0"/>
              <a:t>Male predisposition???</a:t>
            </a:r>
          </a:p>
          <a:p>
            <a:r>
              <a:rPr lang="en-US" dirty="0" smtClean="0"/>
              <a:t>Breed predisposition: </a:t>
            </a:r>
            <a:r>
              <a:rPr lang="en-US" dirty="0" err="1" smtClean="0"/>
              <a:t>Havanese</a:t>
            </a:r>
            <a:r>
              <a:rPr lang="en-US" dirty="0" smtClean="0"/>
              <a:t>, Yorkshire terrier, Maltese, </a:t>
            </a:r>
            <a:r>
              <a:rPr lang="en-US" dirty="0" err="1" smtClean="0"/>
              <a:t>Dandie</a:t>
            </a:r>
            <a:r>
              <a:rPr lang="en-US" dirty="0" smtClean="0"/>
              <a:t> </a:t>
            </a:r>
            <a:r>
              <a:rPr lang="en-US" dirty="0" err="1" smtClean="0"/>
              <a:t>Dinmont</a:t>
            </a:r>
            <a:r>
              <a:rPr lang="en-US" dirty="0" smtClean="0"/>
              <a:t> terrier, Pug, miniature schnauzer</a:t>
            </a:r>
          </a:p>
          <a:p>
            <a:pPr lvl="1"/>
            <a:r>
              <a:rPr lang="en-US" dirty="0" smtClean="0"/>
              <a:t>Large, purebred dogs- intrahepatic PSS</a:t>
            </a:r>
          </a:p>
          <a:p>
            <a:r>
              <a:rPr lang="en-US" dirty="0" smtClean="0"/>
              <a:t>Less common in cats</a:t>
            </a:r>
          </a:p>
          <a:p>
            <a:endParaRPr lang="en-US" dirty="0" smtClean="0"/>
          </a:p>
          <a:p>
            <a:endParaRPr lang="en-US" dirty="0"/>
          </a:p>
        </p:txBody>
      </p:sp>
    </p:spTree>
    <p:extLst>
      <p:ext uri="{BB962C8B-B14F-4D97-AF65-F5344CB8AC3E}">
        <p14:creationId xmlns:p14="http://schemas.microsoft.com/office/powerpoint/2010/main" val="2872784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Signalment</a:t>
            </a:r>
            <a:endParaRPr lang="en-US" dirty="0"/>
          </a:p>
        </p:txBody>
      </p:sp>
      <p:sp>
        <p:nvSpPr>
          <p:cNvPr id="3" name="Content Placeholder 2"/>
          <p:cNvSpPr>
            <a:spLocks noGrp="1"/>
          </p:cNvSpPr>
          <p:nvPr>
            <p:ph idx="1"/>
          </p:nvPr>
        </p:nvSpPr>
        <p:spPr/>
        <p:txBody>
          <a:bodyPr/>
          <a:lstStyle/>
          <a:p>
            <a:r>
              <a:rPr lang="en-US" i="1" dirty="0" smtClean="0"/>
              <a:t>Diagnosis of congenital </a:t>
            </a:r>
            <a:r>
              <a:rPr lang="en-US" i="1" dirty="0" err="1" smtClean="0"/>
              <a:t>portosystemic</a:t>
            </a:r>
            <a:r>
              <a:rPr lang="en-US" i="1" dirty="0" smtClean="0"/>
              <a:t> shunt in miniature schnauzers 7 years of age or older (1997-2006).</a:t>
            </a:r>
          </a:p>
          <a:p>
            <a:pPr lvl="1"/>
            <a:r>
              <a:rPr lang="en-US" dirty="0" err="1" smtClean="0"/>
              <a:t>Mertens</a:t>
            </a:r>
            <a:r>
              <a:rPr lang="en-US" dirty="0" smtClean="0"/>
              <a:t>, M.  JAAHA 2010.</a:t>
            </a:r>
          </a:p>
          <a:p>
            <a:pPr lvl="1"/>
            <a:r>
              <a:rPr lang="en-US" dirty="0" smtClean="0"/>
              <a:t>Retrospective study of 171 dogs</a:t>
            </a:r>
          </a:p>
          <a:p>
            <a:pPr lvl="1"/>
            <a:r>
              <a:rPr lang="en-US" dirty="0" smtClean="0"/>
              <a:t>7/31 (23%) miniature </a:t>
            </a:r>
            <a:r>
              <a:rPr lang="en-US" dirty="0" err="1" smtClean="0"/>
              <a:t>schanuzers</a:t>
            </a:r>
            <a:r>
              <a:rPr lang="en-US" dirty="0" smtClean="0"/>
              <a:t> diagnosed with congenital PSS were &gt;/= 7 y/o</a:t>
            </a:r>
          </a:p>
          <a:p>
            <a:pPr lvl="2"/>
            <a:r>
              <a:rPr lang="en-US" dirty="0" smtClean="0"/>
              <a:t>3.4% for all other breeds</a:t>
            </a:r>
          </a:p>
          <a:p>
            <a:pPr lvl="1"/>
            <a:endParaRPr lang="en-US" dirty="0"/>
          </a:p>
        </p:txBody>
      </p:sp>
    </p:spTree>
    <p:extLst>
      <p:ext uri="{BB962C8B-B14F-4D97-AF65-F5344CB8AC3E}">
        <p14:creationId xmlns:p14="http://schemas.microsoft.com/office/powerpoint/2010/main" val="9662770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Portocaval</a:t>
            </a:r>
            <a:r>
              <a:rPr lang="en-US" dirty="0" smtClean="0"/>
              <a:t> vs. </a:t>
            </a:r>
            <a:r>
              <a:rPr lang="en-US" dirty="0" err="1" smtClean="0"/>
              <a:t>portoazygous</a:t>
            </a:r>
            <a:r>
              <a:rPr lang="en-US" dirty="0" smtClean="0"/>
              <a:t> shunts</a:t>
            </a:r>
            <a:endParaRPr lang="en-US" dirty="0"/>
          </a:p>
        </p:txBody>
      </p:sp>
      <p:sp>
        <p:nvSpPr>
          <p:cNvPr id="3" name="Content Placeholder 2"/>
          <p:cNvSpPr>
            <a:spLocks noGrp="1"/>
          </p:cNvSpPr>
          <p:nvPr>
            <p:ph idx="1"/>
          </p:nvPr>
        </p:nvSpPr>
        <p:spPr>
          <a:xfrm>
            <a:off x="900112" y="2133601"/>
            <a:ext cx="7849902" cy="3931920"/>
          </a:xfrm>
        </p:spPr>
        <p:txBody>
          <a:bodyPr>
            <a:normAutofit/>
          </a:bodyPr>
          <a:lstStyle/>
          <a:p>
            <a:r>
              <a:rPr lang="en-US" i="1" dirty="0" smtClean="0"/>
              <a:t>Distribution of </a:t>
            </a:r>
            <a:r>
              <a:rPr lang="en-US" i="1" dirty="0" err="1" smtClean="0"/>
              <a:t>extrahepatic</a:t>
            </a:r>
            <a:r>
              <a:rPr lang="en-US" i="1" dirty="0" smtClean="0"/>
              <a:t> congenital </a:t>
            </a:r>
            <a:r>
              <a:rPr lang="en-US" i="1" dirty="0" err="1" smtClean="0"/>
              <a:t>portosystemic</a:t>
            </a:r>
            <a:r>
              <a:rPr lang="en-US" i="1" dirty="0" smtClean="0"/>
              <a:t> shunt morphology in predisposed dog breeds</a:t>
            </a:r>
          </a:p>
          <a:p>
            <a:pPr lvl="1"/>
            <a:r>
              <a:rPr lang="en-US" dirty="0" smtClean="0"/>
              <a:t>Van den </a:t>
            </a:r>
            <a:r>
              <a:rPr lang="en-US" dirty="0" err="1" smtClean="0"/>
              <a:t>Bossche</a:t>
            </a:r>
            <a:r>
              <a:rPr lang="en-US" dirty="0" smtClean="0"/>
              <a:t> L, et al.  BMC Vet Res 2012.</a:t>
            </a:r>
          </a:p>
          <a:p>
            <a:pPr lvl="1"/>
            <a:r>
              <a:rPr lang="en-US" dirty="0" smtClean="0"/>
              <a:t>135 dogs</a:t>
            </a:r>
          </a:p>
          <a:p>
            <a:pPr lvl="2"/>
            <a:r>
              <a:rPr lang="en-US" dirty="0" smtClean="0"/>
              <a:t>25% </a:t>
            </a:r>
            <a:r>
              <a:rPr lang="en-US" dirty="0" err="1" smtClean="0"/>
              <a:t>porto-azygous</a:t>
            </a:r>
            <a:r>
              <a:rPr lang="en-US" dirty="0" smtClean="0"/>
              <a:t> shunts and 75% </a:t>
            </a:r>
            <a:r>
              <a:rPr lang="en-US" dirty="0" err="1" smtClean="0"/>
              <a:t>portocaval</a:t>
            </a:r>
            <a:r>
              <a:rPr lang="en-US" dirty="0" smtClean="0"/>
              <a:t> shunts</a:t>
            </a:r>
          </a:p>
          <a:p>
            <a:pPr lvl="2"/>
            <a:r>
              <a:rPr lang="en-US" dirty="0" smtClean="0"/>
              <a:t>Of the dogs with </a:t>
            </a:r>
            <a:r>
              <a:rPr lang="en-US" dirty="0" err="1" smtClean="0"/>
              <a:t>porto-azygous</a:t>
            </a:r>
            <a:r>
              <a:rPr lang="en-US" dirty="0" smtClean="0"/>
              <a:t> only 27% male (P=0.006)</a:t>
            </a:r>
          </a:p>
          <a:p>
            <a:pPr lvl="2"/>
            <a:r>
              <a:rPr lang="en-US" dirty="0" smtClean="0"/>
              <a:t>Both phenotypes present in almost all breeds represented</a:t>
            </a:r>
          </a:p>
          <a:p>
            <a:pPr lvl="2"/>
            <a:r>
              <a:rPr lang="en-US" dirty="0" smtClean="0"/>
              <a:t>Small dogs mostly diagnosed with </a:t>
            </a:r>
            <a:r>
              <a:rPr lang="en-US" dirty="0" err="1" smtClean="0"/>
              <a:t>portocaval</a:t>
            </a:r>
            <a:r>
              <a:rPr lang="en-US" dirty="0" smtClean="0"/>
              <a:t> shunts (79%)</a:t>
            </a:r>
          </a:p>
          <a:p>
            <a:pPr lvl="2"/>
            <a:r>
              <a:rPr lang="en-US" dirty="0" smtClean="0"/>
              <a:t>Age at diagnosis </a:t>
            </a:r>
            <a:r>
              <a:rPr lang="pl-PL" dirty="0" smtClean="0"/>
              <a:t>in </a:t>
            </a:r>
            <a:r>
              <a:rPr lang="pl-PL" dirty="0" err="1" smtClean="0"/>
              <a:t>dogs</a:t>
            </a:r>
            <a:r>
              <a:rPr lang="pl-PL" dirty="0" smtClean="0"/>
              <a:t> with porto-</a:t>
            </a:r>
            <a:r>
              <a:rPr lang="pl-PL" dirty="0" err="1" smtClean="0"/>
              <a:t>azygous</a:t>
            </a:r>
            <a:r>
              <a:rPr lang="pl-PL" dirty="0" smtClean="0"/>
              <a:t> </a:t>
            </a:r>
            <a:r>
              <a:rPr lang="pl-PL" dirty="0" err="1" smtClean="0"/>
              <a:t>shunts</a:t>
            </a:r>
            <a:r>
              <a:rPr lang="pl-PL" dirty="0" smtClean="0"/>
              <a:t> was </a:t>
            </a:r>
            <a:r>
              <a:rPr lang="pl-PL" dirty="0" err="1" smtClean="0"/>
              <a:t>significantly</a:t>
            </a:r>
            <a:r>
              <a:rPr lang="pl-PL" dirty="0" smtClean="0"/>
              <a:t> </a:t>
            </a:r>
            <a:r>
              <a:rPr lang="pl-PL" dirty="0" err="1" smtClean="0"/>
              <a:t>higher</a:t>
            </a:r>
            <a:r>
              <a:rPr lang="pl-PL" dirty="0" smtClean="0"/>
              <a:t> </a:t>
            </a:r>
            <a:r>
              <a:rPr lang="pl-PL" dirty="0" err="1" smtClean="0"/>
              <a:t>than</a:t>
            </a:r>
            <a:r>
              <a:rPr lang="pl-PL" dirty="0" smtClean="0"/>
              <a:t> </a:t>
            </a:r>
            <a:r>
              <a:rPr lang="pl-PL" dirty="0" err="1" smtClean="0"/>
              <a:t>dogs</a:t>
            </a:r>
            <a:r>
              <a:rPr lang="pl-PL" dirty="0" smtClean="0"/>
              <a:t> with </a:t>
            </a:r>
            <a:r>
              <a:rPr lang="pl-PL" dirty="0" err="1" smtClean="0"/>
              <a:t>portocaval</a:t>
            </a:r>
            <a:r>
              <a:rPr lang="pl-PL" dirty="0" smtClean="0"/>
              <a:t> </a:t>
            </a:r>
            <a:r>
              <a:rPr lang="pl-PL" dirty="0" err="1" smtClean="0"/>
              <a:t>shunts</a:t>
            </a:r>
            <a:r>
              <a:rPr lang="pl-PL" dirty="0" smtClean="0"/>
              <a:t> (P&lt;0.001)</a:t>
            </a:r>
            <a:endParaRPr lang="en-US" dirty="0"/>
          </a:p>
        </p:txBody>
      </p:sp>
    </p:spTree>
    <p:extLst>
      <p:ext uri="{BB962C8B-B14F-4D97-AF65-F5344CB8AC3E}">
        <p14:creationId xmlns:p14="http://schemas.microsoft.com/office/powerpoint/2010/main" val="12833946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a:t>
            </a:r>
            <a:endParaRPr lang="en-US" dirty="0"/>
          </a:p>
        </p:txBody>
      </p:sp>
      <p:sp>
        <p:nvSpPr>
          <p:cNvPr id="3" name="Content Placeholder 2"/>
          <p:cNvSpPr>
            <a:spLocks noGrp="1"/>
          </p:cNvSpPr>
          <p:nvPr>
            <p:ph idx="1"/>
          </p:nvPr>
        </p:nvSpPr>
        <p:spPr/>
        <p:txBody>
          <a:bodyPr/>
          <a:lstStyle/>
          <a:p>
            <a:r>
              <a:rPr lang="en-US" dirty="0" smtClean="0"/>
              <a:t>Failure to thrive</a:t>
            </a:r>
          </a:p>
          <a:p>
            <a:r>
              <a:rPr lang="en-US" dirty="0" smtClean="0"/>
              <a:t>Neurologic signs</a:t>
            </a:r>
          </a:p>
          <a:p>
            <a:r>
              <a:rPr lang="en-US" dirty="0" smtClean="0"/>
              <a:t>Intermittent </a:t>
            </a:r>
            <a:r>
              <a:rPr lang="en-US" dirty="0" err="1" smtClean="0"/>
              <a:t>ptyalism</a:t>
            </a:r>
            <a:endParaRPr lang="en-US" dirty="0" smtClean="0"/>
          </a:p>
          <a:p>
            <a:r>
              <a:rPr lang="en-US" dirty="0" smtClean="0"/>
              <a:t>PU/PD</a:t>
            </a:r>
          </a:p>
          <a:p>
            <a:r>
              <a:rPr lang="en-US" dirty="0" smtClean="0"/>
              <a:t>Postprandial signs 30-50%</a:t>
            </a:r>
          </a:p>
          <a:p>
            <a:r>
              <a:rPr lang="en-US" dirty="0" smtClean="0"/>
              <a:t>Other congenital abnormalities</a:t>
            </a:r>
            <a:endParaRPr lang="en-US" dirty="0"/>
          </a:p>
        </p:txBody>
      </p:sp>
    </p:spTree>
    <p:extLst>
      <p:ext uri="{BB962C8B-B14F-4D97-AF65-F5344CB8AC3E}">
        <p14:creationId xmlns:p14="http://schemas.microsoft.com/office/powerpoint/2010/main" val="33431190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exam</a:t>
            </a:r>
            <a:endParaRPr lang="en-US" dirty="0"/>
          </a:p>
        </p:txBody>
      </p:sp>
      <p:sp>
        <p:nvSpPr>
          <p:cNvPr id="3" name="Content Placeholder 2"/>
          <p:cNvSpPr>
            <a:spLocks noGrp="1"/>
          </p:cNvSpPr>
          <p:nvPr>
            <p:ph idx="1"/>
          </p:nvPr>
        </p:nvSpPr>
        <p:spPr/>
        <p:txBody>
          <a:bodyPr/>
          <a:lstStyle/>
          <a:p>
            <a:r>
              <a:rPr lang="en-US" dirty="0" smtClean="0"/>
              <a:t>Small stature, poor body condition</a:t>
            </a:r>
          </a:p>
          <a:p>
            <a:r>
              <a:rPr lang="en-US" dirty="0" err="1" smtClean="0"/>
              <a:t>Microhepatica</a:t>
            </a:r>
            <a:endParaRPr lang="en-US" dirty="0" smtClean="0"/>
          </a:p>
          <a:p>
            <a:r>
              <a:rPr lang="en-US" dirty="0" smtClean="0"/>
              <a:t>Neurologic signs</a:t>
            </a:r>
          </a:p>
          <a:p>
            <a:r>
              <a:rPr lang="en-US" dirty="0" err="1" smtClean="0"/>
              <a:t>Ptyalism</a:t>
            </a:r>
            <a:endParaRPr lang="en-US" dirty="0" smtClean="0"/>
          </a:p>
          <a:p>
            <a:r>
              <a:rPr lang="en-US" dirty="0" smtClean="0"/>
              <a:t>Bilateral </a:t>
            </a:r>
            <a:r>
              <a:rPr lang="en-US" dirty="0" err="1" smtClean="0"/>
              <a:t>renomegaly</a:t>
            </a:r>
            <a:endParaRPr lang="en-US" dirty="0" smtClean="0"/>
          </a:p>
          <a:p>
            <a:r>
              <a:rPr lang="en-US" dirty="0" smtClean="0"/>
              <a:t>Copper-colored irises inappropriate for breed</a:t>
            </a:r>
          </a:p>
        </p:txBody>
      </p:sp>
    </p:spTree>
    <p:extLst>
      <p:ext uri="{BB962C8B-B14F-4D97-AF65-F5344CB8AC3E}">
        <p14:creationId xmlns:p14="http://schemas.microsoft.com/office/powerpoint/2010/main" val="130316969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Capital">
  <a:themeElements>
    <a:clrScheme name="Capital">
      <a:dk1>
        <a:srgbClr val="000000"/>
      </a:dk1>
      <a:lt1>
        <a:srgbClr val="FFFFFF"/>
      </a:lt1>
      <a:dk2>
        <a:srgbClr val="6F6D5D"/>
      </a:dk2>
      <a:lt2>
        <a:srgbClr val="7C8F97"/>
      </a:lt2>
      <a:accent1>
        <a:srgbClr val="4B5A60"/>
      </a:accent1>
      <a:accent2>
        <a:srgbClr val="9C5238"/>
      </a:accent2>
      <a:accent3>
        <a:srgbClr val="504539"/>
      </a:accent3>
      <a:accent4>
        <a:srgbClr val="C1AD79"/>
      </a:accent4>
      <a:accent5>
        <a:srgbClr val="667559"/>
      </a:accent5>
      <a:accent6>
        <a:srgbClr val="BAD6AD"/>
      </a:accent6>
      <a:hlink>
        <a:srgbClr val="524A82"/>
      </a:hlink>
      <a:folHlink>
        <a:srgbClr val="8F9954"/>
      </a:folHlink>
    </a:clrScheme>
    <a:fontScheme name="Capital">
      <a:majorFont>
        <a:latin typeface="Calisto MT"/>
        <a:ea typeface=""/>
        <a:cs typeface=""/>
        <a:font script="Jpan" typeface="ＭＳ 明朝"/>
      </a:majorFont>
      <a:minorFont>
        <a:latin typeface="Calisto MT"/>
        <a:ea typeface=""/>
        <a:cs typeface=""/>
        <a:font script="Jpan" typeface="ＭＳ 明朝"/>
      </a:minorFont>
    </a:fontScheme>
    <a:fmtScheme name="Capital">
      <a:fillStyleLst>
        <a:solidFill>
          <a:schemeClr val="phClr"/>
        </a:solidFill>
        <a:blipFill rotWithShape="1">
          <a:blip xmlns:r="http://schemas.openxmlformats.org/officeDocument/2006/relationships" r:embed="rId1">
            <a:duotone>
              <a:schemeClr val="phClr">
                <a:satMod val="150000"/>
                <a:lumMod val="50000"/>
              </a:schemeClr>
              <a:schemeClr val="phClr">
                <a:satMod val="300000"/>
                <a:lumMod val="125000"/>
              </a:schemeClr>
            </a:duotone>
          </a:blip>
          <a:tile tx="0" ty="0" sx="100000" sy="100000" flip="none" algn="tl"/>
        </a:blipFill>
        <a:blipFill rotWithShape="1">
          <a:blip xmlns:r="http://schemas.openxmlformats.org/officeDocument/2006/relationships" r:embed="rId2">
            <a:duotone>
              <a:schemeClr val="phClr">
                <a:satMod val="135000"/>
                <a:lumMod val="80000"/>
              </a:schemeClr>
              <a:schemeClr val="phClr">
                <a:satMod val="250000"/>
                <a:lumMod val="150000"/>
              </a:schemeClr>
            </a:duotone>
          </a:blip>
          <a:stretch/>
        </a:blip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44450" cap="flat" cmpd="sng" algn="ctr">
          <a:solidFill>
            <a:schemeClr val="phClr">
              <a:shade val="85000"/>
            </a:schemeClr>
          </a:solidFill>
          <a:prstDash val="solid"/>
        </a:ln>
      </a:lnStyleLst>
      <a:effectStyleLst>
        <a:effectStyle>
          <a:effectLst/>
        </a:effectStyle>
        <a:effectStyle>
          <a:effectLst>
            <a:outerShdw blurRad="63500" sx="101000" sy="101000" algn="ctr" rotWithShape="0">
              <a:srgbClr val="000000">
                <a:alpha val="40000"/>
              </a:srgbClr>
            </a:outerShdw>
          </a:effectLst>
          <a:scene3d>
            <a:camera prst="perspectiveFront" fov="3000000"/>
            <a:lightRig rig="threePt" dir="tl"/>
          </a:scene3d>
          <a:sp3d>
            <a:bevelT w="0" h="0"/>
          </a:sp3d>
        </a:effectStyle>
        <a:effectStyle>
          <a:effectLst>
            <a:innerShdw blurRad="190500">
              <a:srgbClr val="000000">
                <a:alpha val="50000"/>
              </a:srgbClr>
            </a:innerShdw>
          </a:effectLst>
          <a:scene3d>
            <a:camera prst="perspectiveFront" fov="4800000"/>
            <a:lightRig rig="twoPt" dir="t">
              <a:rot lat="0" lon="0" rev="4800000"/>
            </a:lightRig>
          </a:scene3d>
          <a:sp3d>
            <a:bevelT w="0" h="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3">
            <a:duotone>
              <a:schemeClr val="phClr">
                <a:satMod val="150000"/>
                <a:lumMod val="50000"/>
              </a:schemeClr>
              <a:schemeClr val="phClr">
                <a:satMod val="400000"/>
                <a:lumMod val="16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Capital.thmx</Template>
  <TotalTime>11676</TotalTime>
  <Words>7899</Words>
  <Application>Microsoft Macintosh PowerPoint</Application>
  <PresentationFormat>On-screen Show (4:3)</PresentationFormat>
  <Paragraphs>641</Paragraphs>
  <Slides>47</Slides>
  <Notes>45</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Capital</vt:lpstr>
      <vt:lpstr>Portosystemic Shunts</vt:lpstr>
      <vt:lpstr>Anatomy</vt:lpstr>
      <vt:lpstr>Anatomy</vt:lpstr>
      <vt:lpstr>Embryology</vt:lpstr>
      <vt:lpstr>Signalment</vt:lpstr>
      <vt:lpstr>Signalment</vt:lpstr>
      <vt:lpstr>Portocaval vs. portoazygous shunts</vt:lpstr>
      <vt:lpstr>History</vt:lpstr>
      <vt:lpstr>Physical exam</vt:lpstr>
      <vt:lpstr>Clinicopathology</vt:lpstr>
      <vt:lpstr>Clinicopathology</vt:lpstr>
      <vt:lpstr>Clinicopathology</vt:lpstr>
      <vt:lpstr>Hepatic histopathology</vt:lpstr>
      <vt:lpstr>Diagnostic imaging</vt:lpstr>
      <vt:lpstr>Diagnostic imaging</vt:lpstr>
      <vt:lpstr>Diagnostic imaging</vt:lpstr>
      <vt:lpstr>Diagnostic imaging</vt:lpstr>
      <vt:lpstr>Diagnostic imaging</vt:lpstr>
      <vt:lpstr>Management</vt:lpstr>
      <vt:lpstr>Surgical management</vt:lpstr>
      <vt:lpstr>Surgical management</vt:lpstr>
      <vt:lpstr>Surgical management</vt:lpstr>
      <vt:lpstr>Correction of extrahepatic PSSs</vt:lpstr>
      <vt:lpstr>Indications of the development of portal hypertension</vt:lpstr>
      <vt:lpstr>Correction of extrahepatic PSSs</vt:lpstr>
      <vt:lpstr>Correction of extrahepatic PSSs</vt:lpstr>
      <vt:lpstr>Correction of extrahepatic PSSs</vt:lpstr>
      <vt:lpstr>Correction of extrahepatic PSSs</vt:lpstr>
      <vt:lpstr>Correction of extrahepatic PSSs</vt:lpstr>
      <vt:lpstr>Correction of intrahepatic PSSs</vt:lpstr>
      <vt:lpstr>Correction of intrahepatic PSSs</vt:lpstr>
      <vt:lpstr>Correction of intrahepatic PSSs</vt:lpstr>
      <vt:lpstr>Correction of intrahepatic PSS</vt:lpstr>
      <vt:lpstr>Correction of intrahepatic PSS</vt:lpstr>
      <vt:lpstr>Correction of intrahepatic PSS</vt:lpstr>
      <vt:lpstr>Correction of intrahepatic PSS</vt:lpstr>
      <vt:lpstr>Surgical correction of CPSS</vt:lpstr>
      <vt:lpstr>Surgical correction of CPSS</vt:lpstr>
      <vt:lpstr>Outcome grades</vt:lpstr>
      <vt:lpstr>Complications of surgery</vt:lpstr>
      <vt:lpstr>Feline PSSs</vt:lpstr>
      <vt:lpstr>Feline PSSs</vt:lpstr>
      <vt:lpstr>Medical management</vt:lpstr>
      <vt:lpstr>Diet</vt:lpstr>
      <vt:lpstr>Medical management</vt:lpstr>
      <vt:lpstr>Surgical vs. medical management</vt:lpstr>
      <vt:lpstr>Prognosis</vt:lpstr>
    </vt:vector>
  </TitlesOfParts>
  <Company>Cornell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Portosystemic Shunts</dc:title>
  <dc:creator>Jillian DiFazio</dc:creator>
  <cp:lastModifiedBy>Jillian DiFazio</cp:lastModifiedBy>
  <cp:revision>85</cp:revision>
  <dcterms:created xsi:type="dcterms:W3CDTF">2013-10-08T21:32:22Z</dcterms:created>
  <dcterms:modified xsi:type="dcterms:W3CDTF">2013-10-20T16:41:48Z</dcterms:modified>
</cp:coreProperties>
</file>