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34"/>
  </p:notesMasterIdLst>
  <p:sldIdLst>
    <p:sldId id="256" r:id="rId2"/>
    <p:sldId id="257" r:id="rId3"/>
    <p:sldId id="273" r:id="rId4"/>
    <p:sldId id="258" r:id="rId5"/>
    <p:sldId id="275" r:id="rId6"/>
    <p:sldId id="261" r:id="rId7"/>
    <p:sldId id="299" r:id="rId8"/>
    <p:sldId id="300" r:id="rId9"/>
    <p:sldId id="301" r:id="rId10"/>
    <p:sldId id="264" r:id="rId11"/>
    <p:sldId id="260" r:id="rId12"/>
    <p:sldId id="269" r:id="rId13"/>
    <p:sldId id="307" r:id="rId14"/>
    <p:sldId id="308" r:id="rId15"/>
    <p:sldId id="310" r:id="rId16"/>
    <p:sldId id="311" r:id="rId17"/>
    <p:sldId id="312" r:id="rId18"/>
    <p:sldId id="313" r:id="rId19"/>
    <p:sldId id="309" r:id="rId20"/>
    <p:sldId id="314" r:id="rId21"/>
    <p:sldId id="315" r:id="rId22"/>
    <p:sldId id="397" r:id="rId23"/>
    <p:sldId id="316" r:id="rId24"/>
    <p:sldId id="400" r:id="rId25"/>
    <p:sldId id="318" r:id="rId26"/>
    <p:sldId id="319" r:id="rId27"/>
    <p:sldId id="288" r:id="rId28"/>
    <p:sldId id="346" r:id="rId29"/>
    <p:sldId id="270" r:id="rId30"/>
    <p:sldId id="302" r:id="rId31"/>
    <p:sldId id="303" r:id="rId32"/>
    <p:sldId id="304" r:id="rId33"/>
    <p:sldId id="305" r:id="rId34"/>
    <p:sldId id="333" r:id="rId35"/>
    <p:sldId id="259" r:id="rId36"/>
    <p:sldId id="338" r:id="rId37"/>
    <p:sldId id="334" r:id="rId38"/>
    <p:sldId id="335" r:id="rId39"/>
    <p:sldId id="336" r:id="rId40"/>
    <p:sldId id="341" r:id="rId41"/>
    <p:sldId id="342" r:id="rId42"/>
    <p:sldId id="343" r:id="rId43"/>
    <p:sldId id="340" r:id="rId44"/>
    <p:sldId id="337" r:id="rId45"/>
    <p:sldId id="344" r:id="rId46"/>
    <p:sldId id="411" r:id="rId47"/>
    <p:sldId id="412" r:id="rId48"/>
    <p:sldId id="413" r:id="rId49"/>
    <p:sldId id="414" r:id="rId50"/>
    <p:sldId id="391" r:id="rId51"/>
    <p:sldId id="392" r:id="rId52"/>
    <p:sldId id="271" r:id="rId53"/>
    <p:sldId id="345" r:id="rId54"/>
    <p:sldId id="347" r:id="rId55"/>
    <p:sldId id="348" r:id="rId56"/>
    <p:sldId id="349" r:id="rId57"/>
    <p:sldId id="350" r:id="rId58"/>
    <p:sldId id="351" r:id="rId59"/>
    <p:sldId id="354" r:id="rId60"/>
    <p:sldId id="353" r:id="rId61"/>
    <p:sldId id="352" r:id="rId62"/>
    <p:sldId id="355" r:id="rId63"/>
    <p:sldId id="356" r:id="rId64"/>
    <p:sldId id="357" r:id="rId65"/>
    <p:sldId id="358" r:id="rId66"/>
    <p:sldId id="365" r:id="rId67"/>
    <p:sldId id="359" r:id="rId68"/>
    <p:sldId id="362" r:id="rId69"/>
    <p:sldId id="360" r:id="rId70"/>
    <p:sldId id="363" r:id="rId71"/>
    <p:sldId id="320" r:id="rId72"/>
    <p:sldId id="327" r:id="rId73"/>
    <p:sldId id="321" r:id="rId74"/>
    <p:sldId id="330" r:id="rId75"/>
    <p:sldId id="323" r:id="rId76"/>
    <p:sldId id="325" r:id="rId77"/>
    <p:sldId id="322" r:id="rId78"/>
    <p:sldId id="331" r:id="rId79"/>
    <p:sldId id="332" r:id="rId80"/>
    <p:sldId id="328" r:id="rId81"/>
    <p:sldId id="364" r:id="rId82"/>
    <p:sldId id="361" r:id="rId83"/>
    <p:sldId id="367" r:id="rId84"/>
    <p:sldId id="366" r:id="rId85"/>
    <p:sldId id="368" r:id="rId86"/>
    <p:sldId id="369" r:id="rId87"/>
    <p:sldId id="376" r:id="rId88"/>
    <p:sldId id="373" r:id="rId89"/>
    <p:sldId id="371" r:id="rId90"/>
    <p:sldId id="370" r:id="rId91"/>
    <p:sldId id="372" r:id="rId92"/>
    <p:sldId id="375" r:id="rId93"/>
    <p:sldId id="374" r:id="rId94"/>
    <p:sldId id="268" r:id="rId95"/>
    <p:sldId id="266" r:id="rId96"/>
    <p:sldId id="399" r:id="rId97"/>
    <p:sldId id="267" r:id="rId98"/>
    <p:sldId id="377" r:id="rId99"/>
    <p:sldId id="277" r:id="rId100"/>
    <p:sldId id="278" r:id="rId101"/>
    <p:sldId id="279" r:id="rId102"/>
    <p:sldId id="280" r:id="rId103"/>
    <p:sldId id="281" r:id="rId104"/>
    <p:sldId id="284" r:id="rId105"/>
    <p:sldId id="404" r:id="rId106"/>
    <p:sldId id="405" r:id="rId107"/>
    <p:sldId id="403" r:id="rId108"/>
    <p:sldId id="401" r:id="rId109"/>
    <p:sldId id="402" r:id="rId110"/>
    <p:sldId id="394" r:id="rId111"/>
    <p:sldId id="395" r:id="rId112"/>
    <p:sldId id="396" r:id="rId113"/>
    <p:sldId id="398" r:id="rId114"/>
    <p:sldId id="406" r:id="rId115"/>
    <p:sldId id="380" r:id="rId116"/>
    <p:sldId id="381" r:id="rId117"/>
    <p:sldId id="382" r:id="rId118"/>
    <p:sldId id="379" r:id="rId119"/>
    <p:sldId id="393" r:id="rId120"/>
    <p:sldId id="286" r:id="rId121"/>
    <p:sldId id="408" r:id="rId122"/>
    <p:sldId id="409" r:id="rId123"/>
    <p:sldId id="407" r:id="rId124"/>
    <p:sldId id="410" r:id="rId125"/>
    <p:sldId id="274" r:id="rId126"/>
    <p:sldId id="383" r:id="rId127"/>
    <p:sldId id="390" r:id="rId128"/>
    <p:sldId id="389" r:id="rId129"/>
    <p:sldId id="385" r:id="rId130"/>
    <p:sldId id="386" r:id="rId131"/>
    <p:sldId id="387" r:id="rId132"/>
    <p:sldId id="388" r:id="rId1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56" autoAdjust="0"/>
    <p:restoredTop sz="94660"/>
  </p:normalViewPr>
  <p:slideViewPr>
    <p:cSldViewPr snapToObjects="1">
      <p:cViewPr varScale="1">
        <p:scale>
          <a:sx n="78" d="100"/>
          <a:sy n="78" d="100"/>
        </p:scale>
        <p:origin x="-157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300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slide" Target="slides/slide130.xml"/><Relationship Id="rId132" Type="http://schemas.openxmlformats.org/officeDocument/2006/relationships/slide" Target="slides/slide131.xml"/><Relationship Id="rId133" Type="http://schemas.openxmlformats.org/officeDocument/2006/relationships/slide" Target="slides/slide132.xml"/><Relationship Id="rId134" Type="http://schemas.openxmlformats.org/officeDocument/2006/relationships/notesMaster" Target="notesMasters/notesMaster1.xml"/><Relationship Id="rId135" Type="http://schemas.openxmlformats.org/officeDocument/2006/relationships/printerSettings" Target="printerSettings/printerSettings1.bin"/><Relationship Id="rId136" Type="http://schemas.openxmlformats.org/officeDocument/2006/relationships/presProps" Target="presProps.xml"/><Relationship Id="rId137" Type="http://schemas.openxmlformats.org/officeDocument/2006/relationships/viewProps" Target="viewProps.xml"/><Relationship Id="rId138" Type="http://schemas.openxmlformats.org/officeDocument/2006/relationships/theme" Target="theme/theme1.xml"/><Relationship Id="rId13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DDEAA2-371D-2046-B1FF-4EFF72AF0CAD}" type="doc">
      <dgm:prSet loTypeId="urn:microsoft.com/office/officeart/2005/8/layout/hierarchy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AE0FDD-3018-2A43-B12F-65AEE71C3D06}">
      <dgm:prSet phldrT="[Text]" custT="1"/>
      <dgm:spPr/>
      <dgm:t>
        <a:bodyPr/>
        <a:lstStyle/>
        <a:p>
          <a:r>
            <a:rPr lang="en-US" sz="3200" dirty="0" smtClean="0">
              <a:latin typeface="Avenir Book"/>
              <a:cs typeface="Avenir Book"/>
            </a:rPr>
            <a:t>Phase I</a:t>
          </a:r>
        </a:p>
        <a:p>
          <a:r>
            <a:rPr lang="en-US" sz="2000" dirty="0" smtClean="0">
              <a:latin typeface="Avenir Book"/>
              <a:cs typeface="Avenir Book"/>
            </a:rPr>
            <a:t>Hydroxylation </a:t>
          </a:r>
          <a:endParaRPr lang="en-US" sz="2000" dirty="0">
            <a:latin typeface="Avenir Book"/>
            <a:cs typeface="Avenir Book"/>
          </a:endParaRPr>
        </a:p>
      </dgm:t>
    </dgm:pt>
    <dgm:pt modelId="{58869682-8710-5841-92FF-926462F071B3}" type="parTrans" cxnId="{8F3E2508-8041-F54D-B6F3-933FE4D419E7}">
      <dgm:prSet/>
      <dgm:spPr/>
      <dgm:t>
        <a:bodyPr/>
        <a:lstStyle/>
        <a:p>
          <a:endParaRPr lang="en-US"/>
        </a:p>
      </dgm:t>
    </dgm:pt>
    <dgm:pt modelId="{EE2BC39C-37AF-E340-B2C0-B1CB9D22AE34}" type="sibTrans" cxnId="{8F3E2508-8041-F54D-B6F3-933FE4D419E7}">
      <dgm:prSet/>
      <dgm:spPr/>
      <dgm:t>
        <a:bodyPr/>
        <a:lstStyle/>
        <a:p>
          <a:endParaRPr lang="en-US"/>
        </a:p>
      </dgm:t>
    </dgm:pt>
    <dgm:pt modelId="{7C6A6F0D-A522-7445-81B0-54C89AEF7BB1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Active compound</a:t>
          </a:r>
          <a:endParaRPr lang="en-US" dirty="0">
            <a:latin typeface="Avenir Book"/>
            <a:cs typeface="Avenir Book"/>
          </a:endParaRPr>
        </a:p>
      </dgm:t>
    </dgm:pt>
    <dgm:pt modelId="{4DA39404-EC99-7E42-852B-DCA955C2170E}" type="parTrans" cxnId="{CBB05B50-150F-B846-B3CB-AA5908D71509}">
      <dgm:prSet/>
      <dgm:spPr/>
      <dgm:t>
        <a:bodyPr/>
        <a:lstStyle/>
        <a:p>
          <a:endParaRPr lang="en-US"/>
        </a:p>
      </dgm:t>
    </dgm:pt>
    <dgm:pt modelId="{3A6DA13B-7777-1C48-9C84-98CD4563639C}" type="sibTrans" cxnId="{CBB05B50-150F-B846-B3CB-AA5908D71509}">
      <dgm:prSet/>
      <dgm:spPr/>
      <dgm:t>
        <a:bodyPr/>
        <a:lstStyle/>
        <a:p>
          <a:endParaRPr lang="en-US"/>
        </a:p>
      </dgm:t>
    </dgm:pt>
    <dgm:pt modelId="{BA463B85-ADA1-1B49-B7E1-2B684B7B3923}">
      <dgm:prSet phldrT="[Text]" custT="1"/>
      <dgm:spPr/>
      <dgm:t>
        <a:bodyPr/>
        <a:lstStyle/>
        <a:p>
          <a:r>
            <a:rPr lang="en-US" sz="2900" dirty="0" smtClean="0">
              <a:latin typeface="Avenir Book"/>
              <a:cs typeface="Avenir Book"/>
            </a:rPr>
            <a:t>Intermediary</a:t>
          </a:r>
        </a:p>
        <a:p>
          <a:r>
            <a:rPr lang="en-US" sz="1800" dirty="0" smtClean="0">
              <a:latin typeface="Avenir Book"/>
              <a:cs typeface="Avenir Book"/>
            </a:rPr>
            <a:t>Active   Toxic </a:t>
          </a:r>
          <a:endParaRPr lang="en-US" sz="1800" dirty="0">
            <a:latin typeface="Avenir Book"/>
            <a:cs typeface="Avenir Book"/>
          </a:endParaRPr>
        </a:p>
      </dgm:t>
    </dgm:pt>
    <dgm:pt modelId="{483F8559-C2F9-CB41-BC8B-EAA63FD02198}" type="parTrans" cxnId="{60F4395D-E16D-CD44-9EC0-64985969EE0B}">
      <dgm:prSet/>
      <dgm:spPr/>
      <dgm:t>
        <a:bodyPr/>
        <a:lstStyle/>
        <a:p>
          <a:endParaRPr lang="en-US"/>
        </a:p>
      </dgm:t>
    </dgm:pt>
    <dgm:pt modelId="{1C15437C-E25F-D546-8C66-91B6379805DB}" type="sibTrans" cxnId="{60F4395D-E16D-CD44-9EC0-64985969EE0B}">
      <dgm:prSet/>
      <dgm:spPr/>
      <dgm:t>
        <a:bodyPr/>
        <a:lstStyle/>
        <a:p>
          <a:endParaRPr lang="en-US"/>
        </a:p>
      </dgm:t>
    </dgm:pt>
    <dgm:pt modelId="{4F7EBA6C-1BE4-1A4B-B455-12BC4F7E1ECE}">
      <dgm:prSet phldrT="[Text]" custT="1"/>
      <dgm:spPr/>
      <dgm:t>
        <a:bodyPr/>
        <a:lstStyle/>
        <a:p>
          <a:r>
            <a:rPr lang="en-US" sz="3200" dirty="0" smtClean="0">
              <a:latin typeface="Avenir Book"/>
              <a:cs typeface="Avenir Book"/>
            </a:rPr>
            <a:t>Phase II</a:t>
          </a:r>
        </a:p>
        <a:p>
          <a:r>
            <a:rPr lang="en-US" sz="1600" dirty="0" smtClean="0">
              <a:latin typeface="Avenir Book"/>
              <a:cs typeface="Avenir Book"/>
            </a:rPr>
            <a:t>Acetylation    Methylation</a:t>
          </a:r>
        </a:p>
        <a:p>
          <a:r>
            <a:rPr lang="en-US" sz="1600" dirty="0" smtClean="0">
              <a:latin typeface="Avenir Book"/>
              <a:cs typeface="Avenir Book"/>
            </a:rPr>
            <a:t>Conjugation </a:t>
          </a:r>
          <a:endParaRPr lang="en-US" sz="1600" dirty="0">
            <a:latin typeface="Avenir Book"/>
            <a:cs typeface="Avenir Book"/>
          </a:endParaRPr>
        </a:p>
      </dgm:t>
    </dgm:pt>
    <dgm:pt modelId="{2FC6BDF7-1102-D448-ACBB-FF019F4F3898}" type="parTrans" cxnId="{EAD06ADD-6A65-8341-BFE6-0B9A6EB8272A}">
      <dgm:prSet/>
      <dgm:spPr/>
      <dgm:t>
        <a:bodyPr/>
        <a:lstStyle/>
        <a:p>
          <a:endParaRPr lang="en-US"/>
        </a:p>
      </dgm:t>
    </dgm:pt>
    <dgm:pt modelId="{1F03CBD1-5A34-6D45-8646-F01284B0CAD6}" type="sibTrans" cxnId="{EAD06ADD-6A65-8341-BFE6-0B9A6EB8272A}">
      <dgm:prSet/>
      <dgm:spPr/>
      <dgm:t>
        <a:bodyPr/>
        <a:lstStyle/>
        <a:p>
          <a:endParaRPr lang="en-US"/>
        </a:p>
      </dgm:t>
    </dgm:pt>
    <dgm:pt modelId="{B7B4FE32-B7F3-344F-BD36-261575B324B5}">
      <dgm:prSet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Less active/</a:t>
          </a:r>
        </a:p>
        <a:p>
          <a:r>
            <a:rPr lang="en-US" dirty="0" smtClean="0">
              <a:latin typeface="Avenir Book"/>
              <a:cs typeface="Avenir Book"/>
            </a:rPr>
            <a:t>Inactive </a:t>
          </a:r>
          <a:endParaRPr lang="en-US" dirty="0">
            <a:latin typeface="Avenir Book"/>
            <a:cs typeface="Avenir Book"/>
          </a:endParaRPr>
        </a:p>
      </dgm:t>
    </dgm:pt>
    <dgm:pt modelId="{B51AD338-56FA-E243-9C6B-47420FDB96ED}" type="parTrans" cxnId="{9AD8E9AB-7FF8-BB40-BB2E-4DFB817008A5}">
      <dgm:prSet/>
      <dgm:spPr/>
      <dgm:t>
        <a:bodyPr/>
        <a:lstStyle/>
        <a:p>
          <a:endParaRPr lang="en-US"/>
        </a:p>
      </dgm:t>
    </dgm:pt>
    <dgm:pt modelId="{79ED680C-6C6E-D247-B821-02DBBDEAFDBC}" type="sibTrans" cxnId="{9AD8E9AB-7FF8-BB40-BB2E-4DFB817008A5}">
      <dgm:prSet/>
      <dgm:spPr/>
      <dgm:t>
        <a:bodyPr/>
        <a:lstStyle/>
        <a:p>
          <a:endParaRPr lang="en-US"/>
        </a:p>
      </dgm:t>
    </dgm:pt>
    <dgm:pt modelId="{43A0EA8D-6078-3E46-9000-67915CF240A8}" type="pres">
      <dgm:prSet presAssocID="{85DDEAA2-371D-2046-B1FF-4EFF72AF0CA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86F7321-C838-944B-9B23-8058B7D520A0}" type="pres">
      <dgm:prSet presAssocID="{E6AE0FDD-3018-2A43-B12F-65AEE71C3D06}" presName="vertOne" presStyleCnt="0"/>
      <dgm:spPr/>
    </dgm:pt>
    <dgm:pt modelId="{2615C485-39FC-1346-9EFB-8A332AFA75D6}" type="pres">
      <dgm:prSet presAssocID="{E6AE0FDD-3018-2A43-B12F-65AEE71C3D06}" presName="txOne" presStyleLbl="node0" presStyleIdx="0" presStyleCnt="1" custLinFactNeighborX="-37" custLinFactNeighborY="-8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E6E11F-B050-6E41-80E4-A580915AEAE6}" type="pres">
      <dgm:prSet presAssocID="{E6AE0FDD-3018-2A43-B12F-65AEE71C3D06}" presName="parTransOne" presStyleCnt="0"/>
      <dgm:spPr/>
    </dgm:pt>
    <dgm:pt modelId="{A18A52DB-C13A-2B4B-BE78-53290E7D15DA}" type="pres">
      <dgm:prSet presAssocID="{E6AE0FDD-3018-2A43-B12F-65AEE71C3D06}" presName="horzOne" presStyleCnt="0"/>
      <dgm:spPr/>
    </dgm:pt>
    <dgm:pt modelId="{8B1F6698-85BE-DB47-8F76-837A50C61B72}" type="pres">
      <dgm:prSet presAssocID="{7C6A6F0D-A522-7445-81B0-54C89AEF7BB1}" presName="vertTwo" presStyleCnt="0"/>
      <dgm:spPr/>
    </dgm:pt>
    <dgm:pt modelId="{135FB684-B2C7-B641-A77D-91E3EAAFE3DB}" type="pres">
      <dgm:prSet presAssocID="{7C6A6F0D-A522-7445-81B0-54C89AEF7BB1}" presName="txTwo" presStyleLbl="node2" presStyleIdx="0" presStyleCnt="2">
        <dgm:presLayoutVars>
          <dgm:chPref val="3"/>
        </dgm:presLayoutVars>
      </dgm:prSet>
      <dgm:spPr/>
    </dgm:pt>
    <dgm:pt modelId="{6731841A-26F5-EF47-A028-810BD2CC3B9E}" type="pres">
      <dgm:prSet presAssocID="{7C6A6F0D-A522-7445-81B0-54C89AEF7BB1}" presName="horzTwo" presStyleCnt="0"/>
      <dgm:spPr/>
    </dgm:pt>
    <dgm:pt modelId="{7C28663B-771D-0E4D-93F6-99DAEBC03F94}" type="pres">
      <dgm:prSet presAssocID="{3A6DA13B-7777-1C48-9C84-98CD4563639C}" presName="sibSpaceTwo" presStyleCnt="0"/>
      <dgm:spPr/>
    </dgm:pt>
    <dgm:pt modelId="{803FFBA3-2AB7-7948-9FE0-F0A823C5E18B}" type="pres">
      <dgm:prSet presAssocID="{BA463B85-ADA1-1B49-B7E1-2B684B7B3923}" presName="vertTwo" presStyleCnt="0"/>
      <dgm:spPr/>
    </dgm:pt>
    <dgm:pt modelId="{60C025EA-13B1-554B-B7F5-C3F52E05566D}" type="pres">
      <dgm:prSet presAssocID="{BA463B85-ADA1-1B49-B7E1-2B684B7B3923}" presName="txTwo" presStyleLbl="node2" presStyleIdx="1" presStyleCnt="2">
        <dgm:presLayoutVars>
          <dgm:chPref val="3"/>
        </dgm:presLayoutVars>
      </dgm:prSet>
      <dgm:spPr/>
    </dgm:pt>
    <dgm:pt modelId="{93651CF4-A0C5-494B-957F-B2DD7BFDEA6B}" type="pres">
      <dgm:prSet presAssocID="{BA463B85-ADA1-1B49-B7E1-2B684B7B3923}" presName="parTransTwo" presStyleCnt="0"/>
      <dgm:spPr/>
    </dgm:pt>
    <dgm:pt modelId="{061DCDA4-024A-D54B-BA68-B4E8217B54DA}" type="pres">
      <dgm:prSet presAssocID="{BA463B85-ADA1-1B49-B7E1-2B684B7B3923}" presName="horzTwo" presStyleCnt="0"/>
      <dgm:spPr/>
    </dgm:pt>
    <dgm:pt modelId="{C820C6B4-EEEF-9B4A-939F-872F94DA05F9}" type="pres">
      <dgm:prSet presAssocID="{4F7EBA6C-1BE4-1A4B-B455-12BC4F7E1ECE}" presName="vertThree" presStyleCnt="0"/>
      <dgm:spPr/>
    </dgm:pt>
    <dgm:pt modelId="{2795202A-2E4B-9F4E-9244-C2816F42160E}" type="pres">
      <dgm:prSet presAssocID="{4F7EBA6C-1BE4-1A4B-B455-12BC4F7E1ECE}" presName="txThree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163CB4-41C6-0140-B7AE-7EC33CDBEA52}" type="pres">
      <dgm:prSet presAssocID="{4F7EBA6C-1BE4-1A4B-B455-12BC4F7E1ECE}" presName="parTransThree" presStyleCnt="0"/>
      <dgm:spPr/>
    </dgm:pt>
    <dgm:pt modelId="{B3E88CC1-2067-2947-A285-17C67502E8D0}" type="pres">
      <dgm:prSet presAssocID="{4F7EBA6C-1BE4-1A4B-B455-12BC4F7E1ECE}" presName="horzThree" presStyleCnt="0"/>
      <dgm:spPr/>
    </dgm:pt>
    <dgm:pt modelId="{36EF4449-CDA5-7B4D-AE72-353BBE826640}" type="pres">
      <dgm:prSet presAssocID="{B7B4FE32-B7F3-344F-BD36-261575B324B5}" presName="vertFour" presStyleCnt="0">
        <dgm:presLayoutVars>
          <dgm:chPref val="3"/>
        </dgm:presLayoutVars>
      </dgm:prSet>
      <dgm:spPr/>
    </dgm:pt>
    <dgm:pt modelId="{C6FB928F-01B6-0C4E-945D-878072ECD75B}" type="pres">
      <dgm:prSet presAssocID="{B7B4FE32-B7F3-344F-BD36-261575B324B5}" presName="txFour" presStyleLbl="node4" presStyleIdx="0" presStyleCnt="1" custLinFactNeighborX="77" custLinFactNeighborY="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426402-17F1-E045-AFA1-A56273796DFF}" type="pres">
      <dgm:prSet presAssocID="{B7B4FE32-B7F3-344F-BD36-261575B324B5}" presName="horzFour" presStyleCnt="0"/>
      <dgm:spPr/>
    </dgm:pt>
  </dgm:ptLst>
  <dgm:cxnLst>
    <dgm:cxn modelId="{EAD06ADD-6A65-8341-BFE6-0B9A6EB8272A}" srcId="{BA463B85-ADA1-1B49-B7E1-2B684B7B3923}" destId="{4F7EBA6C-1BE4-1A4B-B455-12BC4F7E1ECE}" srcOrd="0" destOrd="0" parTransId="{2FC6BDF7-1102-D448-ACBB-FF019F4F3898}" sibTransId="{1F03CBD1-5A34-6D45-8646-F01284B0CAD6}"/>
    <dgm:cxn modelId="{81215F97-B6DD-3548-9D30-51369D491AD3}" type="presOf" srcId="{4F7EBA6C-1BE4-1A4B-B455-12BC4F7E1ECE}" destId="{2795202A-2E4B-9F4E-9244-C2816F42160E}" srcOrd="0" destOrd="0" presId="urn:microsoft.com/office/officeart/2005/8/layout/hierarchy4"/>
    <dgm:cxn modelId="{ADBE38BA-2221-5941-88DD-EC80FE01799D}" type="presOf" srcId="{85DDEAA2-371D-2046-B1FF-4EFF72AF0CAD}" destId="{43A0EA8D-6078-3E46-9000-67915CF240A8}" srcOrd="0" destOrd="0" presId="urn:microsoft.com/office/officeart/2005/8/layout/hierarchy4"/>
    <dgm:cxn modelId="{CBB05B50-150F-B846-B3CB-AA5908D71509}" srcId="{E6AE0FDD-3018-2A43-B12F-65AEE71C3D06}" destId="{7C6A6F0D-A522-7445-81B0-54C89AEF7BB1}" srcOrd="0" destOrd="0" parTransId="{4DA39404-EC99-7E42-852B-DCA955C2170E}" sibTransId="{3A6DA13B-7777-1C48-9C84-98CD4563639C}"/>
    <dgm:cxn modelId="{BFE82021-A70D-B348-86D2-D244CBFB5581}" type="presOf" srcId="{E6AE0FDD-3018-2A43-B12F-65AEE71C3D06}" destId="{2615C485-39FC-1346-9EFB-8A332AFA75D6}" srcOrd="0" destOrd="0" presId="urn:microsoft.com/office/officeart/2005/8/layout/hierarchy4"/>
    <dgm:cxn modelId="{60F4395D-E16D-CD44-9EC0-64985969EE0B}" srcId="{E6AE0FDD-3018-2A43-B12F-65AEE71C3D06}" destId="{BA463B85-ADA1-1B49-B7E1-2B684B7B3923}" srcOrd="1" destOrd="0" parTransId="{483F8559-C2F9-CB41-BC8B-EAA63FD02198}" sibTransId="{1C15437C-E25F-D546-8C66-91B6379805DB}"/>
    <dgm:cxn modelId="{5AD48CDA-D25A-794C-B3A3-BB1BF5FDB1D2}" type="presOf" srcId="{BA463B85-ADA1-1B49-B7E1-2B684B7B3923}" destId="{60C025EA-13B1-554B-B7F5-C3F52E05566D}" srcOrd="0" destOrd="0" presId="urn:microsoft.com/office/officeart/2005/8/layout/hierarchy4"/>
    <dgm:cxn modelId="{9AD8E9AB-7FF8-BB40-BB2E-4DFB817008A5}" srcId="{4F7EBA6C-1BE4-1A4B-B455-12BC4F7E1ECE}" destId="{B7B4FE32-B7F3-344F-BD36-261575B324B5}" srcOrd="0" destOrd="0" parTransId="{B51AD338-56FA-E243-9C6B-47420FDB96ED}" sibTransId="{79ED680C-6C6E-D247-B821-02DBBDEAFDBC}"/>
    <dgm:cxn modelId="{8F3E2508-8041-F54D-B6F3-933FE4D419E7}" srcId="{85DDEAA2-371D-2046-B1FF-4EFF72AF0CAD}" destId="{E6AE0FDD-3018-2A43-B12F-65AEE71C3D06}" srcOrd="0" destOrd="0" parTransId="{58869682-8710-5841-92FF-926462F071B3}" sibTransId="{EE2BC39C-37AF-E340-B2C0-B1CB9D22AE34}"/>
    <dgm:cxn modelId="{7C41EDCF-9207-774A-9C91-54E37AA89D62}" type="presOf" srcId="{B7B4FE32-B7F3-344F-BD36-261575B324B5}" destId="{C6FB928F-01B6-0C4E-945D-878072ECD75B}" srcOrd="0" destOrd="0" presId="urn:microsoft.com/office/officeart/2005/8/layout/hierarchy4"/>
    <dgm:cxn modelId="{F44CC8C4-BBE6-4B4E-83C9-AF96CC17398F}" type="presOf" srcId="{7C6A6F0D-A522-7445-81B0-54C89AEF7BB1}" destId="{135FB684-B2C7-B641-A77D-91E3EAAFE3DB}" srcOrd="0" destOrd="0" presId="urn:microsoft.com/office/officeart/2005/8/layout/hierarchy4"/>
    <dgm:cxn modelId="{15B27510-2943-B94D-BE74-BF20C6F2651D}" type="presParOf" srcId="{43A0EA8D-6078-3E46-9000-67915CF240A8}" destId="{986F7321-C838-944B-9B23-8058B7D520A0}" srcOrd="0" destOrd="0" presId="urn:microsoft.com/office/officeart/2005/8/layout/hierarchy4"/>
    <dgm:cxn modelId="{2FE8758C-00BF-994A-9950-B1170F8C7338}" type="presParOf" srcId="{986F7321-C838-944B-9B23-8058B7D520A0}" destId="{2615C485-39FC-1346-9EFB-8A332AFA75D6}" srcOrd="0" destOrd="0" presId="urn:microsoft.com/office/officeart/2005/8/layout/hierarchy4"/>
    <dgm:cxn modelId="{A53BC5BA-ECC0-F14D-8F32-C29CFCA23B72}" type="presParOf" srcId="{986F7321-C838-944B-9B23-8058B7D520A0}" destId="{8AE6E11F-B050-6E41-80E4-A580915AEAE6}" srcOrd="1" destOrd="0" presId="urn:microsoft.com/office/officeart/2005/8/layout/hierarchy4"/>
    <dgm:cxn modelId="{70BF8F05-292F-4346-9EDE-2FCB0BE3C29D}" type="presParOf" srcId="{986F7321-C838-944B-9B23-8058B7D520A0}" destId="{A18A52DB-C13A-2B4B-BE78-53290E7D15DA}" srcOrd="2" destOrd="0" presId="urn:microsoft.com/office/officeart/2005/8/layout/hierarchy4"/>
    <dgm:cxn modelId="{1B57D269-9025-7D4C-AEFD-BF16034DFDC1}" type="presParOf" srcId="{A18A52DB-C13A-2B4B-BE78-53290E7D15DA}" destId="{8B1F6698-85BE-DB47-8F76-837A50C61B72}" srcOrd="0" destOrd="0" presId="urn:microsoft.com/office/officeart/2005/8/layout/hierarchy4"/>
    <dgm:cxn modelId="{080B0ABE-711D-2746-B650-7C62651CD558}" type="presParOf" srcId="{8B1F6698-85BE-DB47-8F76-837A50C61B72}" destId="{135FB684-B2C7-B641-A77D-91E3EAAFE3DB}" srcOrd="0" destOrd="0" presId="urn:microsoft.com/office/officeart/2005/8/layout/hierarchy4"/>
    <dgm:cxn modelId="{06AC7858-642A-E34E-8FE1-5776B9543070}" type="presParOf" srcId="{8B1F6698-85BE-DB47-8F76-837A50C61B72}" destId="{6731841A-26F5-EF47-A028-810BD2CC3B9E}" srcOrd="1" destOrd="0" presId="urn:microsoft.com/office/officeart/2005/8/layout/hierarchy4"/>
    <dgm:cxn modelId="{C2BEB8F6-59BE-C142-A460-60696F4EFA8B}" type="presParOf" srcId="{A18A52DB-C13A-2B4B-BE78-53290E7D15DA}" destId="{7C28663B-771D-0E4D-93F6-99DAEBC03F94}" srcOrd="1" destOrd="0" presId="urn:microsoft.com/office/officeart/2005/8/layout/hierarchy4"/>
    <dgm:cxn modelId="{9C071F8A-FCE7-5C47-88BA-F68C54D9160E}" type="presParOf" srcId="{A18A52DB-C13A-2B4B-BE78-53290E7D15DA}" destId="{803FFBA3-2AB7-7948-9FE0-F0A823C5E18B}" srcOrd="2" destOrd="0" presId="urn:microsoft.com/office/officeart/2005/8/layout/hierarchy4"/>
    <dgm:cxn modelId="{211E2275-74CA-8A47-BC57-197575F653BA}" type="presParOf" srcId="{803FFBA3-2AB7-7948-9FE0-F0A823C5E18B}" destId="{60C025EA-13B1-554B-B7F5-C3F52E05566D}" srcOrd="0" destOrd="0" presId="urn:microsoft.com/office/officeart/2005/8/layout/hierarchy4"/>
    <dgm:cxn modelId="{DFD9AB79-6004-EA4C-A4D1-BC9CDF82BF56}" type="presParOf" srcId="{803FFBA3-2AB7-7948-9FE0-F0A823C5E18B}" destId="{93651CF4-A0C5-494B-957F-B2DD7BFDEA6B}" srcOrd="1" destOrd="0" presId="urn:microsoft.com/office/officeart/2005/8/layout/hierarchy4"/>
    <dgm:cxn modelId="{2A3799F0-6E25-D840-97C3-BD28AB70E1E4}" type="presParOf" srcId="{803FFBA3-2AB7-7948-9FE0-F0A823C5E18B}" destId="{061DCDA4-024A-D54B-BA68-B4E8217B54DA}" srcOrd="2" destOrd="0" presId="urn:microsoft.com/office/officeart/2005/8/layout/hierarchy4"/>
    <dgm:cxn modelId="{9A29AA01-A0D7-A34C-9B36-584209039D3A}" type="presParOf" srcId="{061DCDA4-024A-D54B-BA68-B4E8217B54DA}" destId="{C820C6B4-EEEF-9B4A-939F-872F94DA05F9}" srcOrd="0" destOrd="0" presId="urn:microsoft.com/office/officeart/2005/8/layout/hierarchy4"/>
    <dgm:cxn modelId="{B2475574-6917-8C42-86FD-642B2B51C995}" type="presParOf" srcId="{C820C6B4-EEEF-9B4A-939F-872F94DA05F9}" destId="{2795202A-2E4B-9F4E-9244-C2816F42160E}" srcOrd="0" destOrd="0" presId="urn:microsoft.com/office/officeart/2005/8/layout/hierarchy4"/>
    <dgm:cxn modelId="{C7F87FB7-4832-1042-9DA4-F7B7BEC7AAC9}" type="presParOf" srcId="{C820C6B4-EEEF-9B4A-939F-872F94DA05F9}" destId="{DF163CB4-41C6-0140-B7AE-7EC33CDBEA52}" srcOrd="1" destOrd="0" presId="urn:microsoft.com/office/officeart/2005/8/layout/hierarchy4"/>
    <dgm:cxn modelId="{C84C208D-A349-6040-A52A-B43049988D8E}" type="presParOf" srcId="{C820C6B4-EEEF-9B4A-939F-872F94DA05F9}" destId="{B3E88CC1-2067-2947-A285-17C67502E8D0}" srcOrd="2" destOrd="0" presId="urn:microsoft.com/office/officeart/2005/8/layout/hierarchy4"/>
    <dgm:cxn modelId="{7605D949-7D7C-6E4C-9D87-1FB1C3444C4D}" type="presParOf" srcId="{B3E88CC1-2067-2947-A285-17C67502E8D0}" destId="{36EF4449-CDA5-7B4D-AE72-353BBE826640}" srcOrd="0" destOrd="0" presId="urn:microsoft.com/office/officeart/2005/8/layout/hierarchy4"/>
    <dgm:cxn modelId="{1ED6AA69-8DF7-6549-9483-26192B9E553F}" type="presParOf" srcId="{36EF4449-CDA5-7B4D-AE72-353BBE826640}" destId="{C6FB928F-01B6-0C4E-945D-878072ECD75B}" srcOrd="0" destOrd="0" presId="urn:microsoft.com/office/officeart/2005/8/layout/hierarchy4"/>
    <dgm:cxn modelId="{0C3330DE-15A4-E345-8074-6E567E438921}" type="presParOf" srcId="{36EF4449-CDA5-7B4D-AE72-353BBE826640}" destId="{ED426402-17F1-E045-AFA1-A56273796DF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8D9F91-E854-274E-AA37-94E8DECAEF30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5B343C-8A93-5845-8CDA-2CBD005A9433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Fatty Acids in liver</a:t>
          </a:r>
          <a:endParaRPr lang="en-US" dirty="0">
            <a:latin typeface="Avenir Book"/>
            <a:cs typeface="Avenir Book"/>
          </a:endParaRPr>
        </a:p>
      </dgm:t>
    </dgm:pt>
    <dgm:pt modelId="{43249A22-CEC9-8942-AE00-D75DD410F5FC}" type="parTrans" cxnId="{14BD5648-284D-C447-83A1-AB2A4EA69755}">
      <dgm:prSet/>
      <dgm:spPr/>
      <dgm:t>
        <a:bodyPr/>
        <a:lstStyle/>
        <a:p>
          <a:endParaRPr lang="en-US"/>
        </a:p>
      </dgm:t>
    </dgm:pt>
    <dgm:pt modelId="{82DD4655-CD22-3244-B563-30EC884DAE4A}" type="sibTrans" cxnId="{14BD5648-284D-C447-83A1-AB2A4EA69755}">
      <dgm:prSet/>
      <dgm:spPr/>
      <dgm:t>
        <a:bodyPr/>
        <a:lstStyle/>
        <a:p>
          <a:endParaRPr lang="en-US"/>
        </a:p>
      </dgm:t>
    </dgm:pt>
    <dgm:pt modelId="{7E9AA2EE-9AC7-0547-A7A5-2736D5C1E241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Mitochondria</a:t>
          </a:r>
        </a:p>
        <a:p>
          <a:r>
            <a:rPr lang="en-US" dirty="0" smtClean="0">
              <a:latin typeface="Avenir Book"/>
              <a:cs typeface="Avenir Book"/>
            </a:rPr>
            <a:t>B-oxidation</a:t>
          </a:r>
          <a:endParaRPr lang="en-US" dirty="0">
            <a:latin typeface="Avenir Book"/>
            <a:cs typeface="Avenir Book"/>
          </a:endParaRPr>
        </a:p>
      </dgm:t>
    </dgm:pt>
    <dgm:pt modelId="{ED6DC7D4-270B-2243-85CB-0B00CE09BA65}" type="parTrans" cxnId="{15F0047E-02B6-FB4F-A256-32C0C6B95A7F}">
      <dgm:prSet/>
      <dgm:spPr/>
      <dgm:t>
        <a:bodyPr/>
        <a:lstStyle/>
        <a:p>
          <a:endParaRPr lang="en-US"/>
        </a:p>
      </dgm:t>
    </dgm:pt>
    <dgm:pt modelId="{2532B45B-B187-A540-9B28-BFE56771C039}" type="sibTrans" cxnId="{15F0047E-02B6-FB4F-A256-32C0C6B95A7F}">
      <dgm:prSet/>
      <dgm:spPr/>
      <dgm:t>
        <a:bodyPr/>
        <a:lstStyle/>
        <a:p>
          <a:endParaRPr lang="en-US"/>
        </a:p>
      </dgm:t>
    </dgm:pt>
    <dgm:pt modelId="{43937563-47F7-2641-9717-CEDC3641EF83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TCA cycle (w/ glucose)</a:t>
          </a:r>
          <a:endParaRPr lang="en-US" dirty="0">
            <a:latin typeface="Avenir Book"/>
            <a:cs typeface="Avenir Book"/>
          </a:endParaRPr>
        </a:p>
      </dgm:t>
    </dgm:pt>
    <dgm:pt modelId="{127259F1-FAFC-7642-8B38-E20073712357}" type="parTrans" cxnId="{7E5F051E-64F7-1F4B-A871-2D3B05EF6B25}">
      <dgm:prSet/>
      <dgm:spPr/>
      <dgm:t>
        <a:bodyPr/>
        <a:lstStyle/>
        <a:p>
          <a:endParaRPr lang="en-US"/>
        </a:p>
      </dgm:t>
    </dgm:pt>
    <dgm:pt modelId="{8CE11EF0-3EC3-CF4D-BDF0-1DE0B0CD0F6C}" type="sibTrans" cxnId="{7E5F051E-64F7-1F4B-A871-2D3B05EF6B25}">
      <dgm:prSet/>
      <dgm:spPr/>
      <dgm:t>
        <a:bodyPr/>
        <a:lstStyle/>
        <a:p>
          <a:endParaRPr lang="en-US"/>
        </a:p>
      </dgm:t>
    </dgm:pt>
    <dgm:pt modelId="{3AF25732-13FB-5241-8CBE-0BBDA9C1DC2C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Ketones</a:t>
          </a:r>
          <a:endParaRPr lang="en-US" dirty="0">
            <a:latin typeface="Avenir Book"/>
            <a:cs typeface="Avenir Book"/>
          </a:endParaRPr>
        </a:p>
      </dgm:t>
    </dgm:pt>
    <dgm:pt modelId="{62B6F119-5CCF-2645-A971-BA1D652BF524}" type="parTrans" cxnId="{0220A8C5-DE6A-594E-BF62-383145E66E97}">
      <dgm:prSet/>
      <dgm:spPr/>
      <dgm:t>
        <a:bodyPr/>
        <a:lstStyle/>
        <a:p>
          <a:endParaRPr lang="en-US"/>
        </a:p>
      </dgm:t>
    </dgm:pt>
    <dgm:pt modelId="{06FD1CDD-4EAD-F341-B1E1-5728A45F3372}" type="sibTrans" cxnId="{0220A8C5-DE6A-594E-BF62-383145E66E97}">
      <dgm:prSet/>
      <dgm:spPr/>
      <dgm:t>
        <a:bodyPr/>
        <a:lstStyle/>
        <a:p>
          <a:endParaRPr lang="en-US"/>
        </a:p>
      </dgm:t>
    </dgm:pt>
    <dgm:pt modelId="{3CB5ECEE-E0C0-4F4C-8203-5984A6A51A66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Esterified into </a:t>
          </a:r>
          <a:r>
            <a:rPr lang="en-US" dirty="0" err="1" smtClean="0">
              <a:latin typeface="Avenir Book"/>
              <a:cs typeface="Avenir Book"/>
            </a:rPr>
            <a:t>triglyerides</a:t>
          </a:r>
          <a:endParaRPr lang="en-US" dirty="0">
            <a:latin typeface="Avenir Book"/>
            <a:cs typeface="Avenir Book"/>
          </a:endParaRPr>
        </a:p>
      </dgm:t>
    </dgm:pt>
    <dgm:pt modelId="{0BCA2E5F-2B1F-C542-87DA-16E25EA0D03C}" type="parTrans" cxnId="{74838C5E-497B-B34B-B91E-54C73EE6B4A3}">
      <dgm:prSet/>
      <dgm:spPr/>
      <dgm:t>
        <a:bodyPr/>
        <a:lstStyle/>
        <a:p>
          <a:endParaRPr lang="en-US"/>
        </a:p>
      </dgm:t>
    </dgm:pt>
    <dgm:pt modelId="{1C99A518-5CE2-A74D-96B8-A5F6F9116995}" type="sibTrans" cxnId="{74838C5E-497B-B34B-B91E-54C73EE6B4A3}">
      <dgm:prSet/>
      <dgm:spPr/>
      <dgm:t>
        <a:bodyPr/>
        <a:lstStyle/>
        <a:p>
          <a:endParaRPr lang="en-US"/>
        </a:p>
      </dgm:t>
    </dgm:pt>
    <dgm:pt modelId="{FD92F045-2204-1345-9713-79286EC20D10}">
      <dgm:prSet phldrT="[Text]"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Accumulate in hepatocytes</a:t>
          </a:r>
          <a:endParaRPr lang="en-US" dirty="0">
            <a:latin typeface="Avenir Book"/>
            <a:cs typeface="Avenir Book"/>
          </a:endParaRPr>
        </a:p>
      </dgm:t>
    </dgm:pt>
    <dgm:pt modelId="{1D8E341F-401A-DE45-9CE8-EEC5F1BB901E}" type="parTrans" cxnId="{FCD4C732-36B5-C34F-993C-1FE6BD22E43F}">
      <dgm:prSet/>
      <dgm:spPr/>
      <dgm:t>
        <a:bodyPr/>
        <a:lstStyle/>
        <a:p>
          <a:endParaRPr lang="en-US"/>
        </a:p>
      </dgm:t>
    </dgm:pt>
    <dgm:pt modelId="{213E73F0-2F3B-BD4E-99F3-140CA1EB4C5B}" type="sibTrans" cxnId="{FCD4C732-36B5-C34F-993C-1FE6BD22E43F}">
      <dgm:prSet/>
      <dgm:spPr/>
      <dgm:t>
        <a:bodyPr/>
        <a:lstStyle/>
        <a:p>
          <a:endParaRPr lang="en-US"/>
        </a:p>
      </dgm:t>
    </dgm:pt>
    <dgm:pt modelId="{846AAEAF-B1D0-6C4C-A933-3C5470755AE5}">
      <dgm:prSet/>
      <dgm:spPr/>
      <dgm:t>
        <a:bodyPr/>
        <a:lstStyle/>
        <a:p>
          <a:r>
            <a:rPr lang="en-US" dirty="0" smtClean="0">
              <a:latin typeface="Avenir Book"/>
              <a:cs typeface="Avenir Book"/>
            </a:rPr>
            <a:t>Acetyl-Co-A</a:t>
          </a:r>
          <a:endParaRPr lang="en-US" dirty="0">
            <a:latin typeface="Avenir Book"/>
            <a:cs typeface="Avenir Book"/>
          </a:endParaRPr>
        </a:p>
      </dgm:t>
    </dgm:pt>
    <dgm:pt modelId="{CCE05562-3B51-8D46-9451-2FCFFD613836}" type="parTrans" cxnId="{809F8BAD-C4A4-684F-BD1D-07AB206DB5E5}">
      <dgm:prSet/>
      <dgm:spPr/>
      <dgm:t>
        <a:bodyPr/>
        <a:lstStyle/>
        <a:p>
          <a:endParaRPr lang="en-US"/>
        </a:p>
      </dgm:t>
    </dgm:pt>
    <dgm:pt modelId="{69076CD0-5152-614A-AC48-ECD36537068B}" type="sibTrans" cxnId="{809F8BAD-C4A4-684F-BD1D-07AB206DB5E5}">
      <dgm:prSet/>
      <dgm:spPr/>
      <dgm:t>
        <a:bodyPr/>
        <a:lstStyle/>
        <a:p>
          <a:endParaRPr lang="en-US"/>
        </a:p>
      </dgm:t>
    </dgm:pt>
    <dgm:pt modelId="{998F537B-D022-6A40-A67B-6043536635A8}" type="pres">
      <dgm:prSet presAssocID="{978D9F91-E854-274E-AA37-94E8DECAEF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0F04966-A8BE-AF47-9913-299E780FA077}" type="pres">
      <dgm:prSet presAssocID="{205B343C-8A93-5845-8CDA-2CBD005A9433}" presName="hierRoot1" presStyleCnt="0"/>
      <dgm:spPr/>
    </dgm:pt>
    <dgm:pt modelId="{08D9D754-D613-B040-A6C8-F3DF3A86C484}" type="pres">
      <dgm:prSet presAssocID="{205B343C-8A93-5845-8CDA-2CBD005A9433}" presName="composite" presStyleCnt="0"/>
      <dgm:spPr/>
    </dgm:pt>
    <dgm:pt modelId="{8B317BCC-E1C5-154E-9F74-DED8443FF133}" type="pres">
      <dgm:prSet presAssocID="{205B343C-8A93-5845-8CDA-2CBD005A9433}" presName="background" presStyleLbl="node0" presStyleIdx="0" presStyleCnt="1"/>
      <dgm:spPr/>
    </dgm:pt>
    <dgm:pt modelId="{0997C769-161B-0A43-A12B-EF5182F5E0AA}" type="pres">
      <dgm:prSet presAssocID="{205B343C-8A93-5845-8CDA-2CBD005A943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DBE1BC-CE00-C047-8432-F4A85B2601A0}" type="pres">
      <dgm:prSet presAssocID="{205B343C-8A93-5845-8CDA-2CBD005A9433}" presName="hierChild2" presStyleCnt="0"/>
      <dgm:spPr/>
    </dgm:pt>
    <dgm:pt modelId="{121C7E5F-710D-2D41-AE43-28611C8FAD55}" type="pres">
      <dgm:prSet presAssocID="{ED6DC7D4-270B-2243-85CB-0B00CE09BA65}" presName="Name10" presStyleLbl="parChTrans1D2" presStyleIdx="0" presStyleCnt="2"/>
      <dgm:spPr/>
    </dgm:pt>
    <dgm:pt modelId="{311A44BC-1E84-6546-9F95-642B4B9CDC72}" type="pres">
      <dgm:prSet presAssocID="{7E9AA2EE-9AC7-0547-A7A5-2736D5C1E241}" presName="hierRoot2" presStyleCnt="0"/>
      <dgm:spPr/>
    </dgm:pt>
    <dgm:pt modelId="{63BD44A0-D6F5-124B-A44E-92A428564AA8}" type="pres">
      <dgm:prSet presAssocID="{7E9AA2EE-9AC7-0547-A7A5-2736D5C1E241}" presName="composite2" presStyleCnt="0"/>
      <dgm:spPr/>
    </dgm:pt>
    <dgm:pt modelId="{6BC4020A-5C27-9B41-8C5B-FBB100B0A1A9}" type="pres">
      <dgm:prSet presAssocID="{7E9AA2EE-9AC7-0547-A7A5-2736D5C1E241}" presName="background2" presStyleLbl="node2" presStyleIdx="0" presStyleCnt="2"/>
      <dgm:spPr/>
    </dgm:pt>
    <dgm:pt modelId="{91DB1339-B693-F546-AC5E-EE7BD019BA7F}" type="pres">
      <dgm:prSet presAssocID="{7E9AA2EE-9AC7-0547-A7A5-2736D5C1E24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8E978C-FA02-E447-9FE6-DBFE8A6D9684}" type="pres">
      <dgm:prSet presAssocID="{7E9AA2EE-9AC7-0547-A7A5-2736D5C1E241}" presName="hierChild3" presStyleCnt="0"/>
      <dgm:spPr/>
    </dgm:pt>
    <dgm:pt modelId="{B63F2E4D-2457-8F49-BBF4-DBBFA77EDB0D}" type="pres">
      <dgm:prSet presAssocID="{CCE05562-3B51-8D46-9451-2FCFFD613836}" presName="Name17" presStyleLbl="parChTrans1D3" presStyleIdx="0" presStyleCnt="2"/>
      <dgm:spPr/>
    </dgm:pt>
    <dgm:pt modelId="{72555C2A-ED12-A443-A6C9-2C8B85915B52}" type="pres">
      <dgm:prSet presAssocID="{846AAEAF-B1D0-6C4C-A933-3C5470755AE5}" presName="hierRoot3" presStyleCnt="0"/>
      <dgm:spPr/>
    </dgm:pt>
    <dgm:pt modelId="{26C8F163-9C9D-B84B-95CA-89E4FE408154}" type="pres">
      <dgm:prSet presAssocID="{846AAEAF-B1D0-6C4C-A933-3C5470755AE5}" presName="composite3" presStyleCnt="0"/>
      <dgm:spPr/>
    </dgm:pt>
    <dgm:pt modelId="{0A2E36C7-D9A4-D04A-8EEA-5B30CC69E14B}" type="pres">
      <dgm:prSet presAssocID="{846AAEAF-B1D0-6C4C-A933-3C5470755AE5}" presName="background3" presStyleLbl="node3" presStyleIdx="0" presStyleCnt="2"/>
      <dgm:spPr/>
    </dgm:pt>
    <dgm:pt modelId="{06C34064-3D90-0849-8B6A-2AB6BDD3F0B9}" type="pres">
      <dgm:prSet presAssocID="{846AAEAF-B1D0-6C4C-A933-3C5470755AE5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2BA3CD-8AC7-F94C-9068-1B74D4FDFFFA}" type="pres">
      <dgm:prSet presAssocID="{846AAEAF-B1D0-6C4C-A933-3C5470755AE5}" presName="hierChild4" presStyleCnt="0"/>
      <dgm:spPr/>
    </dgm:pt>
    <dgm:pt modelId="{89B76756-F57E-E143-B816-7082826AD4AF}" type="pres">
      <dgm:prSet presAssocID="{127259F1-FAFC-7642-8B38-E20073712357}" presName="Name23" presStyleLbl="parChTrans1D4" presStyleIdx="0" presStyleCnt="2"/>
      <dgm:spPr/>
    </dgm:pt>
    <dgm:pt modelId="{3505C5A7-B034-524D-9D9D-5BB1045D7986}" type="pres">
      <dgm:prSet presAssocID="{43937563-47F7-2641-9717-CEDC3641EF83}" presName="hierRoot4" presStyleCnt="0"/>
      <dgm:spPr/>
    </dgm:pt>
    <dgm:pt modelId="{A72CB6D3-46A5-A744-AD38-1507AD7396CB}" type="pres">
      <dgm:prSet presAssocID="{43937563-47F7-2641-9717-CEDC3641EF83}" presName="composite4" presStyleCnt="0"/>
      <dgm:spPr/>
    </dgm:pt>
    <dgm:pt modelId="{CFDAA4FA-538E-E04F-A094-7EBB93EC8976}" type="pres">
      <dgm:prSet presAssocID="{43937563-47F7-2641-9717-CEDC3641EF83}" presName="background4" presStyleLbl="node4" presStyleIdx="0" presStyleCnt="2"/>
      <dgm:spPr/>
    </dgm:pt>
    <dgm:pt modelId="{A06E7298-6835-044C-852F-C884D6F821CB}" type="pres">
      <dgm:prSet presAssocID="{43937563-47F7-2641-9717-CEDC3641EF83}" presName="text4" presStyleLbl="fgAcc4" presStyleIdx="0" presStyleCnt="2">
        <dgm:presLayoutVars>
          <dgm:chPref val="3"/>
        </dgm:presLayoutVars>
      </dgm:prSet>
      <dgm:spPr/>
    </dgm:pt>
    <dgm:pt modelId="{C074560C-DFA9-334A-8BE9-729238332A8B}" type="pres">
      <dgm:prSet presAssocID="{43937563-47F7-2641-9717-CEDC3641EF83}" presName="hierChild5" presStyleCnt="0"/>
      <dgm:spPr/>
    </dgm:pt>
    <dgm:pt modelId="{52BD6E03-EC38-1744-A8C2-571E7D935242}" type="pres">
      <dgm:prSet presAssocID="{62B6F119-5CCF-2645-A971-BA1D652BF524}" presName="Name23" presStyleLbl="parChTrans1D4" presStyleIdx="1" presStyleCnt="2"/>
      <dgm:spPr/>
    </dgm:pt>
    <dgm:pt modelId="{37E4810F-F967-8E45-A5F0-985617682098}" type="pres">
      <dgm:prSet presAssocID="{3AF25732-13FB-5241-8CBE-0BBDA9C1DC2C}" presName="hierRoot4" presStyleCnt="0"/>
      <dgm:spPr/>
    </dgm:pt>
    <dgm:pt modelId="{DD0219F6-0EEE-9E43-A07D-9C7C32BF27ED}" type="pres">
      <dgm:prSet presAssocID="{3AF25732-13FB-5241-8CBE-0BBDA9C1DC2C}" presName="composite4" presStyleCnt="0"/>
      <dgm:spPr/>
    </dgm:pt>
    <dgm:pt modelId="{8570E5DD-92E7-B04C-94BF-BFBA5C4100BB}" type="pres">
      <dgm:prSet presAssocID="{3AF25732-13FB-5241-8CBE-0BBDA9C1DC2C}" presName="background4" presStyleLbl="node4" presStyleIdx="1" presStyleCnt="2"/>
      <dgm:spPr/>
    </dgm:pt>
    <dgm:pt modelId="{C6FB151F-EA98-CC46-BE2D-FE5B8F5D75A9}" type="pres">
      <dgm:prSet presAssocID="{3AF25732-13FB-5241-8CBE-0BBDA9C1DC2C}" presName="text4" presStyleLbl="fgAcc4" presStyleIdx="1" presStyleCnt="2">
        <dgm:presLayoutVars>
          <dgm:chPref val="3"/>
        </dgm:presLayoutVars>
      </dgm:prSet>
      <dgm:spPr/>
    </dgm:pt>
    <dgm:pt modelId="{13B5E269-D24E-E147-ADFF-1100143CEAFA}" type="pres">
      <dgm:prSet presAssocID="{3AF25732-13FB-5241-8CBE-0BBDA9C1DC2C}" presName="hierChild5" presStyleCnt="0"/>
      <dgm:spPr/>
    </dgm:pt>
    <dgm:pt modelId="{7D8F5E0A-8092-6348-80AE-61A3950F23B0}" type="pres">
      <dgm:prSet presAssocID="{0BCA2E5F-2B1F-C542-87DA-16E25EA0D03C}" presName="Name10" presStyleLbl="parChTrans1D2" presStyleIdx="1" presStyleCnt="2"/>
      <dgm:spPr/>
    </dgm:pt>
    <dgm:pt modelId="{91B34105-36C5-244F-BE86-280B1E82A43B}" type="pres">
      <dgm:prSet presAssocID="{3CB5ECEE-E0C0-4F4C-8203-5984A6A51A66}" presName="hierRoot2" presStyleCnt="0"/>
      <dgm:spPr/>
    </dgm:pt>
    <dgm:pt modelId="{70E72997-A52B-EA4F-B912-E8A5046622B1}" type="pres">
      <dgm:prSet presAssocID="{3CB5ECEE-E0C0-4F4C-8203-5984A6A51A66}" presName="composite2" presStyleCnt="0"/>
      <dgm:spPr/>
    </dgm:pt>
    <dgm:pt modelId="{F36082C9-DC05-8446-ADF5-3195514BC3C8}" type="pres">
      <dgm:prSet presAssocID="{3CB5ECEE-E0C0-4F4C-8203-5984A6A51A66}" presName="background2" presStyleLbl="node2" presStyleIdx="1" presStyleCnt="2"/>
      <dgm:spPr/>
    </dgm:pt>
    <dgm:pt modelId="{12811CBE-E534-A840-B91C-89A692EDDF96}" type="pres">
      <dgm:prSet presAssocID="{3CB5ECEE-E0C0-4F4C-8203-5984A6A51A66}" presName="text2" presStyleLbl="fgAcc2" presStyleIdx="1" presStyleCnt="2">
        <dgm:presLayoutVars>
          <dgm:chPref val="3"/>
        </dgm:presLayoutVars>
      </dgm:prSet>
      <dgm:spPr/>
    </dgm:pt>
    <dgm:pt modelId="{57ADB90A-27CD-7447-980E-3CE080C4A55B}" type="pres">
      <dgm:prSet presAssocID="{3CB5ECEE-E0C0-4F4C-8203-5984A6A51A66}" presName="hierChild3" presStyleCnt="0"/>
      <dgm:spPr/>
    </dgm:pt>
    <dgm:pt modelId="{2DFCD684-9026-884E-8475-318C3A48A449}" type="pres">
      <dgm:prSet presAssocID="{1D8E341F-401A-DE45-9CE8-EEC5F1BB901E}" presName="Name17" presStyleLbl="parChTrans1D3" presStyleIdx="1" presStyleCnt="2"/>
      <dgm:spPr/>
    </dgm:pt>
    <dgm:pt modelId="{B25B80EE-74DD-8944-B4CF-594A98F98EDB}" type="pres">
      <dgm:prSet presAssocID="{FD92F045-2204-1345-9713-79286EC20D10}" presName="hierRoot3" presStyleCnt="0"/>
      <dgm:spPr/>
    </dgm:pt>
    <dgm:pt modelId="{F77766D0-A279-924F-807E-65ED27CC0A6C}" type="pres">
      <dgm:prSet presAssocID="{FD92F045-2204-1345-9713-79286EC20D10}" presName="composite3" presStyleCnt="0"/>
      <dgm:spPr/>
    </dgm:pt>
    <dgm:pt modelId="{20DEBAED-438B-3743-9206-7AB61C96052C}" type="pres">
      <dgm:prSet presAssocID="{FD92F045-2204-1345-9713-79286EC20D10}" presName="background3" presStyleLbl="node3" presStyleIdx="1" presStyleCnt="2"/>
      <dgm:spPr/>
    </dgm:pt>
    <dgm:pt modelId="{49D924ED-7335-D049-8E96-FDEE4260FF32}" type="pres">
      <dgm:prSet presAssocID="{FD92F045-2204-1345-9713-79286EC20D10}" presName="text3" presStyleLbl="fgAcc3" presStyleIdx="1" presStyleCnt="2">
        <dgm:presLayoutVars>
          <dgm:chPref val="3"/>
        </dgm:presLayoutVars>
      </dgm:prSet>
      <dgm:spPr/>
    </dgm:pt>
    <dgm:pt modelId="{D3203DA0-4903-C640-93DF-C9FE25984492}" type="pres">
      <dgm:prSet presAssocID="{FD92F045-2204-1345-9713-79286EC20D10}" presName="hierChild4" presStyleCnt="0"/>
      <dgm:spPr/>
    </dgm:pt>
  </dgm:ptLst>
  <dgm:cxnLst>
    <dgm:cxn modelId="{6C7AFC85-8360-294D-84FB-EF1623C37885}" type="presOf" srcId="{7E9AA2EE-9AC7-0547-A7A5-2736D5C1E241}" destId="{91DB1339-B693-F546-AC5E-EE7BD019BA7F}" srcOrd="0" destOrd="0" presId="urn:microsoft.com/office/officeart/2005/8/layout/hierarchy1"/>
    <dgm:cxn modelId="{0220A8C5-DE6A-594E-BF62-383145E66E97}" srcId="{846AAEAF-B1D0-6C4C-A933-3C5470755AE5}" destId="{3AF25732-13FB-5241-8CBE-0BBDA9C1DC2C}" srcOrd="1" destOrd="0" parTransId="{62B6F119-5CCF-2645-A971-BA1D652BF524}" sibTransId="{06FD1CDD-4EAD-F341-B1E1-5728A45F3372}"/>
    <dgm:cxn modelId="{9EFF1210-086C-6B44-82F1-2E88D2DDAEA0}" type="presOf" srcId="{CCE05562-3B51-8D46-9451-2FCFFD613836}" destId="{B63F2E4D-2457-8F49-BBF4-DBBFA77EDB0D}" srcOrd="0" destOrd="0" presId="urn:microsoft.com/office/officeart/2005/8/layout/hierarchy1"/>
    <dgm:cxn modelId="{2BFFEF99-4103-D644-9931-C29B1ED97B8E}" type="presOf" srcId="{62B6F119-5CCF-2645-A971-BA1D652BF524}" destId="{52BD6E03-EC38-1744-A8C2-571E7D935242}" srcOrd="0" destOrd="0" presId="urn:microsoft.com/office/officeart/2005/8/layout/hierarchy1"/>
    <dgm:cxn modelId="{FCD4C732-36B5-C34F-993C-1FE6BD22E43F}" srcId="{3CB5ECEE-E0C0-4F4C-8203-5984A6A51A66}" destId="{FD92F045-2204-1345-9713-79286EC20D10}" srcOrd="0" destOrd="0" parTransId="{1D8E341F-401A-DE45-9CE8-EEC5F1BB901E}" sibTransId="{213E73F0-2F3B-BD4E-99F3-140CA1EB4C5B}"/>
    <dgm:cxn modelId="{74838C5E-497B-B34B-B91E-54C73EE6B4A3}" srcId="{205B343C-8A93-5845-8CDA-2CBD005A9433}" destId="{3CB5ECEE-E0C0-4F4C-8203-5984A6A51A66}" srcOrd="1" destOrd="0" parTransId="{0BCA2E5F-2B1F-C542-87DA-16E25EA0D03C}" sibTransId="{1C99A518-5CE2-A74D-96B8-A5F6F9116995}"/>
    <dgm:cxn modelId="{4986B4CD-D582-F642-B828-FDF5D027109A}" type="presOf" srcId="{846AAEAF-B1D0-6C4C-A933-3C5470755AE5}" destId="{06C34064-3D90-0849-8B6A-2AB6BDD3F0B9}" srcOrd="0" destOrd="0" presId="urn:microsoft.com/office/officeart/2005/8/layout/hierarchy1"/>
    <dgm:cxn modelId="{629F9456-8611-5544-BE9A-0F67D9B3005F}" type="presOf" srcId="{205B343C-8A93-5845-8CDA-2CBD005A9433}" destId="{0997C769-161B-0A43-A12B-EF5182F5E0AA}" srcOrd="0" destOrd="0" presId="urn:microsoft.com/office/officeart/2005/8/layout/hierarchy1"/>
    <dgm:cxn modelId="{15F0047E-02B6-FB4F-A256-32C0C6B95A7F}" srcId="{205B343C-8A93-5845-8CDA-2CBD005A9433}" destId="{7E9AA2EE-9AC7-0547-A7A5-2736D5C1E241}" srcOrd="0" destOrd="0" parTransId="{ED6DC7D4-270B-2243-85CB-0B00CE09BA65}" sibTransId="{2532B45B-B187-A540-9B28-BFE56771C039}"/>
    <dgm:cxn modelId="{5C004BF9-A03F-0E4A-B1F9-249C116FF94B}" type="presOf" srcId="{ED6DC7D4-270B-2243-85CB-0B00CE09BA65}" destId="{121C7E5F-710D-2D41-AE43-28611C8FAD55}" srcOrd="0" destOrd="0" presId="urn:microsoft.com/office/officeart/2005/8/layout/hierarchy1"/>
    <dgm:cxn modelId="{55895B2A-50BB-1B4F-BE89-C8AAC49B51C6}" type="presOf" srcId="{127259F1-FAFC-7642-8B38-E20073712357}" destId="{89B76756-F57E-E143-B816-7082826AD4AF}" srcOrd="0" destOrd="0" presId="urn:microsoft.com/office/officeart/2005/8/layout/hierarchy1"/>
    <dgm:cxn modelId="{7E5F051E-64F7-1F4B-A871-2D3B05EF6B25}" srcId="{846AAEAF-B1D0-6C4C-A933-3C5470755AE5}" destId="{43937563-47F7-2641-9717-CEDC3641EF83}" srcOrd="0" destOrd="0" parTransId="{127259F1-FAFC-7642-8B38-E20073712357}" sibTransId="{8CE11EF0-3EC3-CF4D-BDF0-1DE0B0CD0F6C}"/>
    <dgm:cxn modelId="{3CBEC0DA-751D-3944-9894-4C227A3B2569}" type="presOf" srcId="{3CB5ECEE-E0C0-4F4C-8203-5984A6A51A66}" destId="{12811CBE-E534-A840-B91C-89A692EDDF96}" srcOrd="0" destOrd="0" presId="urn:microsoft.com/office/officeart/2005/8/layout/hierarchy1"/>
    <dgm:cxn modelId="{14BD5648-284D-C447-83A1-AB2A4EA69755}" srcId="{978D9F91-E854-274E-AA37-94E8DECAEF30}" destId="{205B343C-8A93-5845-8CDA-2CBD005A9433}" srcOrd="0" destOrd="0" parTransId="{43249A22-CEC9-8942-AE00-D75DD410F5FC}" sibTransId="{82DD4655-CD22-3244-B563-30EC884DAE4A}"/>
    <dgm:cxn modelId="{B303836D-B9DF-BA4E-B786-DEE7091CDC95}" type="presOf" srcId="{43937563-47F7-2641-9717-CEDC3641EF83}" destId="{A06E7298-6835-044C-852F-C884D6F821CB}" srcOrd="0" destOrd="0" presId="urn:microsoft.com/office/officeart/2005/8/layout/hierarchy1"/>
    <dgm:cxn modelId="{16593DD3-78A2-FE4F-8D2E-780C134BB783}" type="presOf" srcId="{0BCA2E5F-2B1F-C542-87DA-16E25EA0D03C}" destId="{7D8F5E0A-8092-6348-80AE-61A3950F23B0}" srcOrd="0" destOrd="0" presId="urn:microsoft.com/office/officeart/2005/8/layout/hierarchy1"/>
    <dgm:cxn modelId="{AE03A3F6-F731-694C-9A6F-D1B306940711}" type="presOf" srcId="{1D8E341F-401A-DE45-9CE8-EEC5F1BB901E}" destId="{2DFCD684-9026-884E-8475-318C3A48A449}" srcOrd="0" destOrd="0" presId="urn:microsoft.com/office/officeart/2005/8/layout/hierarchy1"/>
    <dgm:cxn modelId="{4D2D7969-7D9B-384B-A98C-CE4B655329BE}" type="presOf" srcId="{978D9F91-E854-274E-AA37-94E8DECAEF30}" destId="{998F537B-D022-6A40-A67B-6043536635A8}" srcOrd="0" destOrd="0" presId="urn:microsoft.com/office/officeart/2005/8/layout/hierarchy1"/>
    <dgm:cxn modelId="{9432247B-ACDC-A24B-ABFD-F0E979CA61A2}" type="presOf" srcId="{3AF25732-13FB-5241-8CBE-0BBDA9C1DC2C}" destId="{C6FB151F-EA98-CC46-BE2D-FE5B8F5D75A9}" srcOrd="0" destOrd="0" presId="urn:microsoft.com/office/officeart/2005/8/layout/hierarchy1"/>
    <dgm:cxn modelId="{809F8BAD-C4A4-684F-BD1D-07AB206DB5E5}" srcId="{7E9AA2EE-9AC7-0547-A7A5-2736D5C1E241}" destId="{846AAEAF-B1D0-6C4C-A933-3C5470755AE5}" srcOrd="0" destOrd="0" parTransId="{CCE05562-3B51-8D46-9451-2FCFFD613836}" sibTransId="{69076CD0-5152-614A-AC48-ECD36537068B}"/>
    <dgm:cxn modelId="{80CB9A7E-BBD8-9543-A748-8806ECAE1668}" type="presOf" srcId="{FD92F045-2204-1345-9713-79286EC20D10}" destId="{49D924ED-7335-D049-8E96-FDEE4260FF32}" srcOrd="0" destOrd="0" presId="urn:microsoft.com/office/officeart/2005/8/layout/hierarchy1"/>
    <dgm:cxn modelId="{C297BEE5-8402-4D42-ABCF-01A225BD7814}" type="presParOf" srcId="{998F537B-D022-6A40-A67B-6043536635A8}" destId="{50F04966-A8BE-AF47-9913-299E780FA077}" srcOrd="0" destOrd="0" presId="urn:microsoft.com/office/officeart/2005/8/layout/hierarchy1"/>
    <dgm:cxn modelId="{DA8C8727-F90F-F543-9523-65DB49AFC16D}" type="presParOf" srcId="{50F04966-A8BE-AF47-9913-299E780FA077}" destId="{08D9D754-D613-B040-A6C8-F3DF3A86C484}" srcOrd="0" destOrd="0" presId="urn:microsoft.com/office/officeart/2005/8/layout/hierarchy1"/>
    <dgm:cxn modelId="{FE51C761-B2FC-1D4B-8B32-8C99437AE974}" type="presParOf" srcId="{08D9D754-D613-B040-A6C8-F3DF3A86C484}" destId="{8B317BCC-E1C5-154E-9F74-DED8443FF133}" srcOrd="0" destOrd="0" presId="urn:microsoft.com/office/officeart/2005/8/layout/hierarchy1"/>
    <dgm:cxn modelId="{1AB15D05-E0ED-BF45-8A57-805D804D5155}" type="presParOf" srcId="{08D9D754-D613-B040-A6C8-F3DF3A86C484}" destId="{0997C769-161B-0A43-A12B-EF5182F5E0AA}" srcOrd="1" destOrd="0" presId="urn:microsoft.com/office/officeart/2005/8/layout/hierarchy1"/>
    <dgm:cxn modelId="{DF405214-7905-1849-AED9-DC51E67CAA58}" type="presParOf" srcId="{50F04966-A8BE-AF47-9913-299E780FA077}" destId="{D3DBE1BC-CE00-C047-8432-F4A85B2601A0}" srcOrd="1" destOrd="0" presId="urn:microsoft.com/office/officeart/2005/8/layout/hierarchy1"/>
    <dgm:cxn modelId="{DC1FCA17-84DC-A84D-8EFC-0464AAB3107A}" type="presParOf" srcId="{D3DBE1BC-CE00-C047-8432-F4A85B2601A0}" destId="{121C7E5F-710D-2D41-AE43-28611C8FAD55}" srcOrd="0" destOrd="0" presId="urn:microsoft.com/office/officeart/2005/8/layout/hierarchy1"/>
    <dgm:cxn modelId="{563ABFE9-6F57-0D4A-8532-7E45B860ECB6}" type="presParOf" srcId="{D3DBE1BC-CE00-C047-8432-F4A85B2601A0}" destId="{311A44BC-1E84-6546-9F95-642B4B9CDC72}" srcOrd="1" destOrd="0" presId="urn:microsoft.com/office/officeart/2005/8/layout/hierarchy1"/>
    <dgm:cxn modelId="{1299A17A-5931-084B-A6BC-98B12403373A}" type="presParOf" srcId="{311A44BC-1E84-6546-9F95-642B4B9CDC72}" destId="{63BD44A0-D6F5-124B-A44E-92A428564AA8}" srcOrd="0" destOrd="0" presId="urn:microsoft.com/office/officeart/2005/8/layout/hierarchy1"/>
    <dgm:cxn modelId="{449F4FF8-41E8-0B46-8EB1-E678037DF7B9}" type="presParOf" srcId="{63BD44A0-D6F5-124B-A44E-92A428564AA8}" destId="{6BC4020A-5C27-9B41-8C5B-FBB100B0A1A9}" srcOrd="0" destOrd="0" presId="urn:microsoft.com/office/officeart/2005/8/layout/hierarchy1"/>
    <dgm:cxn modelId="{5C6CB8F2-2014-4B47-A99D-37022B070F4B}" type="presParOf" srcId="{63BD44A0-D6F5-124B-A44E-92A428564AA8}" destId="{91DB1339-B693-F546-AC5E-EE7BD019BA7F}" srcOrd="1" destOrd="0" presId="urn:microsoft.com/office/officeart/2005/8/layout/hierarchy1"/>
    <dgm:cxn modelId="{1EA302F0-3458-3249-862E-6C25383D9692}" type="presParOf" srcId="{311A44BC-1E84-6546-9F95-642B4B9CDC72}" destId="{F88E978C-FA02-E447-9FE6-DBFE8A6D9684}" srcOrd="1" destOrd="0" presId="urn:microsoft.com/office/officeart/2005/8/layout/hierarchy1"/>
    <dgm:cxn modelId="{4251BAB2-93B9-1743-8CA4-3506FA5036FE}" type="presParOf" srcId="{F88E978C-FA02-E447-9FE6-DBFE8A6D9684}" destId="{B63F2E4D-2457-8F49-BBF4-DBBFA77EDB0D}" srcOrd="0" destOrd="0" presId="urn:microsoft.com/office/officeart/2005/8/layout/hierarchy1"/>
    <dgm:cxn modelId="{CBF6F7CB-3991-8849-979A-92CC400C64BE}" type="presParOf" srcId="{F88E978C-FA02-E447-9FE6-DBFE8A6D9684}" destId="{72555C2A-ED12-A443-A6C9-2C8B85915B52}" srcOrd="1" destOrd="0" presId="urn:microsoft.com/office/officeart/2005/8/layout/hierarchy1"/>
    <dgm:cxn modelId="{59E14635-5C38-334E-99B4-00D7D203FBAE}" type="presParOf" srcId="{72555C2A-ED12-A443-A6C9-2C8B85915B52}" destId="{26C8F163-9C9D-B84B-95CA-89E4FE408154}" srcOrd="0" destOrd="0" presId="urn:microsoft.com/office/officeart/2005/8/layout/hierarchy1"/>
    <dgm:cxn modelId="{B8C13AA2-4324-454B-BC88-1A3479B53C20}" type="presParOf" srcId="{26C8F163-9C9D-B84B-95CA-89E4FE408154}" destId="{0A2E36C7-D9A4-D04A-8EEA-5B30CC69E14B}" srcOrd="0" destOrd="0" presId="urn:microsoft.com/office/officeart/2005/8/layout/hierarchy1"/>
    <dgm:cxn modelId="{D46B61C1-4398-AC48-A7D3-3B312AF125A5}" type="presParOf" srcId="{26C8F163-9C9D-B84B-95CA-89E4FE408154}" destId="{06C34064-3D90-0849-8B6A-2AB6BDD3F0B9}" srcOrd="1" destOrd="0" presId="urn:microsoft.com/office/officeart/2005/8/layout/hierarchy1"/>
    <dgm:cxn modelId="{94F856C2-73F3-E847-9A31-BB11ABDBB14D}" type="presParOf" srcId="{72555C2A-ED12-A443-A6C9-2C8B85915B52}" destId="{B22BA3CD-8AC7-F94C-9068-1B74D4FDFFFA}" srcOrd="1" destOrd="0" presId="urn:microsoft.com/office/officeart/2005/8/layout/hierarchy1"/>
    <dgm:cxn modelId="{B7F08944-879F-B246-B645-2A454E447E5E}" type="presParOf" srcId="{B22BA3CD-8AC7-F94C-9068-1B74D4FDFFFA}" destId="{89B76756-F57E-E143-B816-7082826AD4AF}" srcOrd="0" destOrd="0" presId="urn:microsoft.com/office/officeart/2005/8/layout/hierarchy1"/>
    <dgm:cxn modelId="{D9871BFA-C352-5142-9C28-3C3999716E8A}" type="presParOf" srcId="{B22BA3CD-8AC7-F94C-9068-1B74D4FDFFFA}" destId="{3505C5A7-B034-524D-9D9D-5BB1045D7986}" srcOrd="1" destOrd="0" presId="urn:microsoft.com/office/officeart/2005/8/layout/hierarchy1"/>
    <dgm:cxn modelId="{B0106B3B-F479-604A-8E16-2066FE6CCEBD}" type="presParOf" srcId="{3505C5A7-B034-524D-9D9D-5BB1045D7986}" destId="{A72CB6D3-46A5-A744-AD38-1507AD7396CB}" srcOrd="0" destOrd="0" presId="urn:microsoft.com/office/officeart/2005/8/layout/hierarchy1"/>
    <dgm:cxn modelId="{ACCDCF08-04AB-FA4F-8DEA-DBDCC72E479B}" type="presParOf" srcId="{A72CB6D3-46A5-A744-AD38-1507AD7396CB}" destId="{CFDAA4FA-538E-E04F-A094-7EBB93EC8976}" srcOrd="0" destOrd="0" presId="urn:microsoft.com/office/officeart/2005/8/layout/hierarchy1"/>
    <dgm:cxn modelId="{A92DCEDE-6197-E143-B5DC-3E0E90F5880E}" type="presParOf" srcId="{A72CB6D3-46A5-A744-AD38-1507AD7396CB}" destId="{A06E7298-6835-044C-852F-C884D6F821CB}" srcOrd="1" destOrd="0" presId="urn:microsoft.com/office/officeart/2005/8/layout/hierarchy1"/>
    <dgm:cxn modelId="{0292A8CE-A332-FC41-8A7C-D7FCC34D498B}" type="presParOf" srcId="{3505C5A7-B034-524D-9D9D-5BB1045D7986}" destId="{C074560C-DFA9-334A-8BE9-729238332A8B}" srcOrd="1" destOrd="0" presId="urn:microsoft.com/office/officeart/2005/8/layout/hierarchy1"/>
    <dgm:cxn modelId="{300E95C2-C6DA-154F-8B07-B6EFF6089D81}" type="presParOf" srcId="{B22BA3CD-8AC7-F94C-9068-1B74D4FDFFFA}" destId="{52BD6E03-EC38-1744-A8C2-571E7D935242}" srcOrd="2" destOrd="0" presId="urn:microsoft.com/office/officeart/2005/8/layout/hierarchy1"/>
    <dgm:cxn modelId="{7A6B7924-A2E3-CC4D-9202-DD52FB90DB81}" type="presParOf" srcId="{B22BA3CD-8AC7-F94C-9068-1B74D4FDFFFA}" destId="{37E4810F-F967-8E45-A5F0-985617682098}" srcOrd="3" destOrd="0" presId="urn:microsoft.com/office/officeart/2005/8/layout/hierarchy1"/>
    <dgm:cxn modelId="{210D5FCC-4F9B-4645-BC18-A75971CAC1FF}" type="presParOf" srcId="{37E4810F-F967-8E45-A5F0-985617682098}" destId="{DD0219F6-0EEE-9E43-A07D-9C7C32BF27ED}" srcOrd="0" destOrd="0" presId="urn:microsoft.com/office/officeart/2005/8/layout/hierarchy1"/>
    <dgm:cxn modelId="{BA1CEA1C-5BD7-CE47-83A3-0652E6F1FD6C}" type="presParOf" srcId="{DD0219F6-0EEE-9E43-A07D-9C7C32BF27ED}" destId="{8570E5DD-92E7-B04C-94BF-BFBA5C4100BB}" srcOrd="0" destOrd="0" presId="urn:microsoft.com/office/officeart/2005/8/layout/hierarchy1"/>
    <dgm:cxn modelId="{A013CC48-A54F-4A42-9AD0-27550F2DBC0D}" type="presParOf" srcId="{DD0219F6-0EEE-9E43-A07D-9C7C32BF27ED}" destId="{C6FB151F-EA98-CC46-BE2D-FE5B8F5D75A9}" srcOrd="1" destOrd="0" presId="urn:microsoft.com/office/officeart/2005/8/layout/hierarchy1"/>
    <dgm:cxn modelId="{57D94DA2-F732-EA46-B9E3-47786F6BC249}" type="presParOf" srcId="{37E4810F-F967-8E45-A5F0-985617682098}" destId="{13B5E269-D24E-E147-ADFF-1100143CEAFA}" srcOrd="1" destOrd="0" presId="urn:microsoft.com/office/officeart/2005/8/layout/hierarchy1"/>
    <dgm:cxn modelId="{B13A0310-2273-4743-B6E6-5870FF59C9E1}" type="presParOf" srcId="{D3DBE1BC-CE00-C047-8432-F4A85B2601A0}" destId="{7D8F5E0A-8092-6348-80AE-61A3950F23B0}" srcOrd="2" destOrd="0" presId="urn:microsoft.com/office/officeart/2005/8/layout/hierarchy1"/>
    <dgm:cxn modelId="{7ACCA4DF-FA05-1E41-B529-6BF3935DDD08}" type="presParOf" srcId="{D3DBE1BC-CE00-C047-8432-F4A85B2601A0}" destId="{91B34105-36C5-244F-BE86-280B1E82A43B}" srcOrd="3" destOrd="0" presId="urn:microsoft.com/office/officeart/2005/8/layout/hierarchy1"/>
    <dgm:cxn modelId="{AAAF0AE1-8283-AE42-9FF2-6EB95D0B472D}" type="presParOf" srcId="{91B34105-36C5-244F-BE86-280B1E82A43B}" destId="{70E72997-A52B-EA4F-B912-E8A5046622B1}" srcOrd="0" destOrd="0" presId="urn:microsoft.com/office/officeart/2005/8/layout/hierarchy1"/>
    <dgm:cxn modelId="{D0AAFA77-95BD-FD47-8C4B-AB8534817C4F}" type="presParOf" srcId="{70E72997-A52B-EA4F-B912-E8A5046622B1}" destId="{F36082C9-DC05-8446-ADF5-3195514BC3C8}" srcOrd="0" destOrd="0" presId="urn:microsoft.com/office/officeart/2005/8/layout/hierarchy1"/>
    <dgm:cxn modelId="{8936AB99-0B86-F947-82D9-D07B2AC33657}" type="presParOf" srcId="{70E72997-A52B-EA4F-B912-E8A5046622B1}" destId="{12811CBE-E534-A840-B91C-89A692EDDF96}" srcOrd="1" destOrd="0" presId="urn:microsoft.com/office/officeart/2005/8/layout/hierarchy1"/>
    <dgm:cxn modelId="{C2742C2D-C5E4-424A-92D1-7A82C1630809}" type="presParOf" srcId="{91B34105-36C5-244F-BE86-280B1E82A43B}" destId="{57ADB90A-27CD-7447-980E-3CE080C4A55B}" srcOrd="1" destOrd="0" presId="urn:microsoft.com/office/officeart/2005/8/layout/hierarchy1"/>
    <dgm:cxn modelId="{DDEC0844-0468-EF48-B9CA-2B222C74953F}" type="presParOf" srcId="{57ADB90A-27CD-7447-980E-3CE080C4A55B}" destId="{2DFCD684-9026-884E-8475-318C3A48A449}" srcOrd="0" destOrd="0" presId="urn:microsoft.com/office/officeart/2005/8/layout/hierarchy1"/>
    <dgm:cxn modelId="{F7A1B964-A7CE-624C-A2F5-24505F2FEF55}" type="presParOf" srcId="{57ADB90A-27CD-7447-980E-3CE080C4A55B}" destId="{B25B80EE-74DD-8944-B4CF-594A98F98EDB}" srcOrd="1" destOrd="0" presId="urn:microsoft.com/office/officeart/2005/8/layout/hierarchy1"/>
    <dgm:cxn modelId="{C165A68E-32CF-A24F-965C-F07F8DE072B3}" type="presParOf" srcId="{B25B80EE-74DD-8944-B4CF-594A98F98EDB}" destId="{F77766D0-A279-924F-807E-65ED27CC0A6C}" srcOrd="0" destOrd="0" presId="urn:microsoft.com/office/officeart/2005/8/layout/hierarchy1"/>
    <dgm:cxn modelId="{72FDC207-C025-6543-8118-2697262E3EBC}" type="presParOf" srcId="{F77766D0-A279-924F-807E-65ED27CC0A6C}" destId="{20DEBAED-438B-3743-9206-7AB61C96052C}" srcOrd="0" destOrd="0" presId="urn:microsoft.com/office/officeart/2005/8/layout/hierarchy1"/>
    <dgm:cxn modelId="{14BBEBC1-8E94-334C-AF21-72140CAACA60}" type="presParOf" srcId="{F77766D0-A279-924F-807E-65ED27CC0A6C}" destId="{49D924ED-7335-D049-8E96-FDEE4260FF32}" srcOrd="1" destOrd="0" presId="urn:microsoft.com/office/officeart/2005/8/layout/hierarchy1"/>
    <dgm:cxn modelId="{927FFDFC-FC3A-F349-B5F0-253930217785}" type="presParOf" srcId="{B25B80EE-74DD-8944-B4CF-594A98F98EDB}" destId="{D3203DA0-4903-C640-93DF-C9FE2598449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5C485-39FC-1346-9EFB-8A332AFA75D6}">
      <dsp:nvSpPr>
        <dsp:cNvPr id="0" name=""/>
        <dsp:cNvSpPr/>
      </dsp:nvSpPr>
      <dsp:spPr>
        <a:xfrm>
          <a:off x="0" y="306"/>
          <a:ext cx="6878811" cy="1265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venir Book"/>
              <a:cs typeface="Avenir Book"/>
            </a:rPr>
            <a:t>Phase I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Avenir Book"/>
              <a:cs typeface="Avenir Book"/>
            </a:rPr>
            <a:t>Hydroxylation </a:t>
          </a:r>
          <a:endParaRPr lang="en-US" sz="2000" kern="1200" dirty="0">
            <a:latin typeface="Avenir Book"/>
            <a:cs typeface="Avenir Book"/>
          </a:endParaRPr>
        </a:p>
      </dsp:txBody>
      <dsp:txXfrm>
        <a:off x="37074" y="37380"/>
        <a:ext cx="6804663" cy="1191668"/>
      </dsp:txXfrm>
    </dsp:sp>
    <dsp:sp modelId="{135FB684-B2C7-B641-A77D-91E3EAAFE3DB}">
      <dsp:nvSpPr>
        <dsp:cNvPr id="0" name=""/>
        <dsp:cNvSpPr/>
      </dsp:nvSpPr>
      <dsp:spPr>
        <a:xfrm>
          <a:off x="2541" y="1358307"/>
          <a:ext cx="3300773" cy="1265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latin typeface="Avenir Book"/>
              <a:cs typeface="Avenir Book"/>
            </a:rPr>
            <a:t>Active compound</a:t>
          </a:r>
          <a:endParaRPr lang="en-US" sz="3300" kern="1200" dirty="0">
            <a:latin typeface="Avenir Book"/>
            <a:cs typeface="Avenir Book"/>
          </a:endParaRPr>
        </a:p>
      </dsp:txBody>
      <dsp:txXfrm>
        <a:off x="39615" y="1395381"/>
        <a:ext cx="3226625" cy="1191668"/>
      </dsp:txXfrm>
    </dsp:sp>
    <dsp:sp modelId="{60C025EA-13B1-554B-B7F5-C3F52E05566D}">
      <dsp:nvSpPr>
        <dsp:cNvPr id="0" name=""/>
        <dsp:cNvSpPr/>
      </dsp:nvSpPr>
      <dsp:spPr>
        <a:xfrm>
          <a:off x="3580579" y="1358307"/>
          <a:ext cx="3300773" cy="1265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Avenir Book"/>
              <a:cs typeface="Avenir Book"/>
            </a:rPr>
            <a:t>Intermediary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Active   Toxic 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3617653" y="1395381"/>
        <a:ext cx="3226625" cy="1191668"/>
      </dsp:txXfrm>
    </dsp:sp>
    <dsp:sp modelId="{2795202A-2E4B-9F4E-9244-C2816F42160E}">
      <dsp:nvSpPr>
        <dsp:cNvPr id="0" name=""/>
        <dsp:cNvSpPr/>
      </dsp:nvSpPr>
      <dsp:spPr>
        <a:xfrm>
          <a:off x="3580579" y="2715510"/>
          <a:ext cx="3300773" cy="1265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venir Book"/>
              <a:cs typeface="Avenir Book"/>
            </a:rPr>
            <a:t>Phase II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venir Book"/>
              <a:cs typeface="Avenir Book"/>
            </a:rPr>
            <a:t>Acetylation    Methylation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Avenir Book"/>
              <a:cs typeface="Avenir Book"/>
            </a:rPr>
            <a:t>Conjugation </a:t>
          </a:r>
          <a:endParaRPr lang="en-US" sz="1600" kern="1200" dirty="0">
            <a:latin typeface="Avenir Book"/>
            <a:cs typeface="Avenir Book"/>
          </a:endParaRPr>
        </a:p>
      </dsp:txBody>
      <dsp:txXfrm>
        <a:off x="3617653" y="2752584"/>
        <a:ext cx="3226625" cy="1191668"/>
      </dsp:txXfrm>
    </dsp:sp>
    <dsp:sp modelId="{C6FB928F-01B6-0C4E-945D-878072ECD75B}">
      <dsp:nvSpPr>
        <dsp:cNvPr id="0" name=""/>
        <dsp:cNvSpPr/>
      </dsp:nvSpPr>
      <dsp:spPr>
        <a:xfrm>
          <a:off x="3583120" y="4073815"/>
          <a:ext cx="3300773" cy="1265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Avenir Book"/>
              <a:cs typeface="Avenir Book"/>
            </a:rPr>
            <a:t>Less active/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Avenir Book"/>
              <a:cs typeface="Avenir Book"/>
            </a:rPr>
            <a:t>Inactive </a:t>
          </a:r>
          <a:endParaRPr lang="en-US" sz="2900" kern="1200" dirty="0">
            <a:latin typeface="Avenir Book"/>
            <a:cs typeface="Avenir Book"/>
          </a:endParaRPr>
        </a:p>
      </dsp:txBody>
      <dsp:txXfrm>
        <a:off x="3620194" y="4110889"/>
        <a:ext cx="3226625" cy="11916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CD684-9026-884E-8475-318C3A48A449}">
      <dsp:nvSpPr>
        <dsp:cNvPr id="0" name=""/>
        <dsp:cNvSpPr/>
      </dsp:nvSpPr>
      <dsp:spPr>
        <a:xfrm>
          <a:off x="5696401" y="2535568"/>
          <a:ext cx="91440" cy="472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F5E0A-8092-6348-80AE-61A3950F23B0}">
      <dsp:nvSpPr>
        <dsp:cNvPr id="0" name=""/>
        <dsp:cNvSpPr/>
      </dsp:nvSpPr>
      <dsp:spPr>
        <a:xfrm>
          <a:off x="4749480" y="1031717"/>
          <a:ext cx="992640" cy="472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931"/>
              </a:lnTo>
              <a:lnTo>
                <a:pt x="992640" y="321931"/>
              </a:lnTo>
              <a:lnTo>
                <a:pt x="992640" y="4724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BD6E03-EC38-1744-A8C2-571E7D935242}">
      <dsp:nvSpPr>
        <dsp:cNvPr id="0" name=""/>
        <dsp:cNvSpPr/>
      </dsp:nvSpPr>
      <dsp:spPr>
        <a:xfrm>
          <a:off x="3756839" y="4039419"/>
          <a:ext cx="992640" cy="472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931"/>
              </a:lnTo>
              <a:lnTo>
                <a:pt x="992640" y="321931"/>
              </a:lnTo>
              <a:lnTo>
                <a:pt x="992640" y="472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B76756-F57E-E143-B816-7082826AD4AF}">
      <dsp:nvSpPr>
        <dsp:cNvPr id="0" name=""/>
        <dsp:cNvSpPr/>
      </dsp:nvSpPr>
      <dsp:spPr>
        <a:xfrm>
          <a:off x="2764198" y="4039419"/>
          <a:ext cx="992640" cy="472406"/>
        </a:xfrm>
        <a:custGeom>
          <a:avLst/>
          <a:gdLst/>
          <a:ahLst/>
          <a:cxnLst/>
          <a:rect l="0" t="0" r="0" b="0"/>
          <a:pathLst>
            <a:path>
              <a:moveTo>
                <a:pt x="992640" y="0"/>
              </a:moveTo>
              <a:lnTo>
                <a:pt x="992640" y="321931"/>
              </a:lnTo>
              <a:lnTo>
                <a:pt x="0" y="321931"/>
              </a:lnTo>
              <a:lnTo>
                <a:pt x="0" y="472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F2E4D-2457-8F49-BBF4-DBBFA77EDB0D}">
      <dsp:nvSpPr>
        <dsp:cNvPr id="0" name=""/>
        <dsp:cNvSpPr/>
      </dsp:nvSpPr>
      <dsp:spPr>
        <a:xfrm>
          <a:off x="3711119" y="2535568"/>
          <a:ext cx="91440" cy="47240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40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1C7E5F-710D-2D41-AE43-28611C8FAD55}">
      <dsp:nvSpPr>
        <dsp:cNvPr id="0" name=""/>
        <dsp:cNvSpPr/>
      </dsp:nvSpPr>
      <dsp:spPr>
        <a:xfrm>
          <a:off x="3756839" y="1031717"/>
          <a:ext cx="992640" cy="472406"/>
        </a:xfrm>
        <a:custGeom>
          <a:avLst/>
          <a:gdLst/>
          <a:ahLst/>
          <a:cxnLst/>
          <a:rect l="0" t="0" r="0" b="0"/>
          <a:pathLst>
            <a:path>
              <a:moveTo>
                <a:pt x="992640" y="0"/>
              </a:moveTo>
              <a:lnTo>
                <a:pt x="992640" y="321931"/>
              </a:lnTo>
              <a:lnTo>
                <a:pt x="0" y="321931"/>
              </a:lnTo>
              <a:lnTo>
                <a:pt x="0" y="4724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317BCC-E1C5-154E-9F74-DED8443FF133}">
      <dsp:nvSpPr>
        <dsp:cNvPr id="0" name=""/>
        <dsp:cNvSpPr/>
      </dsp:nvSpPr>
      <dsp:spPr>
        <a:xfrm>
          <a:off x="3937319" y="273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97C769-161B-0A43-A12B-EF5182F5E0AA}">
      <dsp:nvSpPr>
        <dsp:cNvPr id="0" name=""/>
        <dsp:cNvSpPr/>
      </dsp:nvSpPr>
      <dsp:spPr>
        <a:xfrm>
          <a:off x="4117799" y="171729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Fatty Acids in liver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4148009" y="201939"/>
        <a:ext cx="1563901" cy="971024"/>
      </dsp:txXfrm>
    </dsp:sp>
    <dsp:sp modelId="{6BC4020A-5C27-9B41-8C5B-FBB100B0A1A9}">
      <dsp:nvSpPr>
        <dsp:cNvPr id="0" name=""/>
        <dsp:cNvSpPr/>
      </dsp:nvSpPr>
      <dsp:spPr>
        <a:xfrm>
          <a:off x="2944678" y="1504124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1DB1339-B693-F546-AC5E-EE7BD019BA7F}">
      <dsp:nvSpPr>
        <dsp:cNvPr id="0" name=""/>
        <dsp:cNvSpPr/>
      </dsp:nvSpPr>
      <dsp:spPr>
        <a:xfrm>
          <a:off x="3125159" y="1675580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Mitochondria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B-oxidation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3155369" y="1705790"/>
        <a:ext cx="1563901" cy="971024"/>
      </dsp:txXfrm>
    </dsp:sp>
    <dsp:sp modelId="{0A2E36C7-D9A4-D04A-8EEA-5B30CC69E14B}">
      <dsp:nvSpPr>
        <dsp:cNvPr id="0" name=""/>
        <dsp:cNvSpPr/>
      </dsp:nvSpPr>
      <dsp:spPr>
        <a:xfrm>
          <a:off x="2944678" y="3007975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6C34064-3D90-0849-8B6A-2AB6BDD3F0B9}">
      <dsp:nvSpPr>
        <dsp:cNvPr id="0" name=""/>
        <dsp:cNvSpPr/>
      </dsp:nvSpPr>
      <dsp:spPr>
        <a:xfrm>
          <a:off x="3125159" y="3179431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Acetyl-Co-A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3155369" y="3209641"/>
        <a:ext cx="1563901" cy="971024"/>
      </dsp:txXfrm>
    </dsp:sp>
    <dsp:sp modelId="{CFDAA4FA-538E-E04F-A094-7EBB93EC8976}">
      <dsp:nvSpPr>
        <dsp:cNvPr id="0" name=""/>
        <dsp:cNvSpPr/>
      </dsp:nvSpPr>
      <dsp:spPr>
        <a:xfrm>
          <a:off x="1952038" y="4511826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6E7298-6835-044C-852F-C884D6F821CB}">
      <dsp:nvSpPr>
        <dsp:cNvPr id="0" name=""/>
        <dsp:cNvSpPr/>
      </dsp:nvSpPr>
      <dsp:spPr>
        <a:xfrm>
          <a:off x="2132518" y="4683282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TCA cycle (w/ glucose)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2162728" y="4713492"/>
        <a:ext cx="1563901" cy="971024"/>
      </dsp:txXfrm>
    </dsp:sp>
    <dsp:sp modelId="{8570E5DD-92E7-B04C-94BF-BFBA5C4100BB}">
      <dsp:nvSpPr>
        <dsp:cNvPr id="0" name=""/>
        <dsp:cNvSpPr/>
      </dsp:nvSpPr>
      <dsp:spPr>
        <a:xfrm>
          <a:off x="3937319" y="4511826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FB151F-EA98-CC46-BE2D-FE5B8F5D75A9}">
      <dsp:nvSpPr>
        <dsp:cNvPr id="0" name=""/>
        <dsp:cNvSpPr/>
      </dsp:nvSpPr>
      <dsp:spPr>
        <a:xfrm>
          <a:off x="4117799" y="4683282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Ketones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4148009" y="4713492"/>
        <a:ext cx="1563901" cy="971024"/>
      </dsp:txXfrm>
    </dsp:sp>
    <dsp:sp modelId="{F36082C9-DC05-8446-ADF5-3195514BC3C8}">
      <dsp:nvSpPr>
        <dsp:cNvPr id="0" name=""/>
        <dsp:cNvSpPr/>
      </dsp:nvSpPr>
      <dsp:spPr>
        <a:xfrm>
          <a:off x="4929960" y="1504124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811CBE-E534-A840-B91C-89A692EDDF96}">
      <dsp:nvSpPr>
        <dsp:cNvPr id="0" name=""/>
        <dsp:cNvSpPr/>
      </dsp:nvSpPr>
      <dsp:spPr>
        <a:xfrm>
          <a:off x="5110440" y="1675580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Esterified into </a:t>
          </a:r>
          <a:r>
            <a:rPr lang="en-US" sz="1800" kern="1200" dirty="0" err="1" smtClean="0">
              <a:latin typeface="Avenir Book"/>
              <a:cs typeface="Avenir Book"/>
            </a:rPr>
            <a:t>triglyerides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5140650" y="1705790"/>
        <a:ext cx="1563901" cy="971024"/>
      </dsp:txXfrm>
    </dsp:sp>
    <dsp:sp modelId="{20DEBAED-438B-3743-9206-7AB61C96052C}">
      <dsp:nvSpPr>
        <dsp:cNvPr id="0" name=""/>
        <dsp:cNvSpPr/>
      </dsp:nvSpPr>
      <dsp:spPr>
        <a:xfrm>
          <a:off x="4929960" y="3007975"/>
          <a:ext cx="1624321" cy="10314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D924ED-7335-D049-8E96-FDEE4260FF32}">
      <dsp:nvSpPr>
        <dsp:cNvPr id="0" name=""/>
        <dsp:cNvSpPr/>
      </dsp:nvSpPr>
      <dsp:spPr>
        <a:xfrm>
          <a:off x="5110440" y="3179431"/>
          <a:ext cx="1624321" cy="10314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Avenir Book"/>
              <a:cs typeface="Avenir Book"/>
            </a:rPr>
            <a:t>Accumulate in hepatocytes</a:t>
          </a:r>
          <a:endParaRPr lang="en-US" sz="1800" kern="1200" dirty="0">
            <a:latin typeface="Avenir Book"/>
            <a:cs typeface="Avenir Book"/>
          </a:endParaRPr>
        </a:p>
      </dsp:txBody>
      <dsp:txXfrm>
        <a:off x="5140650" y="3209641"/>
        <a:ext cx="1563901" cy="971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16A97-6D4B-354F-AD99-FE09E9A16FF0}" type="datetimeFigureOut">
              <a:rPr lang="en-US" smtClean="0"/>
              <a:t>10/12/13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16D98-3429-F747-9A50-4FB0DDFDA4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1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11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Asterixis</a:t>
            </a:r>
            <a:r>
              <a:rPr lang="en-US" dirty="0" smtClean="0"/>
              <a:t> – flapping</a:t>
            </a:r>
            <a:r>
              <a:rPr lang="en-US" baseline="0" dirty="0" smtClean="0"/>
              <a:t> tremor caused by disturbance in the oscillatory networks in the brain. </a:t>
            </a:r>
            <a:r>
              <a:rPr lang="en-US" baseline="0" dirty="0" err="1" smtClean="0"/>
              <a:t>Deomonstrated</a:t>
            </a:r>
            <a:r>
              <a:rPr lang="en-US" baseline="0" dirty="0" smtClean="0"/>
              <a:t> in the tongue, upper and lower extremities. If gripping hands the grip oscillates between tight and loose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53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source of ammonia is the gut – normally cleared by urea</a:t>
            </a:r>
            <a:r>
              <a:rPr lang="en-US" baseline="0" dirty="0" smtClean="0"/>
              <a:t> cycle and glutamine (minor) in the liver</a:t>
            </a:r>
          </a:p>
          <a:p>
            <a:r>
              <a:rPr lang="en-US" baseline="0" dirty="0" smtClean="0"/>
              <a:t>ALF </a:t>
            </a:r>
            <a:r>
              <a:rPr lang="en-US" baseline="0" dirty="0" smtClean="0">
                <a:sym typeface="Wingdings"/>
              </a:rPr>
              <a:t> accumulation of ammonia in peripheral tissues, particularly brain and muscle which detoxify ammonia by synthesizing glutamine from glutamate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D7F90F-184F-E04D-827C-0CABE41A08D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17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Nonregenerative</a:t>
            </a:r>
            <a:r>
              <a:rPr lang="en-US" dirty="0" smtClean="0"/>
              <a:t> anemia – chronic GI blood loss, chronic disease, PSS, </a:t>
            </a:r>
            <a:r>
              <a:rPr lang="en-US" dirty="0" err="1" smtClean="0"/>
              <a:t>microvascular</a:t>
            </a:r>
            <a:r>
              <a:rPr lang="en-US" baseline="0" dirty="0" smtClean="0"/>
              <a:t> shunting</a:t>
            </a:r>
          </a:p>
          <a:p>
            <a:r>
              <a:rPr lang="en-US" baseline="0" dirty="0" smtClean="0"/>
              <a:t>Regenerative – GI bleeding acute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4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 – more liver specific – 24-60hr half life</a:t>
            </a:r>
          </a:p>
          <a:p>
            <a:r>
              <a:rPr lang="en-US" dirty="0" smtClean="0"/>
              <a:t>AST</a:t>
            </a:r>
            <a:r>
              <a:rPr lang="en-US" baseline="0" dirty="0" smtClean="0"/>
              <a:t> – liver/muscle – shorted half life</a:t>
            </a:r>
          </a:p>
          <a:p>
            <a:r>
              <a:rPr lang="en-US" baseline="0" dirty="0" smtClean="0"/>
              <a:t>ALP – bone/steroid/liver – located on the membranes of the hepatocyte </a:t>
            </a:r>
            <a:r>
              <a:rPr lang="en-US" baseline="0" dirty="0" err="1" smtClean="0"/>
              <a:t>canalicular</a:t>
            </a:r>
            <a:r>
              <a:rPr lang="en-US" baseline="0" dirty="0" smtClean="0"/>
              <a:t> cells and biliary epithelial cells. Short half life in cats</a:t>
            </a:r>
          </a:p>
          <a:p>
            <a:r>
              <a:rPr lang="en-US" baseline="0" dirty="0" smtClean="0"/>
              <a:t>GGT – membranes of the hepatocyte </a:t>
            </a:r>
            <a:r>
              <a:rPr lang="en-US" baseline="0" dirty="0" err="1" smtClean="0"/>
              <a:t>canalicular</a:t>
            </a:r>
            <a:r>
              <a:rPr lang="en-US" baseline="0" dirty="0" smtClean="0"/>
              <a:t> cells and biliary epithelial cells – more specific and less sensitive than ALP (</a:t>
            </a:r>
            <a:r>
              <a:rPr lang="en-US" baseline="0" dirty="0" err="1" smtClean="0"/>
              <a:t>esp</a:t>
            </a:r>
            <a:r>
              <a:rPr lang="en-US" baseline="0" dirty="0" smtClean="0"/>
              <a:t> in cats)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29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 and VII have shortest half lives – are most affected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80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TAFI – thrombin </a:t>
            </a:r>
            <a:r>
              <a:rPr lang="en-US" dirty="0" err="1" smtClean="0"/>
              <a:t>activatable</a:t>
            </a:r>
            <a:r>
              <a:rPr lang="en-US" dirty="0" smtClean="0"/>
              <a:t> fibrinolysis</a:t>
            </a:r>
            <a:r>
              <a:rPr lang="en-US" baseline="0" dirty="0" smtClean="0"/>
              <a:t> activator</a:t>
            </a:r>
          </a:p>
          <a:p>
            <a:r>
              <a:rPr lang="en-US" baseline="0" dirty="0" smtClean="0"/>
              <a:t>PAI – plasminogen activator inhibitor</a:t>
            </a:r>
          </a:p>
          <a:p>
            <a:r>
              <a:rPr lang="en-US" baseline="0" dirty="0" err="1" smtClean="0"/>
              <a:t>tPA</a:t>
            </a:r>
            <a:r>
              <a:rPr lang="en-US" baseline="0" dirty="0" smtClean="0"/>
              <a:t> – tissue plasminogen activator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002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Glycine produces ammonia as an end product</a:t>
            </a:r>
          </a:p>
          <a:p>
            <a:r>
              <a:rPr lang="en-US" dirty="0" err="1" smtClean="0"/>
              <a:t>Glutaminase</a:t>
            </a:r>
            <a:r>
              <a:rPr lang="en-US" dirty="0" smtClean="0"/>
              <a:t> activity higher in cirrhotic patients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88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(10/15/13 14:58) -----</a:t>
            </a:r>
          </a:p>
          <a:p>
            <a:r>
              <a:rPr lang="en-US"/>
              <a:t>Algorithm presented by Center in 1998 J nutrition article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16D98-3429-F747-9A50-4FB0DDFDA4C3}" type="slidenum">
              <a:rPr lang="en-US" smtClean="0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19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Saturday, October 12, 13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Saturday, October 12,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Saturday, October 12, 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5706" y="685801"/>
            <a:ext cx="6883894" cy="4439274"/>
          </a:xfrm>
        </p:spPr>
        <p:txBody>
          <a:bodyPr>
            <a:normAutofit/>
          </a:bodyPr>
          <a:lstStyle>
            <a:lvl1pPr>
              <a:defRPr sz="2800">
                <a:latin typeface="Avenir Book"/>
                <a:cs typeface="Avenir Book"/>
              </a:defRPr>
            </a:lvl1pPr>
            <a:lvl2pPr>
              <a:defRPr sz="2400">
                <a:latin typeface="Avenir Book"/>
                <a:cs typeface="Avenir Book"/>
              </a:defRPr>
            </a:lvl2pPr>
            <a:lvl3pPr>
              <a:defRPr sz="2000">
                <a:latin typeface="Avenir Book"/>
                <a:cs typeface="Avenir Book"/>
              </a:defRPr>
            </a:lvl3pPr>
            <a:lvl4pPr>
              <a:defRPr sz="2000">
                <a:latin typeface="Avenir Book"/>
                <a:cs typeface="Avenir Book"/>
              </a:defRPr>
            </a:lvl4pPr>
            <a:lvl5pPr>
              <a:defRPr sz="1800">
                <a:latin typeface="Avenir Book"/>
                <a:cs typeface="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777240" y="5783892"/>
            <a:ext cx="7543800" cy="914400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Avenir Book"/>
                <a:cs typeface="Avenir Book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Saturday, October 12, 13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Heavy"/>
                <a:ea typeface="+mj-ea"/>
                <a:cs typeface="Avenir Heavy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77240" y="5761887"/>
            <a:ext cx="7543800" cy="914400"/>
          </a:xfrm>
        </p:spPr>
        <p:txBody>
          <a:bodyPr/>
          <a:lstStyle>
            <a:lvl1pPr>
              <a:defRPr sz="4800">
                <a:latin typeface="Avenir Book"/>
                <a:cs typeface="Avenir Book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47767" y="658368"/>
            <a:ext cx="4269953" cy="4421352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  <a:lvl2pPr>
              <a:defRPr>
                <a:latin typeface="Avenir Book"/>
                <a:cs typeface="Avenir Book"/>
              </a:defRPr>
            </a:lvl2pPr>
            <a:lvl3pPr>
              <a:defRPr>
                <a:latin typeface="Avenir Book"/>
                <a:cs typeface="Avenir Book"/>
              </a:defRPr>
            </a:lvl3pPr>
            <a:lvl4pPr>
              <a:defRPr>
                <a:latin typeface="Avenir Book"/>
                <a:cs typeface="Avenir Book"/>
              </a:defRPr>
            </a:lvl4pPr>
            <a:lvl5pPr>
              <a:defRPr>
                <a:latin typeface="Avenir Book"/>
                <a:cs typeface="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199" y="658368"/>
            <a:ext cx="3634731" cy="4663243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  <a:lvl2pPr>
              <a:defRPr>
                <a:latin typeface="Avenir Book"/>
                <a:cs typeface="Avenir Book"/>
              </a:defRPr>
            </a:lvl2pPr>
            <a:lvl3pPr>
              <a:defRPr>
                <a:latin typeface="Avenir Book"/>
                <a:cs typeface="Avenir Book"/>
              </a:defRPr>
            </a:lvl3pPr>
            <a:lvl4pPr>
              <a:defRPr>
                <a:latin typeface="Avenir Book"/>
                <a:cs typeface="Avenir Book"/>
              </a:defRPr>
            </a:lvl4pPr>
            <a:lvl5pPr>
              <a:defRPr>
                <a:latin typeface="Avenir Book"/>
                <a:cs typeface="Avenir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661976"/>
            <a:ext cx="383743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Avenir Book"/>
                <a:cs typeface="Avenir Book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1371600"/>
            <a:ext cx="3843528" cy="3738356"/>
          </a:xfrm>
        </p:spPr>
        <p:txBody>
          <a:bodyPr anchor="t"/>
          <a:lstStyle>
            <a:lvl1pPr>
              <a:defRPr sz="2400">
                <a:latin typeface="Avenir Book"/>
                <a:cs typeface="Avenir Book"/>
              </a:defRPr>
            </a:lvl1pPr>
            <a:lvl2pPr>
              <a:defRPr sz="2000">
                <a:latin typeface="Avenir Book"/>
                <a:cs typeface="Avenir Book"/>
              </a:defRPr>
            </a:lvl2pPr>
            <a:lvl3pPr>
              <a:defRPr sz="1800">
                <a:latin typeface="Avenir Book"/>
                <a:cs typeface="Avenir Book"/>
              </a:defRPr>
            </a:lvl3pPr>
            <a:lvl4pPr>
              <a:defRPr sz="1600">
                <a:latin typeface="Avenir Book"/>
                <a:cs typeface="Avenir Book"/>
              </a:defRPr>
            </a:lvl4pPr>
            <a:lvl5pPr>
              <a:defRPr sz="1600">
                <a:latin typeface="Avenir Book"/>
                <a:cs typeface="Avenir Book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75569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Avenir Book"/>
                <a:cs typeface="Avenir Book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199" y="1371600"/>
            <a:ext cx="3755693" cy="3738356"/>
          </a:xfrm>
        </p:spPr>
        <p:txBody>
          <a:bodyPr anchor="t"/>
          <a:lstStyle>
            <a:lvl1pPr>
              <a:defRPr sz="2400">
                <a:latin typeface="Avenir Book"/>
                <a:cs typeface="Avenir Book"/>
              </a:defRPr>
            </a:lvl1pPr>
            <a:lvl2pPr>
              <a:defRPr sz="2000">
                <a:latin typeface="Avenir Book"/>
                <a:cs typeface="Avenir Book"/>
              </a:defRPr>
            </a:lvl2pPr>
            <a:lvl3pPr>
              <a:defRPr sz="1800">
                <a:latin typeface="Avenir Book"/>
                <a:cs typeface="Avenir Book"/>
              </a:defRPr>
            </a:lvl3pPr>
            <a:lvl4pPr>
              <a:defRPr sz="1600">
                <a:latin typeface="Avenir Book"/>
                <a:cs typeface="Avenir Book"/>
              </a:defRPr>
            </a:lvl4pPr>
            <a:lvl5pPr>
              <a:defRPr sz="1600">
                <a:latin typeface="Avenir Book"/>
                <a:cs typeface="Avenir Book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ook"/>
                <a:cs typeface="Avenir Book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ook"/>
                <a:cs typeface="Avenir Book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777240" y="5753657"/>
            <a:ext cx="7543800" cy="914400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77240" y="5723420"/>
            <a:ext cx="7543800" cy="914400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Saturday, October 12, 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ook"/>
                <a:cs typeface="Avenir Book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729" y="685800"/>
            <a:ext cx="4712871" cy="4409037"/>
          </a:xfrm>
        </p:spPr>
        <p:txBody>
          <a:bodyPr anchor="ctr"/>
          <a:lstStyle>
            <a:lvl1pPr>
              <a:defRPr sz="2400">
                <a:latin typeface="Avenir Book"/>
                <a:cs typeface="Avenir Book"/>
              </a:defRPr>
            </a:lvl1pPr>
            <a:lvl2pPr>
              <a:defRPr sz="2200">
                <a:latin typeface="Avenir Book"/>
                <a:cs typeface="Avenir Book"/>
              </a:defRPr>
            </a:lvl2pPr>
            <a:lvl3pPr>
              <a:defRPr sz="2000">
                <a:latin typeface="Avenir Book"/>
                <a:cs typeface="Avenir Book"/>
              </a:defRPr>
            </a:lvl3pPr>
            <a:lvl4pPr>
              <a:defRPr sz="1800">
                <a:latin typeface="Avenir Book"/>
                <a:cs typeface="Avenir Book"/>
              </a:defRPr>
            </a:lvl4pPr>
            <a:lvl5pPr>
              <a:defRPr sz="1800">
                <a:latin typeface="Avenir Book"/>
                <a:cs typeface="Avenir Book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933810" cy="4409036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latin typeface="Avenir Book"/>
                <a:cs typeface="Avenir Book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777240" y="5791200"/>
            <a:ext cx="7543800" cy="914400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3702011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>
                <a:latin typeface="Avenir Book"/>
                <a:cs typeface="Avenir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4420612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latin typeface="Avenir Book"/>
                <a:cs typeface="Avenir Book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4314786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enir Book"/>
                <a:cs typeface="Avenir Book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77240" y="5777006"/>
            <a:ext cx="7543800" cy="914400"/>
          </a:xfrm>
        </p:spPr>
        <p:txBody>
          <a:bodyPr/>
          <a:lstStyle>
            <a:lvl1pPr>
              <a:defRPr>
                <a:latin typeface="Avenir Book"/>
                <a:cs typeface="Avenir Book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Saturday, October 12, 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Rbv-zaVszlk" TargetMode="Externa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1.png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3.png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123950"/>
            <a:ext cx="7543800" cy="2152650"/>
          </a:xfrm>
        </p:spPr>
        <p:txBody>
          <a:bodyPr/>
          <a:lstStyle/>
          <a:p>
            <a:r>
              <a:rPr lang="en-US" dirty="0" smtClean="0">
                <a:latin typeface="Avenir Heavy"/>
                <a:cs typeface="Avenir Heavy"/>
              </a:rPr>
              <a:t>Acute Liver Failure</a:t>
            </a:r>
            <a:endParaRPr lang="en-US" dirty="0">
              <a:latin typeface="Avenir Heavy"/>
              <a:cs typeface="Avenir Heavy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429000"/>
            <a:ext cx="6172200" cy="6858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venir Book"/>
                <a:cs typeface="Avenir Book"/>
              </a:rPr>
              <a:t>Clare Hyatt, DVM, </a:t>
            </a:r>
            <a:r>
              <a:rPr lang="en-US" sz="2000" dirty="0" smtClean="0">
                <a:latin typeface="Avenir Book"/>
                <a:cs typeface="Avenir Book"/>
              </a:rPr>
              <a:t>MS</a:t>
            </a:r>
          </a:p>
          <a:p>
            <a:r>
              <a:rPr lang="en-US" sz="2000" dirty="0" smtClean="0">
                <a:latin typeface="Avenir Book"/>
                <a:cs typeface="Avenir Book"/>
              </a:rPr>
              <a:t>Resident, Emergency/Critical Care</a:t>
            </a:r>
          </a:p>
          <a:p>
            <a:r>
              <a:rPr lang="en-US" sz="2000" dirty="0" smtClean="0">
                <a:latin typeface="Avenir Book"/>
                <a:cs typeface="Avenir Book"/>
              </a:rPr>
              <a:t>Cornell University</a:t>
            </a:r>
            <a:endParaRPr lang="en-US" sz="2000" dirty="0">
              <a:latin typeface="Avenir Book"/>
              <a:cs typeface="Avenir Book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343400"/>
            <a:ext cx="34290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74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869" r="869"/>
          <a:stretch>
            <a:fillRect/>
          </a:stretch>
        </p:blipFill>
        <p:spPr>
          <a:xfrm>
            <a:off x="743343" y="685800"/>
            <a:ext cx="7905510" cy="509809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155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Inhibits </a:t>
            </a:r>
            <a:r>
              <a:rPr lang="en-US" dirty="0"/>
              <a:t>intestinal </a:t>
            </a:r>
            <a:r>
              <a:rPr lang="en-US" dirty="0" err="1"/>
              <a:t>glutaminase</a:t>
            </a:r>
            <a:endParaRPr lang="en-US" dirty="0"/>
          </a:p>
          <a:p>
            <a:r>
              <a:rPr lang="en-US" dirty="0"/>
              <a:t>Majority of portal vein ammonia comes from </a:t>
            </a:r>
            <a:r>
              <a:rPr lang="en-US" dirty="0" err="1" smtClean="0"/>
              <a:t>glutaminase</a:t>
            </a:r>
            <a:r>
              <a:rPr lang="en-US" dirty="0" smtClean="0"/>
              <a:t>, not from intestinal bacteria</a:t>
            </a:r>
          </a:p>
          <a:p>
            <a:r>
              <a:rPr lang="en-US" dirty="0" smtClean="0"/>
              <a:t>High doses used in human medicine led to signs of toxicity (1-3g q6)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Neomycin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78972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Nitroimidazole</a:t>
            </a:r>
            <a:r>
              <a:rPr lang="en-US" dirty="0" smtClean="0"/>
              <a:t> antibiotic</a:t>
            </a:r>
          </a:p>
          <a:p>
            <a:r>
              <a:rPr lang="en-US" dirty="0" smtClean="0"/>
              <a:t>MOA – </a:t>
            </a:r>
          </a:p>
          <a:p>
            <a:pPr lvl="1"/>
            <a:r>
              <a:rPr lang="en-US" dirty="0" smtClean="0"/>
              <a:t>Reduce anaerobic bacteria to reduce urea production</a:t>
            </a:r>
          </a:p>
          <a:p>
            <a:pPr lvl="1"/>
            <a:r>
              <a:rPr lang="en-US" dirty="0" smtClean="0"/>
              <a:t>Decrease risk of bacterial translocation and systemic infections</a:t>
            </a:r>
          </a:p>
          <a:p>
            <a:r>
              <a:rPr lang="en-US" dirty="0" smtClean="0"/>
              <a:t>Less extensively studied than neomycin or </a:t>
            </a:r>
            <a:r>
              <a:rPr lang="en-US" dirty="0" err="1" smtClean="0"/>
              <a:t>rifaximin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Metronidazole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168990" y="57306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366042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Only FDA approved (human) medicine for HE</a:t>
            </a:r>
          </a:p>
          <a:p>
            <a:r>
              <a:rPr lang="en-US" dirty="0" smtClean="0"/>
              <a:t>Aerobic and anaerobic gram positive and gram negative spectrum</a:t>
            </a:r>
          </a:p>
          <a:p>
            <a:r>
              <a:rPr lang="en-US" dirty="0" smtClean="0"/>
              <a:t>Poorly absorbed</a:t>
            </a:r>
          </a:p>
          <a:p>
            <a:r>
              <a:rPr lang="en-US" dirty="0" smtClean="0"/>
              <a:t>Studies have indicated NSD between </a:t>
            </a:r>
            <a:r>
              <a:rPr lang="en-US" dirty="0" err="1" smtClean="0"/>
              <a:t>rifaximin</a:t>
            </a:r>
            <a:r>
              <a:rPr lang="en-US" dirty="0" smtClean="0"/>
              <a:t> and lactulose/</a:t>
            </a:r>
            <a:r>
              <a:rPr lang="en-US" dirty="0" err="1" smtClean="0"/>
              <a:t>lactitol</a:t>
            </a:r>
            <a:r>
              <a:rPr lang="en-US" dirty="0" smtClean="0"/>
              <a:t> for treatment of HE (meta-analysis)</a:t>
            </a:r>
          </a:p>
          <a:p>
            <a:pPr lvl="1"/>
            <a:r>
              <a:rPr lang="en-US" dirty="0" smtClean="0"/>
              <a:t>NSD diarrhea</a:t>
            </a:r>
          </a:p>
          <a:p>
            <a:pPr lvl="1"/>
            <a:r>
              <a:rPr lang="en-US" dirty="0" smtClean="0"/>
              <a:t>Improvement in abdominal pain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Rifaximin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559" t="22714" r="11799" b="26630"/>
          <a:stretch/>
        </p:blipFill>
        <p:spPr>
          <a:xfrm>
            <a:off x="5205188" y="5334000"/>
            <a:ext cx="3735499" cy="134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98130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Substrates of urea cycle</a:t>
            </a:r>
          </a:p>
          <a:p>
            <a:r>
              <a:rPr lang="en-US" dirty="0" smtClean="0"/>
              <a:t>Stimulates muscle glutamine synthesis</a:t>
            </a:r>
          </a:p>
          <a:p>
            <a:r>
              <a:rPr lang="en-US" dirty="0" smtClean="0"/>
              <a:t>Detoxifying ammonia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5783892"/>
            <a:ext cx="7985760" cy="914400"/>
          </a:xfrm>
        </p:spPr>
        <p:txBody>
          <a:bodyPr/>
          <a:lstStyle/>
          <a:p>
            <a:r>
              <a:rPr lang="en-US" dirty="0" smtClean="0"/>
              <a:t>L-ornithine L-aspartate </a:t>
            </a:r>
            <a:r>
              <a:rPr lang="en-US" sz="2800" dirty="0" smtClean="0"/>
              <a:t>(LOLA)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804179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7240" y="5783892"/>
            <a:ext cx="7951288" cy="914400"/>
          </a:xfrm>
        </p:spPr>
        <p:txBody>
          <a:bodyPr/>
          <a:lstStyle/>
          <a:p>
            <a:r>
              <a:rPr lang="en-US" dirty="0"/>
              <a:t>L-Ornithine L-aspartate </a:t>
            </a:r>
            <a:r>
              <a:rPr lang="en-US" sz="2800" dirty="0"/>
              <a:t>(LOLA)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24019" r="-24019"/>
          <a:stretch>
            <a:fillRect/>
          </a:stretch>
        </p:blipFill>
        <p:spPr>
          <a:xfrm>
            <a:off x="457200" y="222495"/>
            <a:ext cx="8271328" cy="5334000"/>
          </a:xfrm>
        </p:spPr>
      </p:pic>
    </p:spTree>
    <p:extLst>
      <p:ext uri="{BB962C8B-B14F-4D97-AF65-F5344CB8AC3E}">
        <p14:creationId xmlns:p14="http://schemas.microsoft.com/office/powerpoint/2010/main" val="157217933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Ornithine + </a:t>
            </a:r>
            <a:r>
              <a:rPr lang="en-US" dirty="0" err="1"/>
              <a:t>phenylacetate</a:t>
            </a:r>
            <a:endParaRPr lang="en-US" dirty="0"/>
          </a:p>
          <a:p>
            <a:r>
              <a:rPr lang="en-US" dirty="0"/>
              <a:t>Increased conversion of glutamate to glutamine by stimulate of glutamine synthase in muscle</a:t>
            </a:r>
          </a:p>
          <a:p>
            <a:pPr lvl="1"/>
            <a:r>
              <a:rPr lang="en-US" dirty="0"/>
              <a:t>Increased excretion of ammonia</a:t>
            </a:r>
          </a:p>
          <a:p>
            <a:r>
              <a:rPr lang="en-US" dirty="0"/>
              <a:t>Reduced ammonia </a:t>
            </a:r>
            <a:r>
              <a:rPr lang="en-US" dirty="0">
                <a:sym typeface="Wingdings"/>
              </a:rPr>
              <a:t> reduced ICP</a:t>
            </a:r>
          </a:p>
          <a:p>
            <a:r>
              <a:rPr lang="en-US" dirty="0">
                <a:sym typeface="Wingdings"/>
              </a:rPr>
              <a:t>Improvement in inflammation and NO pathways</a:t>
            </a:r>
          </a:p>
          <a:p>
            <a:r>
              <a:rPr lang="en-US" dirty="0">
                <a:sym typeface="Wingdings"/>
              </a:rPr>
              <a:t>Modulates </a:t>
            </a:r>
            <a:r>
              <a:rPr lang="en-US" dirty="0" err="1">
                <a:sym typeface="Wingdings"/>
              </a:rPr>
              <a:t>iNOS</a:t>
            </a:r>
            <a:r>
              <a:rPr lang="en-US" dirty="0">
                <a:sym typeface="Wingdings"/>
              </a:rPr>
              <a:t> and </a:t>
            </a:r>
            <a:r>
              <a:rPr lang="en-US" dirty="0" err="1">
                <a:sym typeface="Wingdings"/>
              </a:rPr>
              <a:t>NF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k</a:t>
            </a:r>
            <a:r>
              <a:rPr lang="en-US" dirty="0" err="1">
                <a:sym typeface="Wingdings"/>
              </a:rPr>
              <a:t>B</a:t>
            </a:r>
            <a:r>
              <a:rPr lang="en-US" dirty="0">
                <a:sym typeface="Wingdings"/>
              </a:rPr>
              <a:t> mechanisms</a:t>
            </a:r>
          </a:p>
          <a:p>
            <a:r>
              <a:rPr lang="en-US" dirty="0">
                <a:sym typeface="Wingdings"/>
              </a:rPr>
              <a:t>Prevents LPS-induced brain edema in cirrhotic rats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L-ornithine </a:t>
            </a:r>
            <a:r>
              <a:rPr lang="en-US" dirty="0" err="1" smtClean="0"/>
              <a:t>phenylacetate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3364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5707" b="-5707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L-ornithine </a:t>
            </a:r>
            <a:r>
              <a:rPr lang="en-US" dirty="0" err="1" smtClean="0"/>
              <a:t>phenylacetate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9035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Valine</a:t>
            </a:r>
            <a:r>
              <a:rPr lang="en-US" dirty="0" smtClean="0"/>
              <a:t>, </a:t>
            </a:r>
            <a:r>
              <a:rPr lang="en-US" dirty="0" err="1" smtClean="0"/>
              <a:t>Leucine</a:t>
            </a:r>
            <a:r>
              <a:rPr lang="en-US" dirty="0" smtClean="0"/>
              <a:t>, Isoleucine</a:t>
            </a:r>
          </a:p>
          <a:p>
            <a:r>
              <a:rPr lang="en-US" dirty="0" smtClean="0"/>
              <a:t>Branched-chain aminotransferase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mino group from the BCAA </a:t>
            </a:r>
            <a:r>
              <a:rPr lang="en-US" dirty="0" smtClean="0">
                <a:sym typeface="Wingdings"/>
              </a:rPr>
              <a:t> glutamate from alpha-</a:t>
            </a:r>
            <a:r>
              <a:rPr lang="en-US" dirty="0" err="1" smtClean="0">
                <a:sym typeface="Wingdings"/>
              </a:rPr>
              <a:t>ketoglutarate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Branched chain </a:t>
            </a:r>
            <a:r>
              <a:rPr lang="en-US" dirty="0" err="1" smtClean="0">
                <a:sym typeface="Wingdings"/>
              </a:rPr>
              <a:t>ketoacids</a:t>
            </a:r>
            <a:endParaRPr lang="en-US" dirty="0" smtClean="0">
              <a:sym typeface="Wingdings"/>
            </a:endParaRPr>
          </a:p>
          <a:p>
            <a:pPr lvl="2"/>
            <a:r>
              <a:rPr lang="en-US" dirty="0" smtClean="0">
                <a:sym typeface="Wingdings"/>
              </a:rPr>
              <a:t>CoA  TCA cycle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Branched chain AA’s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4127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6729" b="-16729"/>
          <a:stretch>
            <a:fillRect/>
          </a:stretch>
        </p:blipFill>
        <p:spPr>
          <a:xfrm>
            <a:off x="777240" y="319210"/>
            <a:ext cx="7776336" cy="501479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Branched-chain AA’s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67034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Lower blood ammonia </a:t>
            </a:r>
          </a:p>
          <a:p>
            <a:r>
              <a:rPr lang="en-US" dirty="0" smtClean="0"/>
              <a:t>Improve mental status</a:t>
            </a:r>
          </a:p>
          <a:p>
            <a:r>
              <a:rPr lang="en-US" dirty="0" smtClean="0"/>
              <a:t>Cochrane review 2004 – no effect on morbidity/mortality with end stage </a:t>
            </a:r>
            <a:r>
              <a:rPr lang="en-US" dirty="0" err="1" smtClean="0"/>
              <a:t>dz</a:t>
            </a:r>
            <a:endParaRPr lang="en-US" dirty="0" smtClean="0"/>
          </a:p>
          <a:p>
            <a:r>
              <a:rPr lang="en-US" dirty="0" smtClean="0"/>
              <a:t>Large multicenter trial – </a:t>
            </a:r>
          </a:p>
          <a:p>
            <a:pPr lvl="1"/>
            <a:r>
              <a:rPr lang="en-US" dirty="0" smtClean="0"/>
              <a:t>Reduces risk of death</a:t>
            </a:r>
          </a:p>
          <a:p>
            <a:pPr lvl="1"/>
            <a:r>
              <a:rPr lang="en-US" dirty="0" smtClean="0"/>
              <a:t>Attenuates progression in cirrhotic </a:t>
            </a:r>
            <a:r>
              <a:rPr lang="en-US" dirty="0" err="1" smtClean="0"/>
              <a:t>pts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Branched chain AA’s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29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West-Haven HE criteria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1133163"/>
              </p:ext>
            </p:extLst>
          </p:nvPr>
        </p:nvGraphicFramePr>
        <p:xfrm>
          <a:off x="317515" y="685801"/>
          <a:ext cx="8519995" cy="3645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017"/>
                <a:gridCol w="1982379"/>
                <a:gridCol w="2593041"/>
                <a:gridCol w="2910558"/>
              </a:tblGrid>
              <a:tr h="602004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Stage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Consciousness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Behavior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Neuro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findings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5616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0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Normal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Normal 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normal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5616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Mild lack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of awareness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Shortened attention span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venir Book"/>
                          <a:cs typeface="Avenir Book"/>
                        </a:rPr>
                        <a:t>Mild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asterixis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or tremor</a:t>
                      </a:r>
                    </a:p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5616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Lethargic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Disoriented, inappropriate behavior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Obvious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asterixis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, slurred speech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5616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3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Solmnolent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but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arousable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Gross disorientation,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bizarre behavior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Muscle rigidity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and clonus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Hyper-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reflexxia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5616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4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Coma 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Coma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Decerebrate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posturing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52501" y="4516136"/>
            <a:ext cx="5085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/>
                <a:cs typeface="Avenir Book"/>
                <a:hlinkClick r:id="rId3"/>
              </a:rPr>
              <a:t>http://www.youtube.com/watch?v=Rbv-</a:t>
            </a:r>
            <a:r>
              <a:rPr lang="en-US" dirty="0" smtClean="0">
                <a:latin typeface="Avenir Book"/>
                <a:cs typeface="Avenir Book"/>
                <a:hlinkClick r:id="rId3"/>
              </a:rPr>
              <a:t>zaVszlk</a:t>
            </a:r>
            <a:r>
              <a:rPr lang="en-US" dirty="0" smtClean="0">
                <a:latin typeface="Avenir Book"/>
                <a:cs typeface="Avenir Book"/>
              </a:rPr>
              <a:t> 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714277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AST-120</a:t>
            </a:r>
          </a:p>
          <a:p>
            <a:r>
              <a:rPr lang="en-US" dirty="0" smtClean="0"/>
              <a:t>Oral </a:t>
            </a:r>
            <a:r>
              <a:rPr lang="en-US" dirty="0" err="1" smtClean="0"/>
              <a:t>absorbant</a:t>
            </a:r>
            <a:endParaRPr lang="en-US" dirty="0" smtClean="0"/>
          </a:p>
          <a:p>
            <a:pPr lvl="1"/>
            <a:r>
              <a:rPr lang="en-US" dirty="0" smtClean="0"/>
              <a:t>CKD, IBS, active </a:t>
            </a:r>
            <a:r>
              <a:rPr lang="en-US" dirty="0" err="1" smtClean="0"/>
              <a:t>pouchitis</a:t>
            </a:r>
            <a:endParaRPr lang="en-US" dirty="0" smtClean="0"/>
          </a:p>
          <a:p>
            <a:r>
              <a:rPr lang="en-US" dirty="0" smtClean="0"/>
              <a:t>Activated carbon microspheres high nonspecific absorptive surface area</a:t>
            </a:r>
          </a:p>
          <a:p>
            <a:r>
              <a:rPr lang="en-US" dirty="0" smtClean="0"/>
              <a:t>Provide sustained binding surface for &lt;10 </a:t>
            </a:r>
            <a:r>
              <a:rPr lang="en-US" dirty="0" err="1" smtClean="0"/>
              <a:t>kD</a:t>
            </a:r>
            <a:r>
              <a:rPr lang="en-US" dirty="0" smtClean="0"/>
              <a:t> compounds</a:t>
            </a:r>
          </a:p>
          <a:p>
            <a:r>
              <a:rPr lang="en-US" dirty="0" smtClean="0"/>
              <a:t>Shown to absorb ammonia in vitro and reduce </a:t>
            </a:r>
            <a:r>
              <a:rPr lang="en-US" dirty="0" err="1" smtClean="0"/>
              <a:t>hyperammonemia</a:t>
            </a:r>
            <a:r>
              <a:rPr lang="en-US" dirty="0" smtClean="0"/>
              <a:t>, attenuate brain edema, and attenuate HE is cirrhotic rats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microspheres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72011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Acts as an ammonia sink by drawing ammonia from systemic circulation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microspheres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143" y="2667000"/>
            <a:ext cx="4737287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89049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ASTUTE trial</a:t>
            </a:r>
          </a:p>
          <a:p>
            <a:pPr lvl="1"/>
            <a:r>
              <a:rPr lang="en-US" dirty="0" smtClean="0"/>
              <a:t>150 patients, randomized, 8 weeks</a:t>
            </a:r>
          </a:p>
          <a:p>
            <a:pPr lvl="1"/>
            <a:r>
              <a:rPr lang="en-US" dirty="0" smtClean="0"/>
              <a:t>Failed to attenuate mild HE after 4 or 8 weeks</a:t>
            </a:r>
          </a:p>
          <a:p>
            <a:pPr lvl="1"/>
            <a:r>
              <a:rPr lang="en-US" dirty="0" smtClean="0"/>
              <a:t>Reduced blood ammonia levels at 4 and 8 weeks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microspheres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50150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45706" y="1123326"/>
            <a:ext cx="6883894" cy="4439274"/>
          </a:xfrm>
        </p:spPr>
        <p:txBody>
          <a:bodyPr>
            <a:normAutofit/>
          </a:bodyPr>
          <a:lstStyle/>
          <a:p>
            <a:r>
              <a:rPr lang="en-US" dirty="0" smtClean="0"/>
              <a:t>Sodium benzoate</a:t>
            </a:r>
          </a:p>
          <a:p>
            <a:pPr lvl="1"/>
            <a:r>
              <a:rPr lang="en-US" dirty="0" smtClean="0"/>
              <a:t>Conjugates glycine to form </a:t>
            </a:r>
            <a:r>
              <a:rPr lang="en-US" dirty="0" err="1" smtClean="0"/>
              <a:t>hippuric</a:t>
            </a:r>
            <a:r>
              <a:rPr lang="en-US" dirty="0" smtClean="0"/>
              <a:t> acid</a:t>
            </a:r>
          </a:p>
          <a:p>
            <a:pPr lvl="1"/>
            <a:r>
              <a:rPr lang="en-US" dirty="0" smtClean="0"/>
              <a:t>Excreted by kidneys</a:t>
            </a:r>
          </a:p>
          <a:p>
            <a:pPr lvl="1"/>
            <a:r>
              <a:rPr lang="en-US" dirty="0" smtClean="0"/>
              <a:t>Glycine </a:t>
            </a:r>
            <a:r>
              <a:rPr lang="en-US" dirty="0" smtClean="0">
                <a:sym typeface="Wingdings"/>
              </a:rPr>
              <a:t> ammonia via glycine cleavage sys</a:t>
            </a:r>
          </a:p>
          <a:p>
            <a:pPr lvl="1"/>
            <a:r>
              <a:rPr lang="en-US" dirty="0" smtClean="0">
                <a:sym typeface="Wingdings"/>
              </a:rPr>
              <a:t>Can inhibit production of urea</a:t>
            </a:r>
          </a:p>
          <a:p>
            <a:r>
              <a:rPr lang="en-US" dirty="0" err="1" smtClean="0">
                <a:sym typeface="Wingdings"/>
              </a:rPr>
              <a:t>Glutaminase</a:t>
            </a:r>
            <a:r>
              <a:rPr lang="en-US" dirty="0" smtClean="0">
                <a:sym typeface="Wingdings"/>
              </a:rPr>
              <a:t> inhibitors</a:t>
            </a:r>
          </a:p>
          <a:p>
            <a:pPr lvl="1"/>
            <a:r>
              <a:rPr lang="en-US" dirty="0" smtClean="0"/>
              <a:t>Main glutamine-catabolizing enzyme in the SI – 85% of ammonia generated</a:t>
            </a:r>
          </a:p>
          <a:p>
            <a:pPr lvl="1"/>
            <a:r>
              <a:rPr lang="en-US" dirty="0" smtClean="0"/>
              <a:t>BPTES, THDP17, DON - Only tested in vitro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 treatments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94769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Acarbose</a:t>
            </a:r>
            <a:endParaRPr lang="en-US" dirty="0"/>
          </a:p>
          <a:p>
            <a:pPr lvl="1"/>
            <a:r>
              <a:rPr lang="en-US" dirty="0"/>
              <a:t>Alpha-glycosidase inhibitor</a:t>
            </a:r>
          </a:p>
          <a:p>
            <a:pPr lvl="1"/>
            <a:r>
              <a:rPr lang="en-US" dirty="0"/>
              <a:t>Prevents conversion of carbs into </a:t>
            </a:r>
            <a:r>
              <a:rPr lang="en-US" dirty="0" err="1"/>
              <a:t>monosaccharides</a:t>
            </a:r>
            <a:endParaRPr lang="en-US" dirty="0"/>
          </a:p>
          <a:p>
            <a:pPr lvl="1"/>
            <a:r>
              <a:rPr lang="en-US" dirty="0"/>
              <a:t>Decrease colonic </a:t>
            </a:r>
            <a:r>
              <a:rPr lang="en-US" dirty="0" err="1"/>
              <a:t>proteolytic</a:t>
            </a:r>
            <a:r>
              <a:rPr lang="en-US" dirty="0"/>
              <a:t> bacteria</a:t>
            </a:r>
          </a:p>
          <a:p>
            <a:pPr lvl="1"/>
            <a:r>
              <a:rPr lang="en-US" dirty="0"/>
              <a:t>Improvement noted in overt HE / DM patients in ammonia levels and attenuation of HE</a:t>
            </a:r>
          </a:p>
          <a:p>
            <a:r>
              <a:rPr lang="en-US" dirty="0" smtClean="0"/>
              <a:t>Flumazenil</a:t>
            </a:r>
          </a:p>
          <a:p>
            <a:pPr lvl="1"/>
            <a:r>
              <a:rPr lang="en-US" dirty="0" smtClean="0"/>
              <a:t>Short acting benzodiazepine antagonist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HE treatments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20838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 ulceration/bleeding</a:t>
            </a:r>
          </a:p>
          <a:p>
            <a:pPr lvl="1"/>
            <a:r>
              <a:rPr lang="en-US" dirty="0" smtClean="0"/>
              <a:t>H2 blockers, PPI’s, </a:t>
            </a:r>
            <a:r>
              <a:rPr lang="en-US" dirty="0" err="1" smtClean="0"/>
              <a:t>sucralfate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Vitamin K1</a:t>
            </a:r>
          </a:p>
          <a:p>
            <a:pPr lvl="1"/>
            <a:r>
              <a:rPr lang="en-US" dirty="0" smtClean="0"/>
              <a:t>Cholestasis/altered fat metabolism</a:t>
            </a:r>
          </a:p>
          <a:p>
            <a:pPr lvl="1"/>
            <a:endParaRPr lang="en-US" dirty="0"/>
          </a:p>
          <a:p>
            <a:r>
              <a:rPr lang="en-US" dirty="0" smtClean="0"/>
              <a:t>Transfusions</a:t>
            </a:r>
          </a:p>
          <a:p>
            <a:pPr lvl="1"/>
            <a:r>
              <a:rPr lang="en-US" dirty="0" smtClean="0"/>
              <a:t>As indicated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Symptomatic 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67881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hydration</a:t>
            </a:r>
          </a:p>
          <a:p>
            <a:r>
              <a:rPr lang="en-US" dirty="0" smtClean="0"/>
              <a:t>Correct </a:t>
            </a:r>
            <a:r>
              <a:rPr lang="en-US" dirty="0" err="1" smtClean="0"/>
              <a:t>hyponatremia</a:t>
            </a:r>
            <a:endParaRPr lang="en-US" dirty="0" smtClean="0"/>
          </a:p>
          <a:p>
            <a:r>
              <a:rPr lang="en-US" dirty="0" smtClean="0"/>
              <a:t>Avoid LRS (hepatic metabolism of lactate)</a:t>
            </a:r>
          </a:p>
          <a:p>
            <a:pPr lvl="1"/>
            <a:r>
              <a:rPr lang="en-US" dirty="0" smtClean="0"/>
              <a:t>Avoid all buffered fluids?</a:t>
            </a:r>
          </a:p>
          <a:p>
            <a:r>
              <a:rPr lang="en-US" dirty="0" smtClean="0"/>
              <a:t>Supplement potassium and glucose as needed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58330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N-acetyl-cysteine</a:t>
            </a:r>
          </a:p>
          <a:p>
            <a:r>
              <a:rPr lang="en-US" dirty="0" smtClean="0"/>
              <a:t>S-</a:t>
            </a:r>
            <a:r>
              <a:rPr lang="en-US" dirty="0" err="1" smtClean="0"/>
              <a:t>adenosylmethionine</a:t>
            </a:r>
            <a:endParaRPr lang="en-US" dirty="0" smtClean="0"/>
          </a:p>
          <a:p>
            <a:r>
              <a:rPr lang="en-US" dirty="0" err="1" smtClean="0"/>
              <a:t>Silymarin</a:t>
            </a:r>
            <a:endParaRPr lang="en-US" dirty="0" smtClean="0"/>
          </a:p>
          <a:p>
            <a:r>
              <a:rPr lang="en-US" dirty="0" err="1" smtClean="0"/>
              <a:t>Ursodeoxycholic</a:t>
            </a:r>
            <a:r>
              <a:rPr lang="en-US" dirty="0" smtClean="0"/>
              <a:t> acid</a:t>
            </a:r>
          </a:p>
          <a:p>
            <a:r>
              <a:rPr lang="en-US" dirty="0" smtClean="0"/>
              <a:t>L-</a:t>
            </a:r>
            <a:r>
              <a:rPr lang="en-US" dirty="0" err="1" smtClean="0"/>
              <a:t>carnitine</a:t>
            </a:r>
            <a:endParaRPr lang="en-US" dirty="0" smtClean="0"/>
          </a:p>
          <a:p>
            <a:r>
              <a:rPr lang="en-US" dirty="0" smtClean="0"/>
              <a:t>Vitamin B complex</a:t>
            </a:r>
          </a:p>
          <a:p>
            <a:r>
              <a:rPr lang="en-US" dirty="0" smtClean="0"/>
              <a:t>Vitamin E / Vitamin 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Hepatoprotectants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69727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Midazolam (</a:t>
            </a:r>
            <a:r>
              <a:rPr lang="en-US" dirty="0" err="1" smtClean="0"/>
              <a:t>vs</a:t>
            </a:r>
            <a:r>
              <a:rPr lang="en-US" dirty="0" smtClean="0"/>
              <a:t> diazepam)</a:t>
            </a:r>
          </a:p>
          <a:p>
            <a:r>
              <a:rPr lang="en-US" dirty="0" err="1" smtClean="0"/>
              <a:t>Keppra</a:t>
            </a:r>
            <a:endParaRPr lang="en-US" dirty="0" smtClean="0"/>
          </a:p>
          <a:p>
            <a:r>
              <a:rPr lang="en-US" dirty="0" err="1" smtClean="0"/>
              <a:t>Propofol</a:t>
            </a:r>
            <a:endParaRPr lang="en-US" dirty="0" smtClean="0"/>
          </a:p>
          <a:p>
            <a:r>
              <a:rPr lang="en-US" dirty="0" err="1" smtClean="0"/>
              <a:t>Mannitol</a:t>
            </a:r>
            <a:r>
              <a:rPr lang="en-US" dirty="0" smtClean="0"/>
              <a:t> – also to decreased ICP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</a:t>
            </a:r>
            <a:r>
              <a:rPr lang="en-US" dirty="0" err="1" smtClean="0"/>
              <a:t>convulsants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7747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Administration of live cultures of microorganisms</a:t>
            </a:r>
          </a:p>
          <a:p>
            <a:r>
              <a:rPr lang="en-US" dirty="0" smtClean="0"/>
              <a:t>Improving intestinal </a:t>
            </a:r>
            <a:r>
              <a:rPr lang="en-US" dirty="0" err="1" smtClean="0"/>
              <a:t>microflora</a:t>
            </a:r>
            <a:endParaRPr lang="en-US" dirty="0" smtClean="0"/>
          </a:p>
          <a:p>
            <a:r>
              <a:rPr lang="en-US" dirty="0" smtClean="0"/>
              <a:t>Well tolerated</a:t>
            </a:r>
          </a:p>
          <a:p>
            <a:r>
              <a:rPr lang="en-US" dirty="0" smtClean="0"/>
              <a:t>Studies have shown </a:t>
            </a:r>
            <a:r>
              <a:rPr lang="en-US" dirty="0" err="1" smtClean="0"/>
              <a:t>imorivement</a:t>
            </a:r>
            <a:r>
              <a:rPr lang="en-US" dirty="0" smtClean="0"/>
              <a:t> in </a:t>
            </a:r>
            <a:r>
              <a:rPr lang="en-US" dirty="0" err="1" smtClean="0"/>
              <a:t>tx</a:t>
            </a:r>
            <a:r>
              <a:rPr lang="en-US" dirty="0" smtClean="0"/>
              <a:t> of HE</a:t>
            </a:r>
          </a:p>
          <a:p>
            <a:pPr lvl="1"/>
            <a:r>
              <a:rPr lang="en-US" dirty="0" smtClean="0"/>
              <a:t>Lowering ammonia levels </a:t>
            </a:r>
          </a:p>
          <a:p>
            <a:pPr lvl="1"/>
            <a:r>
              <a:rPr lang="en-US" dirty="0" smtClean="0"/>
              <a:t>Modulating intestinal bacteria by the introduction of non-urease producing bacteria</a:t>
            </a:r>
          </a:p>
          <a:p>
            <a:r>
              <a:rPr lang="en-US" dirty="0" smtClean="0"/>
              <a:t>Cochrane review 2011- inconclusive findings warranting further study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Probiotics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76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Hepatic encephalopathy mostly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400" y="596509"/>
            <a:ext cx="3759200" cy="261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184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Readily digestible</a:t>
            </a:r>
          </a:p>
          <a:p>
            <a:r>
              <a:rPr lang="en-US" dirty="0" smtClean="0"/>
              <a:t>Protein source of high biologic value</a:t>
            </a:r>
          </a:p>
          <a:p>
            <a:pPr lvl="1"/>
            <a:r>
              <a:rPr lang="en-US" dirty="0" smtClean="0"/>
              <a:t>Avoid negative nitrogen balance</a:t>
            </a:r>
          </a:p>
          <a:p>
            <a:r>
              <a:rPr lang="en-US" dirty="0" smtClean="0"/>
              <a:t>Supply essential fatty acids</a:t>
            </a:r>
          </a:p>
          <a:p>
            <a:r>
              <a:rPr lang="en-US" dirty="0" smtClean="0"/>
              <a:t>Maintain palatability</a:t>
            </a:r>
          </a:p>
          <a:p>
            <a:r>
              <a:rPr lang="en-US" dirty="0" smtClean="0"/>
              <a:t>Adequate mineral/vitamin quantity</a:t>
            </a:r>
          </a:p>
          <a:p>
            <a:r>
              <a:rPr lang="en-US" dirty="0" smtClean="0"/>
              <a:t>Protein restriction in humans not recommended</a:t>
            </a:r>
          </a:p>
          <a:p>
            <a:pPr lvl="1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Lean body mass loss</a:t>
            </a:r>
          </a:p>
          <a:p>
            <a:pPr lvl="1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Increased nitrogen load into circulation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373779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Humans with severe hepatic insufficiency</a:t>
            </a:r>
          </a:p>
          <a:p>
            <a:pPr lvl="1"/>
            <a:r>
              <a:rPr lang="en-US" dirty="0" smtClean="0"/>
              <a:t>Normal requirements for essential AA’s </a:t>
            </a:r>
          </a:p>
          <a:p>
            <a:pPr lvl="1"/>
            <a:r>
              <a:rPr lang="en-US" dirty="0" smtClean="0"/>
              <a:t>Increased requirements for nonessential AA’s</a:t>
            </a:r>
          </a:p>
          <a:p>
            <a:pPr lvl="2"/>
            <a:r>
              <a:rPr lang="en-US" dirty="0" smtClean="0"/>
              <a:t>Endogenous protein catabolism</a:t>
            </a:r>
          </a:p>
          <a:p>
            <a:r>
              <a:rPr lang="en-US" dirty="0" smtClean="0"/>
              <a:t>Healthy adult cats require 3-5x more dietary protein than adult dogs</a:t>
            </a:r>
          </a:p>
          <a:p>
            <a:r>
              <a:rPr lang="en-US" dirty="0" smtClean="0"/>
              <a:t>Cats- protein restriction should not exceed that of CKD</a:t>
            </a:r>
          </a:p>
          <a:p>
            <a:r>
              <a:rPr lang="en-US" dirty="0" smtClean="0"/>
              <a:t>Dogs – can tolerate more protein restriction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158954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Tyrosine, phenylalanine, tryptophan –</a:t>
            </a:r>
          </a:p>
          <a:p>
            <a:pPr lvl="1"/>
            <a:r>
              <a:rPr lang="en-US" dirty="0" smtClean="0"/>
              <a:t>Amine synthesis substrates in brain</a:t>
            </a:r>
          </a:p>
          <a:p>
            <a:pPr lvl="1"/>
            <a:r>
              <a:rPr lang="en-US" dirty="0" smtClean="0"/>
              <a:t>Can lead to formation of </a:t>
            </a:r>
            <a:r>
              <a:rPr lang="en-US" dirty="0" err="1" smtClean="0"/>
              <a:t>encephalogenic</a:t>
            </a:r>
            <a:r>
              <a:rPr lang="en-US" dirty="0" smtClean="0"/>
              <a:t> “false neurotransmitters”</a:t>
            </a:r>
          </a:p>
          <a:p>
            <a:pPr lvl="1"/>
            <a:r>
              <a:rPr lang="en-US" dirty="0" smtClean="0"/>
              <a:t>Increase in HE as result of dependency on hepatic extraction and metabolism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09601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Milk/vegetable proteins</a:t>
            </a:r>
          </a:p>
          <a:p>
            <a:pPr lvl="1"/>
            <a:r>
              <a:rPr lang="en-US" dirty="0" smtClean="0"/>
              <a:t>Lower in aromatic AA’s</a:t>
            </a:r>
          </a:p>
          <a:p>
            <a:pPr lvl="1"/>
            <a:r>
              <a:rPr lang="en-US" dirty="0" smtClean="0"/>
              <a:t>Higher in branched chain AA’s</a:t>
            </a:r>
          </a:p>
          <a:p>
            <a:r>
              <a:rPr lang="en-US" dirty="0" smtClean="0"/>
              <a:t>Soy protein – </a:t>
            </a:r>
          </a:p>
          <a:p>
            <a:r>
              <a:rPr lang="en-US" dirty="0" smtClean="0"/>
              <a:t>Deficient in methionine</a:t>
            </a:r>
          </a:p>
          <a:p>
            <a:r>
              <a:rPr lang="en-US" dirty="0"/>
              <a:t>R</a:t>
            </a:r>
            <a:r>
              <a:rPr lang="en-US" dirty="0" smtClean="0"/>
              <a:t>educes enteric </a:t>
            </a:r>
            <a:r>
              <a:rPr lang="en-US" dirty="0" err="1" smtClean="0"/>
              <a:t>taurine</a:t>
            </a:r>
            <a:r>
              <a:rPr lang="en-US" dirty="0" smtClean="0"/>
              <a:t> availability</a:t>
            </a:r>
          </a:p>
          <a:p>
            <a:r>
              <a:rPr lang="en-US" dirty="0" smtClean="0"/>
              <a:t>Low digestibility</a:t>
            </a:r>
          </a:p>
          <a:p>
            <a:r>
              <a:rPr lang="en-US" dirty="0" smtClean="0"/>
              <a:t>Avoid protein restricted diets unless HE present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20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" y="0"/>
            <a:ext cx="75759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2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5871" y="346710"/>
            <a:ext cx="4452257" cy="311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01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Depends on the degree on insult</a:t>
            </a:r>
          </a:p>
          <a:p>
            <a:r>
              <a:rPr lang="en-US" dirty="0" smtClean="0"/>
              <a:t>Generally poor</a:t>
            </a:r>
          </a:p>
          <a:p>
            <a:endParaRPr lang="en-US" dirty="0"/>
          </a:p>
          <a:p>
            <a:r>
              <a:rPr lang="en-US" dirty="0" smtClean="0"/>
              <a:t>Associated with poorer prognosis</a:t>
            </a:r>
          </a:p>
          <a:p>
            <a:pPr lvl="1"/>
            <a:r>
              <a:rPr lang="en-US" dirty="0" smtClean="0"/>
              <a:t>PT &gt; 100 sec</a:t>
            </a:r>
          </a:p>
          <a:p>
            <a:pPr lvl="1"/>
            <a:r>
              <a:rPr lang="en-US" dirty="0" smtClean="0"/>
              <a:t>Very young or very old animals</a:t>
            </a:r>
          </a:p>
          <a:p>
            <a:pPr lvl="1"/>
            <a:r>
              <a:rPr lang="en-US" dirty="0" smtClean="0"/>
              <a:t>Viral or idiosyncratic reactions</a:t>
            </a:r>
          </a:p>
          <a:p>
            <a:pPr lvl="1"/>
            <a:r>
              <a:rPr lang="en-US" dirty="0" smtClean="0"/>
              <a:t>Markedly elevated bilirubin levels</a:t>
            </a:r>
          </a:p>
          <a:p>
            <a:pPr lvl="1"/>
            <a:r>
              <a:rPr lang="en-US" dirty="0" smtClean="0"/>
              <a:t>Lack of antidote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93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-40567" r="-40567"/>
          <a:stretch>
            <a:fillRect/>
          </a:stretch>
        </p:blipFill>
        <p:spPr>
          <a:xfrm>
            <a:off x="-228600" y="527808"/>
            <a:ext cx="9517912" cy="525462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49520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No, I didn’t pull all this information outta thin air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044908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381000"/>
            <a:ext cx="9067800" cy="63246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>
                <a:effectLst/>
              </a:rPr>
              <a:t>Amodio</a:t>
            </a:r>
            <a:r>
              <a:rPr lang="en-US" dirty="0">
                <a:effectLst/>
              </a:rPr>
              <a:t>, P., </a:t>
            </a:r>
            <a:r>
              <a:rPr lang="en-US" dirty="0" err="1">
                <a:effectLst/>
              </a:rPr>
              <a:t>Bemeur</a:t>
            </a:r>
            <a:r>
              <a:rPr lang="en-US" dirty="0">
                <a:effectLst/>
              </a:rPr>
              <a:t>, C., Butterworth, R., Cordoba, J., Kato, A., </a:t>
            </a:r>
            <a:r>
              <a:rPr lang="en-US" dirty="0" err="1">
                <a:effectLst/>
              </a:rPr>
              <a:t>Montagnese</a:t>
            </a:r>
            <a:r>
              <a:rPr lang="en-US" dirty="0">
                <a:effectLst/>
              </a:rPr>
              <a:t>, S., … Morgan, M. Y. (2013). The nutritional management of hepatic encephalopathy in patients with cirrhosis: International Society for Hepatic Encephalopathy and Nitrogen Metabolism Consensus. </a:t>
            </a:r>
            <a:r>
              <a:rPr lang="en-US" i="1" dirty="0" err="1">
                <a:effectLst/>
              </a:rPr>
              <a:t>Hepatology</a:t>
            </a:r>
            <a:r>
              <a:rPr lang="en-US" i="1" dirty="0">
                <a:effectLst/>
              </a:rPr>
              <a:t> (Baltimore, Md.)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58</a:t>
            </a:r>
            <a:r>
              <a:rPr lang="en-US" dirty="0">
                <a:effectLst/>
              </a:rPr>
              <a:t>(1), 325–36. doi:10.1002/hep.26370</a:t>
            </a:r>
          </a:p>
          <a:p>
            <a:r>
              <a:rPr lang="en-US" dirty="0" err="1">
                <a:effectLst/>
              </a:rPr>
              <a:t>Atluri</a:t>
            </a:r>
            <a:r>
              <a:rPr lang="en-US" dirty="0">
                <a:effectLst/>
              </a:rPr>
              <a:t>, D. K., </a:t>
            </a:r>
            <a:r>
              <a:rPr lang="en-US" dirty="0" err="1">
                <a:effectLst/>
              </a:rPr>
              <a:t>Prakash</a:t>
            </a:r>
            <a:r>
              <a:rPr lang="en-US" dirty="0">
                <a:effectLst/>
              </a:rPr>
              <a:t>, R., &amp; Mullen, K. D. (2011). Pathogenesis, Diagnosis, and Treatment of Hepatic Encephalopathy. </a:t>
            </a:r>
            <a:r>
              <a:rPr lang="en-US" i="1" dirty="0">
                <a:effectLst/>
              </a:rPr>
              <a:t>Journal of Clinical and Experimental </a:t>
            </a:r>
            <a:r>
              <a:rPr lang="en-US" i="1" dirty="0" err="1">
                <a:effectLst/>
              </a:rPr>
              <a:t>Hepatology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</a:t>
            </a:r>
            <a:r>
              <a:rPr lang="en-US" dirty="0">
                <a:effectLst/>
              </a:rPr>
              <a:t>(2), 77–86. doi:10.1016/S0973-6883(11)60126-6</a:t>
            </a:r>
          </a:p>
          <a:p>
            <a:r>
              <a:rPr lang="en-US" dirty="0" err="1">
                <a:effectLst/>
              </a:rPr>
              <a:t>Bak</a:t>
            </a:r>
            <a:r>
              <a:rPr lang="en-US" dirty="0">
                <a:effectLst/>
              </a:rPr>
              <a:t>, L. K., </a:t>
            </a:r>
            <a:r>
              <a:rPr lang="en-US" dirty="0" err="1">
                <a:effectLst/>
              </a:rPr>
              <a:t>Waagepetersen</a:t>
            </a:r>
            <a:r>
              <a:rPr lang="en-US" dirty="0">
                <a:effectLst/>
              </a:rPr>
              <a:t>, H. S., </a:t>
            </a:r>
            <a:r>
              <a:rPr lang="en-US" dirty="0" err="1">
                <a:effectLst/>
              </a:rPr>
              <a:t>Sørensen</a:t>
            </a:r>
            <a:r>
              <a:rPr lang="en-US" dirty="0">
                <a:effectLst/>
              </a:rPr>
              <a:t>, M., </a:t>
            </a:r>
            <a:r>
              <a:rPr lang="en-US" dirty="0" err="1">
                <a:effectLst/>
              </a:rPr>
              <a:t>Ott</a:t>
            </a:r>
            <a:r>
              <a:rPr lang="en-US" dirty="0">
                <a:effectLst/>
              </a:rPr>
              <a:t>, P., </a:t>
            </a:r>
            <a:r>
              <a:rPr lang="en-US" dirty="0" err="1">
                <a:effectLst/>
              </a:rPr>
              <a:t>Vilstrup</a:t>
            </a:r>
            <a:r>
              <a:rPr lang="en-US" dirty="0">
                <a:effectLst/>
              </a:rPr>
              <a:t>, H., </a:t>
            </a:r>
            <a:r>
              <a:rPr lang="en-US" dirty="0" err="1">
                <a:effectLst/>
              </a:rPr>
              <a:t>Keiding</a:t>
            </a:r>
            <a:r>
              <a:rPr lang="en-US" dirty="0">
                <a:effectLst/>
              </a:rPr>
              <a:t>, S., &amp; </a:t>
            </a:r>
            <a:r>
              <a:rPr lang="en-US" dirty="0" err="1">
                <a:effectLst/>
              </a:rPr>
              <a:t>Schousboe</a:t>
            </a:r>
            <a:r>
              <a:rPr lang="en-US" dirty="0">
                <a:effectLst/>
              </a:rPr>
              <a:t>, A. (2013). Role of branched chain amino acids in cerebral ammonia homeostasis related to hepatic encephalopathy. </a:t>
            </a:r>
            <a:r>
              <a:rPr lang="en-US" i="1" dirty="0">
                <a:effectLst/>
              </a:rPr>
              <a:t>Metabolic brain disease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28</a:t>
            </a:r>
            <a:r>
              <a:rPr lang="en-US" dirty="0">
                <a:effectLst/>
              </a:rPr>
              <a:t>(2), 209–15. doi:10.1007/s11011-013-9381-7</a:t>
            </a:r>
          </a:p>
          <a:p>
            <a:r>
              <a:rPr lang="en-US" dirty="0">
                <a:effectLst/>
              </a:rPr>
              <a:t>Bernal, W., </a:t>
            </a:r>
            <a:r>
              <a:rPr lang="en-US" dirty="0" err="1">
                <a:effectLst/>
              </a:rPr>
              <a:t>Auzinger</a:t>
            </a:r>
            <a:r>
              <a:rPr lang="en-US" dirty="0">
                <a:effectLst/>
              </a:rPr>
              <a:t>, G., </a:t>
            </a:r>
            <a:r>
              <a:rPr lang="en-US" dirty="0" err="1">
                <a:effectLst/>
              </a:rPr>
              <a:t>Dhawan</a:t>
            </a:r>
            <a:r>
              <a:rPr lang="en-US" dirty="0">
                <a:effectLst/>
              </a:rPr>
              <a:t>, A., &amp; </a:t>
            </a:r>
            <a:r>
              <a:rPr lang="en-US" dirty="0" err="1">
                <a:effectLst/>
              </a:rPr>
              <a:t>Wendon</a:t>
            </a:r>
            <a:r>
              <a:rPr lang="en-US" dirty="0">
                <a:effectLst/>
              </a:rPr>
              <a:t>, J. (2010). Acute liver failure. </a:t>
            </a:r>
            <a:r>
              <a:rPr lang="en-US" i="1" dirty="0">
                <a:effectLst/>
              </a:rPr>
              <a:t>Lancet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376</a:t>
            </a:r>
            <a:r>
              <a:rPr lang="en-US" dirty="0">
                <a:effectLst/>
              </a:rPr>
              <a:t>(9736), 190–201. doi:10.1016/S0140-6736(10)60274-7</a:t>
            </a:r>
          </a:p>
          <a:p>
            <a:r>
              <a:rPr lang="en-US" dirty="0">
                <a:effectLst/>
              </a:rPr>
              <a:t>Butterworth, R. F. (2011). Hepatic encephalopathy: a central </a:t>
            </a:r>
            <a:r>
              <a:rPr lang="en-US" dirty="0" err="1">
                <a:effectLst/>
              </a:rPr>
              <a:t>neuroinflammatory</a:t>
            </a:r>
            <a:r>
              <a:rPr lang="en-US" dirty="0">
                <a:effectLst/>
              </a:rPr>
              <a:t> disorder? </a:t>
            </a:r>
            <a:r>
              <a:rPr lang="en-US" i="1" dirty="0" err="1">
                <a:effectLst/>
              </a:rPr>
              <a:t>Hepatology</a:t>
            </a:r>
            <a:r>
              <a:rPr lang="en-US" i="1" dirty="0">
                <a:effectLst/>
              </a:rPr>
              <a:t> (Baltimore, Md.)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53</a:t>
            </a:r>
            <a:r>
              <a:rPr lang="en-US" dirty="0">
                <a:effectLst/>
              </a:rPr>
              <a:t>(4), 1372–6. doi:10.1002/hep.24228</a:t>
            </a:r>
          </a:p>
          <a:p>
            <a:r>
              <a:rPr lang="en-US" dirty="0">
                <a:effectLst/>
              </a:rPr>
              <a:t>Center, S. a. (2007). Interpretation of liver enzymes.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37</a:t>
            </a:r>
            <a:r>
              <a:rPr lang="en-US" dirty="0">
                <a:effectLst/>
              </a:rPr>
              <a:t>(2), 297–333, vii. doi:10.1016/j.cvsm.2006.11.009</a:t>
            </a:r>
          </a:p>
          <a:p>
            <a:r>
              <a:rPr lang="en-US" dirty="0">
                <a:effectLst/>
              </a:rPr>
              <a:t>Center, S. a. (2009). Diseases of the gallbladder and biliary tree.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39</a:t>
            </a:r>
            <a:r>
              <a:rPr lang="en-US" dirty="0">
                <a:effectLst/>
              </a:rPr>
              <a:t>(3), 543–98. doi:10.1016/j.cvsm.2009.01.004</a:t>
            </a:r>
          </a:p>
          <a:p>
            <a:r>
              <a:rPr lang="en-US" dirty="0" err="1">
                <a:effectLst/>
              </a:rPr>
              <a:t>Cerquetella</a:t>
            </a:r>
            <a:r>
              <a:rPr lang="en-US" dirty="0">
                <a:effectLst/>
              </a:rPr>
              <a:t>, M., </a:t>
            </a:r>
            <a:r>
              <a:rPr lang="en-US" dirty="0" err="1">
                <a:effectLst/>
              </a:rPr>
              <a:t>Giuliano</a:t>
            </a:r>
            <a:r>
              <a:rPr lang="en-US" dirty="0">
                <a:effectLst/>
              </a:rPr>
              <a:t>, V., Rossi, G., </a:t>
            </a:r>
            <a:r>
              <a:rPr lang="en-US" dirty="0" err="1">
                <a:effectLst/>
              </a:rPr>
              <a:t>Corsi</a:t>
            </a:r>
            <a:r>
              <a:rPr lang="en-US" dirty="0">
                <a:effectLst/>
              </a:rPr>
              <a:t>, S., </a:t>
            </a:r>
            <a:r>
              <a:rPr lang="en-US" dirty="0" err="1">
                <a:effectLst/>
              </a:rPr>
              <a:t>Laus</a:t>
            </a:r>
            <a:r>
              <a:rPr lang="en-US" dirty="0">
                <a:effectLst/>
              </a:rPr>
              <a:t>, F., </a:t>
            </a:r>
            <a:r>
              <a:rPr lang="en-US" dirty="0" err="1">
                <a:effectLst/>
              </a:rPr>
              <a:t>Spaterna</a:t>
            </a:r>
            <a:r>
              <a:rPr lang="en-US" dirty="0">
                <a:effectLst/>
              </a:rPr>
              <a:t>, A., … </a:t>
            </a:r>
            <a:r>
              <a:rPr lang="en-US" dirty="0" err="1">
                <a:effectLst/>
              </a:rPr>
              <a:t>Bassotti</a:t>
            </a:r>
            <a:r>
              <a:rPr lang="en-US" dirty="0">
                <a:effectLst/>
              </a:rPr>
              <a:t>, G. (2012). Chronic hepatitis in man and in dog: a comparative update. </a:t>
            </a:r>
            <a:r>
              <a:rPr lang="en-US" i="1" dirty="0" err="1">
                <a:effectLst/>
              </a:rPr>
              <a:t>Revista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española</a:t>
            </a:r>
            <a:r>
              <a:rPr lang="en-US" i="1" dirty="0">
                <a:effectLst/>
              </a:rPr>
              <a:t> de </a:t>
            </a:r>
            <a:r>
              <a:rPr lang="en-US" i="1" dirty="0" err="1">
                <a:effectLst/>
              </a:rPr>
              <a:t>enfermedades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digestivas</a:t>
            </a:r>
            <a:r>
              <a:rPr lang="en-US" i="1" dirty="0">
                <a:effectLst/>
              </a:rPr>
              <a:t> : </a:t>
            </a:r>
            <a:r>
              <a:rPr lang="en-US" i="1" dirty="0" err="1">
                <a:effectLst/>
              </a:rPr>
              <a:t>organo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oficial</a:t>
            </a:r>
            <a:r>
              <a:rPr lang="en-US" i="1" dirty="0">
                <a:effectLst/>
              </a:rPr>
              <a:t> de la </a:t>
            </a:r>
            <a:r>
              <a:rPr lang="en-US" i="1" dirty="0" err="1">
                <a:effectLst/>
              </a:rPr>
              <a:t>Sociedad</a:t>
            </a:r>
            <a:r>
              <a:rPr lang="en-US" i="1" dirty="0">
                <a:effectLst/>
              </a:rPr>
              <a:t> Española de </a:t>
            </a:r>
            <a:r>
              <a:rPr lang="en-US" i="1" dirty="0" err="1">
                <a:effectLst/>
              </a:rPr>
              <a:t>Patología</a:t>
            </a:r>
            <a:r>
              <a:rPr lang="en-US" i="1" dirty="0">
                <a:effectLst/>
              </a:rPr>
              <a:t> </a:t>
            </a:r>
            <a:r>
              <a:rPr lang="en-US" i="1" dirty="0" err="1">
                <a:effectLst/>
              </a:rPr>
              <a:t>Digestiva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104</a:t>
            </a:r>
            <a:r>
              <a:rPr lang="en-US" dirty="0">
                <a:effectLst/>
              </a:rPr>
              <a:t>(4), 203–9. Retrieved from http://</a:t>
            </a:r>
            <a:r>
              <a:rPr lang="en-US" dirty="0" err="1">
                <a:effectLst/>
              </a:rPr>
              <a:t>www.ncbi.nlm.nih.gov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pubmed</a:t>
            </a:r>
            <a:r>
              <a:rPr lang="en-US" dirty="0">
                <a:effectLst/>
              </a:rPr>
              <a:t>/22537369</a:t>
            </a:r>
          </a:p>
          <a:p>
            <a:r>
              <a:rPr lang="en-US" dirty="0">
                <a:effectLst/>
              </a:rPr>
              <a:t>Córdoba, J. (2011). New assessment of hepatic encephalopathy. </a:t>
            </a:r>
            <a:r>
              <a:rPr lang="en-US" i="1" dirty="0">
                <a:effectLst/>
              </a:rPr>
              <a:t>Journal of </a:t>
            </a:r>
            <a:r>
              <a:rPr lang="en-US" i="1" dirty="0" err="1">
                <a:effectLst/>
              </a:rPr>
              <a:t>hepatology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54</a:t>
            </a:r>
            <a:r>
              <a:rPr lang="en-US" dirty="0">
                <a:effectLst/>
              </a:rPr>
              <a:t>(5), 1030–40. doi:10.1016/j.jhep.2010.11.015</a:t>
            </a:r>
          </a:p>
          <a:p>
            <a:r>
              <a:rPr lang="en-US" dirty="0">
                <a:effectLst/>
              </a:rPr>
              <a:t>Desjardins, P., Du, T., Jiang, W., </a:t>
            </a:r>
            <a:r>
              <a:rPr lang="en-US" dirty="0" err="1">
                <a:effectLst/>
              </a:rPr>
              <a:t>Peng</a:t>
            </a:r>
            <a:r>
              <a:rPr lang="en-US" dirty="0">
                <a:effectLst/>
              </a:rPr>
              <a:t>, L., &amp; Butterworth, R. F. (2012). Pathogenesis of hepatic encephalopathy and brain edema in acute liver failure: role of glutamine redefined. </a:t>
            </a:r>
            <a:r>
              <a:rPr lang="en-US" i="1" dirty="0">
                <a:effectLst/>
              </a:rPr>
              <a:t>Neurochemistry international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60</a:t>
            </a:r>
            <a:r>
              <a:rPr lang="en-US" dirty="0">
                <a:effectLst/>
              </a:rPr>
              <a:t>(7), 690–6. doi:10.1016/j.neuint.2012.02.001</a:t>
            </a:r>
          </a:p>
          <a:p>
            <a:r>
              <a:rPr lang="en-US" dirty="0" err="1">
                <a:effectLst/>
              </a:rPr>
              <a:t>Favier</a:t>
            </a:r>
            <a:r>
              <a:rPr lang="en-US" dirty="0">
                <a:effectLst/>
              </a:rPr>
              <a:t>, R. P. (2009). Idiopathic hepatitis and cirrhosis in dogs.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39</a:t>
            </a:r>
            <a:r>
              <a:rPr lang="en-US" dirty="0">
                <a:effectLst/>
              </a:rPr>
              <a:t>(3), 481–8. doi:10.1016/j.cvsm.2009.01.002</a:t>
            </a:r>
          </a:p>
          <a:p>
            <a:r>
              <a:rPr lang="en-US" dirty="0">
                <a:effectLst/>
              </a:rPr>
              <a:t>Gonzalez, S. A., &amp; </a:t>
            </a:r>
            <a:r>
              <a:rPr lang="en-US" dirty="0" err="1">
                <a:effectLst/>
              </a:rPr>
              <a:t>Keeffe</a:t>
            </a:r>
            <a:r>
              <a:rPr lang="en-US" dirty="0">
                <a:effectLst/>
              </a:rPr>
              <a:t>, E. B. (</a:t>
            </a:r>
            <a:r>
              <a:rPr lang="en-US" dirty="0" err="1">
                <a:effectLst/>
              </a:rPr>
              <a:t>n.d.</a:t>
            </a:r>
            <a:r>
              <a:rPr lang="en-US" dirty="0">
                <a:effectLst/>
              </a:rPr>
              <a:t>). Acute liver failure, 20–33. doi:10.1016/B978-1-4377-1725-9.10002-4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98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Mechanism incompletely understood</a:t>
            </a:r>
          </a:p>
          <a:p>
            <a:endParaRPr lang="en-US" dirty="0" smtClean="0"/>
          </a:p>
          <a:p>
            <a:r>
              <a:rPr lang="en-US" dirty="0" smtClean="0"/>
              <a:t>Accumulation of endogenous gut derived toxins</a:t>
            </a:r>
          </a:p>
          <a:p>
            <a:pPr lvl="1"/>
            <a:r>
              <a:rPr lang="en-US" dirty="0" smtClean="0"/>
              <a:t>Ammonia</a:t>
            </a:r>
            <a:endParaRPr lang="en-US" dirty="0" smtClean="0"/>
          </a:p>
          <a:p>
            <a:r>
              <a:rPr lang="en-US" dirty="0" smtClean="0"/>
              <a:t>Alteration of energy balance and neurotransmission</a:t>
            </a:r>
          </a:p>
          <a:p>
            <a:pPr lvl="1"/>
            <a:r>
              <a:rPr lang="en-US" dirty="0" smtClean="0"/>
              <a:t>GABA, </a:t>
            </a:r>
            <a:r>
              <a:rPr lang="en-US" dirty="0"/>
              <a:t>G</a:t>
            </a:r>
            <a:r>
              <a:rPr lang="en-US" dirty="0" smtClean="0"/>
              <a:t>lutamine, Endogenously derived benzodiazepine receptor agonists</a:t>
            </a:r>
          </a:p>
          <a:p>
            <a:r>
              <a:rPr lang="en-US" dirty="0"/>
              <a:t>C</a:t>
            </a:r>
            <a:r>
              <a:rPr lang="en-US" dirty="0" smtClean="0"/>
              <a:t>erebral blood flow</a:t>
            </a:r>
          </a:p>
          <a:p>
            <a:r>
              <a:rPr lang="en-US" dirty="0" smtClean="0"/>
              <a:t>Cerebral glucose and oxygen metabolism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125606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705600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effectLst/>
              </a:rPr>
              <a:t>Guevara, M., </a:t>
            </a:r>
            <a:r>
              <a:rPr lang="en-US" dirty="0" err="1">
                <a:effectLst/>
              </a:rPr>
              <a:t>Baccaro</a:t>
            </a:r>
            <a:r>
              <a:rPr lang="en-US" dirty="0">
                <a:effectLst/>
              </a:rPr>
              <a:t>, M. E., Ríos, J., Martín-</a:t>
            </a:r>
            <a:r>
              <a:rPr lang="en-US" dirty="0" err="1">
                <a:effectLst/>
              </a:rPr>
              <a:t>Llahí</a:t>
            </a:r>
            <a:r>
              <a:rPr lang="en-US" dirty="0">
                <a:effectLst/>
              </a:rPr>
              <a:t>, M., </a:t>
            </a:r>
            <a:r>
              <a:rPr lang="en-US" dirty="0" err="1">
                <a:effectLst/>
              </a:rPr>
              <a:t>Uriz</a:t>
            </a:r>
            <a:r>
              <a:rPr lang="en-US" dirty="0">
                <a:effectLst/>
              </a:rPr>
              <a:t>, J., Ruiz del </a:t>
            </a:r>
            <a:r>
              <a:rPr lang="en-US" dirty="0" err="1">
                <a:effectLst/>
              </a:rPr>
              <a:t>Arbol</a:t>
            </a:r>
            <a:r>
              <a:rPr lang="en-US" dirty="0">
                <a:effectLst/>
              </a:rPr>
              <a:t>, L., … </a:t>
            </a:r>
            <a:r>
              <a:rPr lang="en-US" dirty="0" err="1">
                <a:effectLst/>
              </a:rPr>
              <a:t>Ginès</a:t>
            </a:r>
            <a:r>
              <a:rPr lang="en-US" dirty="0">
                <a:effectLst/>
              </a:rPr>
              <a:t>, P. (2010). Risk factors for hepatic encephalopathy in patients with cirrhosis and refractory ascites: relevance of serum sodium concentration. </a:t>
            </a:r>
            <a:r>
              <a:rPr lang="en-US" i="1" dirty="0">
                <a:effectLst/>
              </a:rPr>
              <a:t>Liver international : official journal of the International Association for the Study of the Liver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30</a:t>
            </a:r>
            <a:r>
              <a:rPr lang="en-US" dirty="0">
                <a:effectLst/>
              </a:rPr>
              <a:t>(8), 1137–42. doi:10.1111/j.1478-3231.2010.02293.x</a:t>
            </a:r>
          </a:p>
          <a:p>
            <a:r>
              <a:rPr lang="en-US" dirty="0">
                <a:effectLst/>
              </a:rPr>
              <a:t>Hoffmann, G. (2009). Copper-associated liver diseases.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39</a:t>
            </a:r>
            <a:r>
              <a:rPr lang="en-US" dirty="0">
                <a:effectLst/>
              </a:rPr>
              <a:t>(3), 489–511. doi:10.1016/j.cvsm.2009.02.001</a:t>
            </a:r>
          </a:p>
          <a:p>
            <a:r>
              <a:rPr lang="en-US" dirty="0">
                <a:effectLst/>
              </a:rPr>
              <a:t>Kawaguchi, T., Taniguchi, E., &amp; </a:t>
            </a:r>
            <a:r>
              <a:rPr lang="en-US" dirty="0" err="1">
                <a:effectLst/>
              </a:rPr>
              <a:t>Sata</a:t>
            </a:r>
            <a:r>
              <a:rPr lang="en-US" dirty="0">
                <a:effectLst/>
              </a:rPr>
              <a:t>, M. (2013). Effects of oral branched-chain amino acids on hepatic encephalopathy and outcome in patients with liver cirrhosis. </a:t>
            </a:r>
            <a:r>
              <a:rPr lang="en-US" i="1" dirty="0">
                <a:effectLst/>
              </a:rPr>
              <a:t>Nutrition in clinical practice : official publication of the American Society for Parenteral and Enteral Nutrition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28</a:t>
            </a:r>
            <a:r>
              <a:rPr lang="en-US" dirty="0">
                <a:effectLst/>
              </a:rPr>
              <a:t>(5), 580–8. doi:10.1177/0884533613496432</a:t>
            </a:r>
          </a:p>
          <a:p>
            <a:r>
              <a:rPr lang="en-US" dirty="0" err="1">
                <a:effectLst/>
              </a:rPr>
              <a:t>Keiding</a:t>
            </a:r>
            <a:r>
              <a:rPr lang="en-US" dirty="0">
                <a:effectLst/>
              </a:rPr>
              <a:t>, S., &amp; </a:t>
            </a:r>
            <a:r>
              <a:rPr lang="en-US" dirty="0" err="1">
                <a:effectLst/>
              </a:rPr>
              <a:t>Pavese</a:t>
            </a:r>
            <a:r>
              <a:rPr lang="en-US" dirty="0">
                <a:effectLst/>
              </a:rPr>
              <a:t>, N. (2013). Brain metabolism in patients with hepatic encephalopathy studied by PET and MR. </a:t>
            </a:r>
            <a:r>
              <a:rPr lang="en-US" i="1" dirty="0">
                <a:effectLst/>
              </a:rPr>
              <a:t>Archives of biochemistry and biophysics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536</a:t>
            </a:r>
            <a:r>
              <a:rPr lang="en-US" dirty="0">
                <a:effectLst/>
              </a:rPr>
              <a:t>(2), 131–42. doi:10.1016/j.abb.2013.05.006</a:t>
            </a:r>
          </a:p>
          <a:p>
            <a:r>
              <a:rPr lang="en-US" dirty="0">
                <a:effectLst/>
              </a:rPr>
              <a:t>Kirk’s CVT XIV Chap 132.pdf. (</a:t>
            </a:r>
            <a:r>
              <a:rPr lang="en-US" dirty="0" err="1">
                <a:effectLst/>
              </a:rPr>
              <a:t>n.d.</a:t>
            </a:r>
            <a:r>
              <a:rPr lang="en-US" dirty="0">
                <a:effectLst/>
              </a:rPr>
              <a:t>).</a:t>
            </a:r>
          </a:p>
          <a:p>
            <a:r>
              <a:rPr lang="en-US" dirty="0" err="1">
                <a:effectLst/>
              </a:rPr>
              <a:t>Lachmann</a:t>
            </a:r>
            <a:r>
              <a:rPr lang="en-US" dirty="0">
                <a:effectLst/>
              </a:rPr>
              <a:t>, V., </a:t>
            </a:r>
            <a:r>
              <a:rPr lang="en-US" dirty="0" err="1">
                <a:effectLst/>
              </a:rPr>
              <a:t>Görg</a:t>
            </a:r>
            <a:r>
              <a:rPr lang="en-US" dirty="0">
                <a:effectLst/>
              </a:rPr>
              <a:t>, B., </a:t>
            </a:r>
            <a:r>
              <a:rPr lang="en-US" dirty="0" err="1">
                <a:effectLst/>
              </a:rPr>
              <a:t>Bidmon</a:t>
            </a:r>
            <a:r>
              <a:rPr lang="en-US" dirty="0">
                <a:effectLst/>
              </a:rPr>
              <a:t>, H. J., Keitel, V., &amp; </a:t>
            </a:r>
            <a:r>
              <a:rPr lang="en-US" dirty="0" err="1">
                <a:effectLst/>
              </a:rPr>
              <a:t>Häussinger</a:t>
            </a:r>
            <a:r>
              <a:rPr lang="en-US" dirty="0">
                <a:effectLst/>
              </a:rPr>
              <a:t>, D. (2013). Precipitants of hepatic encephalopathy induce rapid astrocyte swelling in an oxidative stress dependent manner. </a:t>
            </a:r>
            <a:r>
              <a:rPr lang="en-US" i="1" dirty="0">
                <a:effectLst/>
              </a:rPr>
              <a:t>Archives of biochemistry and biophysics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536</a:t>
            </a:r>
            <a:r>
              <a:rPr lang="en-US" dirty="0">
                <a:effectLst/>
              </a:rPr>
              <a:t>(2), 143–51. doi:10.1016/j.abb.2013.05.004</a:t>
            </a:r>
          </a:p>
          <a:p>
            <a:r>
              <a:rPr lang="en-US" dirty="0">
                <a:effectLst/>
              </a:rPr>
              <a:t>Lee, W. M. (2012). Acute liver failure. </a:t>
            </a:r>
            <a:r>
              <a:rPr lang="en-US" i="1" dirty="0">
                <a:effectLst/>
              </a:rPr>
              <a:t>Seminars in respiratory and critical care medicine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33</a:t>
            </a:r>
            <a:r>
              <a:rPr lang="en-US" dirty="0">
                <a:effectLst/>
              </a:rPr>
              <a:t>(1), 36–45. doi:10.1055/s-0032-1301733</a:t>
            </a:r>
          </a:p>
          <a:p>
            <a:r>
              <a:rPr lang="en-US" dirty="0">
                <a:effectLst/>
              </a:rPr>
              <a:t>McCord, K. W., &amp; Webb, C. B. (2011). Hepatic dysfunction.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41</a:t>
            </a:r>
            <a:r>
              <a:rPr lang="en-US" dirty="0">
                <a:effectLst/>
              </a:rPr>
              <a:t>(4), 745–58, vi. doi:10.1016/j.cvsm.2011.04.002</a:t>
            </a:r>
          </a:p>
          <a:p>
            <a:r>
              <a:rPr lang="en-US" dirty="0">
                <a:effectLst/>
              </a:rPr>
              <a:t>Moon, S.-J., Kim, J.-W., Kang, B.-T., Lim, C.-Y., &amp; Park, H.-M. (2012). Magnetic Resonance Imaging Findings of Hepatic Encephalopathy in a Dog with a </a:t>
            </a:r>
            <a:r>
              <a:rPr lang="en-US" dirty="0" err="1">
                <a:effectLst/>
              </a:rPr>
              <a:t>Portosystemic</a:t>
            </a:r>
            <a:r>
              <a:rPr lang="en-US" dirty="0">
                <a:effectLst/>
              </a:rPr>
              <a:t> Shunt. </a:t>
            </a:r>
            <a:r>
              <a:rPr lang="en-US" i="1" dirty="0">
                <a:effectLst/>
              </a:rPr>
              <a:t>Journal of Veterinary Medical Science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74</a:t>
            </a:r>
            <a:r>
              <a:rPr lang="en-US" dirty="0">
                <a:effectLst/>
              </a:rPr>
              <a:t>(3), 361–366. doi:10.1292/jvms.11-0198</a:t>
            </a:r>
          </a:p>
          <a:p>
            <a:r>
              <a:rPr lang="en-US" dirty="0" err="1">
                <a:effectLst/>
              </a:rPr>
              <a:t>Mpabanzi</a:t>
            </a:r>
            <a:r>
              <a:rPr lang="en-US" dirty="0">
                <a:effectLst/>
              </a:rPr>
              <a:t>, L., &amp; </a:t>
            </a:r>
            <a:r>
              <a:rPr lang="en-US" dirty="0" err="1">
                <a:effectLst/>
              </a:rPr>
              <a:t>Jalan</a:t>
            </a:r>
            <a:r>
              <a:rPr lang="en-US" dirty="0">
                <a:effectLst/>
              </a:rPr>
              <a:t>, R. (2012). Neurological complications of acute liver failure: pathophysiological basis of current management and emerging therapies. </a:t>
            </a:r>
            <a:r>
              <a:rPr lang="en-US" i="1" dirty="0">
                <a:effectLst/>
              </a:rPr>
              <a:t>Neurochemistry international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60</a:t>
            </a:r>
            <a:r>
              <a:rPr lang="en-US" dirty="0">
                <a:effectLst/>
              </a:rPr>
              <a:t>(7), 736–42. doi:10.1016/j.neuint.2011.10.014</a:t>
            </a:r>
          </a:p>
          <a:p>
            <a:r>
              <a:rPr lang="en-US" dirty="0" err="1">
                <a:effectLst/>
              </a:rPr>
              <a:t>Muciño</a:t>
            </a:r>
            <a:r>
              <a:rPr lang="en-US" dirty="0">
                <a:effectLst/>
              </a:rPr>
              <a:t>-Bermejo, J., Carrillo-</a:t>
            </a:r>
            <a:r>
              <a:rPr lang="en-US" dirty="0" err="1">
                <a:effectLst/>
              </a:rPr>
              <a:t>Esper</a:t>
            </a:r>
            <a:r>
              <a:rPr lang="en-US" dirty="0">
                <a:effectLst/>
              </a:rPr>
              <a:t>, R., Uribe, M., &amp; Méndez-Sánchez, N. (2013). Coagulation abnormalities in the cirrhotic patient. </a:t>
            </a:r>
            <a:r>
              <a:rPr lang="en-US" i="1" dirty="0">
                <a:effectLst/>
              </a:rPr>
              <a:t>Annals of </a:t>
            </a:r>
            <a:r>
              <a:rPr lang="en-US" i="1" dirty="0" err="1">
                <a:effectLst/>
              </a:rPr>
              <a:t>hepatology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12</a:t>
            </a:r>
            <a:r>
              <a:rPr lang="en-US" dirty="0">
                <a:effectLst/>
              </a:rPr>
              <a:t>(5), 713–24. Retrieved from http://</a:t>
            </a:r>
            <a:r>
              <a:rPr lang="en-US" dirty="0" err="1">
                <a:effectLst/>
              </a:rPr>
              <a:t>www.ncbi.nlm.nih.gov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pubmed</a:t>
            </a:r>
            <a:r>
              <a:rPr lang="en-US" dirty="0">
                <a:effectLst/>
              </a:rPr>
              <a:t>/24018489</a:t>
            </a:r>
          </a:p>
          <a:p>
            <a:r>
              <a:rPr lang="en-US" dirty="0">
                <a:effectLst/>
              </a:rPr>
              <a:t>Murphy, L. a, &amp; Coleman, A. E. (2012). Xylitol </a:t>
            </a:r>
            <a:r>
              <a:rPr lang="en-US" dirty="0" err="1">
                <a:effectLst/>
              </a:rPr>
              <a:t>toxicosis</a:t>
            </a:r>
            <a:r>
              <a:rPr lang="en-US" dirty="0">
                <a:effectLst/>
              </a:rPr>
              <a:t> in dogs.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42</a:t>
            </a:r>
            <a:r>
              <a:rPr lang="en-US" dirty="0">
                <a:effectLst/>
              </a:rPr>
              <a:t>(2), 307–12, vii. doi:10.1016/j.cvsm.2011.12.003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946195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629400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effectLst/>
              </a:rPr>
              <a:t>Ortega, L. (2010a). </a:t>
            </a:r>
            <a:r>
              <a:rPr lang="en-US" i="1" dirty="0">
                <a:effectLst/>
              </a:rPr>
              <a:t>Series Editor</a:t>
            </a:r>
            <a:r>
              <a:rPr lang="en-US" dirty="0">
                <a:effectLst/>
              </a:rPr>
              <a:t> (Vol. 60, pp. vii–ix). doi:10.1111/j.1467-9922.2010.00578.x</a:t>
            </a:r>
          </a:p>
          <a:p>
            <a:r>
              <a:rPr lang="en-US" dirty="0">
                <a:effectLst/>
              </a:rPr>
              <a:t>Ortega, L. (2010b). </a:t>
            </a:r>
            <a:r>
              <a:rPr lang="en-US" i="1" dirty="0">
                <a:effectLst/>
              </a:rPr>
              <a:t>Series Editor</a:t>
            </a:r>
            <a:r>
              <a:rPr lang="en-US" dirty="0">
                <a:effectLst/>
              </a:rPr>
              <a:t> (Vol. 60, pp. vii–ix). doi:10.1111/j.1467-9922.2010.00578.x</a:t>
            </a:r>
          </a:p>
          <a:p>
            <a:r>
              <a:rPr lang="en-US" dirty="0">
                <a:effectLst/>
              </a:rPr>
              <a:t>Park, F. M. (2012). Successful treatment of hepatic failure secondary to diazepam administration in a cat. </a:t>
            </a:r>
            <a:r>
              <a:rPr lang="en-US" i="1" dirty="0">
                <a:effectLst/>
              </a:rPr>
              <a:t>Journal of feline medicine and surgery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14</a:t>
            </a:r>
            <a:r>
              <a:rPr lang="en-US" dirty="0">
                <a:effectLst/>
              </a:rPr>
              <a:t>(2), 158–60. doi:10.1177/1098612X11432238</a:t>
            </a:r>
          </a:p>
          <a:p>
            <a:r>
              <a:rPr lang="en-US" dirty="0">
                <a:effectLst/>
              </a:rPr>
              <a:t>Points, K. E. Y. (</a:t>
            </a:r>
            <a:r>
              <a:rPr lang="en-US" dirty="0" err="1">
                <a:effectLst/>
              </a:rPr>
              <a:t>n.d.</a:t>
            </a:r>
            <a:r>
              <a:rPr lang="en-US" dirty="0">
                <a:effectLst/>
              </a:rPr>
              <a:t>). Hepatic encephalopathy, 183–192. doi:10.1016/B978-1-4377-1725-9.10013-9</a:t>
            </a:r>
          </a:p>
          <a:p>
            <a:r>
              <a:rPr lang="en-US" dirty="0" err="1">
                <a:effectLst/>
              </a:rPr>
              <a:t>Poldervaart</a:t>
            </a:r>
            <a:r>
              <a:rPr lang="en-US" dirty="0">
                <a:effectLst/>
              </a:rPr>
              <a:t>, J. H., </a:t>
            </a:r>
            <a:r>
              <a:rPr lang="en-US" dirty="0" err="1">
                <a:effectLst/>
              </a:rPr>
              <a:t>Favier</a:t>
            </a:r>
            <a:r>
              <a:rPr lang="en-US" dirty="0">
                <a:effectLst/>
              </a:rPr>
              <a:t>, R. P., Penning, L. C., &amp; </a:t>
            </a:r>
            <a:r>
              <a:rPr lang="en-US" dirty="0" err="1">
                <a:effectLst/>
              </a:rPr>
              <a:t>Rothuizen</a:t>
            </a:r>
            <a:r>
              <a:rPr lang="en-US" dirty="0">
                <a:effectLst/>
              </a:rPr>
              <a:t>, J. (2009). </a:t>
            </a:r>
            <a:r>
              <a:rPr lang="en-US" dirty="0" err="1">
                <a:effectLst/>
              </a:rPr>
              <a:t>Pr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imar</a:t>
            </a:r>
            <a:r>
              <a:rPr lang="en-US" dirty="0">
                <a:effectLst/>
              </a:rPr>
              <a:t> y H </a:t>
            </a:r>
            <a:r>
              <a:rPr lang="en-US" dirty="0" err="1">
                <a:effectLst/>
              </a:rPr>
              <a:t>epatitis</a:t>
            </a:r>
            <a:r>
              <a:rPr lang="en-US" dirty="0">
                <a:effectLst/>
              </a:rPr>
              <a:t> in Dogs : A R </a:t>
            </a:r>
            <a:r>
              <a:rPr lang="en-US" dirty="0" err="1">
                <a:effectLst/>
              </a:rPr>
              <a:t>etr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os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pec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tiv</a:t>
            </a:r>
            <a:r>
              <a:rPr lang="en-US" dirty="0">
                <a:effectLst/>
              </a:rPr>
              <a:t> e R </a:t>
            </a:r>
            <a:r>
              <a:rPr lang="en-US" dirty="0" err="1">
                <a:effectLst/>
              </a:rPr>
              <a:t>eview</a:t>
            </a:r>
            <a:r>
              <a:rPr lang="en-US" dirty="0">
                <a:effectLst/>
              </a:rPr>
              <a:t> (2002 –2006), 72–80.</a:t>
            </a:r>
          </a:p>
          <a:p>
            <a:r>
              <a:rPr lang="en-US" dirty="0" err="1">
                <a:effectLst/>
              </a:rPr>
              <a:t>Puschner</a:t>
            </a:r>
            <a:r>
              <a:rPr lang="en-US" dirty="0">
                <a:effectLst/>
              </a:rPr>
              <a:t>, B., &amp; </a:t>
            </a:r>
            <a:r>
              <a:rPr lang="en-US" dirty="0" err="1">
                <a:effectLst/>
              </a:rPr>
              <a:t>Wegenast</a:t>
            </a:r>
            <a:r>
              <a:rPr lang="en-US" dirty="0">
                <a:effectLst/>
              </a:rPr>
              <a:t>, C. (2012). Mushroom poisoning cases in dogs and cats: diagnosis and treatment of hepatotoxic, neurotoxic, </a:t>
            </a:r>
            <a:r>
              <a:rPr lang="en-US" dirty="0" err="1">
                <a:effectLst/>
              </a:rPr>
              <a:t>gastroenterotoxic</a:t>
            </a:r>
            <a:r>
              <a:rPr lang="en-US" dirty="0">
                <a:effectLst/>
              </a:rPr>
              <a:t>, nephrotoxic, and muscarinic mushrooms.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42</a:t>
            </a:r>
            <a:r>
              <a:rPr lang="en-US" dirty="0">
                <a:effectLst/>
              </a:rPr>
              <a:t>(2), 375–87, viii. doi:10.1016/j.cvsm.2011.12.002</a:t>
            </a:r>
          </a:p>
          <a:p>
            <a:r>
              <a:rPr lang="en-US" dirty="0">
                <a:effectLst/>
              </a:rPr>
              <a:t>Rama </a:t>
            </a:r>
            <a:r>
              <a:rPr lang="en-US" dirty="0" err="1">
                <a:effectLst/>
              </a:rPr>
              <a:t>Rao</a:t>
            </a:r>
            <a:r>
              <a:rPr lang="en-US" dirty="0">
                <a:effectLst/>
              </a:rPr>
              <a:t>, K. V, </a:t>
            </a:r>
            <a:r>
              <a:rPr lang="en-US" dirty="0" err="1">
                <a:effectLst/>
              </a:rPr>
              <a:t>Jayakumar</a:t>
            </a:r>
            <a:r>
              <a:rPr lang="en-US" dirty="0">
                <a:effectLst/>
              </a:rPr>
              <a:t>, A. R., &amp; </a:t>
            </a:r>
            <a:r>
              <a:rPr lang="en-US" dirty="0" err="1">
                <a:effectLst/>
              </a:rPr>
              <a:t>Norenberg</a:t>
            </a:r>
            <a:r>
              <a:rPr lang="en-US" dirty="0">
                <a:effectLst/>
              </a:rPr>
              <a:t>, M. D. (2012). Glutamine in the pathogenesis of acute hepatic encephalopathy. </a:t>
            </a:r>
            <a:r>
              <a:rPr lang="en-US" i="1" dirty="0">
                <a:effectLst/>
              </a:rPr>
              <a:t>Neurochemistry international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61</a:t>
            </a:r>
            <a:r>
              <a:rPr lang="en-US" dirty="0">
                <a:effectLst/>
              </a:rPr>
              <a:t>(4), 575–80. doi:10.1016/j.neuint.2012.01.012</a:t>
            </a:r>
          </a:p>
          <a:p>
            <a:r>
              <a:rPr lang="en-US" dirty="0" err="1">
                <a:effectLst/>
              </a:rPr>
              <a:t>Rl</a:t>
            </a:r>
            <a:r>
              <a:rPr lang="en-US" dirty="0">
                <a:effectLst/>
              </a:rPr>
              <a:t>, K., </a:t>
            </a:r>
            <a:r>
              <a:rPr lang="en-US" dirty="0" err="1">
                <a:effectLst/>
              </a:rPr>
              <a:t>Avenell</a:t>
            </a:r>
            <a:r>
              <a:rPr lang="en-US" dirty="0">
                <a:effectLst/>
              </a:rPr>
              <a:t>, A., &amp; To, L. (2012). Nutritional support for liver disease ( Review ), (5).</a:t>
            </a:r>
          </a:p>
          <a:p>
            <a:r>
              <a:rPr lang="en-US" dirty="0">
                <a:effectLst/>
              </a:rPr>
              <a:t>Rose, C. F. (2010). Increase brain lactate in hepatic encephalopathy: cause or consequence? </a:t>
            </a:r>
            <a:r>
              <a:rPr lang="en-US" i="1" dirty="0">
                <a:effectLst/>
              </a:rPr>
              <a:t>Neurochemistry international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57</a:t>
            </a:r>
            <a:r>
              <a:rPr lang="en-US" dirty="0">
                <a:effectLst/>
              </a:rPr>
              <a:t>(4), 389–94. doi:10.1016/j.neuint.2010.06.012</a:t>
            </a:r>
          </a:p>
          <a:p>
            <a:r>
              <a:rPr lang="en-US" dirty="0" err="1">
                <a:effectLst/>
              </a:rPr>
              <a:t>Rothuizen</a:t>
            </a:r>
            <a:r>
              <a:rPr lang="en-US" dirty="0">
                <a:effectLst/>
              </a:rPr>
              <a:t>, J., &amp; </a:t>
            </a:r>
            <a:r>
              <a:rPr lang="en-US" dirty="0" err="1">
                <a:effectLst/>
              </a:rPr>
              <a:t>Twedt</a:t>
            </a:r>
            <a:r>
              <a:rPr lang="en-US" dirty="0">
                <a:effectLst/>
              </a:rPr>
              <a:t>, D. C. (2009). Liver biopsy techniques.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39</a:t>
            </a:r>
            <a:r>
              <a:rPr lang="en-US" dirty="0">
                <a:effectLst/>
              </a:rPr>
              <a:t>(3), 469–80. doi:10.1016/j.cvsm.2009.02.006</a:t>
            </a:r>
          </a:p>
          <a:p>
            <a:r>
              <a:rPr lang="en-US" dirty="0" err="1">
                <a:effectLst/>
              </a:rPr>
              <a:t>Saja</a:t>
            </a:r>
            <a:r>
              <a:rPr lang="en-US" dirty="0">
                <a:effectLst/>
              </a:rPr>
              <a:t>, M. F., </a:t>
            </a:r>
            <a:r>
              <a:rPr lang="en-US" dirty="0" err="1">
                <a:effectLst/>
              </a:rPr>
              <a:t>Abdo</a:t>
            </a:r>
            <a:r>
              <a:rPr lang="en-US" dirty="0">
                <a:effectLst/>
              </a:rPr>
              <a:t>, A. a, </a:t>
            </a:r>
            <a:r>
              <a:rPr lang="en-US" dirty="0" err="1">
                <a:effectLst/>
              </a:rPr>
              <a:t>Sanai</a:t>
            </a:r>
            <a:r>
              <a:rPr lang="en-US" dirty="0">
                <a:effectLst/>
              </a:rPr>
              <a:t>, F. M., </a:t>
            </a:r>
            <a:r>
              <a:rPr lang="en-US" dirty="0" err="1">
                <a:effectLst/>
              </a:rPr>
              <a:t>Shaikh</a:t>
            </a:r>
            <a:r>
              <a:rPr lang="en-US" dirty="0">
                <a:effectLst/>
              </a:rPr>
              <a:t>, S. a, &amp; </a:t>
            </a:r>
            <a:r>
              <a:rPr lang="en-US" dirty="0" err="1">
                <a:effectLst/>
              </a:rPr>
              <a:t>Gader</a:t>
            </a:r>
            <a:r>
              <a:rPr lang="en-US" dirty="0">
                <a:effectLst/>
              </a:rPr>
              <a:t>, A. G. M. A. (2013). The coagulopathy of liver disease: does vitamin K help? </a:t>
            </a:r>
            <a:r>
              <a:rPr lang="en-US" i="1" dirty="0">
                <a:effectLst/>
              </a:rPr>
              <a:t>Blood coagulation &amp; fibrinolysis : an international journal in </a:t>
            </a:r>
            <a:r>
              <a:rPr lang="en-US" i="1" dirty="0" err="1">
                <a:effectLst/>
              </a:rPr>
              <a:t>haemostasis</a:t>
            </a:r>
            <a:r>
              <a:rPr lang="en-US" i="1" dirty="0">
                <a:effectLst/>
              </a:rPr>
              <a:t> and thrombosis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24</a:t>
            </a:r>
            <a:r>
              <a:rPr lang="en-US" dirty="0">
                <a:effectLst/>
              </a:rPr>
              <a:t>(1), 10–7. doi:10.1097/MBC.0b013e32835975ed</a:t>
            </a:r>
          </a:p>
          <a:p>
            <a:r>
              <a:rPr lang="en-US" dirty="0" err="1">
                <a:effectLst/>
              </a:rPr>
              <a:t>Sebbag</a:t>
            </a:r>
            <a:r>
              <a:rPr lang="en-US" dirty="0">
                <a:effectLst/>
              </a:rPr>
              <a:t>, L., </a:t>
            </a:r>
            <a:r>
              <a:rPr lang="en-US" dirty="0" err="1">
                <a:effectLst/>
              </a:rPr>
              <a:t>Smee</a:t>
            </a:r>
            <a:r>
              <a:rPr lang="en-US" dirty="0">
                <a:effectLst/>
              </a:rPr>
              <a:t>, N., van der </a:t>
            </a:r>
            <a:r>
              <a:rPr lang="en-US" dirty="0" err="1">
                <a:effectLst/>
              </a:rPr>
              <a:t>Merwe</a:t>
            </a:r>
            <a:r>
              <a:rPr lang="en-US" dirty="0">
                <a:effectLst/>
              </a:rPr>
              <a:t>, D., &amp; </a:t>
            </a:r>
            <a:r>
              <a:rPr lang="en-US" dirty="0" err="1">
                <a:effectLst/>
              </a:rPr>
              <a:t>Schmid</a:t>
            </a:r>
            <a:r>
              <a:rPr lang="en-US" dirty="0">
                <a:effectLst/>
              </a:rPr>
              <a:t>, D. (2013). Liver Failure in a Dog Following Suspected Ingestion of Blue-Green Algae (</a:t>
            </a:r>
            <a:r>
              <a:rPr lang="en-US" dirty="0" err="1">
                <a:effectLst/>
              </a:rPr>
              <a:t>Microcystis</a:t>
            </a:r>
            <a:r>
              <a:rPr lang="en-US" dirty="0">
                <a:effectLst/>
              </a:rPr>
              <a:t> spp.): A Case Report and Review of the Toxin. </a:t>
            </a:r>
            <a:r>
              <a:rPr lang="en-US" i="1" dirty="0">
                <a:effectLst/>
              </a:rPr>
              <a:t>Journal of the American Animal Hospital Association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49</a:t>
            </a:r>
            <a:r>
              <a:rPr lang="en-US" dirty="0">
                <a:effectLst/>
              </a:rPr>
              <a:t>(5), 342–6. doi:10.5326/JAAHA-MS-5913</a:t>
            </a:r>
          </a:p>
          <a:p>
            <a:r>
              <a:rPr lang="en-US" dirty="0" err="1">
                <a:effectLst/>
              </a:rPr>
              <a:t>Shawcross</a:t>
            </a:r>
            <a:r>
              <a:rPr lang="en-US" dirty="0">
                <a:effectLst/>
              </a:rPr>
              <a:t>, D. L., </a:t>
            </a:r>
            <a:r>
              <a:rPr lang="en-US" dirty="0" err="1">
                <a:effectLst/>
              </a:rPr>
              <a:t>Shabbir</a:t>
            </a:r>
            <a:r>
              <a:rPr lang="en-US" dirty="0">
                <a:effectLst/>
              </a:rPr>
              <a:t>, S. S., Taylor, N. J., &amp; Hughes, R. D. (2010). Ammonia and the neutrophil in the pathogenesis of hepatic encephalopathy in cirrhosis. </a:t>
            </a:r>
            <a:r>
              <a:rPr lang="en-US" i="1" dirty="0" err="1">
                <a:effectLst/>
              </a:rPr>
              <a:t>Hepatology</a:t>
            </a:r>
            <a:r>
              <a:rPr lang="en-US" i="1" dirty="0">
                <a:effectLst/>
              </a:rPr>
              <a:t> (Baltimore, Md.)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51</a:t>
            </a:r>
            <a:r>
              <a:rPr lang="en-US" dirty="0">
                <a:effectLst/>
              </a:rPr>
              <a:t>(3), 1062–9. doi:10.1002/hep.23367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30279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5532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>
                <a:effectLst/>
              </a:rPr>
              <a:t>Stravitz</a:t>
            </a:r>
            <a:r>
              <a:rPr lang="en-US" dirty="0">
                <a:effectLst/>
              </a:rPr>
              <a:t>, R. T., &amp; Kramer, D. J. (</a:t>
            </a:r>
            <a:r>
              <a:rPr lang="en-US" dirty="0" err="1">
                <a:effectLst/>
              </a:rPr>
              <a:t>n.d.</a:t>
            </a:r>
            <a:r>
              <a:rPr lang="en-US" dirty="0">
                <a:effectLst/>
              </a:rPr>
              <a:t>). </a:t>
            </a:r>
            <a:r>
              <a:rPr lang="en-US" i="1" dirty="0">
                <a:effectLst/>
              </a:rPr>
              <a:t>Acute Liver Failure</a:t>
            </a:r>
            <a:r>
              <a:rPr lang="en-US" dirty="0">
                <a:effectLst/>
              </a:rPr>
              <a:t>. </a:t>
            </a:r>
            <a:r>
              <a:rPr lang="en-US" i="1" dirty="0" err="1">
                <a:effectLst/>
              </a:rPr>
              <a:t>Zakim</a:t>
            </a:r>
            <a:r>
              <a:rPr lang="en-US" i="1" dirty="0">
                <a:effectLst/>
              </a:rPr>
              <a:t> and Boyer’s </a:t>
            </a:r>
            <a:r>
              <a:rPr lang="en-US" i="1" dirty="0" err="1">
                <a:effectLst/>
              </a:rPr>
              <a:t>Hepatology</a:t>
            </a:r>
            <a:r>
              <a:rPr lang="en-US" dirty="0">
                <a:effectLst/>
              </a:rPr>
              <a:t> (Sixth Edition., pp. 327–351.e4). Elsevier Inc. doi:10.1016/B978-1-4377-0881-3.00020-6</a:t>
            </a:r>
          </a:p>
          <a:p>
            <a:r>
              <a:rPr lang="en-US" dirty="0">
                <a:effectLst/>
              </a:rPr>
              <a:t>The New England Journal of Medicine Downloaded from </a:t>
            </a:r>
            <a:r>
              <a:rPr lang="en-US" dirty="0" err="1">
                <a:effectLst/>
              </a:rPr>
              <a:t>nejm.org</a:t>
            </a:r>
            <a:r>
              <a:rPr lang="en-US" dirty="0">
                <a:effectLst/>
              </a:rPr>
              <a:t> at WEILL CORNELL MEDICAL LIBRARY on October 2, 2013. For personal use only. No other uses without permission. Copyright © 1993 Massachusetts Medical Society. All rights reserved. (1993).</a:t>
            </a:r>
          </a:p>
          <a:p>
            <a:r>
              <a:rPr lang="en-US" dirty="0" err="1">
                <a:effectLst/>
              </a:rPr>
              <a:t>Thumburu</a:t>
            </a:r>
            <a:r>
              <a:rPr lang="en-US" dirty="0">
                <a:effectLst/>
              </a:rPr>
              <a:t>, K. K., </a:t>
            </a:r>
            <a:r>
              <a:rPr lang="en-US" dirty="0" err="1">
                <a:effectLst/>
              </a:rPr>
              <a:t>Taneja</a:t>
            </a:r>
            <a:r>
              <a:rPr lang="en-US" dirty="0">
                <a:effectLst/>
              </a:rPr>
              <a:t>, S., </a:t>
            </a:r>
            <a:r>
              <a:rPr lang="en-US" dirty="0" err="1">
                <a:effectLst/>
              </a:rPr>
              <a:t>Vasishta</a:t>
            </a:r>
            <a:r>
              <a:rPr lang="en-US" dirty="0">
                <a:effectLst/>
              </a:rPr>
              <a:t>, R. K., &amp; </a:t>
            </a:r>
            <a:r>
              <a:rPr lang="en-US" dirty="0" err="1">
                <a:effectLst/>
              </a:rPr>
              <a:t>Dhiman</a:t>
            </a:r>
            <a:r>
              <a:rPr lang="en-US" dirty="0">
                <a:effectLst/>
              </a:rPr>
              <a:t>, R. K. (2012). Neuropathology of acute liver failure. </a:t>
            </a:r>
            <a:r>
              <a:rPr lang="en-US" i="1" dirty="0">
                <a:effectLst/>
              </a:rPr>
              <a:t>Neurochemistry international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60</a:t>
            </a:r>
            <a:r>
              <a:rPr lang="en-US" dirty="0">
                <a:effectLst/>
              </a:rPr>
              <a:t>(7), 672–5. doi:10.1016/j.neuint.2011.10.013</a:t>
            </a:r>
          </a:p>
          <a:p>
            <a:r>
              <a:rPr lang="en-US" dirty="0" err="1">
                <a:effectLst/>
              </a:rPr>
              <a:t>Tripodi</a:t>
            </a:r>
            <a:r>
              <a:rPr lang="en-US" dirty="0">
                <a:effectLst/>
              </a:rPr>
              <a:t>, A., &amp; </a:t>
            </a:r>
            <a:r>
              <a:rPr lang="en-US" dirty="0" err="1">
                <a:effectLst/>
              </a:rPr>
              <a:t>Mannucci</a:t>
            </a:r>
            <a:r>
              <a:rPr lang="en-US" dirty="0">
                <a:effectLst/>
              </a:rPr>
              <a:t>, P. M. (2011). The coagulopathy of chronic liver disease. </a:t>
            </a:r>
            <a:r>
              <a:rPr lang="en-US" i="1" dirty="0">
                <a:effectLst/>
              </a:rPr>
              <a:t>The New England journal of medicine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365</a:t>
            </a:r>
            <a:r>
              <a:rPr lang="en-US" dirty="0">
                <a:effectLst/>
              </a:rPr>
              <a:t>(2), 147–56. doi:10.1056/NEJMra1011170</a:t>
            </a:r>
          </a:p>
          <a:p>
            <a:r>
              <a:rPr lang="en-US" dirty="0" err="1">
                <a:effectLst/>
              </a:rPr>
              <a:t>Tuñón</a:t>
            </a:r>
            <a:r>
              <a:rPr lang="en-US" dirty="0">
                <a:effectLst/>
              </a:rPr>
              <a:t>, M. J. (2009). An overview of animal models for investigating the pathogenesis and therapeutic strategies in acute hepatic failure. </a:t>
            </a:r>
            <a:r>
              <a:rPr lang="en-US" i="1" dirty="0">
                <a:effectLst/>
              </a:rPr>
              <a:t>World Journal of Gastroenterology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15</a:t>
            </a:r>
            <a:r>
              <a:rPr lang="en-US" dirty="0">
                <a:effectLst/>
              </a:rPr>
              <a:t>(25), 3086. doi:10.3748/wjg.15.3086</a:t>
            </a:r>
          </a:p>
          <a:p>
            <a:r>
              <a:rPr lang="en-US" dirty="0" err="1">
                <a:effectLst/>
              </a:rPr>
              <a:t>Vandeweerd</a:t>
            </a:r>
            <a:r>
              <a:rPr lang="en-US" dirty="0">
                <a:effectLst/>
              </a:rPr>
              <a:t>, J.-M., </a:t>
            </a:r>
            <a:r>
              <a:rPr lang="en-US" dirty="0" err="1">
                <a:effectLst/>
              </a:rPr>
              <a:t>Cambier</a:t>
            </a:r>
            <a:r>
              <a:rPr lang="en-US" dirty="0">
                <a:effectLst/>
              </a:rPr>
              <a:t>, C., &amp; </a:t>
            </a:r>
            <a:r>
              <a:rPr lang="en-US" dirty="0" err="1">
                <a:effectLst/>
              </a:rPr>
              <a:t>Gustin</a:t>
            </a:r>
            <a:r>
              <a:rPr lang="en-US" dirty="0">
                <a:effectLst/>
              </a:rPr>
              <a:t>, P. (2013). </a:t>
            </a:r>
            <a:r>
              <a:rPr lang="en-US" dirty="0" err="1">
                <a:effectLst/>
              </a:rPr>
              <a:t>Nutraceuticals</a:t>
            </a:r>
            <a:r>
              <a:rPr lang="en-US" dirty="0">
                <a:effectLst/>
              </a:rPr>
              <a:t> for canine liver disease: assessing the evidence.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43</a:t>
            </a:r>
            <a:r>
              <a:rPr lang="en-US" dirty="0">
                <a:effectLst/>
              </a:rPr>
              <a:t>(5), 1171–9. doi:10.1016/j.cvsm.2013.05.003</a:t>
            </a:r>
          </a:p>
          <a:p>
            <a:r>
              <a:rPr lang="en-US" dirty="0">
                <a:effectLst/>
              </a:rPr>
              <a:t>Webb, C., &amp; </a:t>
            </a:r>
            <a:r>
              <a:rPr lang="en-US" dirty="0" err="1">
                <a:effectLst/>
              </a:rPr>
              <a:t>Twedt</a:t>
            </a:r>
            <a:r>
              <a:rPr lang="en-US" dirty="0">
                <a:effectLst/>
              </a:rPr>
              <a:t>, D. (2008). Oxidative stress and liver disease. </a:t>
            </a:r>
            <a:r>
              <a:rPr lang="en-US" i="1" dirty="0">
                <a:effectLst/>
              </a:rPr>
              <a:t>The Veterinary clinics of North America. Small animal practice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38</a:t>
            </a:r>
            <a:r>
              <a:rPr lang="en-US" dirty="0">
                <a:effectLst/>
              </a:rPr>
              <a:t>(1), 125–35, v. doi:10.1016/j.cvsm.2007.10.001</a:t>
            </a:r>
          </a:p>
          <a:p>
            <a:r>
              <a:rPr lang="en-US" dirty="0">
                <a:effectLst/>
              </a:rPr>
              <a:t>Wilkinson, D. J., </a:t>
            </a:r>
            <a:r>
              <a:rPr lang="en-US" dirty="0" err="1">
                <a:effectLst/>
              </a:rPr>
              <a:t>Smeeton</a:t>
            </a:r>
            <a:r>
              <a:rPr lang="en-US" dirty="0">
                <a:effectLst/>
              </a:rPr>
              <a:t>, N. J., &amp; Watt, P. W. (2010). Ammonia metabolism, the brain and fatigue; revisiting the link. </a:t>
            </a:r>
            <a:r>
              <a:rPr lang="en-US" i="1" dirty="0">
                <a:effectLst/>
              </a:rPr>
              <a:t>Progress in neurobiology</a:t>
            </a:r>
            <a:r>
              <a:rPr lang="en-US" dirty="0">
                <a:effectLst/>
              </a:rPr>
              <a:t>, </a:t>
            </a:r>
            <a:r>
              <a:rPr lang="en-US" i="1" dirty="0">
                <a:effectLst/>
              </a:rPr>
              <a:t>91</a:t>
            </a:r>
            <a:r>
              <a:rPr lang="en-US" dirty="0">
                <a:effectLst/>
              </a:rPr>
              <a:t>(3), 200–19. doi:10.1016/j.pneurobio.</a:t>
            </a:r>
            <a:r>
              <a:rPr lang="en-US" dirty="0" smtClean="0">
                <a:effectLst/>
              </a:rPr>
              <a:t>2010.01.012</a:t>
            </a:r>
            <a:endParaRPr lang="en-US" dirty="0">
              <a:effectLst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01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451" b="24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8090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Predominately gut derived</a:t>
            </a:r>
          </a:p>
          <a:p>
            <a:r>
              <a:rPr lang="en-US" dirty="0" smtClean="0"/>
              <a:t>Bacterial metabolism of urea and amino acids</a:t>
            </a:r>
          </a:p>
          <a:p>
            <a:r>
              <a:rPr lang="en-US" dirty="0" smtClean="0"/>
              <a:t>Accumulation in brain </a:t>
            </a:r>
            <a:r>
              <a:rPr lang="en-US" dirty="0" smtClean="0">
                <a:sym typeface="Wingdings"/>
              </a:rPr>
              <a:t> encephalopathy</a:t>
            </a:r>
          </a:p>
          <a:p>
            <a:pPr lvl="1"/>
            <a:r>
              <a:rPr lang="en-US" dirty="0" smtClean="0">
                <a:sym typeface="Wingdings"/>
              </a:rPr>
              <a:t>Altered brain metabolism</a:t>
            </a:r>
          </a:p>
          <a:p>
            <a:pPr lvl="1"/>
            <a:r>
              <a:rPr lang="en-US" dirty="0" smtClean="0">
                <a:sym typeface="Wingdings"/>
              </a:rPr>
              <a:t>Altered neurotransmission</a:t>
            </a:r>
          </a:p>
        </p:txBody>
      </p:sp>
    </p:spTree>
    <p:extLst>
      <p:ext uri="{BB962C8B-B14F-4D97-AF65-F5344CB8AC3E}">
        <p14:creationId xmlns:p14="http://schemas.microsoft.com/office/powerpoint/2010/main" val="2850456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 t="-11011" b="-11011"/>
          <a:stretch>
            <a:fillRect/>
          </a:stretch>
        </p:blipFill>
        <p:spPr>
          <a:xfrm>
            <a:off x="777240" y="284983"/>
            <a:ext cx="5073414" cy="5685655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4"/>
          <a:srcRect t="-1" b="-5459"/>
          <a:stretch/>
        </p:blipFill>
        <p:spPr>
          <a:xfrm>
            <a:off x="5169541" y="799839"/>
            <a:ext cx="3613721" cy="184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16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Produced from protein, amino acid, </a:t>
            </a:r>
            <a:r>
              <a:rPr lang="en-US" dirty="0" err="1" smtClean="0"/>
              <a:t>pyramidine</a:t>
            </a:r>
            <a:r>
              <a:rPr lang="en-US" dirty="0" smtClean="0"/>
              <a:t> metabolism</a:t>
            </a:r>
          </a:p>
          <a:p>
            <a:r>
              <a:rPr lang="en-US" dirty="0" smtClean="0"/>
              <a:t>Produced in small intestines</a:t>
            </a:r>
          </a:p>
          <a:p>
            <a:pPr lvl="1"/>
            <a:r>
              <a:rPr lang="en-US" dirty="0" smtClean="0"/>
              <a:t>Synthesized by bacteria</a:t>
            </a:r>
          </a:p>
          <a:p>
            <a:pPr lvl="1"/>
            <a:r>
              <a:rPr lang="en-US" dirty="0" smtClean="0"/>
              <a:t>Breakdown of dietary protein and glutamine</a:t>
            </a:r>
          </a:p>
          <a:p>
            <a:pPr lvl="1"/>
            <a:r>
              <a:rPr lang="en-US" dirty="0" smtClean="0"/>
              <a:t>Deamination of glutamine by </a:t>
            </a:r>
            <a:r>
              <a:rPr lang="en-US" dirty="0" err="1" smtClean="0"/>
              <a:t>glutaminase</a:t>
            </a:r>
            <a:r>
              <a:rPr lang="en-US" dirty="0" smtClean="0"/>
              <a:t> in small intestine, colon</a:t>
            </a:r>
            <a:endParaRPr lang="en-US" dirty="0"/>
          </a:p>
          <a:p>
            <a:pPr lvl="1"/>
            <a:r>
              <a:rPr lang="en-US" dirty="0" smtClean="0"/>
              <a:t>Hydrolysis of urea</a:t>
            </a:r>
          </a:p>
          <a:p>
            <a:pPr lvl="2"/>
            <a:r>
              <a:rPr lang="en-US" dirty="0" smtClean="0"/>
              <a:t>Catalyzed by urease-producing bacteria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65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Transported across intestinal mucosa into portal circulation 80-90%</a:t>
            </a:r>
          </a:p>
          <a:p>
            <a:r>
              <a:rPr lang="en-US" dirty="0" smtClean="0"/>
              <a:t>Metabolized by peripheral tissues (brain, skeletal muscle)</a:t>
            </a:r>
          </a:p>
          <a:p>
            <a:pPr lvl="1"/>
            <a:r>
              <a:rPr lang="en-US" dirty="0" smtClean="0"/>
              <a:t>Glutamine </a:t>
            </a:r>
            <a:r>
              <a:rPr lang="en-US" dirty="0" err="1" smtClean="0"/>
              <a:t>synthetase</a:t>
            </a:r>
            <a:r>
              <a:rPr lang="en-US" dirty="0" smtClean="0"/>
              <a:t> – glutamate </a:t>
            </a:r>
            <a:r>
              <a:rPr lang="en-US" dirty="0" smtClean="0">
                <a:sym typeface="Wingdings"/>
              </a:rPr>
              <a:t> glutamine (removes ammonia)</a:t>
            </a:r>
            <a:endParaRPr lang="en-US" dirty="0" smtClean="0"/>
          </a:p>
          <a:p>
            <a:r>
              <a:rPr lang="en-US" dirty="0" smtClean="0"/>
              <a:t>Removed as urea via urea cycle</a:t>
            </a:r>
          </a:p>
          <a:p>
            <a:pPr lvl="1"/>
            <a:r>
              <a:rPr lang="en-US" dirty="0" smtClean="0"/>
              <a:t>Renal excretion ~75%</a:t>
            </a:r>
          </a:p>
          <a:p>
            <a:pPr lvl="1"/>
            <a:r>
              <a:rPr lang="en-US" dirty="0" smtClean="0"/>
              <a:t>Intestinal excretion ~25%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38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9288" r="-39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3225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Definition</a:t>
            </a:r>
          </a:p>
          <a:p>
            <a:r>
              <a:rPr lang="en-US" sz="2400" dirty="0" smtClean="0"/>
              <a:t>Pathophysiology</a:t>
            </a:r>
          </a:p>
          <a:p>
            <a:r>
              <a:rPr lang="en-US" sz="2400" dirty="0" smtClean="0"/>
              <a:t>Clinical signs</a:t>
            </a:r>
          </a:p>
          <a:p>
            <a:r>
              <a:rPr lang="en-US" sz="2400" dirty="0" smtClean="0"/>
              <a:t>Diagnosis</a:t>
            </a:r>
          </a:p>
          <a:p>
            <a:r>
              <a:rPr lang="en-US" sz="2400" dirty="0" smtClean="0"/>
              <a:t>Complications of ALF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r>
              <a:rPr lang="en-US" sz="2400" dirty="0" smtClean="0"/>
              <a:t>Treatment</a:t>
            </a:r>
          </a:p>
          <a:p>
            <a:r>
              <a:rPr lang="en-US" sz="2400" dirty="0" smtClean="0"/>
              <a:t>Prognosis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liver failure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83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 in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Excess of gut-derived ammonia</a:t>
            </a:r>
          </a:p>
          <a:p>
            <a:r>
              <a:rPr lang="en-US" dirty="0" smtClean="0"/>
              <a:t>Increased detoxification of ammonia by brain and muscles</a:t>
            </a:r>
          </a:p>
          <a:p>
            <a:r>
              <a:rPr lang="en-US" dirty="0" smtClean="0"/>
              <a:t>Osmotic disturbances resulting from </a:t>
            </a:r>
            <a:r>
              <a:rPr lang="en-US" dirty="0" err="1" smtClean="0"/>
              <a:t>astrocytic</a:t>
            </a:r>
            <a:r>
              <a:rPr lang="en-US" dirty="0" smtClean="0"/>
              <a:t> metabolism of ammonia to glutamine</a:t>
            </a:r>
          </a:p>
          <a:p>
            <a:r>
              <a:rPr lang="en-US" dirty="0" smtClean="0"/>
              <a:t>Changes in neurotransmitter synthesis and release</a:t>
            </a:r>
          </a:p>
          <a:p>
            <a:r>
              <a:rPr lang="en-US" dirty="0" smtClean="0"/>
              <a:t>Neuronal oxidative stress</a:t>
            </a:r>
          </a:p>
          <a:p>
            <a:r>
              <a:rPr lang="en-US" dirty="0" smtClean="0"/>
              <a:t>Impaired mitochondrial function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52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 effects on astrocytes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Astrocytes are glial cells in the CNS</a:t>
            </a:r>
          </a:p>
          <a:p>
            <a:r>
              <a:rPr lang="en-US" dirty="0" smtClean="0"/>
              <a:t>Involved in providing nutrition to neuron</a:t>
            </a:r>
          </a:p>
          <a:p>
            <a:r>
              <a:rPr lang="en-US" dirty="0" smtClean="0"/>
              <a:t>Important part of blood-brain barrier</a:t>
            </a:r>
          </a:p>
          <a:p>
            <a:r>
              <a:rPr lang="en-US" dirty="0" err="1" smtClean="0">
                <a:sym typeface="Wingdings"/>
              </a:rPr>
              <a:t>Hyperammonemia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Glutamine accumulation in astrocytes</a:t>
            </a:r>
          </a:p>
          <a:p>
            <a:pPr lvl="1"/>
            <a:r>
              <a:rPr lang="en-US" dirty="0" smtClean="0">
                <a:sym typeface="Wingdings"/>
              </a:rPr>
              <a:t>Increased osmotic pressure and astrocyte edema</a:t>
            </a:r>
          </a:p>
          <a:p>
            <a:pPr lvl="1"/>
            <a:r>
              <a:rPr lang="en-US" dirty="0" smtClean="0">
                <a:sym typeface="Wingdings"/>
              </a:rPr>
              <a:t>Cerebral edema and increased ICP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832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7475" b="-37475"/>
          <a:stretch>
            <a:fillRect/>
          </a:stretch>
        </p:blipFill>
        <p:spPr>
          <a:xfrm>
            <a:off x="380999" y="63682"/>
            <a:ext cx="8408899" cy="542271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 effects on astrocytes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990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Interference with </a:t>
            </a:r>
            <a:r>
              <a:rPr lang="en-US" dirty="0" err="1" smtClean="0"/>
              <a:t>glutamatergic</a:t>
            </a:r>
            <a:r>
              <a:rPr lang="en-US" dirty="0" smtClean="0"/>
              <a:t> excitatory neurotransmission</a:t>
            </a:r>
          </a:p>
          <a:p>
            <a:r>
              <a:rPr lang="en-US" dirty="0" smtClean="0"/>
              <a:t>Impairment of brain energy metabolism and </a:t>
            </a:r>
            <a:r>
              <a:rPr lang="en-US" dirty="0" err="1" smtClean="0"/>
              <a:t>autoregulatory</a:t>
            </a:r>
            <a:r>
              <a:rPr lang="en-US" dirty="0" smtClean="0"/>
              <a:t> of blood 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731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174" r="-7174"/>
          <a:stretch>
            <a:fillRect/>
          </a:stretch>
        </p:blipFill>
        <p:spPr>
          <a:xfrm>
            <a:off x="609600" y="76200"/>
            <a:ext cx="7916843" cy="5105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5105400"/>
            <a:ext cx="48895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352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Altered neurotransmission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GABA</a:t>
            </a:r>
          </a:p>
          <a:p>
            <a:pPr lvl="1"/>
            <a:r>
              <a:rPr lang="en-US" dirty="0" smtClean="0"/>
              <a:t>Inhibits neurotransmission</a:t>
            </a:r>
          </a:p>
          <a:p>
            <a:pPr lvl="1"/>
            <a:r>
              <a:rPr lang="en-US" dirty="0" smtClean="0"/>
              <a:t>Site of action of benzodiazepines</a:t>
            </a:r>
          </a:p>
          <a:p>
            <a:pPr lvl="1"/>
            <a:r>
              <a:rPr lang="en-US" dirty="0" smtClean="0"/>
              <a:t>Increased circulating endogenous ligands for GABA receptors have been detected</a:t>
            </a:r>
          </a:p>
          <a:p>
            <a:pPr lvl="2"/>
            <a:r>
              <a:rPr lang="en-US" dirty="0" smtClean="0"/>
              <a:t>Ammonia increases the affinity of such ligands for this receptor</a:t>
            </a:r>
          </a:p>
          <a:p>
            <a:pPr lvl="1"/>
            <a:r>
              <a:rPr lang="en-US" dirty="0" smtClean="0"/>
              <a:t>Decreased GABA turnover may contribute to increase in GABA-</a:t>
            </a:r>
            <a:r>
              <a:rPr lang="en-US" dirty="0" err="1" smtClean="0"/>
              <a:t>ergic</a:t>
            </a:r>
            <a:r>
              <a:rPr lang="en-US" dirty="0" smtClean="0"/>
              <a:t> tone</a:t>
            </a:r>
          </a:p>
        </p:txBody>
      </p:sp>
    </p:spTree>
    <p:extLst>
      <p:ext uri="{BB962C8B-B14F-4D97-AF65-F5344CB8AC3E}">
        <p14:creationId xmlns:p14="http://schemas.microsoft.com/office/powerpoint/2010/main" val="295758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Altered neurotransmission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Glutamate</a:t>
            </a:r>
          </a:p>
          <a:p>
            <a:pPr lvl="1"/>
            <a:r>
              <a:rPr lang="en-US" dirty="0" smtClean="0"/>
              <a:t>Decreased concentrations</a:t>
            </a:r>
          </a:p>
          <a:p>
            <a:pPr lvl="2"/>
            <a:r>
              <a:rPr lang="en-US" dirty="0" smtClean="0"/>
              <a:t>Increased consumption</a:t>
            </a:r>
          </a:p>
          <a:p>
            <a:pPr lvl="2"/>
            <a:r>
              <a:rPr lang="en-US" dirty="0" smtClean="0"/>
              <a:t>Used to detoxify ammonia within astrocytes</a:t>
            </a:r>
          </a:p>
        </p:txBody>
      </p:sp>
    </p:spTree>
    <p:extLst>
      <p:ext uri="{BB962C8B-B14F-4D97-AF65-F5344CB8AC3E}">
        <p14:creationId xmlns:p14="http://schemas.microsoft.com/office/powerpoint/2010/main" val="1650974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71" b="439"/>
          <a:stretch/>
        </p:blipFill>
        <p:spPr>
          <a:xfrm>
            <a:off x="1266887" y="90114"/>
            <a:ext cx="6734113" cy="578120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459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4" r="-216"/>
          <a:stretch/>
        </p:blipFill>
        <p:spPr>
          <a:xfrm>
            <a:off x="1219200" y="83507"/>
            <a:ext cx="6655518" cy="607605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220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associated problems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88055"/>
            <a:ext cx="3810000" cy="303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44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Mostly human stuff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Definitions/Classification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33375"/>
            <a:ext cx="2264038" cy="294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599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Anorexia, vomiting, weight loss dehydration</a:t>
            </a:r>
          </a:p>
          <a:p>
            <a:r>
              <a:rPr lang="en-US" dirty="0" smtClean="0"/>
              <a:t>Icterus</a:t>
            </a:r>
          </a:p>
          <a:p>
            <a:pPr lvl="1"/>
            <a:r>
              <a:rPr lang="en-US" dirty="0" err="1" smtClean="0"/>
              <a:t>Prehepatic</a:t>
            </a:r>
            <a:endParaRPr lang="en-US" dirty="0" smtClean="0"/>
          </a:p>
          <a:p>
            <a:pPr lvl="1"/>
            <a:r>
              <a:rPr lang="en-US" dirty="0" smtClean="0"/>
              <a:t>Hepatic</a:t>
            </a:r>
          </a:p>
          <a:p>
            <a:pPr lvl="1"/>
            <a:r>
              <a:rPr lang="en-US" dirty="0" smtClean="0"/>
              <a:t>Post-hepatic</a:t>
            </a:r>
          </a:p>
          <a:p>
            <a:r>
              <a:rPr lang="en-US" dirty="0" smtClean="0"/>
              <a:t>PU/PD</a:t>
            </a:r>
          </a:p>
          <a:p>
            <a:pPr lvl="1"/>
            <a:r>
              <a:rPr lang="en-US" dirty="0" smtClean="0"/>
              <a:t>Decreased urea production </a:t>
            </a:r>
            <a:r>
              <a:rPr lang="en-US" dirty="0" smtClean="0">
                <a:sym typeface="Wingdings"/>
              </a:rPr>
              <a:t> defective renal medullary concentrating ability</a:t>
            </a:r>
          </a:p>
          <a:p>
            <a:pPr lvl="1"/>
            <a:r>
              <a:rPr lang="en-US" dirty="0" smtClean="0">
                <a:sym typeface="Wingdings"/>
              </a:rPr>
              <a:t>Decreased responsiveness to ADH in collecting duct</a:t>
            </a:r>
          </a:p>
          <a:p>
            <a:pPr lvl="1"/>
            <a:r>
              <a:rPr lang="en-US" dirty="0" smtClean="0"/>
              <a:t>Central effects of </a:t>
            </a:r>
            <a:r>
              <a:rPr lang="en-US" dirty="0" err="1" smtClean="0"/>
              <a:t>hepatotoxins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primary polydipsia</a:t>
            </a:r>
          </a:p>
          <a:p>
            <a:r>
              <a:rPr lang="en-US" dirty="0" smtClean="0">
                <a:sym typeface="Wingdings"/>
              </a:rPr>
              <a:t>Coagulopathy</a:t>
            </a:r>
          </a:p>
          <a:p>
            <a:r>
              <a:rPr lang="en-US" dirty="0" smtClean="0">
                <a:sym typeface="Wingdings"/>
              </a:rPr>
              <a:t>Ascites</a:t>
            </a:r>
          </a:p>
          <a:p>
            <a:r>
              <a:rPr lang="en-US" dirty="0" smtClean="0">
                <a:sym typeface="Wingdings"/>
              </a:rPr>
              <a:t>Hepatic encephalopathy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367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Hepatic encephalopathy</a:t>
            </a:r>
            <a:br>
              <a:rPr lang="en-US" dirty="0" smtClean="0"/>
            </a:br>
            <a:r>
              <a:rPr lang="en-US" dirty="0" smtClean="0"/>
              <a:t>Clinical signs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447415" y="658368"/>
            <a:ext cx="4269953" cy="4421352"/>
          </a:xfrm>
        </p:spPr>
        <p:txBody>
          <a:bodyPr>
            <a:normAutofit/>
          </a:bodyPr>
          <a:lstStyle/>
          <a:p>
            <a:r>
              <a:rPr lang="en-US" dirty="0" smtClean="0"/>
              <a:t>Behavioral changes</a:t>
            </a:r>
          </a:p>
          <a:p>
            <a:r>
              <a:rPr lang="en-US" dirty="0" smtClean="0"/>
              <a:t>Ataxia</a:t>
            </a:r>
          </a:p>
          <a:p>
            <a:r>
              <a:rPr lang="en-US" dirty="0" smtClean="0"/>
              <a:t>Blindness</a:t>
            </a:r>
          </a:p>
          <a:p>
            <a:r>
              <a:rPr lang="en-US" dirty="0" smtClean="0"/>
              <a:t>Circling</a:t>
            </a:r>
          </a:p>
          <a:p>
            <a:r>
              <a:rPr lang="en-US" dirty="0" smtClean="0"/>
              <a:t>Head pressing</a:t>
            </a:r>
          </a:p>
          <a:p>
            <a:r>
              <a:rPr lang="en-US" dirty="0" smtClean="0"/>
              <a:t>Panting</a:t>
            </a:r>
          </a:p>
          <a:p>
            <a:r>
              <a:rPr lang="en-US" dirty="0" smtClean="0"/>
              <a:t>Pacing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Seizures</a:t>
            </a:r>
          </a:p>
          <a:p>
            <a:r>
              <a:rPr lang="en-US" dirty="0"/>
              <a:t>Coma</a:t>
            </a:r>
          </a:p>
          <a:p>
            <a:r>
              <a:rPr lang="en-US" dirty="0" err="1"/>
              <a:t>Ptylaism</a:t>
            </a:r>
            <a:r>
              <a:rPr lang="en-US" dirty="0"/>
              <a:t> </a:t>
            </a:r>
          </a:p>
          <a:p>
            <a:r>
              <a:rPr lang="en-US" dirty="0"/>
              <a:t>Altered mentation</a:t>
            </a:r>
          </a:p>
          <a:p>
            <a:r>
              <a:rPr lang="en-US" dirty="0"/>
              <a:t>Bleeding diatheses</a:t>
            </a:r>
          </a:p>
          <a:p>
            <a:r>
              <a:rPr lang="en-US" dirty="0"/>
              <a:t>Melena</a:t>
            </a:r>
          </a:p>
          <a:p>
            <a:r>
              <a:rPr lang="en-US" dirty="0"/>
              <a:t>Ascites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357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Neurohormonal</a:t>
            </a:r>
            <a:r>
              <a:rPr lang="en-US" dirty="0" smtClean="0"/>
              <a:t> events </a:t>
            </a:r>
            <a:r>
              <a:rPr lang="en-US" dirty="0" smtClean="0">
                <a:sym typeface="Wingdings"/>
              </a:rPr>
              <a:t> changes in vascular compliance  redistribution of blood flow via </a:t>
            </a:r>
            <a:r>
              <a:rPr lang="en-US" dirty="0" err="1" smtClean="0">
                <a:sym typeface="Wingdings"/>
              </a:rPr>
              <a:t>vasodilatory</a:t>
            </a:r>
            <a:r>
              <a:rPr lang="en-US" dirty="0" smtClean="0">
                <a:sym typeface="Wingdings"/>
              </a:rPr>
              <a:t> mechanisms and altered hormone </a:t>
            </a:r>
            <a:r>
              <a:rPr lang="en-US" dirty="0" err="1" smtClean="0">
                <a:sym typeface="Wingdings"/>
              </a:rPr>
              <a:t>signalling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Sinusoidal hypertension</a:t>
            </a:r>
          </a:p>
          <a:p>
            <a:pPr lvl="1"/>
            <a:r>
              <a:rPr lang="en-US" dirty="0" smtClean="0">
                <a:sym typeface="Wingdings"/>
              </a:rPr>
              <a:t>Structural changes in liver</a:t>
            </a:r>
          </a:p>
          <a:p>
            <a:pPr lvl="1"/>
            <a:r>
              <a:rPr lang="en-US" dirty="0" smtClean="0">
                <a:sym typeface="Wingdings"/>
              </a:rPr>
              <a:t>Distortion of blood thru sinusoids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685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Portal hypertension</a:t>
            </a:r>
          </a:p>
          <a:p>
            <a:pPr lvl="1"/>
            <a:r>
              <a:rPr lang="en-US" dirty="0" smtClean="0"/>
              <a:t>Vasodilation </a:t>
            </a:r>
          </a:p>
          <a:p>
            <a:r>
              <a:rPr lang="en-US" dirty="0" smtClean="0"/>
              <a:t>RAAS </a:t>
            </a:r>
            <a:r>
              <a:rPr lang="en-US" dirty="0" err="1" smtClean="0"/>
              <a:t>activtion</a:t>
            </a:r>
            <a:endParaRPr lang="en-US" dirty="0" smtClean="0"/>
          </a:p>
          <a:p>
            <a:pPr lvl="1"/>
            <a:r>
              <a:rPr lang="en-US" dirty="0" smtClean="0"/>
              <a:t>Na + H2O retention</a:t>
            </a:r>
          </a:p>
          <a:p>
            <a:r>
              <a:rPr lang="en-US" dirty="0" smtClean="0"/>
              <a:t>Splanchnic vasodilation</a:t>
            </a:r>
          </a:p>
          <a:p>
            <a:pPr lvl="1"/>
            <a:r>
              <a:rPr lang="en-US" dirty="0" smtClean="0"/>
              <a:t>Increased lymphatic flow </a:t>
            </a:r>
            <a:r>
              <a:rPr lang="en-US" dirty="0" smtClean="0">
                <a:sym typeface="Wingdings"/>
              </a:rPr>
              <a:t> hepatic capsule leakage of lymph fluid and drainage into abdomen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9371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many choices…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04800"/>
            <a:ext cx="4267200" cy="298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2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/>
          <a:srcRect t="5167" b="40098"/>
          <a:stretch/>
        </p:blipFill>
        <p:spPr>
          <a:xfrm>
            <a:off x="1295400" y="236151"/>
            <a:ext cx="6576740" cy="579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00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0971" b="4495"/>
          <a:stretch/>
        </p:blipFill>
        <p:spPr>
          <a:xfrm>
            <a:off x="1371600" y="171559"/>
            <a:ext cx="6475967" cy="5682953"/>
          </a:xfrm>
        </p:spPr>
      </p:pic>
    </p:spTree>
    <p:extLst>
      <p:ext uri="{BB962C8B-B14F-4D97-AF65-F5344CB8AC3E}">
        <p14:creationId xmlns:p14="http://schemas.microsoft.com/office/powerpoint/2010/main" val="24479426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747213"/>
              </p:ext>
            </p:extLst>
          </p:nvPr>
        </p:nvGraphicFramePr>
        <p:xfrm>
          <a:off x="1299241" y="670311"/>
          <a:ext cx="6883894" cy="5339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45706" y="4244138"/>
            <a:ext cx="3254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Heavy"/>
                <a:cs typeface="Avenir Heavy"/>
              </a:rPr>
              <a:t>Goal:</a:t>
            </a:r>
          </a:p>
          <a:p>
            <a:r>
              <a:rPr lang="en-US" dirty="0" smtClean="0">
                <a:latin typeface="Avenir Heavy"/>
                <a:cs typeface="Avenir Heavy"/>
              </a:rPr>
              <a:t>Increase water solubility and thus excretion</a:t>
            </a:r>
            <a:endParaRPr lang="en-US" dirty="0"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248447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CYP450 catalyzed</a:t>
            </a:r>
          </a:p>
          <a:p>
            <a:pPr lvl="1"/>
            <a:r>
              <a:rPr lang="en-US" dirty="0" smtClean="0"/>
              <a:t>Oxidation</a:t>
            </a:r>
          </a:p>
          <a:p>
            <a:pPr lvl="1"/>
            <a:r>
              <a:rPr lang="en-US" dirty="0" smtClean="0"/>
              <a:t>Reduction</a:t>
            </a:r>
          </a:p>
          <a:p>
            <a:pPr lvl="1"/>
            <a:r>
              <a:rPr lang="en-US" dirty="0" smtClean="0"/>
              <a:t>Hydrolysis</a:t>
            </a:r>
          </a:p>
          <a:p>
            <a:r>
              <a:rPr lang="en-US" dirty="0" smtClean="0"/>
              <a:t>Inactive compound </a:t>
            </a:r>
            <a:r>
              <a:rPr lang="en-US" dirty="0" smtClean="0">
                <a:sym typeface="Wingdings"/>
              </a:rPr>
              <a:t> active </a:t>
            </a:r>
          </a:p>
          <a:p>
            <a:r>
              <a:rPr lang="en-US" dirty="0" smtClean="0">
                <a:sym typeface="Wingdings"/>
              </a:rPr>
              <a:t>Nontoxic toxic</a:t>
            </a:r>
          </a:p>
          <a:p>
            <a:r>
              <a:rPr lang="en-US" dirty="0" smtClean="0">
                <a:sym typeface="Wingdings"/>
              </a:rPr>
              <a:t>Endogenous: steroids/eicosanoids/</a:t>
            </a:r>
            <a:r>
              <a:rPr lang="en-US" dirty="0" err="1" smtClean="0">
                <a:sym typeface="Wingdings"/>
              </a:rPr>
              <a:t>retinoids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Exogenous: drugs/pesticides/pollutants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482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Conjugation</a:t>
            </a:r>
          </a:p>
          <a:p>
            <a:pPr lvl="1"/>
            <a:r>
              <a:rPr lang="en-US" dirty="0" smtClean="0"/>
              <a:t>Glutathione (GSH)</a:t>
            </a:r>
          </a:p>
          <a:p>
            <a:pPr lvl="1"/>
            <a:r>
              <a:rPr lang="en-US" dirty="0" err="1" smtClean="0"/>
              <a:t>Glucuronidation</a:t>
            </a:r>
            <a:endParaRPr lang="en-US" dirty="0"/>
          </a:p>
          <a:p>
            <a:pPr lvl="2"/>
            <a:r>
              <a:rPr lang="en-US" dirty="0"/>
              <a:t>Cats deficient</a:t>
            </a:r>
          </a:p>
          <a:p>
            <a:pPr lvl="1"/>
            <a:r>
              <a:rPr lang="en-US" dirty="0" smtClean="0"/>
              <a:t>Sulfate</a:t>
            </a:r>
          </a:p>
          <a:p>
            <a:r>
              <a:rPr lang="en-US" dirty="0" smtClean="0"/>
              <a:t>Methylation</a:t>
            </a:r>
          </a:p>
          <a:p>
            <a:r>
              <a:rPr lang="en-US" dirty="0" smtClean="0"/>
              <a:t>Acetylation</a:t>
            </a:r>
          </a:p>
          <a:p>
            <a:pPr lvl="1"/>
            <a:r>
              <a:rPr lang="en-US" dirty="0" smtClean="0"/>
              <a:t>Deficient in dogs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68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Hepatic dysfunction</a:t>
            </a:r>
          </a:p>
          <a:p>
            <a:pPr lvl="1"/>
            <a:r>
              <a:rPr lang="en-US" dirty="0" smtClean="0"/>
              <a:t>Altered alanine </a:t>
            </a:r>
            <a:r>
              <a:rPr lang="en-US" dirty="0" err="1" smtClean="0"/>
              <a:t>animotransferase</a:t>
            </a:r>
            <a:r>
              <a:rPr lang="en-US" dirty="0" smtClean="0"/>
              <a:t> (ALT) levels and progressively increasing bilirubin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896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31972479"/>
              </p:ext>
            </p:extLst>
          </p:nvPr>
        </p:nvGraphicFramePr>
        <p:xfrm>
          <a:off x="152400" y="228600"/>
          <a:ext cx="8804314" cy="628395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327314"/>
                <a:gridCol w="6477000"/>
              </a:tblGrid>
              <a:tr h="9017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Avenir Book"/>
                          <a:cs typeface="Avenir Book"/>
                        </a:rPr>
                        <a:t>Hepatotoxic drugs</a:t>
                      </a:r>
                      <a:endParaRPr lang="en-US" sz="32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Acetaminophen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NAPQI mediated</a:t>
                      </a: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Potentiated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sufonamides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T-cell mediated response to proteins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haptented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by oxidative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sulfonamide metabolites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Massive hepatic necrosis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Poor prognosis – 45% survival w/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hepatopathy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Oral diazepam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Cats</a:t>
                      </a:r>
                    </a:p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Panlobular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hepatocellular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necrosis spares biliary epithelium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Mortality rate as high as 90%</a:t>
                      </a: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Methimazole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Cholestatic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hepatotoxicity</a:t>
                      </a:r>
                    </a:p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Hyperthyriodism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in other species reduces hepatic [GSH]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Cats with pre-existing gut or liver disease with GSH depletion predisposed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90170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NSAID’s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Hepatocellular injury most common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Aspirin and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phenylbutaxzone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– directly hepatotoxic</a:t>
                      </a: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Carprofen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– idiosyncratic cytotoxic hepatotoxicity in dogs (Lab)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182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27398973"/>
              </p:ext>
            </p:extLst>
          </p:nvPr>
        </p:nvGraphicFramePr>
        <p:xfrm>
          <a:off x="152400" y="152401"/>
          <a:ext cx="8839200" cy="64769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28800"/>
                <a:gridCol w="7010400"/>
              </a:tblGrid>
              <a:tr h="8382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Avenir Book"/>
                          <a:cs typeface="Avenir Book"/>
                        </a:rPr>
                        <a:t>Plants/Fungus</a:t>
                      </a:r>
                      <a:endParaRPr lang="en-US" sz="28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09178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Aflatoxins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Aspergillus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flavus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and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penicillium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spp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mycotoxins</a:t>
                      </a:r>
                      <a:endParaRPr lang="en-US" baseline="0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Corn, peanuts, cottonseed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Metabolites bind with cellular components (zone 3 parenchymal collapse)</a:t>
                      </a: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Dx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: analysis of food/urine/vomitus/liver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Amanita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Inhibit nuclear RNA synthesis, inhibits ribosomal protein synthesis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High metabolic rate cells most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sensitive – gut/liver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Three phases: latent (6-24 h), GI phase (2-3 d), hepatic (36-48 h)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130917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Cyanobacteria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Following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warm and sunny weather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Acute /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peracute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/ GI</a:t>
                      </a: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Microcystins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– disorganization of actin filaments of hepatic cytoskeleton leading to cellular collapse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Clinical signs within 12 hours after exposure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Death from intrahepatic hemorrhage and/or acute hepatic failure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130917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Sago palm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Cycasin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and 2 neurotoxins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Seeds contain highest levels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cycasin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, entire plant toxic</a:t>
                      </a: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Centrolobular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and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midzonal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coagulatie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hepatic necrosis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Lab values abnormal in 1-2 days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Mortality rate 30%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2623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Infectious agents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511491"/>
              </p:ext>
            </p:extLst>
          </p:nvPr>
        </p:nvGraphicFramePr>
        <p:xfrm>
          <a:off x="533400" y="304801"/>
          <a:ext cx="8077200" cy="5562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6375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Dogs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Cats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6375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Canine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adenovirus-1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Acidophil cell hepatitis virus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Canine herpes virus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FIP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Liver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flukes</a:t>
                      </a:r>
                    </a:p>
                    <a:p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Liver abscesses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11912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Clostridia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Leptospirosis</a:t>
                      </a:r>
                    </a:p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Bartonellosis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Tularemia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Clostridia</a:t>
                      </a:r>
                    </a:p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Histoplasmosis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Cryptococcus</a:t>
                      </a: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Toxoplasmosis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637540">
                <a:tc>
                  <a:txBody>
                    <a:bodyPr/>
                    <a:lstStyle/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Histoplasmosis</a:t>
                      </a:r>
                      <a:endParaRPr lang="en-US" baseline="0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Coccidiomycosis</a:t>
                      </a:r>
                      <a:endParaRPr lang="en-US" baseline="0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baseline="0" dirty="0" err="1" smtClean="0">
                          <a:latin typeface="Avenir Book"/>
                          <a:cs typeface="Avenir Book"/>
                        </a:rPr>
                        <a:t>Blastomycosis</a:t>
                      </a:r>
                      <a:endParaRPr lang="en-US" baseline="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Dirofilaria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immitis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Ehrlichia</a:t>
                      </a:r>
                      <a:r>
                        <a:rPr lang="en-US" dirty="0" smtClean="0">
                          <a:latin typeface="Avenir Book"/>
                          <a:cs typeface="Avenir Book"/>
                        </a:rPr>
                        <a:t>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canis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Rickettsia </a:t>
                      </a:r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rickettsii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6375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venir Book"/>
                          <a:cs typeface="Avenir Book"/>
                        </a:rPr>
                        <a:t>Hepatozoonosis</a:t>
                      </a:r>
                      <a:endParaRPr lang="en-US" dirty="0" smtClean="0">
                        <a:latin typeface="Avenir Book"/>
                        <a:cs typeface="Avenir Book"/>
                      </a:endParaRPr>
                    </a:p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Liver abscess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Avenir Book"/>
                          <a:cs typeface="Avenir Book"/>
                        </a:rPr>
                        <a:t>Toxoplasmosis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3412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Expected liver values</a:t>
            </a:r>
          </a:p>
          <a:p>
            <a:r>
              <a:rPr lang="en-US" dirty="0" smtClean="0"/>
              <a:t>ALT &gt; 3x normal</a:t>
            </a:r>
          </a:p>
          <a:p>
            <a:r>
              <a:rPr lang="en-US" dirty="0" smtClean="0"/>
              <a:t>ALP &gt; 2x normal</a:t>
            </a:r>
          </a:p>
          <a:p>
            <a:r>
              <a:rPr lang="en-US" dirty="0" err="1" smtClean="0"/>
              <a:t>tBili</a:t>
            </a:r>
            <a:r>
              <a:rPr lang="en-US" dirty="0" smtClean="0"/>
              <a:t> &gt; 2x normal if associated with any elevation in ALT or ALP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Drug-related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848100"/>
            <a:ext cx="41910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493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5" r="-429"/>
          <a:stretch/>
        </p:blipFill>
        <p:spPr>
          <a:xfrm>
            <a:off x="4290304" y="177892"/>
            <a:ext cx="4646537" cy="564314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Acetaminophen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585" y="666050"/>
            <a:ext cx="3732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venir Book"/>
                <a:cs typeface="Avenir Book"/>
              </a:rPr>
              <a:t>Acetaminophen (APAP)</a:t>
            </a:r>
          </a:p>
          <a:p>
            <a:endParaRPr lang="en-US" dirty="0">
              <a:latin typeface="Avenir Book"/>
              <a:cs typeface="Avenir Book"/>
            </a:endParaRPr>
          </a:p>
          <a:p>
            <a:r>
              <a:rPr lang="en-US" dirty="0" smtClean="0">
                <a:latin typeface="Avenir Book"/>
                <a:cs typeface="Avenir Book"/>
              </a:rPr>
              <a:t>Phase I – CYP 450</a:t>
            </a:r>
          </a:p>
          <a:p>
            <a:r>
              <a:rPr lang="en-US" dirty="0" smtClean="0">
                <a:latin typeface="Avenir Book"/>
                <a:cs typeface="Avenir Book"/>
                <a:sym typeface="Wingdings"/>
              </a:rPr>
              <a:t>     NAPQI</a:t>
            </a:r>
          </a:p>
          <a:p>
            <a:r>
              <a:rPr lang="en-US" dirty="0">
                <a:latin typeface="Avenir Book"/>
                <a:cs typeface="Avenir Book"/>
                <a:sym typeface="Wingdings"/>
              </a:rPr>
              <a:t> </a:t>
            </a:r>
            <a:r>
              <a:rPr lang="en-US" dirty="0" smtClean="0">
                <a:latin typeface="Avenir Book"/>
                <a:cs typeface="Avenir Book"/>
                <a:sym typeface="Wingdings"/>
              </a:rPr>
              <a:t>         CYP2E1, CYP1A2, CYP2D6</a:t>
            </a:r>
          </a:p>
          <a:p>
            <a:r>
              <a:rPr lang="en-US" dirty="0" smtClean="0">
                <a:latin typeface="Avenir Book"/>
                <a:cs typeface="Avenir Book"/>
                <a:sym typeface="Wingdings"/>
              </a:rPr>
              <a:t>    nontoxic substances via GSH</a:t>
            </a:r>
          </a:p>
          <a:p>
            <a:endParaRPr lang="en-US" dirty="0">
              <a:latin typeface="Avenir Book"/>
              <a:cs typeface="Avenir Book"/>
              <a:sym typeface="Wingdings"/>
            </a:endParaRPr>
          </a:p>
          <a:p>
            <a:r>
              <a:rPr lang="en-US" dirty="0" smtClean="0">
                <a:latin typeface="Avenir Book"/>
                <a:cs typeface="Avenir Book"/>
                <a:sym typeface="Wingdings"/>
              </a:rPr>
              <a:t>Phase II – </a:t>
            </a:r>
            <a:r>
              <a:rPr lang="en-US" dirty="0" err="1" smtClean="0">
                <a:latin typeface="Avenir Book"/>
                <a:cs typeface="Avenir Book"/>
                <a:sym typeface="Wingdings"/>
              </a:rPr>
              <a:t>Glucoridation</a:t>
            </a:r>
            <a:r>
              <a:rPr lang="en-US" dirty="0" smtClean="0">
                <a:latin typeface="Avenir Book"/>
                <a:cs typeface="Avenir Book"/>
                <a:sym typeface="Wingdings"/>
              </a:rPr>
              <a:t>/</a:t>
            </a:r>
            <a:r>
              <a:rPr lang="en-US" dirty="0" err="1" smtClean="0">
                <a:latin typeface="Avenir Book"/>
                <a:cs typeface="Avenir Book"/>
                <a:sym typeface="Wingdings"/>
              </a:rPr>
              <a:t>Sulfation</a:t>
            </a:r>
            <a:endParaRPr lang="en-US" dirty="0" smtClean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9954943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5 carbon sugar alcohol</a:t>
            </a:r>
          </a:p>
          <a:p>
            <a:r>
              <a:rPr lang="en-US" dirty="0" smtClean="0"/>
              <a:t>Artificial sweetener</a:t>
            </a:r>
          </a:p>
          <a:p>
            <a:pPr lvl="1"/>
            <a:r>
              <a:rPr lang="en-US" dirty="0" smtClean="0"/>
              <a:t>Sugar-free candy, gum, toothpaste, bulk sweetener for baking, beverages</a:t>
            </a:r>
          </a:p>
          <a:p>
            <a:r>
              <a:rPr lang="en-US" dirty="0" smtClean="0"/>
              <a:t>Rapidly absorbed</a:t>
            </a:r>
          </a:p>
          <a:p>
            <a:r>
              <a:rPr lang="en-US" dirty="0" smtClean="0"/>
              <a:t>Causes 6x increase in insulin release in dogs</a:t>
            </a:r>
          </a:p>
          <a:p>
            <a:r>
              <a:rPr lang="en-US" dirty="0" smtClean="0"/>
              <a:t>Hepatic necrosis</a:t>
            </a:r>
          </a:p>
          <a:p>
            <a:pPr lvl="1"/>
            <a:r>
              <a:rPr lang="en-US" dirty="0" smtClean="0"/>
              <a:t>Pentose-phosphate pathway – ATP depletion due to production of phosphorylated intermediates</a:t>
            </a:r>
          </a:p>
          <a:p>
            <a:pPr lvl="1"/>
            <a:r>
              <a:rPr lang="en-US" dirty="0" smtClean="0"/>
              <a:t>NADH production </a:t>
            </a:r>
            <a:r>
              <a:rPr lang="en-US" dirty="0" smtClean="0">
                <a:sym typeface="Wingdings"/>
              </a:rPr>
              <a:t> ROS production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Xylitol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8159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Catabolic state leading to enhanced mobilization of peripheral fat stores </a:t>
            </a:r>
            <a:r>
              <a:rPr lang="en-US" dirty="0" err="1" smtClean="0"/>
              <a:t>ot</a:t>
            </a:r>
            <a:r>
              <a:rPr lang="en-US" dirty="0" smtClean="0"/>
              <a:t> the liver</a:t>
            </a:r>
          </a:p>
          <a:p>
            <a:r>
              <a:rPr lang="en-US" dirty="0" smtClean="0"/>
              <a:t>Impaired dissemination of lipid from hepatocytes</a:t>
            </a:r>
          </a:p>
          <a:p>
            <a:r>
              <a:rPr lang="en-US" dirty="0" smtClean="0"/>
              <a:t>Incompletely understood mechanism</a:t>
            </a:r>
          </a:p>
          <a:p>
            <a:r>
              <a:rPr lang="en-US" dirty="0"/>
              <a:t>During prolonged anorexia</a:t>
            </a:r>
          </a:p>
          <a:p>
            <a:pPr lvl="1"/>
            <a:r>
              <a:rPr lang="en-US" dirty="0"/>
              <a:t>Impaired glucose tolerance</a:t>
            </a:r>
          </a:p>
          <a:p>
            <a:pPr lvl="1"/>
            <a:r>
              <a:rPr lang="en-US" dirty="0"/>
              <a:t>Decreased insulin responsiveness</a:t>
            </a:r>
          </a:p>
          <a:p>
            <a:pPr lvl="1"/>
            <a:r>
              <a:rPr lang="en-US" dirty="0"/>
              <a:t>Decreased glucagon/insulin ratio compared to healthy cats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Feline hepatic </a:t>
            </a:r>
            <a:r>
              <a:rPr lang="en-US" dirty="0" err="1" smtClean="0"/>
              <a:t>lipidosis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8346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Intense peripheral lipolysis</a:t>
            </a:r>
          </a:p>
          <a:p>
            <a:pPr lvl="1"/>
            <a:r>
              <a:rPr lang="en-US" dirty="0" smtClean="0"/>
              <a:t>Hormone-sensitive lipase</a:t>
            </a:r>
          </a:p>
          <a:p>
            <a:pPr lvl="1"/>
            <a:r>
              <a:rPr lang="en-US" dirty="0" smtClean="0"/>
              <a:t>Stimulated by glucagon, thyroid hormones, </a:t>
            </a:r>
            <a:r>
              <a:rPr lang="en-US" dirty="0" err="1" smtClean="0"/>
              <a:t>norepi</a:t>
            </a:r>
            <a:r>
              <a:rPr lang="en-US" dirty="0" smtClean="0"/>
              <a:t>, glucocorticoids, growth hormone</a:t>
            </a:r>
          </a:p>
          <a:p>
            <a:pPr lvl="1"/>
            <a:r>
              <a:rPr lang="en-US" dirty="0" smtClean="0"/>
              <a:t>Inhibited by insulin</a:t>
            </a:r>
          </a:p>
          <a:p>
            <a:pPr lvl="1"/>
            <a:r>
              <a:rPr lang="en-US" dirty="0" smtClean="0"/>
              <a:t>Increase in free fatty acids in blood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Feline hepatic </a:t>
            </a:r>
            <a:r>
              <a:rPr lang="en-US" dirty="0" err="1" smtClean="0"/>
              <a:t>lipidosis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7773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FFA’s taken </a:t>
            </a:r>
            <a:r>
              <a:rPr lang="en-US" dirty="0"/>
              <a:t>up by peripheral blood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liver, enter the </a:t>
            </a:r>
            <a:r>
              <a:rPr lang="en-US" dirty="0" err="1" smtClean="0"/>
              <a:t>itochondria</a:t>
            </a:r>
            <a:r>
              <a:rPr lang="en-US" dirty="0" smtClean="0"/>
              <a:t> </a:t>
            </a:r>
            <a:r>
              <a:rPr lang="en-US" dirty="0"/>
              <a:t>(L-</a:t>
            </a:r>
            <a:r>
              <a:rPr lang="en-US" dirty="0" err="1"/>
              <a:t>carnitine</a:t>
            </a:r>
            <a:r>
              <a:rPr lang="en-US" dirty="0"/>
              <a:t>) </a:t>
            </a:r>
            <a:r>
              <a:rPr lang="en-US" dirty="0">
                <a:sym typeface="Wingdings"/>
              </a:rPr>
              <a:t> beta oxidation</a:t>
            </a:r>
          </a:p>
          <a:p>
            <a:pPr lvl="1"/>
            <a:r>
              <a:rPr lang="en-US" dirty="0">
                <a:sym typeface="Wingdings"/>
              </a:rPr>
              <a:t>Produces acetyl-Co-A  TCA cycle</a:t>
            </a:r>
          </a:p>
          <a:p>
            <a:pPr lvl="2"/>
            <a:r>
              <a:rPr lang="en-US" dirty="0">
                <a:sym typeface="Wingdings"/>
              </a:rPr>
              <a:t>+ glucose  energy</a:t>
            </a:r>
          </a:p>
          <a:p>
            <a:pPr lvl="2"/>
            <a:r>
              <a:rPr lang="en-US" dirty="0">
                <a:sym typeface="Wingdings"/>
              </a:rPr>
              <a:t>Ketone bodies</a:t>
            </a:r>
          </a:p>
          <a:p>
            <a:pPr lvl="1"/>
            <a:r>
              <a:rPr lang="en-US" dirty="0">
                <a:sym typeface="Wingdings"/>
              </a:rPr>
              <a:t>Esterified into triglycerides</a:t>
            </a:r>
          </a:p>
          <a:p>
            <a:pPr lvl="2"/>
            <a:r>
              <a:rPr lang="en-US" dirty="0">
                <a:sym typeface="Wingdings"/>
              </a:rPr>
              <a:t>Accumulate in vacuoles within hepatocytes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Feline hepatic </a:t>
            </a:r>
            <a:r>
              <a:rPr lang="en-US" dirty="0" err="1" smtClean="0"/>
              <a:t>lipidosis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494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2029003"/>
              </p:ext>
            </p:extLst>
          </p:nvPr>
        </p:nvGraphicFramePr>
        <p:xfrm>
          <a:off x="304800" y="228600"/>
          <a:ext cx="86868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Feline hepatic </a:t>
            </a:r>
            <a:r>
              <a:rPr lang="en-US" dirty="0" err="1" smtClean="0"/>
              <a:t>lipidosis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371600" y="1917662"/>
            <a:ext cx="1600200" cy="533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L-</a:t>
            </a:r>
            <a:r>
              <a:rPr lang="en-US" dirty="0" err="1" smtClean="0">
                <a:latin typeface="Avenir Book"/>
                <a:cs typeface="Avenir Book"/>
              </a:rPr>
              <a:t>carnitine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209460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Acute liver </a:t>
            </a:r>
            <a:r>
              <a:rPr lang="en-US" dirty="0" smtClean="0"/>
              <a:t>failure/dysfunction</a:t>
            </a:r>
            <a:endParaRPr lang="en-US" dirty="0"/>
          </a:p>
          <a:p>
            <a:pPr lvl="1"/>
            <a:r>
              <a:rPr lang="en-US" dirty="0"/>
              <a:t>Sudden loss of &gt;75% of functional hepatic </a:t>
            </a:r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Occurs in the absence of preexisting liver disease</a:t>
            </a:r>
            <a:endParaRPr lang="en-US" dirty="0" smtClean="0"/>
          </a:p>
          <a:p>
            <a:pPr lvl="1"/>
            <a:r>
              <a:rPr lang="en-US" dirty="0" smtClean="0"/>
              <a:t>Umbrella term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0158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534" r="-27534"/>
          <a:stretch>
            <a:fillRect/>
          </a:stretch>
        </p:blipFill>
        <p:spPr>
          <a:xfrm>
            <a:off x="-304800" y="228600"/>
            <a:ext cx="9689270" cy="6248400"/>
          </a:xfrm>
        </p:spPr>
      </p:pic>
      <p:sp>
        <p:nvSpPr>
          <p:cNvPr id="5" name="Right Arrow 4"/>
          <p:cNvSpPr/>
          <p:nvPr/>
        </p:nvSpPr>
        <p:spPr>
          <a:xfrm>
            <a:off x="1524000" y="1447800"/>
            <a:ext cx="1600200" cy="9144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venir Book"/>
                <a:cs typeface="Avenir Book"/>
              </a:rPr>
              <a:t>The end of this talk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41617779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7534" r="-27534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32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Clinical signs of HE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748" y="282189"/>
            <a:ext cx="53975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34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 cells, </a:t>
            </a:r>
            <a:r>
              <a:rPr lang="en-US" dirty="0" err="1" smtClean="0"/>
              <a:t>acanthocytes</a:t>
            </a:r>
            <a:r>
              <a:rPr lang="en-US" dirty="0" smtClean="0"/>
              <a:t>, </a:t>
            </a:r>
            <a:r>
              <a:rPr lang="en-US" dirty="0" err="1" smtClean="0"/>
              <a:t>anisocytosis</a:t>
            </a:r>
            <a:endParaRPr lang="en-US" dirty="0" smtClean="0"/>
          </a:p>
          <a:p>
            <a:r>
              <a:rPr lang="en-US" dirty="0" smtClean="0"/>
              <a:t>Anemia </a:t>
            </a:r>
          </a:p>
          <a:p>
            <a:pPr lvl="1"/>
            <a:r>
              <a:rPr lang="en-US" dirty="0" err="1" smtClean="0"/>
              <a:t>Nonregenerative</a:t>
            </a:r>
            <a:endParaRPr lang="en-US" dirty="0" smtClean="0"/>
          </a:p>
          <a:p>
            <a:pPr lvl="1"/>
            <a:r>
              <a:rPr lang="en-US" dirty="0" smtClean="0"/>
              <a:t>Regenerative</a:t>
            </a:r>
          </a:p>
          <a:p>
            <a:r>
              <a:rPr lang="en-US" dirty="0" smtClean="0"/>
              <a:t>Leukocytosis or leukopenia</a:t>
            </a:r>
          </a:p>
          <a:p>
            <a:r>
              <a:rPr lang="en-US" dirty="0" smtClean="0"/>
              <a:t>Thrombocytopenia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Hematologic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8674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Elevations in ALT, AST</a:t>
            </a:r>
          </a:p>
          <a:p>
            <a:pPr lvl="1"/>
            <a:r>
              <a:rPr lang="en-US" dirty="0" smtClean="0"/>
              <a:t>Cytosolic leak enzymes</a:t>
            </a:r>
          </a:p>
          <a:p>
            <a:r>
              <a:rPr lang="en-US" dirty="0" smtClean="0"/>
              <a:t>Elevations in ALP, GGT</a:t>
            </a:r>
          </a:p>
          <a:p>
            <a:pPr lvl="1"/>
            <a:r>
              <a:rPr lang="en-US" dirty="0" err="1" smtClean="0"/>
              <a:t>Cholestatic</a:t>
            </a:r>
            <a:r>
              <a:rPr lang="en-US" dirty="0" smtClean="0"/>
              <a:t> enzymes</a:t>
            </a:r>
          </a:p>
          <a:p>
            <a:r>
              <a:rPr lang="en-US" dirty="0" err="1" smtClean="0"/>
              <a:t>Hyperbilirubinemia</a:t>
            </a:r>
            <a:endParaRPr lang="en-US" dirty="0" smtClean="0"/>
          </a:p>
          <a:p>
            <a:pPr lvl="1"/>
            <a:r>
              <a:rPr lang="en-US" dirty="0" smtClean="0"/>
              <a:t>Breakdown of hemoglobin, myoglobin, cytochromes, significant cholestasis</a:t>
            </a:r>
          </a:p>
          <a:p>
            <a:pPr lvl="1"/>
            <a:r>
              <a:rPr lang="en-US" dirty="0" smtClean="0"/>
              <a:t>Visible icterus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Biochemical abnormalities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40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Hypoalbuminemia</a:t>
            </a:r>
            <a:endParaRPr lang="en-US" dirty="0" smtClean="0"/>
          </a:p>
          <a:p>
            <a:r>
              <a:rPr lang="en-US" dirty="0" err="1" smtClean="0"/>
              <a:t>Hypocholesterolemia</a:t>
            </a:r>
            <a:endParaRPr lang="en-US" dirty="0" smtClean="0"/>
          </a:p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Decreased BUN levels</a:t>
            </a:r>
          </a:p>
          <a:p>
            <a:r>
              <a:rPr lang="en-US" dirty="0" err="1" smtClean="0"/>
              <a:t>Hyperbilirubinemia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Liver function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434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Produced only in liver</a:t>
            </a:r>
          </a:p>
          <a:p>
            <a:r>
              <a:rPr lang="en-US" dirty="0" smtClean="0"/>
              <a:t>Present when 66-80% of liver function compromised</a:t>
            </a:r>
          </a:p>
          <a:p>
            <a:r>
              <a:rPr lang="en-US" dirty="0" smtClean="0"/>
              <a:t>Long half life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Hypoalbuminemia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347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Approx</a:t>
            </a:r>
            <a:r>
              <a:rPr lang="en-US" dirty="0" smtClean="0"/>
              <a:t> 50% synthesized in liver</a:t>
            </a:r>
          </a:p>
          <a:p>
            <a:r>
              <a:rPr lang="en-US" dirty="0" smtClean="0"/>
              <a:t>Hypercholesterolemia can be seen with concurrent biliary obstruction or pancreatitis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Hypocholesterolemia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2416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later…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927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Hyponatremia</a:t>
            </a:r>
            <a:endParaRPr lang="en-US" dirty="0" smtClean="0"/>
          </a:p>
          <a:p>
            <a:pPr lvl="1"/>
            <a:r>
              <a:rPr lang="en-US" dirty="0" err="1" smtClean="0"/>
              <a:t>Nonosmotic</a:t>
            </a:r>
            <a:r>
              <a:rPr lang="en-US" dirty="0" smtClean="0"/>
              <a:t> </a:t>
            </a:r>
            <a:r>
              <a:rPr lang="en-US" dirty="0" err="1" smtClean="0"/>
              <a:t>hypersecretion</a:t>
            </a:r>
            <a:r>
              <a:rPr lang="en-US" dirty="0" smtClean="0"/>
              <a:t> of ADH</a:t>
            </a:r>
          </a:p>
          <a:p>
            <a:pPr lvl="1"/>
            <a:r>
              <a:rPr lang="en-US" dirty="0" smtClean="0"/>
              <a:t>May effect brain function and predispose to HE</a:t>
            </a:r>
          </a:p>
          <a:p>
            <a:pPr lvl="1"/>
            <a:r>
              <a:rPr lang="en-US" dirty="0" smtClean="0"/>
              <a:t>Degree of </a:t>
            </a:r>
            <a:r>
              <a:rPr lang="en-US" dirty="0" err="1" smtClean="0"/>
              <a:t>hyponatremia</a:t>
            </a:r>
            <a:r>
              <a:rPr lang="en-US" dirty="0" smtClean="0"/>
              <a:t> is proportional to severity of liver failure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Electrolytes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942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Fulminant hepatic failure</a:t>
            </a:r>
          </a:p>
          <a:p>
            <a:r>
              <a:rPr lang="en-US" dirty="0" smtClean="0"/>
              <a:t>1970</a:t>
            </a:r>
          </a:p>
          <a:p>
            <a:pPr lvl="1"/>
            <a:r>
              <a:rPr lang="en-US" dirty="0" smtClean="0"/>
              <a:t>Potentially reversible disorder, the result of severe liver injury, with onset of encephalopathy within 8 weeks of symptom appearance in the absence of pre-existing liver disease.</a:t>
            </a:r>
          </a:p>
          <a:p>
            <a:r>
              <a:rPr lang="en-US" dirty="0" smtClean="0"/>
              <a:t>1993-today</a:t>
            </a:r>
          </a:p>
          <a:p>
            <a:pPr lvl="1"/>
            <a:r>
              <a:rPr lang="en-US" b="1" dirty="0" smtClean="0"/>
              <a:t>Encephalopathy</a:t>
            </a:r>
          </a:p>
          <a:p>
            <a:pPr lvl="1"/>
            <a:r>
              <a:rPr lang="en-US" dirty="0" smtClean="0"/>
              <a:t>Icterus</a:t>
            </a:r>
          </a:p>
          <a:p>
            <a:pPr lvl="1"/>
            <a:r>
              <a:rPr lang="en-US" b="1" dirty="0" smtClean="0"/>
              <a:t>Coagulopathy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6180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Hypokalemia</a:t>
            </a:r>
          </a:p>
          <a:p>
            <a:pPr lvl="1"/>
            <a:r>
              <a:rPr lang="en-US" dirty="0" smtClean="0"/>
              <a:t>Decreased intake</a:t>
            </a:r>
          </a:p>
          <a:p>
            <a:pPr lvl="1"/>
            <a:r>
              <a:rPr lang="en-US" dirty="0" smtClean="0"/>
              <a:t>Vomiting</a:t>
            </a:r>
          </a:p>
          <a:p>
            <a:pPr lvl="1"/>
            <a:r>
              <a:rPr lang="en-US" dirty="0" smtClean="0"/>
              <a:t>Potassium wasting diuretics</a:t>
            </a:r>
          </a:p>
          <a:p>
            <a:pPr lvl="1"/>
            <a:r>
              <a:rPr lang="en-US" dirty="0" smtClean="0"/>
              <a:t>Centrally induced hyperventilation and respiratory alkalosis </a:t>
            </a:r>
            <a:r>
              <a:rPr lang="en-US" dirty="0" smtClean="0">
                <a:sym typeface="Wingdings"/>
              </a:rPr>
              <a:t> potassium excretion</a:t>
            </a:r>
          </a:p>
          <a:p>
            <a:pPr lvl="1"/>
            <a:r>
              <a:rPr lang="en-US" dirty="0" smtClean="0">
                <a:sym typeface="Wingdings"/>
              </a:rPr>
              <a:t>May exacerbate HE</a:t>
            </a:r>
          </a:p>
          <a:p>
            <a:r>
              <a:rPr lang="en-US" dirty="0" smtClean="0">
                <a:sym typeface="Wingdings"/>
              </a:rPr>
              <a:t>Hypophosphatemia</a:t>
            </a:r>
          </a:p>
          <a:p>
            <a:pPr lvl="1"/>
            <a:r>
              <a:rPr lang="en-US" dirty="0" err="1" smtClean="0">
                <a:sym typeface="Wingdings"/>
              </a:rPr>
              <a:t>Hypocapnia</a:t>
            </a:r>
            <a:r>
              <a:rPr lang="en-US" dirty="0" smtClean="0">
                <a:sym typeface="Wingdings"/>
              </a:rPr>
              <a:t>  shift in intracellular CO2 into extracellular space, raising intracellular pH and accelerating the utilization of phosphate to phosphorylate glucose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Electrolytes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021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Prolongation of PT, PTT, BMBT</a:t>
            </a:r>
          </a:p>
          <a:p>
            <a:r>
              <a:rPr lang="en-US" dirty="0" smtClean="0"/>
              <a:t>Elevation of bile acids</a:t>
            </a:r>
          </a:p>
          <a:p>
            <a:r>
              <a:rPr lang="en-US" dirty="0" smtClean="0"/>
              <a:t>Elevated ammonia levels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45622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Abdominal radiographs</a:t>
            </a:r>
          </a:p>
          <a:p>
            <a:r>
              <a:rPr lang="en-US" dirty="0" smtClean="0"/>
              <a:t>Ultrasound</a:t>
            </a:r>
          </a:p>
          <a:p>
            <a:r>
              <a:rPr lang="en-US" dirty="0" smtClean="0"/>
              <a:t>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9352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FNA</a:t>
            </a:r>
          </a:p>
          <a:p>
            <a:r>
              <a:rPr lang="en-US" dirty="0" smtClean="0"/>
              <a:t>Biopsies</a:t>
            </a:r>
          </a:p>
          <a:p>
            <a:pPr lvl="1"/>
            <a:r>
              <a:rPr lang="en-US" dirty="0" err="1" smtClean="0"/>
              <a:t>Tru</a:t>
            </a:r>
            <a:r>
              <a:rPr lang="en-US" dirty="0" smtClean="0"/>
              <a:t>-cut</a:t>
            </a:r>
          </a:p>
          <a:p>
            <a:pPr lvl="1"/>
            <a:r>
              <a:rPr lang="en-US" dirty="0" err="1" smtClean="0"/>
              <a:t>Laparoscopically</a:t>
            </a:r>
            <a:endParaRPr lang="en-US" dirty="0" smtClean="0"/>
          </a:p>
          <a:p>
            <a:pPr lvl="1"/>
            <a:r>
              <a:rPr lang="en-US" dirty="0" smtClean="0"/>
              <a:t>Surgically</a:t>
            </a:r>
          </a:p>
          <a:p>
            <a:r>
              <a:rPr lang="en-US" dirty="0" smtClean="0"/>
              <a:t>Samples for:</a:t>
            </a:r>
          </a:p>
          <a:p>
            <a:pPr lvl="1"/>
            <a:r>
              <a:rPr lang="en-US" dirty="0" smtClean="0"/>
              <a:t>Cytology/histopathology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Copper analysis</a:t>
            </a:r>
          </a:p>
          <a:p>
            <a:pPr lvl="1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Cytology/histopathology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840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if it wasn’t bad enough already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905000"/>
            <a:ext cx="7482840" cy="2350008"/>
          </a:xfrm>
        </p:spPr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148" y="557741"/>
            <a:ext cx="5105400" cy="269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47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 smtClean="0"/>
              <a:t>Acute renal failure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14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15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Decreased </a:t>
            </a:r>
            <a:r>
              <a:rPr lang="en-US" dirty="0" err="1" smtClean="0"/>
              <a:t>glycogenolysis</a:t>
            </a:r>
            <a:r>
              <a:rPr lang="en-US" dirty="0" smtClean="0"/>
              <a:t> and gluconeogenesis</a:t>
            </a:r>
          </a:p>
          <a:p>
            <a:r>
              <a:rPr lang="en-US" dirty="0" err="1" smtClean="0"/>
              <a:t>Hyperinsulinemia</a:t>
            </a:r>
            <a:endParaRPr lang="en-US" dirty="0" smtClean="0"/>
          </a:p>
          <a:p>
            <a:pPr lvl="1"/>
            <a:r>
              <a:rPr lang="en-US" dirty="0" smtClean="0"/>
              <a:t>Decreased hepatic metabolism</a:t>
            </a:r>
          </a:p>
          <a:p>
            <a:r>
              <a:rPr lang="en-US" dirty="0" smtClean="0"/>
              <a:t>Concurrent sepsis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39295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sz="4000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1591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8252" b="-8252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Encephalopathy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6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Hepatic Encephalopathy</a:t>
            </a:r>
          </a:p>
          <a:p>
            <a:pPr lvl="1"/>
            <a:r>
              <a:rPr lang="en-US" dirty="0" smtClean="0"/>
              <a:t>Biochemical disorder of the metabolism of the brain due to hepatic dysfunction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77687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sz="4000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1591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the definition of ALF</a:t>
            </a:r>
          </a:p>
          <a:p>
            <a:r>
              <a:rPr lang="en-US" dirty="0" smtClean="0"/>
              <a:t>Multifactorial</a:t>
            </a:r>
          </a:p>
          <a:p>
            <a:r>
              <a:rPr lang="en-US" dirty="0" smtClean="0"/>
              <a:t>Severe liver disease not intrinsically pro- or anti-coagulant condition</a:t>
            </a:r>
          </a:p>
          <a:p>
            <a:r>
              <a:rPr lang="en-US" dirty="0" smtClean="0"/>
              <a:t>Hemorrhagic complications uncommon</a:t>
            </a:r>
          </a:p>
          <a:p>
            <a:pPr lvl="1"/>
            <a:r>
              <a:rPr lang="en-US" dirty="0" smtClean="0"/>
              <a:t>GI ulceration</a:t>
            </a:r>
          </a:p>
          <a:p>
            <a:pPr lvl="1"/>
            <a:r>
              <a:rPr lang="en-US" dirty="0" smtClean="0"/>
              <a:t>Invasive procedures</a:t>
            </a:r>
          </a:p>
          <a:p>
            <a:pPr lvl="1"/>
            <a:r>
              <a:rPr lang="en-US" dirty="0" smtClean="0"/>
              <a:t>Concurrent problems</a:t>
            </a:r>
          </a:p>
          <a:p>
            <a:r>
              <a:rPr lang="en-US" dirty="0" smtClean="0"/>
              <a:t>Impaired ability to recover form insult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Coagulopathy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6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4386" b="-4386"/>
          <a:stretch>
            <a:fillRect/>
          </a:stretch>
        </p:blipFill>
        <p:spPr>
          <a:xfrm>
            <a:off x="433677" y="206083"/>
            <a:ext cx="8495534" cy="547858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Hemostasis in liver </a:t>
            </a:r>
            <a:r>
              <a:rPr lang="en-US" dirty="0" err="1" smtClean="0"/>
              <a:t>dz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4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Altered factor levels</a:t>
            </a:r>
          </a:p>
          <a:p>
            <a:r>
              <a:rPr lang="en-US" dirty="0" smtClean="0"/>
              <a:t>Increased fibrinolysis and tissue </a:t>
            </a:r>
            <a:r>
              <a:rPr lang="en-US" dirty="0" err="1" smtClean="0"/>
              <a:t>thromboplastin</a:t>
            </a:r>
            <a:r>
              <a:rPr lang="en-US" dirty="0" smtClean="0"/>
              <a:t> release</a:t>
            </a:r>
          </a:p>
          <a:p>
            <a:r>
              <a:rPr lang="en-US" dirty="0" smtClean="0"/>
              <a:t>Decreased platelet function/numbers</a:t>
            </a:r>
          </a:p>
          <a:p>
            <a:r>
              <a:rPr lang="en-US" dirty="0" smtClean="0"/>
              <a:t>Vitamin K deficiency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952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Coagulation abnormalities</a:t>
            </a:r>
            <a:endParaRPr lang="en-US" dirty="0"/>
          </a:p>
        </p:txBody>
      </p:sp>
      <p:pic>
        <p:nvPicPr>
          <p:cNvPr id="19" name="Content Placeholder 18" descr="Screen Shot 2013-10-14 at 5.55.57 PM (2)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80" t="17350" r="29610" b="45315"/>
          <a:stretch/>
        </p:blipFill>
        <p:spPr>
          <a:xfrm>
            <a:off x="185861" y="170368"/>
            <a:ext cx="8735491" cy="3527409"/>
          </a:xfrm>
        </p:spPr>
      </p:pic>
      <p:pic>
        <p:nvPicPr>
          <p:cNvPr id="21" name="Picture 20" descr="Screen Shot 2013-10-14 at 5.58.1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530" y="3573861"/>
            <a:ext cx="4911214" cy="248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II, V, VII, IX, X, XI, XII synthesis decreased</a:t>
            </a:r>
          </a:p>
          <a:p>
            <a:r>
              <a:rPr lang="en-US" dirty="0" smtClean="0"/>
              <a:t>Protein C, S, </a:t>
            </a:r>
            <a:r>
              <a:rPr lang="en-US" dirty="0" err="1" smtClean="0"/>
              <a:t>antithrombin</a:t>
            </a:r>
            <a:r>
              <a:rPr lang="en-US" dirty="0" smtClean="0"/>
              <a:t> synthesis decreased</a:t>
            </a:r>
          </a:p>
          <a:p>
            <a:pPr lvl="1"/>
            <a:r>
              <a:rPr lang="en-US" dirty="0"/>
              <a:t>Decreased liver function</a:t>
            </a:r>
          </a:p>
          <a:p>
            <a:pPr lvl="1"/>
            <a:r>
              <a:rPr lang="en-US" dirty="0"/>
              <a:t>Increased consumption (DIC)</a:t>
            </a:r>
          </a:p>
          <a:p>
            <a:pPr lvl="1"/>
            <a:r>
              <a:rPr lang="en-US" dirty="0"/>
              <a:t> </a:t>
            </a:r>
            <a:r>
              <a:rPr lang="en-US" dirty="0" err="1"/>
              <a:t>hyperfibrinolysis</a:t>
            </a:r>
            <a:endParaRPr lang="en-US" dirty="0"/>
          </a:p>
          <a:p>
            <a:pPr lvl="1"/>
            <a:r>
              <a:rPr lang="en-US" dirty="0"/>
              <a:t>Vitamin K </a:t>
            </a:r>
            <a:r>
              <a:rPr lang="en-US" dirty="0" smtClean="0"/>
              <a:t>deficiency</a:t>
            </a:r>
          </a:p>
          <a:p>
            <a:r>
              <a:rPr lang="en-US" dirty="0" err="1" smtClean="0"/>
              <a:t>vWB</a:t>
            </a:r>
            <a:r>
              <a:rPr lang="en-US" dirty="0" smtClean="0"/>
              <a:t> and VIII synthesis increased</a:t>
            </a:r>
          </a:p>
          <a:p>
            <a:r>
              <a:rPr lang="en-US" dirty="0" smtClean="0"/>
              <a:t>PT prolongation not uncommon</a:t>
            </a:r>
          </a:p>
          <a:p>
            <a:r>
              <a:rPr lang="en-US" dirty="0" smtClean="0"/>
              <a:t>Increased factor utilization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 levels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03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Reported in patients with chronic liver disease</a:t>
            </a:r>
          </a:p>
          <a:p>
            <a:r>
              <a:rPr lang="en-US" dirty="0" smtClean="0"/>
              <a:t>Uncertain mechanism</a:t>
            </a:r>
          </a:p>
          <a:p>
            <a:r>
              <a:rPr lang="en-US" dirty="0" smtClean="0"/>
              <a:t>Normal to elevated fibrinogen levels</a:t>
            </a:r>
          </a:p>
          <a:p>
            <a:r>
              <a:rPr lang="en-US" dirty="0" smtClean="0"/>
              <a:t>Plasminogen, plasmin inhibitor, TAFI and XIII levels decreased</a:t>
            </a:r>
          </a:p>
          <a:p>
            <a:r>
              <a:rPr lang="en-US" dirty="0" err="1" smtClean="0"/>
              <a:t>tPA</a:t>
            </a:r>
            <a:r>
              <a:rPr lang="en-US" dirty="0" smtClean="0"/>
              <a:t> increased (not produced in liver)</a:t>
            </a:r>
          </a:p>
          <a:p>
            <a:r>
              <a:rPr lang="en-US" dirty="0" smtClean="0"/>
              <a:t>PAI-1 increased in ALF</a:t>
            </a:r>
          </a:p>
          <a:p>
            <a:pPr lvl="1"/>
            <a:r>
              <a:rPr lang="en-US" dirty="0" smtClean="0"/>
              <a:t>Shifts balance to </a:t>
            </a:r>
            <a:r>
              <a:rPr lang="en-US" dirty="0" err="1" smtClean="0"/>
              <a:t>hyperfibrinolysis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Hyperfibrinolysis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9413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Thrombocytopenia – common in liver diseases</a:t>
            </a:r>
          </a:p>
          <a:p>
            <a:pPr lvl="1"/>
            <a:r>
              <a:rPr lang="en-US" dirty="0" smtClean="0"/>
              <a:t>Sequestration in spleen d/t portal hypertension</a:t>
            </a:r>
          </a:p>
          <a:p>
            <a:pPr lvl="1"/>
            <a:r>
              <a:rPr lang="en-US" dirty="0" smtClean="0"/>
              <a:t>Impaired platelet production – </a:t>
            </a:r>
            <a:r>
              <a:rPr lang="en-US" dirty="0" err="1" smtClean="0"/>
              <a:t>dec</a:t>
            </a:r>
            <a:r>
              <a:rPr lang="en-US" dirty="0" smtClean="0"/>
              <a:t> TPO  </a:t>
            </a:r>
          </a:p>
          <a:p>
            <a:pPr lvl="1"/>
            <a:r>
              <a:rPr lang="en-US" dirty="0" smtClean="0"/>
              <a:t>Thrombin mediated platelet consumption</a:t>
            </a:r>
          </a:p>
          <a:p>
            <a:pPr lvl="1"/>
            <a:r>
              <a:rPr lang="en-US" dirty="0" smtClean="0"/>
              <a:t>May be offset by increased </a:t>
            </a:r>
            <a:r>
              <a:rPr lang="en-US" dirty="0" err="1" smtClean="0"/>
              <a:t>vWB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52680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Thrombocytopathia</a:t>
            </a:r>
            <a:endParaRPr lang="en-US" dirty="0" smtClean="0"/>
          </a:p>
          <a:p>
            <a:pPr lvl="1"/>
            <a:r>
              <a:rPr lang="en-US" dirty="0" smtClean="0"/>
              <a:t>Acquired storage pool deficits</a:t>
            </a:r>
          </a:p>
          <a:p>
            <a:pPr lvl="2"/>
            <a:r>
              <a:rPr lang="en-US" dirty="0" smtClean="0"/>
              <a:t>Decreased ATP and serotonin in dense granules</a:t>
            </a:r>
          </a:p>
          <a:p>
            <a:pPr lvl="2"/>
            <a:r>
              <a:rPr lang="en-US" dirty="0" smtClean="0"/>
              <a:t>Decreased TXA2 synthesis</a:t>
            </a:r>
          </a:p>
          <a:p>
            <a:pPr lvl="2"/>
            <a:r>
              <a:rPr lang="en-US" dirty="0" smtClean="0"/>
              <a:t>Altered </a:t>
            </a:r>
            <a:r>
              <a:rPr lang="en-US" dirty="0" err="1" smtClean="0"/>
              <a:t>transmembrane</a:t>
            </a:r>
            <a:r>
              <a:rPr lang="en-US" dirty="0" smtClean="0"/>
              <a:t> signal transduction</a:t>
            </a:r>
          </a:p>
          <a:p>
            <a:pPr lvl="3"/>
            <a:r>
              <a:rPr lang="en-US" dirty="0" smtClean="0"/>
              <a:t>Decreased </a:t>
            </a:r>
            <a:r>
              <a:rPr lang="en-US" dirty="0" smtClean="0">
                <a:latin typeface="Symbol" charset="2"/>
                <a:cs typeface="Symbol" charset="2"/>
              </a:rPr>
              <a:t>a</a:t>
            </a:r>
            <a:r>
              <a:rPr lang="en-US" dirty="0" smtClean="0"/>
              <a:t>II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b3 receptors</a:t>
            </a:r>
          </a:p>
          <a:p>
            <a:pPr lvl="3"/>
            <a:r>
              <a:rPr lang="en-US" dirty="0" smtClean="0"/>
              <a:t>Decreased response to collagen, thrombin, </a:t>
            </a:r>
            <a:r>
              <a:rPr lang="en-US" dirty="0" err="1" smtClean="0"/>
              <a:t>arachadonic</a:t>
            </a:r>
            <a:r>
              <a:rPr lang="en-US" dirty="0" smtClean="0"/>
              <a:t> acid, ADP, </a:t>
            </a:r>
            <a:r>
              <a:rPr lang="en-US" dirty="0" err="1" smtClean="0"/>
              <a:t>epi</a:t>
            </a:r>
            <a:endParaRPr lang="en-US" dirty="0"/>
          </a:p>
          <a:p>
            <a:pPr lvl="2"/>
            <a:r>
              <a:rPr lang="en-US" dirty="0" smtClean="0"/>
              <a:t>Extrinsic factors</a:t>
            </a:r>
          </a:p>
          <a:p>
            <a:pPr lvl="3"/>
            <a:r>
              <a:rPr lang="en-US" dirty="0" smtClean="0"/>
              <a:t>Abnormal lipoprotein levels, reduced HCT, </a:t>
            </a:r>
            <a:r>
              <a:rPr lang="en-US" dirty="0" err="1" smtClean="0"/>
              <a:t>inc</a:t>
            </a:r>
            <a:r>
              <a:rPr lang="en-US" dirty="0" smtClean="0"/>
              <a:t> levels of platelet inhibitors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2827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Promoters of platelet activation</a:t>
            </a:r>
          </a:p>
          <a:p>
            <a:pPr lvl="1"/>
            <a:r>
              <a:rPr lang="en-US" dirty="0" smtClean="0"/>
              <a:t>Increased </a:t>
            </a:r>
            <a:r>
              <a:rPr lang="en-US" dirty="0" err="1" smtClean="0"/>
              <a:t>vWF</a:t>
            </a:r>
            <a:endParaRPr lang="en-US" dirty="0" smtClean="0"/>
          </a:p>
          <a:p>
            <a:pPr lvl="1"/>
            <a:r>
              <a:rPr lang="en-US" dirty="0" smtClean="0"/>
              <a:t>Unconjugated bilirubin is strong inducer of platelet aggregation similar to ADP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Platelets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118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form – secondary to fulminant hepatic failure</a:t>
            </a:r>
          </a:p>
          <a:p>
            <a:pPr lvl="1"/>
            <a:r>
              <a:rPr lang="en-US" dirty="0" smtClean="0"/>
              <a:t>Sudden onset</a:t>
            </a:r>
          </a:p>
          <a:p>
            <a:pPr lvl="1"/>
            <a:r>
              <a:rPr lang="en-US" dirty="0" smtClean="0"/>
              <a:t>Rapidly progressive</a:t>
            </a:r>
          </a:p>
          <a:p>
            <a:pPr lvl="1"/>
            <a:r>
              <a:rPr lang="en-US" dirty="0" smtClean="0"/>
              <a:t>Initial excitatory manifestations</a:t>
            </a:r>
          </a:p>
          <a:p>
            <a:r>
              <a:rPr lang="en-US" dirty="0" smtClean="0"/>
              <a:t>Chronic form</a:t>
            </a:r>
          </a:p>
          <a:p>
            <a:pPr lvl="1"/>
            <a:r>
              <a:rPr lang="en-US" dirty="0" smtClean="0"/>
              <a:t>PSS</a:t>
            </a:r>
          </a:p>
          <a:p>
            <a:pPr lvl="1"/>
            <a:r>
              <a:rPr lang="en-US" dirty="0" err="1" smtClean="0"/>
              <a:t>Lipidosis</a:t>
            </a:r>
            <a:endParaRPr lang="en-US" dirty="0" smtClean="0"/>
          </a:p>
          <a:p>
            <a:pPr lvl="1"/>
            <a:r>
              <a:rPr lang="en-US" dirty="0" smtClean="0"/>
              <a:t>Congenital errors of metabolism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Hepatic encephalopathy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5245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Poor nutrition</a:t>
            </a:r>
          </a:p>
          <a:p>
            <a:r>
              <a:rPr lang="en-US" dirty="0" err="1" smtClean="0"/>
              <a:t>Malabsorption</a:t>
            </a:r>
            <a:r>
              <a:rPr lang="en-US" dirty="0" smtClean="0"/>
              <a:t> due to decreased bile production or biliary obstruction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Vitamin K deficiency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113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sz="4000" dirty="0" smtClean="0"/>
              <a:t>Infection / sepsis</a:t>
            </a:r>
          </a:p>
          <a:p>
            <a:r>
              <a:rPr lang="en-US" dirty="0" smtClean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1591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Liver plays central role in sepsis</a:t>
            </a:r>
          </a:p>
          <a:p>
            <a:pPr lvl="1"/>
            <a:r>
              <a:rPr lang="en-US" dirty="0" err="1"/>
              <a:t>Kupffer</a:t>
            </a:r>
            <a:r>
              <a:rPr lang="en-US" dirty="0"/>
              <a:t> cells – largest collection of macrophages in the body</a:t>
            </a:r>
          </a:p>
          <a:p>
            <a:pPr lvl="1"/>
            <a:r>
              <a:rPr lang="en-US" dirty="0"/>
              <a:t>Abnormal neutrophil function secondary to complement deficiency</a:t>
            </a:r>
          </a:p>
          <a:p>
            <a:pPr lvl="1"/>
            <a:r>
              <a:rPr lang="en-US" dirty="0"/>
              <a:t>Gram negative bacteria from GI</a:t>
            </a:r>
          </a:p>
          <a:p>
            <a:pPr lvl="1"/>
            <a:r>
              <a:rPr lang="en-US" dirty="0"/>
              <a:t>Gram positive bacteria from respiratory/urinary tracts</a:t>
            </a:r>
          </a:p>
          <a:p>
            <a:r>
              <a:rPr lang="en-US" dirty="0" smtClean="0"/>
              <a:t>ALF can be result of or complication of sepsis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/ sepsis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435286"/>
            <a:ext cx="2336800" cy="226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16136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Reduced gluconeogenesis and glycolysis</a:t>
            </a:r>
          </a:p>
          <a:p>
            <a:r>
              <a:rPr lang="en-US" dirty="0" smtClean="0"/>
              <a:t>Altered protein production and amino acid metabolism</a:t>
            </a:r>
          </a:p>
          <a:p>
            <a:r>
              <a:rPr lang="en-US" dirty="0" smtClean="0"/>
              <a:t>Reduction of removal of serum triglycerides</a:t>
            </a:r>
          </a:p>
          <a:p>
            <a:r>
              <a:rPr lang="en-US" dirty="0" smtClean="0"/>
              <a:t>Reduced synthesis of coagulation factors </a:t>
            </a:r>
          </a:p>
          <a:p>
            <a:r>
              <a:rPr lang="en-US" dirty="0" smtClean="0"/>
              <a:t>Derangements in host defenses</a:t>
            </a:r>
          </a:p>
          <a:p>
            <a:r>
              <a:rPr lang="en-US" dirty="0" smtClean="0"/>
              <a:t>Reduced glutamine levels</a:t>
            </a:r>
          </a:p>
          <a:p>
            <a:pPr lvl="1"/>
            <a:r>
              <a:rPr lang="en-US" dirty="0" smtClean="0"/>
              <a:t>Increased translocation of gram-negative bacteria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/ sepsis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50806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MODS – </a:t>
            </a:r>
          </a:p>
          <a:p>
            <a:pPr lvl="1"/>
            <a:r>
              <a:rPr lang="en-US" dirty="0" smtClean="0"/>
              <a:t>“Physiologic homeostasis cannot be regulated without intervention”</a:t>
            </a:r>
          </a:p>
          <a:p>
            <a:pPr lvl="1"/>
            <a:r>
              <a:rPr lang="en-US" dirty="0" smtClean="0"/>
              <a:t>2-hit theory</a:t>
            </a:r>
          </a:p>
          <a:p>
            <a:pPr lvl="2"/>
            <a:r>
              <a:rPr lang="en-US" dirty="0" smtClean="0"/>
              <a:t>Activation of mononuclear cells with massive </a:t>
            </a:r>
            <a:r>
              <a:rPr lang="en-US" dirty="0" err="1" smtClean="0"/>
              <a:t>cytotoxin</a:t>
            </a:r>
            <a:r>
              <a:rPr lang="en-US" dirty="0" smtClean="0"/>
              <a:t> release </a:t>
            </a:r>
            <a:r>
              <a:rPr lang="en-US" dirty="0" smtClean="0">
                <a:sym typeface="Wingdings"/>
              </a:rPr>
              <a:t> over-exaggerated immune response, septic shock</a:t>
            </a:r>
          </a:p>
          <a:p>
            <a:pPr lvl="2"/>
            <a:r>
              <a:rPr lang="en-US" dirty="0" smtClean="0">
                <a:sym typeface="Wingdings"/>
              </a:rPr>
              <a:t>Reduction in hepatic oxygenation</a:t>
            </a:r>
          </a:p>
          <a:p>
            <a:pPr lvl="3"/>
            <a:r>
              <a:rPr lang="en-US" dirty="0" smtClean="0">
                <a:sym typeface="Wingdings"/>
              </a:rPr>
              <a:t>Generation of ROS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/ Sepsis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2980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Decreased hepatic blood flow</a:t>
            </a:r>
          </a:p>
          <a:p>
            <a:pPr lvl="1"/>
            <a:r>
              <a:rPr lang="en-US" dirty="0" smtClean="0"/>
              <a:t>Splanchnic venous drainage increases in proportion with cardiac output</a:t>
            </a:r>
          </a:p>
          <a:p>
            <a:pPr lvl="1"/>
            <a:r>
              <a:rPr lang="en-US" dirty="0" smtClean="0"/>
              <a:t>Hemoglobin saturation decreased in the portal blood</a:t>
            </a:r>
          </a:p>
          <a:p>
            <a:pPr lvl="1"/>
            <a:r>
              <a:rPr lang="en-US" dirty="0" smtClean="0"/>
              <a:t>Increased oxygen demand</a:t>
            </a:r>
          </a:p>
          <a:p>
            <a:pPr lvl="1"/>
            <a:r>
              <a:rPr lang="en-US" dirty="0" smtClean="0"/>
              <a:t>Decreased hepatic artery blood flow secondary to increased portal flow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/ sepsis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0430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sz="4000" dirty="0" smtClean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dirty="0"/>
              <a:t>Microcirculatory </a:t>
            </a:r>
            <a:r>
              <a:rPr lang="en-US" dirty="0" smtClean="0"/>
              <a:t>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5074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0340" r="-20340"/>
          <a:stretch>
            <a:fillRect/>
          </a:stretch>
        </p:blipFill>
        <p:spPr>
          <a:xfrm>
            <a:off x="457200" y="457200"/>
            <a:ext cx="8271326" cy="53339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Infection / sepsis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99804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99" b="699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kidney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05364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Hepatorenal</a:t>
            </a:r>
            <a:r>
              <a:rPr lang="en-US" dirty="0" smtClean="0"/>
              <a:t> syndrome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Compensatory renal vasoconstriction</a:t>
            </a:r>
          </a:p>
          <a:p>
            <a:pPr lvl="1"/>
            <a:r>
              <a:rPr lang="en-US" dirty="0"/>
              <a:t>Reduced GFR </a:t>
            </a:r>
            <a:r>
              <a:rPr lang="en-US" dirty="0">
                <a:sym typeface="Wingdings"/>
              </a:rPr>
              <a:t> renal </a:t>
            </a:r>
            <a:r>
              <a:rPr lang="en-US" dirty="0" err="1">
                <a:sym typeface="Wingdings"/>
              </a:rPr>
              <a:t>hypoperfusion</a:t>
            </a:r>
            <a:r>
              <a:rPr lang="en-US" dirty="0">
                <a:sym typeface="Wingdings"/>
              </a:rPr>
              <a:t> and permanent renal </a:t>
            </a:r>
            <a:r>
              <a:rPr lang="en-US" dirty="0" smtClean="0">
                <a:sym typeface="Wingdings"/>
              </a:rPr>
              <a:t>damage</a:t>
            </a:r>
          </a:p>
          <a:p>
            <a:r>
              <a:rPr lang="en-US" dirty="0" smtClean="0">
                <a:sym typeface="Wingdings"/>
              </a:rPr>
              <a:t>Effective blood volume depletion</a:t>
            </a:r>
          </a:p>
          <a:p>
            <a:r>
              <a:rPr lang="en-US" dirty="0" smtClean="0">
                <a:sym typeface="Wingdings"/>
              </a:rPr>
              <a:t>Acute tubular necrosis</a:t>
            </a:r>
          </a:p>
          <a:p>
            <a:r>
              <a:rPr lang="en-US" dirty="0" smtClean="0">
                <a:sym typeface="Wingdings"/>
              </a:rPr>
              <a:t>Sepsis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Acute kidney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670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from onset of icterus to onset of encephalopathy</a:t>
            </a:r>
          </a:p>
          <a:p>
            <a:pPr lvl="1"/>
            <a:r>
              <a:rPr lang="en-US" dirty="0" err="1" smtClean="0"/>
              <a:t>Hyperacute</a:t>
            </a:r>
            <a:r>
              <a:rPr lang="en-US" dirty="0" smtClean="0"/>
              <a:t> - &lt;7 days (fulminant)</a:t>
            </a:r>
          </a:p>
          <a:p>
            <a:pPr lvl="1"/>
            <a:r>
              <a:rPr lang="en-US" dirty="0" smtClean="0"/>
              <a:t>Acute – 8-28d</a:t>
            </a:r>
          </a:p>
          <a:p>
            <a:pPr lvl="1"/>
            <a:r>
              <a:rPr lang="en-US" dirty="0" err="1" smtClean="0"/>
              <a:t>Subacute</a:t>
            </a:r>
            <a:r>
              <a:rPr lang="en-US" dirty="0" smtClean="0"/>
              <a:t> – 29d-8w (</a:t>
            </a:r>
            <a:r>
              <a:rPr lang="en-US" dirty="0" err="1" smtClean="0"/>
              <a:t>subfulminant</a:t>
            </a:r>
            <a:r>
              <a:rPr lang="en-US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-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80813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 smtClean="0"/>
              <a:t>Acute kidney injury</a:t>
            </a:r>
          </a:p>
          <a:p>
            <a:r>
              <a:rPr lang="en-US" sz="4000" dirty="0" smtClean="0"/>
              <a:t>Acute respiratory distress</a:t>
            </a:r>
          </a:p>
          <a:p>
            <a:r>
              <a:rPr lang="en-US" dirty="0" smtClean="0"/>
              <a:t>Microcirculatory dysfunction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5074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Secondary to ALF</a:t>
            </a:r>
          </a:p>
          <a:p>
            <a:pPr lvl="1"/>
            <a:r>
              <a:rPr lang="en-US" dirty="0" smtClean="0"/>
              <a:t>Hypoxemia d/t V/Q mismatch, volume overload, LV failure, intrapulmonary shunting, pneumonia, increased pulmonary capillary permeability, thromboembolism</a:t>
            </a:r>
          </a:p>
          <a:p>
            <a:pPr lvl="1"/>
            <a:r>
              <a:rPr lang="en-US" dirty="0" smtClean="0"/>
              <a:t>Pulmonary edema with normal pulmonary capillary wedge pressure suggests ARDS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distress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55802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Hypoglycemia</a:t>
            </a:r>
          </a:p>
          <a:p>
            <a:r>
              <a:rPr lang="en-US" dirty="0" smtClean="0"/>
              <a:t>Encephalopathy</a:t>
            </a:r>
          </a:p>
          <a:p>
            <a:r>
              <a:rPr lang="en-US" dirty="0" smtClean="0"/>
              <a:t>Coagulopathy</a:t>
            </a:r>
          </a:p>
          <a:p>
            <a:r>
              <a:rPr lang="en-US" dirty="0" smtClean="0"/>
              <a:t>Infection / sepsis</a:t>
            </a:r>
          </a:p>
          <a:p>
            <a:r>
              <a:rPr lang="en-US" dirty="0" smtClean="0"/>
              <a:t>Acute kidney injury</a:t>
            </a:r>
          </a:p>
          <a:p>
            <a:r>
              <a:rPr lang="en-US" dirty="0" smtClean="0"/>
              <a:t>Acute respiratory distress</a:t>
            </a:r>
          </a:p>
          <a:p>
            <a:r>
              <a:rPr lang="en-US" sz="4000" dirty="0" smtClean="0"/>
              <a:t>Microcirculatory dysfunction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Complications of ALF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37822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11" r="330"/>
          <a:stretch/>
        </p:blipFill>
        <p:spPr>
          <a:xfrm>
            <a:off x="1752600" y="215937"/>
            <a:ext cx="5257800" cy="566638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Microcirculatory </a:t>
            </a:r>
            <a:r>
              <a:rPr lang="en-US" dirty="0" err="1" smtClean="0"/>
              <a:t>dysfxn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58881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Medications</a:t>
            </a:r>
          </a:p>
          <a:p>
            <a:r>
              <a:rPr lang="en-US" dirty="0" smtClean="0"/>
              <a:t>Diet modification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464820"/>
            <a:ext cx="4114800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7040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81" b="9298"/>
          <a:stretch/>
        </p:blipFill>
        <p:spPr>
          <a:xfrm>
            <a:off x="777240" y="194052"/>
            <a:ext cx="7601074" cy="544474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3645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9159" b="-39159"/>
          <a:stretch>
            <a:fillRect/>
          </a:stretch>
        </p:blipFill>
        <p:spPr>
          <a:xfrm>
            <a:off x="282247" y="0"/>
            <a:ext cx="8625813" cy="5562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Ammonia lowering strategies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0825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Disaccharide - Lactose and </a:t>
            </a:r>
            <a:r>
              <a:rPr lang="en-US" sz="2400" dirty="0" err="1" smtClean="0"/>
              <a:t>galactose</a:t>
            </a:r>
            <a:endParaRPr lang="en-US" sz="2400" dirty="0" smtClean="0"/>
          </a:p>
          <a:p>
            <a:r>
              <a:rPr lang="en-US" sz="2400" dirty="0" smtClean="0"/>
              <a:t>Metabolized by colonic bacteria to acetic acid and lactic acid</a:t>
            </a:r>
          </a:p>
          <a:p>
            <a:r>
              <a:rPr lang="en-US" sz="2400" dirty="0" smtClean="0"/>
              <a:t>Creates hostile environment for urease producing bacteria</a:t>
            </a:r>
          </a:p>
          <a:p>
            <a:r>
              <a:rPr lang="en-US" sz="2400" dirty="0" smtClean="0"/>
              <a:t>Facilitates conversion of NH3 to NH4+</a:t>
            </a:r>
          </a:p>
          <a:p>
            <a:r>
              <a:rPr lang="en-US" sz="2400" dirty="0" smtClean="0"/>
              <a:t>Reduces levels of NH3 in colon and portal blood</a:t>
            </a:r>
          </a:p>
          <a:p>
            <a:r>
              <a:rPr lang="en-US" sz="2400" dirty="0" smtClean="0"/>
              <a:t>Increases fecal nitrogen excretion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- Lactulose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176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037" r="-3037"/>
          <a:stretch>
            <a:fillRect/>
          </a:stretch>
        </p:blipFill>
        <p:spPr>
          <a:xfrm>
            <a:off x="457200" y="363502"/>
            <a:ext cx="8298461" cy="535149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Lactulose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23730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Inhibit ammonia generation in gut from enteric bacteria</a:t>
            </a:r>
          </a:p>
          <a:p>
            <a:r>
              <a:rPr lang="en-US" dirty="0" smtClean="0"/>
              <a:t>Anaerobic antibiotics more efficacious than aerobic </a:t>
            </a:r>
            <a:r>
              <a:rPr lang="en-US" dirty="0" smtClean="0"/>
              <a:t>antibiotics</a:t>
            </a:r>
          </a:p>
          <a:p>
            <a:r>
              <a:rPr lang="en-US" dirty="0" smtClean="0"/>
              <a:t>Neomycin</a:t>
            </a:r>
          </a:p>
          <a:p>
            <a:r>
              <a:rPr lang="en-US" dirty="0" smtClean="0"/>
              <a:t>Metronidazole</a:t>
            </a:r>
          </a:p>
          <a:p>
            <a:r>
              <a:rPr lang="en-US" dirty="0" err="1" smtClean="0"/>
              <a:t>Rifaximin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- Antimicrobials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028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9885</TotalTime>
  <Words>5743</Words>
  <Application>Microsoft Macintosh PowerPoint</Application>
  <PresentationFormat>On-screen Show (4:3)</PresentationFormat>
  <Paragraphs>830</Paragraphs>
  <Slides>132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132</vt:i4>
      </vt:variant>
    </vt:vector>
  </HeadingPairs>
  <TitlesOfParts>
    <vt:vector size="133" baseType="lpstr">
      <vt:lpstr>Elemental</vt:lpstr>
      <vt:lpstr>Acute Liver Failure</vt:lpstr>
      <vt:lpstr>Acute liver failure</vt:lpstr>
      <vt:lpstr>Definitions/Classification</vt:lpstr>
      <vt:lpstr>Definitions</vt:lpstr>
      <vt:lpstr>Definitions</vt:lpstr>
      <vt:lpstr>Definitions</vt:lpstr>
      <vt:lpstr>Definitions</vt:lpstr>
      <vt:lpstr>Hepatic encephalopathy</vt:lpstr>
      <vt:lpstr>Classification - ALF</vt:lpstr>
      <vt:lpstr>Classification - HE</vt:lpstr>
      <vt:lpstr>West-Haven HE criteria</vt:lpstr>
      <vt:lpstr>Pathophysiology</vt:lpstr>
      <vt:lpstr>HE</vt:lpstr>
      <vt:lpstr>HE</vt:lpstr>
      <vt:lpstr>Ammonia  </vt:lpstr>
      <vt:lpstr>PowerPoint Presentation</vt:lpstr>
      <vt:lpstr>Ammonia</vt:lpstr>
      <vt:lpstr>Ammonia</vt:lpstr>
      <vt:lpstr>Ammonia</vt:lpstr>
      <vt:lpstr>Ammonia in HE</vt:lpstr>
      <vt:lpstr>Ammonia effects on astrocytes</vt:lpstr>
      <vt:lpstr>Ammonia effects on astrocytes</vt:lpstr>
      <vt:lpstr>Ammonia</vt:lpstr>
      <vt:lpstr>PowerPoint Presentation</vt:lpstr>
      <vt:lpstr>Altered neurotransmission</vt:lpstr>
      <vt:lpstr>Altered neurotransmission</vt:lpstr>
      <vt:lpstr>Ammonia</vt:lpstr>
      <vt:lpstr>Ammonia</vt:lpstr>
      <vt:lpstr>Clinical signs</vt:lpstr>
      <vt:lpstr>Clinical signs</vt:lpstr>
      <vt:lpstr>Hepatic encephalopathy Clinical signs</vt:lpstr>
      <vt:lpstr>Ascites</vt:lpstr>
      <vt:lpstr>Ascites</vt:lpstr>
      <vt:lpstr>Etiology</vt:lpstr>
      <vt:lpstr>Etiology</vt:lpstr>
      <vt:lpstr>Etiology</vt:lpstr>
      <vt:lpstr>Etiology</vt:lpstr>
      <vt:lpstr>Phase I</vt:lpstr>
      <vt:lpstr>Phase II</vt:lpstr>
      <vt:lpstr>PowerPoint Presentation</vt:lpstr>
      <vt:lpstr>PowerPoint Presentation</vt:lpstr>
      <vt:lpstr>Infectious agents</vt:lpstr>
      <vt:lpstr>Drug-related</vt:lpstr>
      <vt:lpstr>Acetaminophen</vt:lpstr>
      <vt:lpstr>Xylitol</vt:lpstr>
      <vt:lpstr>Feline hepatic lipidosis</vt:lpstr>
      <vt:lpstr>Feline hepatic lipidosis</vt:lpstr>
      <vt:lpstr>Feline hepatic lipidosis</vt:lpstr>
      <vt:lpstr>Feline hepatic lipidosis</vt:lpstr>
      <vt:lpstr>PowerPoint Presentation</vt:lpstr>
      <vt:lpstr>PowerPoint Presentation</vt:lpstr>
      <vt:lpstr>Diagnosis</vt:lpstr>
      <vt:lpstr>Hematologic changes</vt:lpstr>
      <vt:lpstr>Biochemical abnormalities</vt:lpstr>
      <vt:lpstr>Liver function tests</vt:lpstr>
      <vt:lpstr>Hypoalbuminemia</vt:lpstr>
      <vt:lpstr>Hypocholesterolemia</vt:lpstr>
      <vt:lpstr>Hypoglycemia</vt:lpstr>
      <vt:lpstr>Electrolytes</vt:lpstr>
      <vt:lpstr>Electrolytes</vt:lpstr>
      <vt:lpstr>Other testing</vt:lpstr>
      <vt:lpstr>Imaging</vt:lpstr>
      <vt:lpstr>Cytology/histopathology</vt:lpstr>
      <vt:lpstr>Complications of ALF</vt:lpstr>
      <vt:lpstr>Complications of ALF</vt:lpstr>
      <vt:lpstr>Complications of ALF</vt:lpstr>
      <vt:lpstr>Hypoglycemia</vt:lpstr>
      <vt:lpstr>Complications of ALF</vt:lpstr>
      <vt:lpstr>Encephalopathy</vt:lpstr>
      <vt:lpstr>Complications of ALF</vt:lpstr>
      <vt:lpstr>Coagulopathy</vt:lpstr>
      <vt:lpstr>Hemostasis in liver dz</vt:lpstr>
      <vt:lpstr>Coagulation disorders</vt:lpstr>
      <vt:lpstr>Coagulation abnormalities</vt:lpstr>
      <vt:lpstr>Factor levels</vt:lpstr>
      <vt:lpstr>Hyperfibrinolysis</vt:lpstr>
      <vt:lpstr>Platelets</vt:lpstr>
      <vt:lpstr>Platelets</vt:lpstr>
      <vt:lpstr>Platelets</vt:lpstr>
      <vt:lpstr>Vitamin K deficiency</vt:lpstr>
      <vt:lpstr>Complications of ALF</vt:lpstr>
      <vt:lpstr>Infection / sepsis</vt:lpstr>
      <vt:lpstr>Infection / sepsis</vt:lpstr>
      <vt:lpstr>Infection / Sepsis</vt:lpstr>
      <vt:lpstr>Infection / sepsis</vt:lpstr>
      <vt:lpstr>Complications of ALF</vt:lpstr>
      <vt:lpstr>Infection / sepsis</vt:lpstr>
      <vt:lpstr>Acute kidney injury</vt:lpstr>
      <vt:lpstr>Acute kidney injury</vt:lpstr>
      <vt:lpstr>Complications of ALF</vt:lpstr>
      <vt:lpstr>Respiratory distress</vt:lpstr>
      <vt:lpstr>Complications of ALF</vt:lpstr>
      <vt:lpstr>Microcirculatory dysfxn</vt:lpstr>
      <vt:lpstr>Treatment</vt:lpstr>
      <vt:lpstr>Treatment</vt:lpstr>
      <vt:lpstr>Ammonia lowering strategies</vt:lpstr>
      <vt:lpstr>Treatment - Lactulose</vt:lpstr>
      <vt:lpstr>Lactulose</vt:lpstr>
      <vt:lpstr>Treatment - Antimicrobials</vt:lpstr>
      <vt:lpstr>Neomycin</vt:lpstr>
      <vt:lpstr>Metronidazole</vt:lpstr>
      <vt:lpstr>Rifaximin</vt:lpstr>
      <vt:lpstr>L-ornithine L-aspartate (LOLA)</vt:lpstr>
      <vt:lpstr>L-Ornithine L-aspartate (LOLA)</vt:lpstr>
      <vt:lpstr>L-ornithine phenylacetate</vt:lpstr>
      <vt:lpstr>L-ornithine phenylacetate</vt:lpstr>
      <vt:lpstr>Branched chain AA’s</vt:lpstr>
      <vt:lpstr>Branched-chain AA’s</vt:lpstr>
      <vt:lpstr>Branched chain AA’s</vt:lpstr>
      <vt:lpstr>Carbon microspheres</vt:lpstr>
      <vt:lpstr>Carbon microspheres</vt:lpstr>
      <vt:lpstr>Carbon microspheres</vt:lpstr>
      <vt:lpstr>Other HE treatments</vt:lpstr>
      <vt:lpstr>Other HE treatments</vt:lpstr>
      <vt:lpstr>Symptomatic therapy</vt:lpstr>
      <vt:lpstr>Fluid therapy</vt:lpstr>
      <vt:lpstr>Hepatoprotectants</vt:lpstr>
      <vt:lpstr>Anti-convulsants</vt:lpstr>
      <vt:lpstr>Probiotics </vt:lpstr>
      <vt:lpstr>Nutrition</vt:lpstr>
      <vt:lpstr>Nutrition</vt:lpstr>
      <vt:lpstr>Nutrition</vt:lpstr>
      <vt:lpstr>Nutrition</vt:lpstr>
      <vt:lpstr>PowerPoint Presentation</vt:lpstr>
      <vt:lpstr>Prognosis</vt:lpstr>
      <vt:lpstr>Prognosis</vt:lpstr>
      <vt:lpstr>Questions?</vt:lpstr>
      <vt:lpstr>References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Liver Failure</dc:title>
  <dc:creator>Clare Hyatt</dc:creator>
  <cp:lastModifiedBy>Clare Hyatt</cp:lastModifiedBy>
  <cp:revision>101</cp:revision>
  <dcterms:created xsi:type="dcterms:W3CDTF">2013-10-02T03:24:42Z</dcterms:created>
  <dcterms:modified xsi:type="dcterms:W3CDTF">2013-10-15T19:51:25Z</dcterms:modified>
</cp:coreProperties>
</file>