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s/slide9.xml" ContentType="application/vnd.openxmlformats-officedocument.presentationml.slide+xml"/>
  <Override PartName="/ppt/notesSlides/notesSlide4.xml" ContentType="application/vnd.openxmlformats-officedocument.presentationml.notes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Masters/slideMaster2.xml" ContentType="application/vnd.openxmlformats-officedocument.presentationml.slide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5.xml" ContentType="application/vnd.openxmlformats-officedocument.presentationml.notesSlide+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slideLayouts/slideLayout17.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Layouts/slideLayout18.xml" ContentType="application/vnd.openxmlformats-officedocument.presentationml.slideLayout+xml"/>
  <Override PartName="/ppt/notesSlides/notesSlide7.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notesSlides/notesSlide3.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 id="2147483686" r:id="rId2"/>
  </p:sldMasterIdLst>
  <p:notesMasterIdLst>
    <p:notesMasterId r:id="rId30"/>
  </p:notesMasterIdLst>
  <p:sldIdLst>
    <p:sldId id="256" r:id="rId3"/>
    <p:sldId id="423" r:id="rId4"/>
    <p:sldId id="276" r:id="rId5"/>
    <p:sldId id="372" r:id="rId6"/>
    <p:sldId id="402" r:id="rId7"/>
    <p:sldId id="415" r:id="rId8"/>
    <p:sldId id="431" r:id="rId9"/>
    <p:sldId id="419" r:id="rId10"/>
    <p:sldId id="417" r:id="rId11"/>
    <p:sldId id="416" r:id="rId12"/>
    <p:sldId id="424" r:id="rId13"/>
    <p:sldId id="425" r:id="rId14"/>
    <p:sldId id="426" r:id="rId15"/>
    <p:sldId id="427" r:id="rId16"/>
    <p:sldId id="428" r:id="rId17"/>
    <p:sldId id="429" r:id="rId18"/>
    <p:sldId id="418" r:id="rId19"/>
    <p:sldId id="420" r:id="rId20"/>
    <p:sldId id="422" r:id="rId21"/>
    <p:sldId id="421" r:id="rId22"/>
    <p:sldId id="403" r:id="rId23"/>
    <p:sldId id="404" r:id="rId24"/>
    <p:sldId id="340" r:id="rId25"/>
    <p:sldId id="366" r:id="rId26"/>
    <p:sldId id="409" r:id="rId27"/>
    <p:sldId id="277" r:id="rId28"/>
    <p:sldId id="27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4532" autoAdjust="0"/>
    <p:restoredTop sz="86395" autoAdjust="0"/>
  </p:normalViewPr>
  <p:slideViewPr>
    <p:cSldViewPr>
      <p:cViewPr>
        <p:scale>
          <a:sx n="60" d="100"/>
          <a:sy n="60" d="100"/>
        </p:scale>
        <p:origin x="-1664" y="-1176"/>
      </p:cViewPr>
      <p:guideLst>
        <p:guide orient="horz" pos="2160"/>
        <p:guide pos="2880"/>
      </p:guideLst>
    </p:cSldViewPr>
  </p:slideViewPr>
  <p:outlineViewPr>
    <p:cViewPr>
      <p:scale>
        <a:sx n="33" d="100"/>
        <a:sy n="33" d="100"/>
      </p:scale>
      <p:origin x="0" y="1359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CC8174-E339-4462-A8AC-97DBBD1501E2}" type="datetimeFigureOut">
              <a:rPr lang="en-US" smtClean="0"/>
              <a:pPr/>
              <a:t>8/28/13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B01A8D-3996-47A3-860D-AF6CF55DFE9C}"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61991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can we do to treat</a:t>
            </a:r>
            <a:r>
              <a:rPr lang="en-US" baseline="0" dirty="0" smtClean="0"/>
              <a:t> </a:t>
            </a:r>
            <a:r>
              <a:rPr lang="en-US" dirty="0" smtClean="0"/>
              <a:t>the dirty water that we are providing</a:t>
            </a:r>
            <a:r>
              <a:rPr lang="en-US" baseline="0" dirty="0" smtClean="0"/>
              <a:t>  to rural communities?</a:t>
            </a:r>
            <a:endParaRPr lang="en-US" dirty="0"/>
          </a:p>
        </p:txBody>
      </p:sp>
      <p:sp>
        <p:nvSpPr>
          <p:cNvPr id="4" name="Slide Number Placeholder 3"/>
          <p:cNvSpPr>
            <a:spLocks noGrp="1"/>
          </p:cNvSpPr>
          <p:nvPr>
            <p:ph type="sldNum" sz="quarter" idx="10"/>
          </p:nvPr>
        </p:nvSpPr>
        <p:spPr/>
        <p:txBody>
          <a:bodyPr/>
          <a:lstStyle/>
          <a:p>
            <a:fld id="{B41D8EC2-A0E9-457F-B1CC-A5C98B015440}"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FB445D-298A-4AAA-ACF8-504D2BC22214}" type="slidenum">
              <a:rPr lang="en-US"/>
              <a:pPr/>
              <a:t>4</a:t>
            </a:fld>
            <a:endParaRPr lang="en-US"/>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837A52-F69D-4572-81B1-FF78441FB616}"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65922882"/>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AguaClara Program at Cornell</a:t>
            </a:r>
            <a:r>
              <a:rPr lang="en-US" dirty="0"/>
              <a:t> – R&amp;D, new design and technology development. Note that Agua Clara plans to make their designs open source so cost for their proprietary designs is not an impediment to their adoption.</a:t>
            </a:r>
          </a:p>
          <a:p>
            <a:r>
              <a:rPr lang="en-US" b="1" dirty="0"/>
              <a:t>AguaClara Inc.</a:t>
            </a:r>
            <a:r>
              <a:rPr lang="en-US" dirty="0"/>
              <a:t> – Proposed commercial entity which recruits and vets engineering and construction firms local to target communities (Implementation Partners, below), provides oversight and QA services,  acts as a “face” to regional/local communities and as a go between with the AguaClara program as needed, and provides feedback to Cornell related to lessons learned and downstream technical requirements. In short, the “glue” between all entities.</a:t>
            </a:r>
          </a:p>
          <a:p>
            <a:r>
              <a:rPr lang="en-US" b="1" dirty="0"/>
              <a:t>Implementation Partners </a:t>
            </a:r>
            <a:r>
              <a:rPr lang="en-US" dirty="0"/>
              <a:t>– Engineering and Construction firms in the target regions who will develop bids, sell services and build and deploy the plant and transfer support to local water boards.</a:t>
            </a:r>
          </a:p>
          <a:p>
            <a:r>
              <a:rPr lang="en-US" b="1" dirty="0"/>
              <a:t>Local Water Boards</a:t>
            </a:r>
            <a:r>
              <a:rPr lang="en-US" dirty="0"/>
              <a:t> – Municipal entities who will “purchase” the build/deploy services from the Implementation Partner, and get funding from municipal/region/national sources for deployment of the plants.</a:t>
            </a:r>
          </a:p>
          <a:p>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pPr/>
              <a:t>21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“skeleton” of the AC program at Cornell,</a:t>
            </a:r>
            <a:r>
              <a:rPr lang="en-US" baseline="0" dirty="0" smtClean="0"/>
              <a:t> but not the human story – how this program provides a unique gateway for students into a world of high-stakes tech development an implementation appropriate to the challenges facing the Global South. High stakes because children are dying by the tens millions due to polluted drinking water– and because careful water management is rapidly ascending to the top of the list of critical global development necessities.</a:t>
            </a:r>
          </a:p>
          <a:p>
            <a:endParaRPr lang="en-US" baseline="0" dirty="0" smtClean="0"/>
          </a:p>
          <a:p>
            <a:r>
              <a:rPr lang="en-US" baseline="0" dirty="0" smtClean="0"/>
              <a:t>As you note, all the way through this </a:t>
            </a:r>
            <a:r>
              <a:rPr lang="en-US" baseline="0" dirty="0" err="1" smtClean="0"/>
              <a:t>Ppt</a:t>
            </a:r>
            <a:r>
              <a:rPr lang="en-US" baseline="0" dirty="0" smtClean="0"/>
              <a:t>, I am thinking about both the actual details (and organization) of the tasks you represent on the charts (how you would explain them to someone who has no prior knowledge of AC), and the human story that animates them all. We have to be very well prepared to talk about both to serious prospective donors.</a:t>
            </a:r>
          </a:p>
          <a:p>
            <a:r>
              <a:rPr lang="en-US" baseline="0" dirty="0" smtClean="0"/>
              <a:t>---Gail</a:t>
            </a:r>
            <a:endParaRPr lang="en-US" dirty="0"/>
          </a:p>
        </p:txBody>
      </p:sp>
      <p:sp>
        <p:nvSpPr>
          <p:cNvPr id="4" name="Slide Number Placeholder 3"/>
          <p:cNvSpPr>
            <a:spLocks noGrp="1"/>
          </p:cNvSpPr>
          <p:nvPr>
            <p:ph type="sldNum" sz="quarter" idx="10"/>
          </p:nvPr>
        </p:nvSpPr>
        <p:spPr/>
        <p:txBody>
          <a:bodyPr/>
          <a:lstStyle/>
          <a:p>
            <a:fld id="{B41D8EC2-A0E9-457F-B1CC-A5C98B015440}" type="slidenum">
              <a:rPr lang="en-US" smtClean="0"/>
              <a:pPr/>
              <a:t>23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s-HN"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smtClean="0"/>
              <a:t>Click to edit Master subtitle style</a:t>
            </a:r>
            <a:endParaRPr lang="es-HN"/>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0975FDFC-CC3C-4730-99E1-74466F9BB72B}" type="datetimeFigureOut">
              <a:rPr lang="en-US" smtClean="0"/>
              <a:pPr/>
              <a:t>8/28/13</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smtClean="0"/>
              <a:t>Click to edit Master title style</a:t>
            </a:r>
            <a:endParaRPr lang="en-US" dirty="0"/>
          </a:p>
        </p:txBody>
      </p:sp>
      <p:pic>
        <p:nvPicPr>
          <p:cNvPr id="78860" name="Picture 12"/>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5105400" y="0"/>
            <a:ext cx="4038600" cy="1201543"/>
          </a:xfrm>
          <a:prstGeom prst="rect">
            <a:avLst/>
          </a:prstGeom>
          <a:noFill/>
          <a:ln w="9525">
            <a:noFill/>
            <a:miter lim="800000"/>
            <a:headEnd/>
            <a:tailEnd/>
          </a:ln>
          <a:effectLst/>
        </p:spPr>
      </p:pic>
      <p:pic>
        <p:nvPicPr>
          <p:cNvPr id="12" name="Picture 6" descr="cu_logo_sml_150_ppt.jpg                                        000B7307&#10;MPF28 Panther                  BD8AC844:"/>
          <p:cNvPicPr>
            <a:picLocks noChangeAspect="1" noChangeArrowheads="1"/>
          </p:cNvPicPr>
          <p:nvPr/>
        </p:nvPicPr>
        <p:blipFill>
          <a:blip r:embed="rId6" cstate="email"/>
          <a:srcRect/>
          <a:stretch>
            <a:fillRect/>
          </a:stretch>
        </p:blipFill>
        <p:spPr bwMode="auto">
          <a:xfrm>
            <a:off x="-1588" y="5876925"/>
            <a:ext cx="9145588" cy="981075"/>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0975FDFC-CC3C-4730-99E1-74466F9BB72B}" type="datetimeFigureOut">
              <a:rPr lang="en-US" smtClean="0">
                <a:solidFill>
                  <a:srgbClr val="000000"/>
                </a:solidFill>
              </a:rPr>
              <a:pPr/>
              <a:t>8/28/13</a:t>
            </a:fld>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1BF75328-339F-4D86-A1C2-3D0885BED8F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7248211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solidFill>
                <a:prstClr val="black"/>
              </a:solidFill>
            </a:endParaRPr>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solidFill>
                <a:prstClr val="black"/>
              </a:solidFill>
            </a:endParaRPr>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solidFill>
                  <a:prstClr val="black"/>
                </a:solidFill>
              </a:rPr>
              <a:pPr/>
              <a:t>‹#›</a:t>
            </a:fld>
            <a:endParaRPr lang="en-US">
              <a:solidFill>
                <a:prstClr val="black"/>
              </a:solidFill>
            </a:endParaRPr>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5" cstate="email"/>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8674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13"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5"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0480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8/28/13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0975FDFC-CC3C-4730-99E1-74466F9BB72B}" type="datetimeFigureOut">
              <a:rPr lang="en-US" smtClean="0"/>
              <a:pPr/>
              <a:t>8/28/13</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BF75328-339F-4D86-A1C2-3D0885BED8FA}" type="slidenum">
              <a:rPr lang="en-US" smtClean="0"/>
              <a:pPr/>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98" r:id="rId12"/>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endParaRPr lang="en-US">
              <a:solidFill>
                <a:prstClr val="black"/>
              </a:solidFill>
              <a:cs typeface="Arial" charset="0"/>
            </a:endParaRPr>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en-US">
              <a:solidFill>
                <a:prstClr val="black"/>
              </a:solidFill>
              <a:cs typeface="Arial" charset="0"/>
            </a:endParaRPr>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F5E825E6-5608-4DD7-9AF8-76D49B509DEE}" type="slidenum">
              <a:rPr lang="en-US">
                <a:solidFill>
                  <a:prstClr val="black"/>
                </a:solidFill>
                <a:cs typeface="Arial" charset="0"/>
              </a:rPr>
              <a:pPr fontAlgn="base">
                <a:spcBef>
                  <a:spcPct val="0"/>
                </a:spcBef>
                <a:spcAft>
                  <a:spcPct val="0"/>
                </a:spcAft>
              </a:pPr>
              <a:t>‹#›</a:t>
            </a:fld>
            <a:endParaRPr lang="en-US">
              <a:solidFill>
                <a:prstClr val="black"/>
              </a:solidFill>
              <a:cs typeface="Arial" charset="0"/>
            </a:endParaRPr>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pPr fontAlgn="base">
              <a:spcBef>
                <a:spcPct val="0"/>
              </a:spcBef>
              <a:spcAft>
                <a:spcPct val="0"/>
              </a:spcAft>
            </a:pPr>
            <a:endParaRPr lang="en-US">
              <a:solidFill>
                <a:prstClr val="black"/>
              </a:solidFill>
              <a:latin typeface="Century Gothic" pitchFamily="34" charset="0"/>
              <a:cs typeface="Arial" charset="0"/>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confluence.cornell.edu/display/cee4540/Home" TargetMode="External"/><Relationship Id="rId4" Type="http://schemas.openxmlformats.org/officeDocument/2006/relationships/hyperlink" Target="https://confluence.cornell.edu/display/AGUACLARA/CEE+2550+Course+Description" TargetMode="External"/><Relationship Id="rId5" Type="http://schemas.openxmlformats.org/officeDocument/2006/relationships/hyperlink" Target="https://confluence.cornell.edu/display/AGUACLARA/CEE+4550+Course+Description" TargetMode="External"/><Relationship Id="rId6" Type="http://schemas.openxmlformats.org/officeDocument/2006/relationships/hyperlink" Target="https://confluence.cornell.edu/display/AGUACLARA/CEE+5051-5052+Course+Description" TargetMode="External"/><Relationship Id="rId7" Type="http://schemas.openxmlformats.org/officeDocument/2006/relationships/hyperlink" Target="https://confluence.cornell.edu/display/AGUACLARA/Summer+Internship+at+Cornell" TargetMode="External"/><Relationship Id="rId8" Type="http://schemas.openxmlformats.org/officeDocument/2006/relationships/slide" Target="slide24.xml"/><Relationship Id="rId9" Type="http://schemas.openxmlformats.org/officeDocument/2006/relationships/image" Target="../media/image40.pn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jpe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jpe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jpeg"/><Relationship Id="rId5" Type="http://schemas.openxmlformats.org/officeDocument/2006/relationships/image" Target="../media/image17.jpeg"/><Relationship Id="rId6" Type="http://schemas.openxmlformats.org/officeDocument/2006/relationships/image" Target="../media/image18.png"/><Relationship Id="rId7" Type="http://schemas.openxmlformats.org/officeDocument/2006/relationships/image" Target="../media/image19.jpeg"/><Relationship Id="rId8" Type="http://schemas.openxmlformats.org/officeDocument/2006/relationships/image" Target="../media/image20.jpeg"/><Relationship Id="rId9" Type="http://schemas.openxmlformats.org/officeDocument/2006/relationships/image" Target="../media/image21.jpeg"/><Relationship Id="rId10" Type="http://schemas.openxmlformats.org/officeDocument/2006/relationships/image" Target="../media/image22.jpe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video" Target="file:///G:\Pictures\Honduras%202013\Atima\MVI_1381.MOV" TargetMode="External"/><Relationship Id="rId2" Type="http://schemas.openxmlformats.org/officeDocument/2006/relationships/slideLayout" Target="../slideLayouts/slideLayout3.xml"/><Relationship Id="rId3" Type="http://schemas.openxmlformats.org/officeDocument/2006/relationships/image" Target="../media/image2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0" y="5867400"/>
            <a:ext cx="3657600" cy="990600"/>
          </a:xfrm>
        </p:spPr>
        <p:txBody>
          <a:bodyPr/>
          <a:lstStyle/>
          <a:p>
            <a:r>
              <a:rPr lang="en-US" sz="2800" noProof="0" dirty="0" smtClean="0"/>
              <a:t>Fall 2013 AguaClara</a:t>
            </a:r>
          </a:p>
          <a:p>
            <a:r>
              <a:rPr lang="en-US" sz="2800" noProof="0" dirty="0" smtClean="0"/>
              <a:t>Monroe Weber-Shirk</a:t>
            </a:r>
            <a:endParaRPr lang="en-US" sz="2800" noProof="0" dirty="0"/>
          </a:p>
        </p:txBody>
      </p:sp>
      <p:sp>
        <p:nvSpPr>
          <p:cNvPr id="2" name="Title 1"/>
          <p:cNvSpPr>
            <a:spLocks noGrp="1"/>
          </p:cNvSpPr>
          <p:nvPr>
            <p:ph type="ctrTitle" sz="quarter"/>
          </p:nvPr>
        </p:nvSpPr>
        <p:spPr>
          <a:xfrm>
            <a:off x="2971800" y="1120775"/>
            <a:ext cx="5715000" cy="1470025"/>
          </a:xfrm>
        </p:spPr>
        <p:txBody>
          <a:bodyPr/>
          <a:lstStyle/>
          <a:p>
            <a:r>
              <a:rPr lang="en-US" noProof="0" smtClean="0"/>
              <a:t>An Introduction</a:t>
            </a:r>
            <a:endParaRPr lang="en-US" noProof="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http://2.bp.blogspot.com/-TGqt7NTJXAQ/UhMTW4DYReI/AAAAAAAAByw/0tjMZLcAkHM/s1600/system.pn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896" y="0"/>
            <a:ext cx="9242587" cy="6858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9954105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pic>
        <p:nvPicPr>
          <p:cNvPr id="5122" name="Picture 2" descr="https://lh6.googleusercontent.com/-yG8fWMiGuEU/UfeYhfT3HNI/AAAAAAAArP8/6OuZO6z75Bc/w562-h749-no/DSCN1457.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133600" y="0"/>
            <a:ext cx="5145788" cy="6858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9226117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descr="https://lh6.googleusercontent.com/-jWfjEH-jMmY/UezUrKQz-NI/AAAAAAAAqrE/BlS_XuzOc-w/w999-h749-no/DSCN124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2286"/>
            <a:ext cx="9144000" cy="685571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392596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descr="https://lh6.googleusercontent.com/-qq2ktHg5gL4/UezW1fZmFII/AAAAAAAAqso/jbxqWF3C-SA/w999-h749-no/DSCN132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2288"/>
            <a:ext cx="9144000" cy="685571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096255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descr="https://lh5.googleusercontent.com/-CQb34kP8_v0/UezXMY9d6II/AAAAAAAAqs4/suLy0ZVRsSI/w999-h749-no/DSCN1328.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52" y="0"/>
            <a:ext cx="9147051" cy="6858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4691407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pic>
        <p:nvPicPr>
          <p:cNvPr id="9218" name="Picture 2" descr="https://lh6.googleusercontent.com/-ZFQcs2IyMDo/Uel5eaeMjXI/AAAAAAAApzc/H1UzIhRv0Jo/w499-h749-no/IMG_9690a.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362200" y="-47473"/>
            <a:ext cx="4600575" cy="690547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73715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2" name="Picture 2" descr="https://lh5.googleusercontent.com/-_ynxFqO_KIg/Uel7m49NeJI/AAAAAAAAp0s/kGan4aimjjg/w1124-h749-no/IMG_9710e.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143000" y="3050"/>
            <a:ext cx="10287000" cy="685495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3" name="TextBox 2"/>
          <p:cNvSpPr txBox="1"/>
          <p:nvPr/>
        </p:nvSpPr>
        <p:spPr>
          <a:xfrm>
            <a:off x="2286000" y="180982"/>
            <a:ext cx="3347391" cy="769441"/>
          </a:xfrm>
          <a:prstGeom prst="rect">
            <a:avLst/>
          </a:prstGeom>
          <a:noFill/>
        </p:spPr>
        <p:txBody>
          <a:bodyPr wrap="none" rtlCol="0">
            <a:spAutoFit/>
          </a:bodyPr>
          <a:lstStyle/>
          <a:p>
            <a:r>
              <a:rPr lang="en-US" sz="4400" dirty="0" smtClean="0">
                <a:latin typeface="+mn-lt"/>
              </a:rPr>
              <a:t>June 25, 2013</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730320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pic>
        <p:nvPicPr>
          <p:cNvPr id="3" name="Picture 2"/>
          <p:cNvPicPr>
            <a:picLocks noChangeAspect="1" noChangeArrowheads="1"/>
          </p:cNvPicPr>
          <p:nvPr/>
        </p:nvPicPr>
        <p:blipFill>
          <a:blip r:embed="rId2" cstate="email">
            <a:clrChange>
              <a:clrFrom>
                <a:srgbClr val="212830"/>
              </a:clrFrom>
              <a:clrTo>
                <a:srgbClr val="212830">
                  <a:alpha val="0"/>
                </a:srgbClr>
              </a:clrTo>
            </a:clrChange>
          </a:blip>
          <a:srcRect/>
          <a:stretch>
            <a:fillRect/>
          </a:stretch>
        </p:blipFill>
        <p:spPr bwMode="auto">
          <a:xfrm>
            <a:off x="228599" y="0"/>
            <a:ext cx="8610601" cy="6866803"/>
          </a:xfrm>
          <a:prstGeom prst="rect">
            <a:avLst/>
          </a:prstGeom>
          <a:noFill/>
          <a:ln w="9525">
            <a:noFill/>
            <a:miter lim="800000"/>
            <a:headEnd/>
            <a:tailEnd/>
          </a:ln>
          <a:effectLst/>
        </p:spPr>
      </p:pic>
      <p:sp>
        <p:nvSpPr>
          <p:cNvPr id="5" name="Rectangle 4"/>
          <p:cNvSpPr/>
          <p:nvPr/>
        </p:nvSpPr>
        <p:spPr>
          <a:xfrm rot="20532871">
            <a:off x="5294643" y="2288018"/>
            <a:ext cx="3161733" cy="3810000"/>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0256395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pic>
        <p:nvPicPr>
          <p:cNvPr id="3076" name="Picture 4" descr="https://lh4.googleusercontent.com/-QUO9R47J0Lg/UhPkxo9_CnI/AAAAAAAArxA/vMDqF5CtJpk/w1124-h749-no/IMG_0581ch.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 y="12780"/>
            <a:ext cx="9157854" cy="610252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3" name="Rectangle 2"/>
          <p:cNvSpPr/>
          <p:nvPr/>
        </p:nvSpPr>
        <p:spPr>
          <a:xfrm>
            <a:off x="228600" y="152400"/>
            <a:ext cx="2881110" cy="584775"/>
          </a:xfrm>
          <a:prstGeom prst="rect">
            <a:avLst/>
          </a:prstGeom>
        </p:spPr>
        <p:txBody>
          <a:bodyPr wrap="none">
            <a:spAutoFit/>
          </a:bodyPr>
          <a:lstStyle/>
          <a:p>
            <a:r>
              <a:rPr lang="en-US" sz="3200" dirty="0" smtClean="0"/>
              <a:t>August 16, 2013</a:t>
            </a:r>
            <a:endParaRPr lang="en-US" sz="32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6543410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pic>
        <p:nvPicPr>
          <p:cNvPr id="3" name="Picture 2"/>
          <p:cNvPicPr>
            <a:picLocks noChangeAspect="1" noChangeArrowheads="1"/>
          </p:cNvPicPr>
          <p:nvPr/>
        </p:nvPicPr>
        <p:blipFill>
          <a:blip r:embed="rId2" cstate="email">
            <a:clrChange>
              <a:clrFrom>
                <a:srgbClr val="212830"/>
              </a:clrFrom>
              <a:clrTo>
                <a:srgbClr val="212830">
                  <a:alpha val="0"/>
                </a:srgbClr>
              </a:clrTo>
            </a:clrChange>
          </a:blip>
          <a:srcRect/>
          <a:stretch>
            <a:fillRect/>
          </a:stretch>
        </p:blipFill>
        <p:spPr bwMode="auto">
          <a:xfrm>
            <a:off x="228599" y="0"/>
            <a:ext cx="8610601" cy="6866803"/>
          </a:xfrm>
          <a:prstGeom prst="rect">
            <a:avLst/>
          </a:prstGeom>
          <a:noFill/>
          <a:ln w="9525">
            <a:noFill/>
            <a:miter lim="800000"/>
            <a:headEnd/>
            <a:tailEnd/>
          </a:ln>
          <a:effectLst/>
        </p:spPr>
      </p:pic>
      <p:sp>
        <p:nvSpPr>
          <p:cNvPr id="5" name="Rectangle 4"/>
          <p:cNvSpPr/>
          <p:nvPr/>
        </p:nvSpPr>
        <p:spPr>
          <a:xfrm>
            <a:off x="838200" y="2590800"/>
            <a:ext cx="3695699" cy="3810000"/>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9777109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a:t>
            </a:r>
            <a:endParaRPr lang="en-US" dirty="0"/>
          </a:p>
        </p:txBody>
      </p:sp>
      <p:sp>
        <p:nvSpPr>
          <p:cNvPr id="3" name="Content Placeholder 2"/>
          <p:cNvSpPr>
            <a:spLocks noGrp="1"/>
          </p:cNvSpPr>
          <p:nvPr>
            <p:ph idx="1"/>
          </p:nvPr>
        </p:nvSpPr>
        <p:spPr/>
        <p:txBody>
          <a:bodyPr/>
          <a:lstStyle/>
          <a:p>
            <a:r>
              <a:rPr lang="en-US" dirty="0" smtClean="0"/>
              <a:t>Creates solutions to real world problems and works with partner organizations to deploy the new technologies</a:t>
            </a:r>
          </a:p>
          <a:p>
            <a:r>
              <a:rPr lang="en-US" dirty="0" smtClean="0"/>
              <a:t>Has developed technologies with potential to improve the quality of life for millions</a:t>
            </a:r>
          </a:p>
          <a:p>
            <a:r>
              <a:rPr lang="en-US" dirty="0" smtClean="0"/>
              <a:t>Creates an international collaborative network of organizations</a:t>
            </a:r>
          </a:p>
          <a:p>
            <a:r>
              <a:rPr lang="en-US" dirty="0" smtClean="0"/>
              <a:t>Creates a problem based learning environment for Cornell students</a:t>
            </a:r>
          </a:p>
          <a:p>
            <a:endParaRPr lang="en-US" dirty="0" smtClean="0"/>
          </a:p>
          <a:p>
            <a:endParaRPr lang="en-US" dirty="0"/>
          </a:p>
        </p:txBody>
      </p:sp>
      <p:sp>
        <p:nvSpPr>
          <p:cNvPr id="4" name="TextBox 3"/>
          <p:cNvSpPr txBox="1"/>
          <p:nvPr/>
        </p:nvSpPr>
        <p:spPr>
          <a:xfrm>
            <a:off x="5826004" y="3638574"/>
            <a:ext cx="331465" cy="483285"/>
          </a:xfrm>
          <a:prstGeom prst="rect">
            <a:avLst/>
          </a:prstGeom>
          <a:solidFill>
            <a:schemeClr val="bg1"/>
          </a:solidFill>
        </p:spPr>
        <p:txBody>
          <a:bodyPr wrap="none" rtlCol="0">
            <a:spAutoFit/>
          </a:bodyPr>
          <a:lstStyle/>
          <a:p>
            <a:r>
              <a:rPr lang="en-US" sz="3200" dirty="0" smtClean="0">
                <a:latin typeface="+mn-lt"/>
              </a:rPr>
              <a:t>b</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42046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descr="https://lh4.googleusercontent.com/-0HX-tDDjeVM/UhPkpIYPsyI/AAAAAAAArww/81WOteqHA1A/w1124-h749-no/IMG_0579cf.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 y="1"/>
            <a:ext cx="10291577" cy="6858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6119253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AguaClara Network</a:t>
            </a:r>
            <a:endParaRPr lang="en-US"/>
          </a:p>
        </p:txBody>
      </p:sp>
      <p:grpSp>
        <p:nvGrpSpPr>
          <p:cNvPr id="3" name="Group 24"/>
          <p:cNvGrpSpPr/>
          <p:nvPr/>
        </p:nvGrpSpPr>
        <p:grpSpPr>
          <a:xfrm>
            <a:off x="381000" y="2644914"/>
            <a:ext cx="8686800" cy="763101"/>
            <a:chOff x="381000" y="2656135"/>
            <a:chExt cx="8686800" cy="763101"/>
          </a:xfrm>
        </p:grpSpPr>
        <p:sp>
          <p:nvSpPr>
            <p:cNvPr id="10" name="TextBox 9"/>
            <p:cNvSpPr txBox="1"/>
            <p:nvPr/>
          </p:nvSpPr>
          <p:spPr>
            <a:xfrm>
              <a:off x="2514600" y="2656135"/>
              <a:ext cx="6553200" cy="707886"/>
            </a:xfrm>
            <a:prstGeom prst="rect">
              <a:avLst/>
            </a:prstGeom>
            <a:noFill/>
          </p:spPr>
          <p:txBody>
            <a:bodyPr wrap="square" rtlCol="0" anchor="ctr">
              <a:spAutoFit/>
            </a:bodyPr>
            <a:lstStyle/>
            <a:p>
              <a:r>
                <a:rPr lang="en-US" sz="2000" dirty="0" smtClean="0"/>
                <a:t>Technology Transfer, quality assurance, consulting services, and technical assistance for the implementation partners</a:t>
              </a:r>
            </a:p>
          </p:txBody>
        </p:sp>
        <p:sp>
          <p:nvSpPr>
            <p:cNvPr id="5" name="Rounded Rectangle 4">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AguaClara LLC</a:t>
              </a:r>
            </a:p>
          </p:txBody>
        </p:sp>
      </p:grpSp>
      <p:grpSp>
        <p:nvGrpSpPr>
          <p:cNvPr id="6" name="Group 25"/>
          <p:cNvGrpSpPr/>
          <p:nvPr/>
        </p:nvGrpSpPr>
        <p:grpSpPr>
          <a:xfrm>
            <a:off x="381000" y="3770650"/>
            <a:ext cx="8051469" cy="769441"/>
            <a:chOff x="381000" y="3770650"/>
            <a:chExt cx="8051469" cy="769441"/>
          </a:xfrm>
        </p:grpSpPr>
        <p:sp>
          <p:nvSpPr>
            <p:cNvPr id="11" name="TextBox 10"/>
            <p:cNvSpPr txBox="1"/>
            <p:nvPr/>
          </p:nvSpPr>
          <p:spPr>
            <a:xfrm>
              <a:off x="2492188" y="3770650"/>
              <a:ext cx="5940281" cy="707886"/>
            </a:xfrm>
            <a:prstGeom prst="rect">
              <a:avLst/>
            </a:prstGeom>
            <a:noFill/>
          </p:spPr>
          <p:txBody>
            <a:bodyPr wrap="none" rtlCol="0" anchor="ctr">
              <a:spAutoFit/>
            </a:bodyPr>
            <a:lstStyle/>
            <a:p>
              <a:r>
                <a:rPr lang="en-US" sz="2000" dirty="0" smtClean="0"/>
                <a:t>Design/Build/Operate/Train/Transfer</a:t>
              </a:r>
            </a:p>
            <a:p>
              <a:r>
                <a:rPr lang="en-US" sz="2000" dirty="0" smtClean="0"/>
                <a:t>Provide ongoing technical assistance for Water Boards</a:t>
              </a:r>
            </a:p>
          </p:txBody>
        </p:sp>
        <p:sp>
          <p:nvSpPr>
            <p:cNvPr id="7" name="Rounded Rectangle 6">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Implementation Partners</a:t>
              </a:r>
              <a:endParaRPr lang="en-US" sz="1600" dirty="0">
                <a:solidFill>
                  <a:schemeClr val="tx2"/>
                </a:solidFill>
              </a:endParaRPr>
            </a:p>
          </p:txBody>
        </p:sp>
      </p:grpSp>
      <p:grpSp>
        <p:nvGrpSpPr>
          <p:cNvPr id="8" name="Group 26"/>
          <p:cNvGrpSpPr/>
          <p:nvPr/>
        </p:nvGrpSpPr>
        <p:grpSpPr>
          <a:xfrm>
            <a:off x="381000" y="4929426"/>
            <a:ext cx="8382000" cy="731520"/>
            <a:chOff x="381000" y="4929426"/>
            <a:chExt cx="8382000" cy="731520"/>
          </a:xfrm>
        </p:grpSpPr>
        <p:sp>
          <p:nvSpPr>
            <p:cNvPr id="12" name="Rectangle 11"/>
            <p:cNvSpPr/>
            <p:nvPr/>
          </p:nvSpPr>
          <p:spPr>
            <a:xfrm>
              <a:off x="2514600" y="4930914"/>
              <a:ext cx="6248400" cy="707886"/>
            </a:xfrm>
            <a:prstGeom prst="rect">
              <a:avLst/>
            </a:prstGeom>
          </p:spPr>
          <p:txBody>
            <a:bodyPr wrap="square" anchor="ctr">
              <a:spAutoFit/>
            </a:bodyPr>
            <a:lstStyle/>
            <a:p>
              <a:r>
                <a:rPr lang="en-US" sz="2000" dirty="0" smtClean="0"/>
                <a:t>Own, operate, maintain their water system. Monitor and upload performance data.</a:t>
              </a:r>
            </a:p>
          </p:txBody>
        </p:sp>
        <p:sp>
          <p:nvSpPr>
            <p:cNvPr id="9" name="Rounded Rectangle 8">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tx2"/>
                  </a:solidFill>
                </a:rPr>
                <a:t>Water boards</a:t>
              </a:r>
              <a:endParaRPr lang="en-US" sz="1600">
                <a:solidFill>
                  <a:schemeClr val="tx2"/>
                </a:solidFill>
              </a:endParaRPr>
            </a:p>
          </p:txBody>
        </p:sp>
      </p:grpSp>
      <p:grpSp>
        <p:nvGrpSpPr>
          <p:cNvPr id="16" name="Group 27"/>
          <p:cNvGrpSpPr/>
          <p:nvPr/>
        </p:nvGrpSpPr>
        <p:grpSpPr>
          <a:xfrm>
            <a:off x="381000" y="6050280"/>
            <a:ext cx="7598173" cy="731520"/>
            <a:chOff x="381000" y="6050280"/>
            <a:chExt cx="7598173" cy="731520"/>
          </a:xfrm>
        </p:grpSpPr>
        <p:sp>
          <p:nvSpPr>
            <p:cNvPr id="13" name="Rounded Rectangle 12">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Community Members</a:t>
              </a:r>
              <a:endParaRPr lang="en-US" sz="1600" dirty="0">
                <a:solidFill>
                  <a:schemeClr val="tx2"/>
                </a:solidFill>
              </a:endParaRPr>
            </a:p>
          </p:txBody>
        </p:sp>
        <p:sp>
          <p:nvSpPr>
            <p:cNvPr id="14" name="Rectangle 13"/>
            <p:cNvSpPr/>
            <p:nvPr/>
          </p:nvSpPr>
          <p:spPr>
            <a:xfrm>
              <a:off x="2514600" y="6229290"/>
              <a:ext cx="5464573" cy="400110"/>
            </a:xfrm>
            <a:prstGeom prst="rect">
              <a:avLst/>
            </a:prstGeom>
          </p:spPr>
          <p:txBody>
            <a:bodyPr wrap="none" anchor="ctr">
              <a:spAutoFit/>
            </a:bodyPr>
            <a:lstStyle/>
            <a:p>
              <a:r>
                <a:rPr lang="en-US" sz="2000" dirty="0" smtClean="0">
                  <a:latin typeface="+mn-lt"/>
                </a:rPr>
                <a:t>Conserve water, drink safe water, and pay the tariff</a:t>
              </a:r>
              <a:endParaRPr lang="en-US" sz="2000" dirty="0">
                <a:latin typeface="+mn-lt"/>
              </a:endParaRPr>
            </a:p>
          </p:txBody>
        </p:sp>
      </p:grpSp>
      <p:grpSp>
        <p:nvGrpSpPr>
          <p:cNvPr id="17" name="Group 23"/>
          <p:cNvGrpSpPr/>
          <p:nvPr/>
        </p:nvGrpSpPr>
        <p:grpSpPr>
          <a:xfrm>
            <a:off x="381000" y="1417022"/>
            <a:ext cx="7105859" cy="881360"/>
            <a:chOff x="381000" y="1417022"/>
            <a:chExt cx="7105859" cy="881360"/>
          </a:xfrm>
        </p:grpSpPr>
        <p:sp>
          <p:nvSpPr>
            <p:cNvPr id="4" name="Rounded Rectangle 3">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1"/>
                  </a:solidFill>
                </a:rPr>
                <a:t>Cornell U</a:t>
              </a:r>
            </a:p>
            <a:p>
              <a:pPr algn="ctr"/>
              <a:r>
                <a:rPr lang="en-US" sz="1600" smtClean="0">
                  <a:solidFill>
                    <a:schemeClr val="bg1"/>
                  </a:solidFill>
                </a:rPr>
                <a:t>AguaClara R&amp;D</a:t>
              </a:r>
            </a:p>
          </p:txBody>
        </p:sp>
        <p:sp>
          <p:nvSpPr>
            <p:cNvPr id="15" name="Rectangle 14"/>
            <p:cNvSpPr/>
            <p:nvPr/>
          </p:nvSpPr>
          <p:spPr>
            <a:xfrm>
              <a:off x="2514600" y="1417022"/>
              <a:ext cx="4972259" cy="881360"/>
            </a:xfrm>
            <a:prstGeom prst="rect">
              <a:avLst/>
            </a:prstGeom>
          </p:spPr>
          <p:txBody>
            <a:bodyPr wrap="none" anchor="ctr">
              <a:noAutofit/>
            </a:bodyPr>
            <a:lstStyle/>
            <a:p>
              <a:r>
                <a:rPr lang="en-US" sz="2000" dirty="0" smtClean="0">
                  <a:latin typeface="+mn-lt"/>
                </a:rPr>
                <a:t>Investigation, innovation, education, and design</a:t>
              </a:r>
              <a:endParaRPr lang="en-US" sz="2000" dirty="0">
                <a:latin typeface="+mn-lt"/>
              </a:endParaRPr>
            </a:p>
          </p:txBody>
        </p: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280493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7"/>
                                        </p:tgtEl>
                                        <p:attrNameLst>
                                          <p:attrName>style.opacity</p:attrName>
                                        </p:attrNameLst>
                                      </p:cBhvr>
                                      <p:to>
                                        <p:strVal val="0.5"/>
                                      </p:to>
                                    </p:set>
                                    <p:animEffect filter="image" prLst="opacity: 0.5">
                                      <p:cBhvr rctx="IE">
                                        <p:cTn id="11" dur="indefinite"/>
                                        <p:tgtEl>
                                          <p:spTgt spid="17"/>
                                        </p:tgtEl>
                                      </p:cBhvr>
                                    </p:animEffect>
                                  </p:childTnLst>
                                </p:cTn>
                              </p:par>
                              <p:par>
                                <p:cTn id="12" presetID="1"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3"/>
                                        </p:tgtEl>
                                        <p:attrNameLst>
                                          <p:attrName>style.opacity</p:attrName>
                                        </p:attrNameLst>
                                      </p:cBhvr>
                                      <p:to>
                                        <p:strVal val="0.5"/>
                                      </p:to>
                                    </p:set>
                                    <p:animEffect filter="image" prLst="opacity: 0.5">
                                      <p:cBhvr rctx="IE">
                                        <p:cTn id="18" dur="indefinite"/>
                                        <p:tgtEl>
                                          <p:spTgt spid="3"/>
                                        </p:tgtEl>
                                      </p:cBhvr>
                                    </p:animEffec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6"/>
                                        </p:tgtEl>
                                        <p:attrNameLst>
                                          <p:attrName>style.opacity</p:attrName>
                                        </p:attrNameLst>
                                      </p:cBhvr>
                                      <p:to>
                                        <p:strVal val="0.5"/>
                                      </p:to>
                                    </p:set>
                                    <p:animEffect filter="image" prLst="opacity: 0.5">
                                      <p:cBhvr rctx="IE">
                                        <p:cTn id="25" dur="indefinite"/>
                                        <p:tgtEl>
                                          <p:spTgt spid="6"/>
                                        </p:tgtEl>
                                      </p:cBhvr>
                                    </p:animEffect>
                                  </p:childTnLst>
                                </p:cTn>
                              </p:par>
                              <p:par>
                                <p:cTn id="26" presetID="1"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9" presetClass="emph" presetSubtype="0" nodeType="clickEffect">
                                  <p:stCondLst>
                                    <p:cond delay="0"/>
                                  </p:stCondLst>
                                  <p:childTnLst>
                                    <p:set>
                                      <p:cBhvr rctx="PPT">
                                        <p:cTn id="31" dur="indefinite"/>
                                        <p:tgtEl>
                                          <p:spTgt spid="8"/>
                                        </p:tgtEl>
                                        <p:attrNameLst>
                                          <p:attrName>style.opacity</p:attrName>
                                        </p:attrNameLst>
                                      </p:cBhvr>
                                      <p:to>
                                        <p:strVal val="0.5"/>
                                      </p:to>
                                    </p:set>
                                    <p:animEffect filter="image" prLst="opacity: 0.5">
                                      <p:cBhvr rctx="IE">
                                        <p:cTn id="32" dur="indefinite"/>
                                        <p:tgtEl>
                                          <p:spTgt spid="8"/>
                                        </p:tgtEl>
                                      </p:cBhvr>
                                    </p:animEffect>
                                  </p:childTnLst>
                                </p:cTn>
                              </p:par>
                              <p:par>
                                <p:cTn id="33" presetID="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Circular Arrow 12"/>
          <p:cNvSpPr/>
          <p:nvPr/>
        </p:nvSpPr>
        <p:spPr bwMode="auto">
          <a:xfrm flipH="1">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 name="5-Point Star 10"/>
          <p:cNvSpPr/>
          <p:nvPr/>
        </p:nvSpPr>
        <p:spPr bwMode="auto">
          <a:xfrm rot="5400000">
            <a:off x="3534936" y="1799064"/>
            <a:ext cx="4343400" cy="4555273"/>
          </a:xfrm>
          <a:prstGeom prst="star5">
            <a:avLst/>
          </a:prstGeom>
          <a:solidFill>
            <a:srgbClr val="DDE14B"/>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2" name="Circular Arrow 11"/>
          <p:cNvSpPr/>
          <p:nvPr/>
        </p:nvSpPr>
        <p:spPr bwMode="auto">
          <a:xfrm>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 name="Title 1"/>
          <p:cNvSpPr>
            <a:spLocks noGrp="1"/>
          </p:cNvSpPr>
          <p:nvPr>
            <p:ph type="title"/>
          </p:nvPr>
        </p:nvSpPr>
        <p:spPr/>
        <p:txBody>
          <a:bodyPr/>
          <a:lstStyle/>
          <a:p>
            <a:r>
              <a:rPr lang="en-US" sz="3200" dirty="0" smtClean="0"/>
              <a:t>Sharing understanding, feedback, and innovation</a:t>
            </a:r>
            <a:endParaRPr lang="en-US" sz="3200" dirty="0"/>
          </a:p>
        </p:txBody>
      </p:sp>
      <p:sp>
        <p:nvSpPr>
          <p:cNvPr id="3" name="Rounded Rectangle 2">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AguaClara LLC</a:t>
            </a:r>
          </a:p>
        </p:txBody>
      </p:sp>
      <p:sp>
        <p:nvSpPr>
          <p:cNvPr id="4" name="Rounded Rectangle 3">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tx2"/>
                </a:solidFill>
              </a:rPr>
              <a:t>Implementation Partners</a:t>
            </a:r>
            <a:endParaRPr lang="en-US" sz="1600">
              <a:solidFill>
                <a:schemeClr val="tx2"/>
              </a:solidFill>
            </a:endParaRPr>
          </a:p>
        </p:txBody>
      </p:sp>
      <p:sp>
        <p:nvSpPr>
          <p:cNvPr id="5" name="Rounded Rectangle 4">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Water Boards</a:t>
            </a:r>
            <a:endParaRPr lang="en-US" sz="1600" dirty="0">
              <a:solidFill>
                <a:schemeClr val="tx2"/>
              </a:solidFill>
            </a:endParaRPr>
          </a:p>
        </p:txBody>
      </p:sp>
      <p:sp>
        <p:nvSpPr>
          <p:cNvPr id="6" name="Rounded Rectangle 5">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Community Members</a:t>
            </a:r>
            <a:endParaRPr lang="en-US" sz="1600" dirty="0">
              <a:solidFill>
                <a:schemeClr val="tx2"/>
              </a:solidFill>
            </a:endParaRPr>
          </a:p>
        </p:txBody>
      </p:sp>
      <p:sp>
        <p:nvSpPr>
          <p:cNvPr id="7" name="Rounded Rectangle 6">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1"/>
                </a:solidFill>
              </a:rPr>
              <a:t>Cornell U</a:t>
            </a:r>
          </a:p>
          <a:p>
            <a:pPr algn="ctr"/>
            <a:r>
              <a:rPr lang="en-US" sz="1600" smtClean="0">
                <a:solidFill>
                  <a:schemeClr val="bg1"/>
                </a:solidFill>
              </a:rPr>
              <a:t>AguaClara R&amp;D</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58659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3.33333E-6 -2.96296E-6 L 0.23333 0.50718 " pathEditMode="relative" rAng="0" ptsTypes="AA">
                                      <p:cBhvr>
                                        <p:cTn id="6" dur="2000" fill="hold"/>
                                        <p:tgtEl>
                                          <p:spTgt spid="7"/>
                                        </p:tgtEl>
                                        <p:attrNameLst>
                                          <p:attrName>ppt_x</p:attrName>
                                          <p:attrName>ppt_y</p:attrName>
                                        </p:attrNameLst>
                                      </p:cBhvr>
                                      <p:rCtr x="11700" y="25300"/>
                                    </p:animMotion>
                                  </p:childTnLst>
                                </p:cTn>
                              </p:par>
                              <p:par>
                                <p:cTn id="7" presetID="63" presetClass="path" presetSubtype="0" accel="50000" decel="50000" fill="hold" grpId="0" nodeType="withEffect">
                                  <p:stCondLst>
                                    <p:cond delay="0"/>
                                  </p:stCondLst>
                                  <p:childTnLst>
                                    <p:animMotion origin="layout" path="M 3.33333E-6 1.11111E-6 L 0.23333 -0.04514 " pathEditMode="relative" rAng="0" ptsTypes="AA">
                                      <p:cBhvr>
                                        <p:cTn id="8" dur="2000" fill="hold"/>
                                        <p:tgtEl>
                                          <p:spTgt spid="3"/>
                                        </p:tgtEl>
                                        <p:attrNameLst>
                                          <p:attrName>ppt_x</p:attrName>
                                          <p:attrName>ppt_y</p:attrName>
                                        </p:attrNameLst>
                                      </p:cBhvr>
                                      <p:rCtr x="11700" y="-2300"/>
                                    </p:animMotion>
                                  </p:childTnLst>
                                </p:cTn>
                              </p:par>
                              <p:par>
                                <p:cTn id="9" presetID="63" presetClass="path" presetSubtype="0" accel="50000" decel="50000" fill="hold" grpId="0" nodeType="withEffect">
                                  <p:stCondLst>
                                    <p:cond delay="0"/>
                                  </p:stCondLst>
                                  <p:childTnLst>
                                    <p:animMotion origin="layout" path="M 3.33333E-6 -4.81481E-6 L 0.54166 -0.33078 " pathEditMode="relative" rAng="0" ptsTypes="AA">
                                      <p:cBhvr>
                                        <p:cTn id="10" dur="2000" fill="hold"/>
                                        <p:tgtEl>
                                          <p:spTgt spid="4"/>
                                        </p:tgtEl>
                                        <p:attrNameLst>
                                          <p:attrName>ppt_x</p:attrName>
                                          <p:attrName>ppt_y</p:attrName>
                                        </p:attrNameLst>
                                      </p:cBhvr>
                                      <p:rCtr x="27100" y="-16600"/>
                                    </p:animMotion>
                                  </p:childTnLst>
                                </p:cTn>
                              </p:par>
                              <p:par>
                                <p:cTn id="11" presetID="63" presetClass="path" presetSubtype="0" accel="50000" decel="50000" fill="hold" grpId="0" nodeType="withEffect">
                                  <p:stCondLst>
                                    <p:cond delay="0"/>
                                  </p:stCondLst>
                                  <p:childTnLst>
                                    <p:animMotion origin="layout" path="M 3.33333E-6 -7.40741E-7 L 0.73333 -0.17199 " pathEditMode="relative" rAng="0" ptsTypes="AA">
                                      <p:cBhvr>
                                        <p:cTn id="12" dur="2000" fill="hold"/>
                                        <p:tgtEl>
                                          <p:spTgt spid="5"/>
                                        </p:tgtEl>
                                        <p:attrNameLst>
                                          <p:attrName>ppt_x</p:attrName>
                                          <p:attrName>ppt_y</p:attrName>
                                        </p:attrNameLst>
                                      </p:cBhvr>
                                      <p:rCtr x="36700" y="-8600"/>
                                    </p:animMotion>
                                  </p:childTnLst>
                                </p:cTn>
                              </p:par>
                              <p:par>
                                <p:cTn id="13" presetID="63" presetClass="path" presetSubtype="0" accel="50000" decel="50000" fill="hold" grpId="0" nodeType="withEffect">
                                  <p:stCondLst>
                                    <p:cond delay="0"/>
                                  </p:stCondLst>
                                  <p:childTnLst>
                                    <p:animMotion origin="layout" path="M 3.33333E-6 3.33333E-6 L 0.54166 -0.02431 " pathEditMode="relative" rAng="0" ptsTypes="AA">
                                      <p:cBhvr>
                                        <p:cTn id="14" dur="2000" fill="hold"/>
                                        <p:tgtEl>
                                          <p:spTgt spid="6"/>
                                        </p:tgtEl>
                                        <p:attrNameLst>
                                          <p:attrName>ppt_x</p:attrName>
                                          <p:attrName>ppt_y</p:attrName>
                                        </p:attrNameLst>
                                      </p:cBhvr>
                                      <p:rCtr x="27100" y="-1200"/>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2000"/>
                                        <p:tgtEl>
                                          <p:spTgt spid="11"/>
                                        </p:tgtEl>
                                      </p:cBhvr>
                                    </p:animEffect>
                                    <p:set>
                                      <p:cBhvr>
                                        <p:cTn id="23" dur="1" fill="hold">
                                          <p:stCondLst>
                                            <p:cond delay="1999"/>
                                          </p:stCondLst>
                                        </p:cTn>
                                        <p:tgtEl>
                                          <p:spTgt spid="11"/>
                                        </p:tgtEl>
                                        <p:attrNameLst>
                                          <p:attrName>style.visibility</p:attrName>
                                        </p:attrNameLst>
                                      </p:cBhvr>
                                      <p:to>
                                        <p:strVal val="hidden"/>
                                      </p:to>
                                    </p:set>
                                  </p:childTnLst>
                                </p:cTn>
                              </p:par>
                              <p:par>
                                <p:cTn id="24" presetID="1"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8" presetClass="emph" presetSubtype="0" repeatCount="indefinite" fill="hold" grpId="0" nodeType="withEffect">
                                  <p:stCondLst>
                                    <p:cond delay="0"/>
                                  </p:stCondLst>
                                  <p:endCondLst>
                                    <p:cond evt="onNext" delay="0">
                                      <p:tgtEl>
                                        <p:sldTgt/>
                                      </p:tgtEl>
                                    </p:cond>
                                  </p:endCondLst>
                                  <p:childTnLst>
                                    <p:animRot by="21600000">
                                      <p:cBhvr>
                                        <p:cTn id="27" dur="2000" fill="hold"/>
                                        <p:tgtEl>
                                          <p:spTgt spid="1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par>
                                <p:cTn id="33" presetID="1" presetClass="entr" presetSubtype="0" fill="hold" grpId="1"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8" presetClass="emph" presetSubtype="0" repeatCount="indefinite" fill="hold" grpId="0" nodeType="withEffect">
                                  <p:stCondLst>
                                    <p:cond delay="0"/>
                                  </p:stCondLst>
                                  <p:endCondLst>
                                    <p:cond evt="onNext" delay="0">
                                      <p:tgtEl>
                                        <p:sldTgt/>
                                      </p:tgtEl>
                                    </p:cond>
                                  </p:endCondLst>
                                  <p:childTnLst>
                                    <p:animRot by="-21600000">
                                      <p:cBhvr>
                                        <p:cTn id="36"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1" grpId="0" animBg="1"/>
      <p:bldP spid="11" grpId="1" animBg="1"/>
      <p:bldP spid="12" grpId="0" animBg="1"/>
      <p:bldP spid="12" grpId="1" animBg="1"/>
      <p:bldP spid="12" grpId="2" animBg="1"/>
      <p:bldP spid="3" grpId="0" animBg="1"/>
      <p:bldP spid="4" grpId="0" animBg="1"/>
      <p:bldP spid="5" grpId="0" animBg="1"/>
      <p:bldP spid="6" grpId="0" animBg="1"/>
      <p:bldP spid="7" grpId="0" animBg="1"/>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Rounded Rectangle 28">
            <a:hlinkClick r:id="rId3"/>
          </p:cNvPr>
          <p:cNvSpPr/>
          <p:nvPr/>
        </p:nvSpPr>
        <p:spPr>
          <a:xfrm>
            <a:off x="5943600" y="3276600"/>
            <a:ext cx="2743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Capstone Design Course</a:t>
            </a:r>
          </a:p>
          <a:p>
            <a:pPr algn="ctr"/>
            <a:r>
              <a:rPr lang="en-US" dirty="0" smtClean="0">
                <a:solidFill>
                  <a:schemeClr val="tx2"/>
                </a:solidFill>
              </a:rPr>
              <a:t>CEE 4540: Sustainable Municipal Drinking Water Treatment</a:t>
            </a:r>
          </a:p>
        </p:txBody>
      </p:sp>
      <p:grpSp>
        <p:nvGrpSpPr>
          <p:cNvPr id="2" name="Group 51"/>
          <p:cNvGrpSpPr/>
          <p:nvPr/>
        </p:nvGrpSpPr>
        <p:grpSpPr>
          <a:xfrm>
            <a:off x="381000" y="1905000"/>
            <a:ext cx="4876800" cy="4076700"/>
            <a:chOff x="0" y="1981200"/>
            <a:chExt cx="4876800" cy="4076700"/>
          </a:xfrm>
        </p:grpSpPr>
        <p:sp>
          <p:nvSpPr>
            <p:cNvPr id="39" name="Rounded Rectangle 38"/>
            <p:cNvSpPr/>
            <p:nvPr/>
          </p:nvSpPr>
          <p:spPr>
            <a:xfrm>
              <a:off x="0" y="1981200"/>
              <a:ext cx="4876800" cy="4076700"/>
            </a:xfrm>
            <a:prstGeom prst="roundRect">
              <a:avLst>
                <a:gd name="adj" fmla="val 12271"/>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nvGrpSpPr>
            <p:cNvPr id="3" name="Group 48"/>
            <p:cNvGrpSpPr/>
            <p:nvPr/>
          </p:nvGrpSpPr>
          <p:grpSpPr>
            <a:xfrm>
              <a:off x="304800" y="2743200"/>
              <a:ext cx="4267200" cy="3200400"/>
              <a:chOff x="1371600" y="2743200"/>
              <a:chExt cx="4267200" cy="3200400"/>
            </a:xfrm>
          </p:grpSpPr>
          <p:sp>
            <p:nvSpPr>
              <p:cNvPr id="28" name="Rounded Rectangle 27"/>
              <p:cNvSpPr/>
              <p:nvPr/>
            </p:nvSpPr>
            <p:spPr>
              <a:xfrm>
                <a:off x="1371600" y="4114800"/>
                <a:ext cx="2514600" cy="18288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Project Based Courses</a:t>
                </a:r>
              </a:p>
              <a:p>
                <a:pPr algn="ctr"/>
                <a:r>
                  <a:rPr lang="en-US" dirty="0" smtClean="0">
                    <a:solidFill>
                      <a:schemeClr val="tx2"/>
                    </a:solidFill>
                  </a:rPr>
                  <a:t>AguaClara: Sustainable Water Supply Project*</a:t>
                </a:r>
              </a:p>
              <a:p>
                <a:pPr algn="ctr"/>
                <a:r>
                  <a:rPr lang="en-US" dirty="0" smtClean="0">
                    <a:solidFill>
                      <a:schemeClr val="tx2"/>
                    </a:solidFill>
                    <a:hlinkClick r:id="rId4"/>
                  </a:rPr>
                  <a:t>CEE 2550</a:t>
                </a:r>
                <a:endParaRPr lang="en-US" dirty="0" smtClean="0">
                  <a:solidFill>
                    <a:schemeClr val="tx2"/>
                  </a:solidFill>
                </a:endParaRPr>
              </a:p>
              <a:p>
                <a:pPr algn="ctr"/>
                <a:r>
                  <a:rPr lang="en-US" dirty="0" smtClean="0">
                    <a:solidFill>
                      <a:schemeClr val="tx2"/>
                    </a:solidFill>
                    <a:hlinkClick r:id="rId5"/>
                  </a:rPr>
                  <a:t>CEE 4550</a:t>
                </a:r>
                <a:endParaRPr lang="en-US" dirty="0" smtClean="0">
                  <a:solidFill>
                    <a:schemeClr val="tx2"/>
                  </a:solidFill>
                </a:endParaRPr>
              </a:p>
              <a:p>
                <a:pPr algn="ctr"/>
                <a:r>
                  <a:rPr lang="en-US" dirty="0" smtClean="0">
                    <a:solidFill>
                      <a:schemeClr val="tx2"/>
                    </a:solidFill>
                    <a:hlinkClick r:id="rId6"/>
                  </a:rPr>
                  <a:t>CEE 5051/5052</a:t>
                </a:r>
                <a:endParaRPr lang="en-US" dirty="0" smtClean="0">
                  <a:solidFill>
                    <a:schemeClr val="tx2"/>
                  </a:solidFill>
                </a:endParaRPr>
              </a:p>
            </p:txBody>
          </p:sp>
          <p:sp>
            <p:nvSpPr>
              <p:cNvPr id="30" name="Rounded Rectangle 29"/>
              <p:cNvSpPr/>
              <p:nvPr/>
            </p:nvSpPr>
            <p:spPr>
              <a:xfrm>
                <a:off x="1371600" y="2743200"/>
                <a:ext cx="4267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Graduate Research</a:t>
                </a:r>
              </a:p>
              <a:p>
                <a:pPr algn="ctr"/>
                <a:r>
                  <a:rPr lang="en-US" dirty="0" smtClean="0">
                    <a:solidFill>
                      <a:schemeClr val="tx2"/>
                    </a:solidFill>
                  </a:rPr>
                  <a:t>Fundamental physical chemical processes for enhanced drinking water &amp; wastewater treatment</a:t>
                </a:r>
              </a:p>
            </p:txBody>
          </p:sp>
          <p:sp>
            <p:nvSpPr>
              <p:cNvPr id="38" name="Rounded Rectangle 37">
                <a:hlinkClick r:id="rId7"/>
              </p:cNvPr>
              <p:cNvSpPr/>
              <p:nvPr/>
            </p:nvSpPr>
            <p:spPr>
              <a:xfrm>
                <a:off x="4038600" y="4114800"/>
                <a:ext cx="1600200" cy="18288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Summer Internships at Cornell</a:t>
                </a:r>
              </a:p>
            </p:txBody>
          </p:sp>
        </p:grpSp>
        <p:sp>
          <p:nvSpPr>
            <p:cNvPr id="41" name="TextBox 40">
              <a:hlinkClick r:id="rId8" action="ppaction://hlinksldjump"/>
            </p:cNvPr>
            <p:cNvSpPr txBox="1"/>
            <p:nvPr/>
          </p:nvSpPr>
          <p:spPr>
            <a:xfrm>
              <a:off x="152400" y="2133600"/>
              <a:ext cx="4627549" cy="584775"/>
            </a:xfrm>
            <a:prstGeom prst="rect">
              <a:avLst/>
            </a:prstGeom>
            <a:noFill/>
          </p:spPr>
          <p:txBody>
            <a:bodyPr wrap="none" rtlCol="0">
              <a:spAutoFit/>
            </a:bodyPr>
            <a:lstStyle/>
            <a:p>
              <a:r>
                <a:rPr lang="en-US" sz="3200" dirty="0" smtClean="0">
                  <a:latin typeface="+mn-lt"/>
                </a:rPr>
                <a:t>Research, Invent, &amp; Design</a:t>
              </a:r>
            </a:p>
          </p:txBody>
        </p:sp>
      </p:grpSp>
      <p:cxnSp>
        <p:nvCxnSpPr>
          <p:cNvPr id="42" name="Elbow Connector 11"/>
          <p:cNvCxnSpPr>
            <a:stCxn id="29" idx="1"/>
          </p:cNvCxnSpPr>
          <p:nvPr/>
        </p:nvCxnSpPr>
        <p:spPr>
          <a:xfrm rot="10800000">
            <a:off x="5257800" y="3886200"/>
            <a:ext cx="685800" cy="1588"/>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pic>
        <p:nvPicPr>
          <p:cNvPr id="66" name="Picture 4" descr="http://cdn1.iconfinder.com/data/icons/realistiK-new/128x128/apps/package_network.png"/>
          <p:cNvPicPr>
            <a:picLocks noChangeAspect="1" noChangeArrowheads="1"/>
          </p:cNvPicPr>
          <p:nvPr/>
        </p:nvPicPr>
        <p:blipFill>
          <a:blip r:embed="rId9" cstate="email"/>
          <a:srcRect/>
          <a:stretch>
            <a:fillRect/>
          </a:stretch>
        </p:blipFill>
        <p:spPr bwMode="auto">
          <a:xfrm>
            <a:off x="2667000" y="5029200"/>
            <a:ext cx="304800" cy="304800"/>
          </a:xfrm>
          <a:prstGeom prst="rect">
            <a:avLst/>
          </a:prstGeom>
          <a:noFill/>
        </p:spPr>
      </p:pic>
      <p:sp>
        <p:nvSpPr>
          <p:cNvPr id="20" name="Rounded Rectangle 19">
            <a:hlinkClick r:id="rId3"/>
          </p:cNvPr>
          <p:cNvSpPr/>
          <p:nvPr/>
        </p:nvSpPr>
        <p:spPr>
          <a:xfrm>
            <a:off x="5943600" y="4648200"/>
            <a:ext cx="2743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CEE 4560: Engineering in Context</a:t>
            </a:r>
          </a:p>
          <a:p>
            <a:pPr algn="ctr"/>
            <a:r>
              <a:rPr lang="en-US" sz="1600" dirty="0" smtClean="0">
                <a:solidFill>
                  <a:schemeClr val="tx2"/>
                </a:solidFill>
              </a:rPr>
              <a:t>2 week trip to Honduras during January intersession</a:t>
            </a:r>
          </a:p>
        </p:txBody>
      </p:sp>
      <p:cxnSp>
        <p:nvCxnSpPr>
          <p:cNvPr id="21" name="Elbow Connector 11"/>
          <p:cNvCxnSpPr>
            <a:stCxn id="20" idx="1"/>
            <a:endCxn id="39" idx="3"/>
          </p:cNvCxnSpPr>
          <p:nvPr/>
        </p:nvCxnSpPr>
        <p:spPr>
          <a:xfrm rot="10800000">
            <a:off x="5257800" y="3943350"/>
            <a:ext cx="685800" cy="1314450"/>
          </a:xfrm>
          <a:prstGeom prst="curvedConnector3">
            <a:avLst>
              <a:gd name="adj1" fmla="val 50000"/>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Elbow Connector 11"/>
          <p:cNvCxnSpPr>
            <a:stCxn id="20" idx="1"/>
            <a:endCxn id="29" idx="1"/>
          </p:cNvCxnSpPr>
          <p:nvPr/>
        </p:nvCxnSpPr>
        <p:spPr>
          <a:xfrm rot="10800000">
            <a:off x="5943600" y="3886200"/>
            <a:ext cx="12700" cy="1371600"/>
          </a:xfrm>
          <a:prstGeom prst="curvedConnector3">
            <a:avLst>
              <a:gd name="adj1" fmla="val 1800000"/>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10594" name="AutoShape 2" descr="https://mail-attachment.googleusercontent.com/attachment/?ui=2&amp;ik=4132c39bb2&amp;view=att&amp;th=1375d4c5d73b9e64&amp;attid=0.1&amp;disp=inline&amp;realattid=f_h2chvu3u0&amp;safe=1&amp;zw&amp;saduie=AG9B_P_b6rSed0nIYgcE4vMDVOjB&amp;sadet=1338383546706&amp;sads=caRhzDcn8ffiYKDKIpE6s8Ge1_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2" name="Title 31"/>
          <p:cNvSpPr>
            <a:spLocks noGrp="1"/>
          </p:cNvSpPr>
          <p:nvPr>
            <p:ph type="title"/>
          </p:nvPr>
        </p:nvSpPr>
        <p:spPr/>
        <p:txBody>
          <a:bodyPr/>
          <a:lstStyle/>
          <a:p>
            <a:r>
              <a:rPr lang="en-US" noProof="0" dirty="0" smtClean="0"/>
              <a:t>AguaClara at Cornell</a:t>
            </a:r>
          </a:p>
        </p:txBody>
      </p:sp>
      <p:sp>
        <p:nvSpPr>
          <p:cNvPr id="22" name="TextBox 21"/>
          <p:cNvSpPr txBox="1"/>
          <p:nvPr/>
        </p:nvSpPr>
        <p:spPr>
          <a:xfrm>
            <a:off x="1857500" y="6086433"/>
            <a:ext cx="1930850" cy="369332"/>
          </a:xfrm>
          <a:prstGeom prst="rect">
            <a:avLst/>
          </a:prstGeom>
          <a:noFill/>
        </p:spPr>
        <p:txBody>
          <a:bodyPr wrap="none" rtlCol="0">
            <a:spAutoFit/>
          </a:bodyPr>
          <a:lstStyle/>
          <a:p>
            <a:r>
              <a:rPr lang="en-US" dirty="0" smtClean="0">
                <a:latin typeface="+mn-lt"/>
              </a:rPr>
              <a:t>Service &amp; Learning</a:t>
            </a:r>
          </a:p>
        </p:txBody>
      </p:sp>
      <p:cxnSp>
        <p:nvCxnSpPr>
          <p:cNvPr id="25" name="Straight Arrow Connector 24"/>
          <p:cNvCxnSpPr>
            <a:stCxn id="22" idx="0"/>
            <a:endCxn id="39" idx="2"/>
          </p:cNvCxnSpPr>
          <p:nvPr/>
        </p:nvCxnSpPr>
        <p:spPr>
          <a:xfrm flipH="1" flipV="1">
            <a:off x="2819400" y="5981700"/>
            <a:ext cx="3525" cy="104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345220" y="6096000"/>
            <a:ext cx="1930850" cy="369332"/>
          </a:xfrm>
          <a:prstGeom prst="rect">
            <a:avLst/>
          </a:prstGeom>
          <a:noFill/>
        </p:spPr>
        <p:txBody>
          <a:bodyPr wrap="none" rtlCol="0">
            <a:spAutoFit/>
          </a:bodyPr>
          <a:lstStyle/>
          <a:p>
            <a:r>
              <a:rPr lang="en-US" dirty="0" smtClean="0">
                <a:latin typeface="+mn-lt"/>
              </a:rPr>
              <a:t>Learning &amp; Service</a:t>
            </a:r>
          </a:p>
        </p:txBody>
      </p:sp>
      <p:cxnSp>
        <p:nvCxnSpPr>
          <p:cNvPr id="27" name="Straight Arrow Connector 26"/>
          <p:cNvCxnSpPr>
            <a:stCxn id="26" idx="0"/>
            <a:endCxn id="20" idx="2"/>
          </p:cNvCxnSpPr>
          <p:nvPr/>
        </p:nvCxnSpPr>
        <p:spPr>
          <a:xfrm flipV="1">
            <a:off x="7310645" y="5867400"/>
            <a:ext cx="4555"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What question do you have about AguaClara?</a:t>
            </a:r>
            <a:endParaRPr lang="en-US" noProof="0" dirty="0"/>
          </a:p>
        </p:txBody>
      </p:sp>
      <p:sp>
        <p:nvSpPr>
          <p:cNvPr id="3" name="Content Placeholder 2"/>
          <p:cNvSpPr>
            <a:spLocks noGrp="1"/>
          </p:cNvSpPr>
          <p:nvPr>
            <p:ph idx="1"/>
          </p:nvPr>
        </p:nvSpPr>
        <p:spPr/>
        <p:txBody>
          <a:bodyPr/>
          <a:lstStyle/>
          <a:p>
            <a:r>
              <a:rPr lang="en-US" noProof="0" dirty="0" smtClean="0"/>
              <a:t>Individuals come up with at least 2 questions</a:t>
            </a:r>
          </a:p>
          <a:p>
            <a:r>
              <a:rPr lang="en-US" dirty="0" smtClean="0"/>
              <a:t>Teams of 3 answer each other’s questions</a:t>
            </a:r>
          </a:p>
          <a:p>
            <a:r>
              <a:rPr lang="en-US" noProof="0" dirty="0" smtClean="0"/>
              <a:t>Left over questions? </a:t>
            </a:r>
          </a:p>
          <a:p>
            <a:r>
              <a:rPr lang="en-US" noProof="0" dirty="0" smtClean="0"/>
              <a:t>We will take a few questions right now!</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 is…</a:t>
            </a:r>
            <a:endParaRPr lang="en-US" dirty="0"/>
          </a:p>
        </p:txBody>
      </p:sp>
      <p:sp>
        <p:nvSpPr>
          <p:cNvPr id="3" name="Content Placeholder 2"/>
          <p:cNvSpPr>
            <a:spLocks noGrp="1"/>
          </p:cNvSpPr>
          <p:nvPr>
            <p:ph idx="1"/>
          </p:nvPr>
        </p:nvSpPr>
        <p:spPr/>
        <p:txBody>
          <a:bodyPr/>
          <a:lstStyle/>
          <a:p>
            <a:r>
              <a:rPr lang="en-US" dirty="0" smtClean="0"/>
              <a:t>A philosophy of win/win/win for sustainability</a:t>
            </a:r>
          </a:p>
          <a:p>
            <a:r>
              <a:rPr lang="en-US" dirty="0" smtClean="0"/>
              <a:t>Human AND environment friendly</a:t>
            </a:r>
          </a:p>
          <a:p>
            <a:r>
              <a:rPr lang="en-US" dirty="0" smtClean="0"/>
              <a:t>Smart systems engineering</a:t>
            </a:r>
          </a:p>
          <a:p>
            <a:r>
              <a:rPr lang="en-US" dirty="0" smtClean="0"/>
              <a:t>Sustainable systems</a:t>
            </a:r>
          </a:p>
          <a:p>
            <a:pPr lvl="1"/>
            <a:r>
              <a:rPr lang="en-US" dirty="0" smtClean="0"/>
              <a:t>Highly valued product – willing payment of tariff</a:t>
            </a:r>
          </a:p>
          <a:p>
            <a:pPr lvl="1"/>
            <a:r>
              <a:rPr lang="en-US" dirty="0" smtClean="0"/>
              <a:t>Technical support system</a:t>
            </a:r>
          </a:p>
          <a:p>
            <a:pPr lvl="1"/>
            <a:r>
              <a:rPr lang="en-US" dirty="0" smtClean="0"/>
              <a:t>Feedback loop for continual improvements</a:t>
            </a:r>
          </a:p>
          <a:p>
            <a:r>
              <a:rPr lang="en-US" dirty="0" smtClean="0"/>
              <a:t>A third way (not lousy low tech, not hopeless high tech)</a:t>
            </a:r>
          </a:p>
          <a:p>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What is it like?</a:t>
            </a:r>
            <a:endParaRPr lang="en-US" noProof="0"/>
          </a:p>
        </p:txBody>
      </p:sp>
      <p:sp>
        <p:nvSpPr>
          <p:cNvPr id="3" name="Content Placeholder 2"/>
          <p:cNvSpPr>
            <a:spLocks noGrp="1"/>
          </p:cNvSpPr>
          <p:nvPr>
            <p:ph idx="1"/>
          </p:nvPr>
        </p:nvSpPr>
        <p:spPr>
          <a:xfrm>
            <a:off x="457200" y="1600200"/>
            <a:ext cx="3505200" cy="4525963"/>
          </a:xfrm>
        </p:spPr>
        <p:txBody>
          <a:bodyPr/>
          <a:lstStyle/>
          <a:p>
            <a:r>
              <a:rPr lang="en-US" noProof="0" smtClean="0"/>
              <a:t>To wash dishes, clothing, children?</a:t>
            </a:r>
          </a:p>
          <a:p>
            <a:r>
              <a:rPr lang="en-US" noProof="0" smtClean="0"/>
              <a:t>To try to keep your children healthy when the water is full of pathogens?</a:t>
            </a:r>
            <a:endParaRPr lang="en-US" noProof="0"/>
          </a:p>
        </p:txBody>
      </p:sp>
      <p:pic>
        <p:nvPicPr>
          <p:cNvPr id="4" name="Picture 3" descr="F:\DCIM\101MSDCF\DSC01685.JPG"/>
          <p:cNvPicPr/>
          <p:nvPr/>
        </p:nvPicPr>
        <p:blipFill>
          <a:blip r:embed="rId2" cstate="email"/>
          <a:srcRect/>
          <a:stretch>
            <a:fillRect/>
          </a:stretch>
        </p:blipFill>
        <p:spPr bwMode="auto">
          <a:xfrm>
            <a:off x="4191000" y="1600200"/>
            <a:ext cx="4267200" cy="4267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5954" name="Picture 2"/>
          <p:cNvPicPr>
            <a:picLocks noChangeAspect="1" noChangeArrowheads="1"/>
          </p:cNvPicPr>
          <p:nvPr/>
        </p:nvPicPr>
        <p:blipFill>
          <a:blip r:embed="rId3" cstate="email"/>
          <a:srcRect/>
          <a:stretch>
            <a:fillRect/>
          </a:stretch>
        </p:blipFill>
        <p:spPr bwMode="auto">
          <a:xfrm>
            <a:off x="152400" y="1524000"/>
            <a:ext cx="4641850" cy="4725988"/>
          </a:xfrm>
          <a:prstGeom prst="rect">
            <a:avLst/>
          </a:prstGeom>
          <a:noFill/>
          <a:ln w="12700">
            <a:noFill/>
            <a:miter lim="800000"/>
            <a:headEnd type="none" w="lg" len="med"/>
            <a:tailEnd type="none" w="lg" len="med"/>
          </a:ln>
          <a:effectLst/>
        </p:spPr>
      </p:pic>
      <p:sp>
        <p:nvSpPr>
          <p:cNvPr id="125955" name="Rectangle 3"/>
          <p:cNvSpPr>
            <a:spLocks noGrp="1" noChangeArrowheads="1"/>
          </p:cNvSpPr>
          <p:nvPr>
            <p:ph type="title"/>
          </p:nvPr>
        </p:nvSpPr>
        <p:spPr/>
        <p:txBody>
          <a:bodyPr/>
          <a:lstStyle/>
          <a:p>
            <a:r>
              <a:rPr lang="en-US" noProof="0"/>
              <a:t>Why we do what we do...</a:t>
            </a:r>
          </a:p>
        </p:txBody>
      </p:sp>
      <p:pic>
        <p:nvPicPr>
          <p:cNvPr id="125957" name="Picture 5"/>
          <p:cNvPicPr>
            <a:picLocks noChangeAspect="1" noChangeArrowheads="1"/>
          </p:cNvPicPr>
          <p:nvPr/>
        </p:nvPicPr>
        <p:blipFill>
          <a:blip r:embed="rId4" cstate="email"/>
          <a:srcRect/>
          <a:stretch>
            <a:fillRect/>
          </a:stretch>
        </p:blipFill>
        <p:spPr bwMode="auto">
          <a:xfrm>
            <a:off x="5029200" y="1524000"/>
            <a:ext cx="4000500" cy="4724400"/>
          </a:xfrm>
          <a:prstGeom prst="rect">
            <a:avLst/>
          </a:prstGeom>
          <a:noFill/>
          <a:ln w="9525">
            <a:noFill/>
            <a:miter lim="800000"/>
            <a:headEnd/>
            <a:tailEnd/>
          </a:ln>
          <a:effectLst/>
        </p:spPr>
      </p:pic>
      <p:sp>
        <p:nvSpPr>
          <p:cNvPr id="5" name="TextBox 4"/>
          <p:cNvSpPr txBox="1"/>
          <p:nvPr/>
        </p:nvSpPr>
        <p:spPr>
          <a:xfrm>
            <a:off x="838200" y="6226314"/>
            <a:ext cx="8001000" cy="707886"/>
          </a:xfrm>
          <a:prstGeom prst="rect">
            <a:avLst/>
          </a:prstGeom>
          <a:noFill/>
        </p:spPr>
        <p:txBody>
          <a:bodyPr wrap="square" rtlCol="0">
            <a:spAutoFit/>
          </a:bodyPr>
          <a:lstStyle/>
          <a:p>
            <a:r>
              <a:rPr lang="en-US" sz="2000" dirty="0" smtClean="0">
                <a:latin typeface="+mn-lt"/>
              </a:rPr>
              <a:t>AguaClara: Whenever possible provide local water treatment infrastructure rather than requiring every household to treat their own water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9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9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sp>
        <p:nvSpPr>
          <p:cNvPr id="3" name="Content Placeholder 2"/>
          <p:cNvSpPr>
            <a:spLocks noGrp="1"/>
          </p:cNvSpPr>
          <p:nvPr>
            <p:ph idx="1"/>
          </p:nvPr>
        </p:nvSpPr>
        <p:spPr/>
        <p:txBody>
          <a:bodyPr/>
          <a:lstStyle/>
          <a:p>
            <a:endParaRPr lang="en-US"/>
          </a:p>
        </p:txBody>
      </p:sp>
      <p:pic>
        <p:nvPicPr>
          <p:cNvPr id="643074" name="Picture 2" descr="C:\Documents and Settings\mw24\Desktop\New Folder\Jacobo Nunez\IMG_0044.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
        <p:nvSpPr>
          <p:cNvPr id="5" name="Rounded Rectangular Callout 4"/>
          <p:cNvSpPr/>
          <p:nvPr/>
        </p:nvSpPr>
        <p:spPr>
          <a:xfrm>
            <a:off x="5029200" y="0"/>
            <a:ext cx="4114800" cy="2133600"/>
          </a:xfrm>
          <a:prstGeom prst="wedgeRoundRectCallout">
            <a:avLst>
              <a:gd name="adj1" fmla="val -67871"/>
              <a:gd name="adj2" fmla="val 116819"/>
              <a:gd name="adj3" fmla="val 16667"/>
            </a:avLst>
          </a:prstGeom>
          <a:solidFill>
            <a:srgbClr val="FFFFFF">
              <a:alpha val="4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rPr>
              <a:t>What can we do to treat the dirty water that we are providing  to rural communities?</a:t>
            </a:r>
            <a:endParaRPr lang="en-US" sz="3200" dirty="0">
              <a:solidFill>
                <a:schemeClr val="tx1"/>
              </a:solidFill>
            </a:endParaRPr>
          </a:p>
        </p:txBody>
      </p:sp>
      <p:grpSp>
        <p:nvGrpSpPr>
          <p:cNvPr id="8" name="Group 7"/>
          <p:cNvGrpSpPr/>
          <p:nvPr/>
        </p:nvGrpSpPr>
        <p:grpSpPr>
          <a:xfrm>
            <a:off x="4800600" y="-228600"/>
            <a:ext cx="4038600" cy="3886200"/>
            <a:chOff x="4800600" y="-228600"/>
            <a:chExt cx="4038600" cy="3886200"/>
          </a:xfrm>
        </p:grpSpPr>
        <p:sp>
          <p:nvSpPr>
            <p:cNvPr id="7" name="Cloud Callout 6"/>
            <p:cNvSpPr/>
            <p:nvPr/>
          </p:nvSpPr>
          <p:spPr>
            <a:xfrm>
              <a:off x="4800600" y="-228600"/>
              <a:ext cx="4038600" cy="3886200"/>
            </a:xfrm>
            <a:prstGeom prst="cloudCallout">
              <a:avLst>
                <a:gd name="adj1" fmla="val -71494"/>
                <a:gd name="adj2" fmla="val 11089"/>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pic>
          <p:nvPicPr>
            <p:cNvPr id="6" name="Picture 2" descr="https://lh6.googleusercontent.com/-uQm5zgyFyM4/T7_JZqW4kzI/AAAAAAAArFw/YIb3SyudrnA/w497-h373/2012-05-25"/>
            <p:cNvPicPr>
              <a:picLocks noChangeAspect="1" noChangeArrowheads="1"/>
            </p:cNvPicPr>
            <p:nvPr/>
          </p:nvPicPr>
          <p:blipFill>
            <a:blip r:embed="rId4" cstate="email"/>
            <a:srcRect/>
            <a:stretch>
              <a:fillRect/>
            </a:stretch>
          </p:blipFill>
          <p:spPr bwMode="auto">
            <a:xfrm flipH="1">
              <a:off x="6096000" y="228600"/>
              <a:ext cx="1807758" cy="2718927"/>
            </a:xfrm>
            <a:prstGeom prst="rect">
              <a:avLst/>
            </a:prstGeom>
            <a:ln>
              <a:noFill/>
            </a:ln>
            <a:effectLst>
              <a:softEdge rad="112500"/>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p:txBody>
          <a:bodyPr/>
          <a:lstStyle/>
          <a:p>
            <a:r>
              <a:rPr lang="en-US" noProof="0"/>
              <a:t>Gravity Water Supply</a:t>
            </a:r>
          </a:p>
        </p:txBody>
      </p:sp>
      <p:sp>
        <p:nvSpPr>
          <p:cNvPr id="587779" name="Freeform 3"/>
          <p:cNvSpPr>
            <a:spLocks/>
          </p:cNvSpPr>
          <p:nvPr/>
        </p:nvSpPr>
        <p:spPr bwMode="auto">
          <a:xfrm>
            <a:off x="-52388" y="2990850"/>
            <a:ext cx="9288463" cy="3919538"/>
          </a:xfrm>
          <a:custGeom>
            <a:avLst/>
            <a:gdLst/>
            <a:ahLst/>
            <a:cxnLst>
              <a:cxn ang="0">
                <a:pos x="25" y="0"/>
              </a:cxn>
              <a:cxn ang="0">
                <a:pos x="657" y="276"/>
              </a:cxn>
              <a:cxn ang="0">
                <a:pos x="1374" y="140"/>
              </a:cxn>
              <a:cxn ang="0">
                <a:pos x="1917" y="922"/>
              </a:cxn>
              <a:cxn ang="0">
                <a:pos x="2433" y="1524"/>
              </a:cxn>
              <a:cxn ang="0">
                <a:pos x="3009" y="1284"/>
              </a:cxn>
              <a:cxn ang="0">
                <a:pos x="3351" y="1254"/>
              </a:cxn>
              <a:cxn ang="0">
                <a:pos x="3801" y="1206"/>
              </a:cxn>
              <a:cxn ang="0">
                <a:pos x="4180" y="873"/>
              </a:cxn>
              <a:cxn ang="0">
                <a:pos x="4583" y="1029"/>
              </a:cxn>
              <a:cxn ang="0">
                <a:pos x="5834" y="1251"/>
              </a:cxn>
              <a:cxn ang="0">
                <a:pos x="5826" y="2452"/>
              </a:cxn>
              <a:cxn ang="0">
                <a:pos x="8" y="2461"/>
              </a:cxn>
              <a:cxn ang="0">
                <a:pos x="25" y="0"/>
              </a:cxn>
              <a:cxn ang="0">
                <a:pos x="25" y="0"/>
              </a:cxn>
            </a:cxnLst>
            <a:rect l="0" t="0" r="r" b="b"/>
            <a:pathLst>
              <a:path w="5851" h="2469">
                <a:moveTo>
                  <a:pt x="25" y="0"/>
                </a:moveTo>
                <a:cubicBezTo>
                  <a:pt x="130" y="49"/>
                  <a:pt x="532" y="231"/>
                  <a:pt x="657" y="276"/>
                </a:cubicBezTo>
                <a:cubicBezTo>
                  <a:pt x="782" y="321"/>
                  <a:pt x="1164" y="32"/>
                  <a:pt x="1374" y="140"/>
                </a:cubicBezTo>
                <a:cubicBezTo>
                  <a:pt x="1584" y="248"/>
                  <a:pt x="1741" y="691"/>
                  <a:pt x="1917" y="922"/>
                </a:cubicBezTo>
                <a:cubicBezTo>
                  <a:pt x="2093" y="1153"/>
                  <a:pt x="2251" y="1464"/>
                  <a:pt x="2433" y="1524"/>
                </a:cubicBezTo>
                <a:cubicBezTo>
                  <a:pt x="2615" y="1584"/>
                  <a:pt x="2856" y="1329"/>
                  <a:pt x="3009" y="1284"/>
                </a:cubicBezTo>
                <a:cubicBezTo>
                  <a:pt x="3162" y="1239"/>
                  <a:pt x="3219" y="1267"/>
                  <a:pt x="3351" y="1254"/>
                </a:cubicBezTo>
                <a:cubicBezTo>
                  <a:pt x="3483" y="1241"/>
                  <a:pt x="3663" y="1269"/>
                  <a:pt x="3801" y="1206"/>
                </a:cubicBezTo>
                <a:cubicBezTo>
                  <a:pt x="3939" y="1143"/>
                  <a:pt x="4050" y="902"/>
                  <a:pt x="4180" y="873"/>
                </a:cubicBezTo>
                <a:cubicBezTo>
                  <a:pt x="4310" y="844"/>
                  <a:pt x="4307" y="966"/>
                  <a:pt x="4583" y="1029"/>
                </a:cubicBezTo>
                <a:cubicBezTo>
                  <a:pt x="4788" y="1224"/>
                  <a:pt x="5546" y="1235"/>
                  <a:pt x="5834" y="1251"/>
                </a:cubicBezTo>
                <a:cubicBezTo>
                  <a:pt x="5826" y="1465"/>
                  <a:pt x="5851" y="2206"/>
                  <a:pt x="5826" y="2452"/>
                </a:cubicBezTo>
                <a:cubicBezTo>
                  <a:pt x="5620" y="2469"/>
                  <a:pt x="206" y="2469"/>
                  <a:pt x="8" y="2461"/>
                </a:cubicBezTo>
                <a:cubicBezTo>
                  <a:pt x="0" y="2156"/>
                  <a:pt x="22" y="513"/>
                  <a:pt x="25" y="0"/>
                </a:cubicBezTo>
                <a:cubicBezTo>
                  <a:pt x="25" y="0"/>
                  <a:pt x="25" y="0"/>
                  <a:pt x="25" y="0"/>
                </a:cubicBezTo>
                <a:close/>
              </a:path>
            </a:pathLst>
          </a:custGeom>
          <a:solidFill>
            <a:srgbClr val="449D35">
              <a:alpha val="50000"/>
            </a:srgbClr>
          </a:solidFill>
          <a:ln w="12700" cap="flat" cmpd="sng">
            <a:noFill/>
            <a:prstDash val="solid"/>
            <a:round/>
            <a:headEnd type="none" w="lg" len="med"/>
            <a:tailEnd type="none" w="lg" len="med"/>
          </a:ln>
          <a:effectLst/>
        </p:spPr>
        <p:txBody>
          <a:bodyPr wrap="none" anchor="ctr">
            <a:spAutoFit/>
          </a:bodyPr>
          <a:lstStyle/>
          <a:p>
            <a:endParaRPr lang="en-US"/>
          </a:p>
        </p:txBody>
      </p:sp>
      <p:grpSp>
        <p:nvGrpSpPr>
          <p:cNvPr id="2" name="Group 4"/>
          <p:cNvGrpSpPr>
            <a:grpSpLocks/>
          </p:cNvGrpSpPr>
          <p:nvPr/>
        </p:nvGrpSpPr>
        <p:grpSpPr bwMode="auto">
          <a:xfrm>
            <a:off x="6986588" y="4378325"/>
            <a:ext cx="314325" cy="312738"/>
            <a:chOff x="4401" y="2758"/>
            <a:chExt cx="198" cy="197"/>
          </a:xfrm>
        </p:grpSpPr>
        <p:sp>
          <p:nvSpPr>
            <p:cNvPr id="587781" name="Rectangle 5"/>
            <p:cNvSpPr>
              <a:spLocks noChangeArrowheads="1"/>
            </p:cNvSpPr>
            <p:nvPr/>
          </p:nvSpPr>
          <p:spPr bwMode="auto">
            <a:xfrm>
              <a:off x="4401" y="2806"/>
              <a:ext cx="198" cy="148"/>
            </a:xfrm>
            <a:prstGeom prst="rect">
              <a:avLst/>
            </a:prstGeom>
            <a:solidFill>
              <a:schemeClr val="hlink"/>
            </a:solidFill>
            <a:ln w="12700">
              <a:noFill/>
              <a:miter lim="800000"/>
              <a:headEnd type="none" w="lg" len="med"/>
              <a:tailEnd type="none" w="lg" len="med"/>
            </a:ln>
            <a:effectLst/>
          </p:spPr>
          <p:txBody>
            <a:bodyPr anchor="ctr">
              <a:spAutoFit/>
            </a:bodyPr>
            <a:lstStyle/>
            <a:p>
              <a:endParaRPr lang="en-US"/>
            </a:p>
          </p:txBody>
        </p:sp>
        <p:sp>
          <p:nvSpPr>
            <p:cNvPr id="587782" name="Rectangle 6"/>
            <p:cNvSpPr>
              <a:spLocks noChangeArrowheads="1"/>
            </p:cNvSpPr>
            <p:nvPr/>
          </p:nvSpPr>
          <p:spPr bwMode="auto">
            <a:xfrm>
              <a:off x="4401" y="2758"/>
              <a:ext cx="198" cy="197"/>
            </a:xfrm>
            <a:prstGeom prst="rect">
              <a:avLst/>
            </a:prstGeom>
            <a:noFill/>
            <a:ln w="12700">
              <a:solidFill>
                <a:schemeClr val="tx1"/>
              </a:solidFill>
              <a:miter lim="800000"/>
              <a:headEnd type="none" w="lg" len="med"/>
              <a:tailEnd type="none" w="lg" len="med"/>
            </a:ln>
            <a:effectLst/>
          </p:spPr>
          <p:txBody>
            <a:bodyPr anchor="ctr">
              <a:spAutoFit/>
            </a:bodyPr>
            <a:lstStyle/>
            <a:p>
              <a:endParaRPr lang="en-US"/>
            </a:p>
          </p:txBody>
        </p:sp>
      </p:grpSp>
      <p:grpSp>
        <p:nvGrpSpPr>
          <p:cNvPr id="3" name="Group 7"/>
          <p:cNvGrpSpPr>
            <a:grpSpLocks/>
          </p:cNvGrpSpPr>
          <p:nvPr/>
        </p:nvGrpSpPr>
        <p:grpSpPr bwMode="auto">
          <a:xfrm>
            <a:off x="93663" y="2967038"/>
            <a:ext cx="511175" cy="292100"/>
            <a:chOff x="59" y="1869"/>
            <a:chExt cx="322" cy="184"/>
          </a:xfrm>
        </p:grpSpPr>
        <p:sp>
          <p:nvSpPr>
            <p:cNvPr id="587784" name="Freeform 8"/>
            <p:cNvSpPr>
              <a:spLocks/>
            </p:cNvSpPr>
            <p:nvPr/>
          </p:nvSpPr>
          <p:spPr bwMode="auto">
            <a:xfrm>
              <a:off x="59" y="1925"/>
              <a:ext cx="322" cy="128"/>
            </a:xfrm>
            <a:custGeom>
              <a:avLst/>
              <a:gdLst/>
              <a:ahLst/>
              <a:cxnLst>
                <a:cxn ang="0">
                  <a:pos x="0" y="0"/>
                </a:cxn>
                <a:cxn ang="0">
                  <a:pos x="331" y="128"/>
                </a:cxn>
                <a:cxn ang="0">
                  <a:pos x="331" y="0"/>
                </a:cxn>
                <a:cxn ang="0">
                  <a:pos x="0" y="0"/>
                </a:cxn>
              </a:cxnLst>
              <a:rect l="0" t="0" r="r" b="b"/>
              <a:pathLst>
                <a:path w="331" h="128">
                  <a:moveTo>
                    <a:pt x="0" y="0"/>
                  </a:moveTo>
                  <a:lnTo>
                    <a:pt x="331" y="128"/>
                  </a:lnTo>
                  <a:lnTo>
                    <a:pt x="331" y="0"/>
                  </a:lnTo>
                  <a:lnTo>
                    <a:pt x="0" y="0"/>
                  </a:lnTo>
                  <a:close/>
                </a:path>
              </a:pathLst>
            </a:custGeom>
            <a:solidFill>
              <a:schemeClr val="hlink"/>
            </a:solidFill>
            <a:ln w="12700" cap="flat" cmpd="sng">
              <a:solidFill>
                <a:schemeClr val="tx1"/>
              </a:solidFill>
              <a:prstDash val="solid"/>
              <a:round/>
              <a:headEnd type="none" w="lg" len="med"/>
              <a:tailEnd type="none" w="lg" len="med"/>
            </a:ln>
            <a:effectLst/>
          </p:spPr>
          <p:txBody>
            <a:bodyPr anchor="ctr">
              <a:spAutoFit/>
            </a:bodyPr>
            <a:lstStyle/>
            <a:p>
              <a:endParaRPr lang="en-US"/>
            </a:p>
          </p:txBody>
        </p:sp>
        <p:sp>
          <p:nvSpPr>
            <p:cNvPr id="587785" name="Rectangle 9"/>
            <p:cNvSpPr>
              <a:spLocks noChangeArrowheads="1"/>
            </p:cNvSpPr>
            <p:nvPr/>
          </p:nvSpPr>
          <p:spPr bwMode="auto">
            <a:xfrm>
              <a:off x="60" y="1869"/>
              <a:ext cx="321" cy="56"/>
            </a:xfrm>
            <a:prstGeom prst="rect">
              <a:avLst/>
            </a:prstGeom>
            <a:noFill/>
            <a:ln w="12700">
              <a:solidFill>
                <a:schemeClr val="tx1"/>
              </a:solidFill>
              <a:miter lim="800000"/>
              <a:headEnd type="none" w="lg" len="med"/>
              <a:tailEnd type="none" w="lg" len="med"/>
            </a:ln>
            <a:effectLst/>
          </p:spPr>
          <p:txBody>
            <a:bodyPr anchor="ctr">
              <a:spAutoFit/>
            </a:bodyPr>
            <a:lstStyle/>
            <a:p>
              <a:endParaRPr lang="en-US"/>
            </a:p>
          </p:txBody>
        </p:sp>
      </p:grpSp>
      <p:sp>
        <p:nvSpPr>
          <p:cNvPr id="587786" name="Freeform 10"/>
          <p:cNvSpPr>
            <a:spLocks/>
          </p:cNvSpPr>
          <p:nvPr/>
        </p:nvSpPr>
        <p:spPr bwMode="auto">
          <a:xfrm>
            <a:off x="587375" y="3167063"/>
            <a:ext cx="6432550" cy="1995487"/>
          </a:xfrm>
          <a:custGeom>
            <a:avLst/>
            <a:gdLst/>
            <a:ahLst/>
            <a:cxnLst>
              <a:cxn ang="0">
                <a:pos x="0" y="2"/>
              </a:cxn>
              <a:cxn ang="0">
                <a:pos x="104" y="0"/>
              </a:cxn>
              <a:cxn ang="0">
                <a:pos x="110" y="192"/>
              </a:cxn>
              <a:cxn ang="0">
                <a:pos x="856" y="46"/>
              </a:cxn>
              <a:cxn ang="0">
                <a:pos x="1478" y="882"/>
              </a:cxn>
              <a:cxn ang="0">
                <a:pos x="1748" y="1251"/>
              </a:cxn>
              <a:cxn ang="0">
                <a:pos x="2522" y="1257"/>
              </a:cxn>
              <a:cxn ang="0">
                <a:pos x="2924" y="1185"/>
              </a:cxn>
              <a:cxn ang="0">
                <a:pos x="3422" y="1143"/>
              </a:cxn>
              <a:cxn ang="0">
                <a:pos x="3785" y="822"/>
              </a:cxn>
              <a:cxn ang="0">
                <a:pos x="3968" y="891"/>
              </a:cxn>
              <a:cxn ang="0">
                <a:pos x="4052" y="903"/>
              </a:cxn>
            </a:cxnLst>
            <a:rect l="0" t="0" r="r" b="b"/>
            <a:pathLst>
              <a:path w="4052" h="1257">
                <a:moveTo>
                  <a:pt x="0" y="2"/>
                </a:moveTo>
                <a:cubicBezTo>
                  <a:pt x="17" y="2"/>
                  <a:pt x="62" y="0"/>
                  <a:pt x="104" y="0"/>
                </a:cubicBezTo>
                <a:cubicBezTo>
                  <a:pt x="104" y="82"/>
                  <a:pt x="110" y="126"/>
                  <a:pt x="110" y="192"/>
                </a:cubicBezTo>
                <a:cubicBezTo>
                  <a:pt x="346" y="293"/>
                  <a:pt x="675" y="46"/>
                  <a:pt x="856" y="46"/>
                </a:cubicBezTo>
                <a:cubicBezTo>
                  <a:pt x="1037" y="46"/>
                  <a:pt x="1329" y="681"/>
                  <a:pt x="1478" y="882"/>
                </a:cubicBezTo>
                <a:cubicBezTo>
                  <a:pt x="1627" y="1083"/>
                  <a:pt x="1658" y="1119"/>
                  <a:pt x="1748" y="1251"/>
                </a:cubicBezTo>
                <a:cubicBezTo>
                  <a:pt x="1928" y="1251"/>
                  <a:pt x="2336" y="1257"/>
                  <a:pt x="2522" y="1257"/>
                </a:cubicBezTo>
                <a:cubicBezTo>
                  <a:pt x="2696" y="1167"/>
                  <a:pt x="2762" y="1185"/>
                  <a:pt x="2924" y="1185"/>
                </a:cubicBezTo>
                <a:cubicBezTo>
                  <a:pt x="3086" y="1185"/>
                  <a:pt x="3278" y="1204"/>
                  <a:pt x="3422" y="1143"/>
                </a:cubicBezTo>
                <a:cubicBezTo>
                  <a:pt x="3566" y="1082"/>
                  <a:pt x="3694" y="864"/>
                  <a:pt x="3785" y="822"/>
                </a:cubicBezTo>
                <a:cubicBezTo>
                  <a:pt x="3876" y="780"/>
                  <a:pt x="3923" y="877"/>
                  <a:pt x="3968" y="891"/>
                </a:cubicBezTo>
                <a:cubicBezTo>
                  <a:pt x="4013" y="905"/>
                  <a:pt x="4035" y="901"/>
                  <a:pt x="4052" y="903"/>
                </a:cubicBezTo>
              </a:path>
            </a:pathLst>
          </a:custGeom>
          <a:noFill/>
          <a:ln w="38100" cap="flat" cmpd="sng">
            <a:solidFill>
              <a:schemeClr val="accent1"/>
            </a:solidFill>
            <a:prstDash val="solid"/>
            <a:round/>
            <a:headEnd type="none" w="lg" len="med"/>
            <a:tailEnd type="none" w="lg" len="med"/>
          </a:ln>
          <a:effectLst/>
        </p:spPr>
        <p:txBody>
          <a:bodyPr wrap="none" anchor="ctr">
            <a:spAutoFit/>
          </a:bodyPr>
          <a:lstStyle/>
          <a:p>
            <a:endParaRPr lang="en-US"/>
          </a:p>
        </p:txBody>
      </p:sp>
      <p:grpSp>
        <p:nvGrpSpPr>
          <p:cNvPr id="4" name="Group 11"/>
          <p:cNvGrpSpPr>
            <a:grpSpLocks/>
          </p:cNvGrpSpPr>
          <p:nvPr/>
        </p:nvGrpSpPr>
        <p:grpSpPr bwMode="auto">
          <a:xfrm>
            <a:off x="3257550" y="4800600"/>
            <a:ext cx="1609725" cy="633413"/>
            <a:chOff x="2052" y="3024"/>
            <a:chExt cx="1014" cy="399"/>
          </a:xfrm>
        </p:grpSpPr>
        <p:grpSp>
          <p:nvGrpSpPr>
            <p:cNvPr id="5" name="Group 12"/>
            <p:cNvGrpSpPr>
              <a:grpSpLocks/>
            </p:cNvGrpSpPr>
            <p:nvPr/>
          </p:nvGrpSpPr>
          <p:grpSpPr bwMode="auto">
            <a:xfrm>
              <a:off x="2196" y="3072"/>
              <a:ext cx="612" cy="189"/>
              <a:chOff x="2196" y="3072"/>
              <a:chExt cx="612" cy="189"/>
            </a:xfrm>
          </p:grpSpPr>
          <p:sp>
            <p:nvSpPr>
              <p:cNvPr id="587789" name="Line 13"/>
              <p:cNvSpPr>
                <a:spLocks noChangeShapeType="1"/>
              </p:cNvSpPr>
              <p:nvPr/>
            </p:nvSpPr>
            <p:spPr bwMode="auto">
              <a:xfrm>
                <a:off x="2196" y="3093"/>
                <a:ext cx="0" cy="144"/>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0" name="Line 14"/>
              <p:cNvSpPr>
                <a:spLocks noChangeShapeType="1"/>
              </p:cNvSpPr>
              <p:nvPr/>
            </p:nvSpPr>
            <p:spPr bwMode="auto">
              <a:xfrm>
                <a:off x="2283" y="3153"/>
                <a:ext cx="0" cy="9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1" name="Line 15"/>
              <p:cNvSpPr>
                <a:spLocks noChangeShapeType="1"/>
              </p:cNvSpPr>
              <p:nvPr/>
            </p:nvSpPr>
            <p:spPr bwMode="auto">
              <a:xfrm>
                <a:off x="2633" y="3189"/>
                <a:ext cx="0" cy="6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2" name="Line 16"/>
              <p:cNvSpPr>
                <a:spLocks noChangeShapeType="1"/>
              </p:cNvSpPr>
              <p:nvPr/>
            </p:nvSpPr>
            <p:spPr bwMode="auto">
              <a:xfrm>
                <a:off x="2720" y="3135"/>
                <a:ext cx="0" cy="126"/>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3" name="Line 17"/>
              <p:cNvSpPr>
                <a:spLocks noChangeShapeType="1"/>
              </p:cNvSpPr>
              <p:nvPr/>
            </p:nvSpPr>
            <p:spPr bwMode="auto">
              <a:xfrm>
                <a:off x="2808" y="3072"/>
                <a:ext cx="0" cy="168"/>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4" name="Line 18"/>
              <p:cNvSpPr>
                <a:spLocks noChangeShapeType="1"/>
              </p:cNvSpPr>
              <p:nvPr/>
            </p:nvSpPr>
            <p:spPr bwMode="auto">
              <a:xfrm>
                <a:off x="2370" y="3198"/>
                <a:ext cx="0" cy="54"/>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5" name="Line 19"/>
              <p:cNvSpPr>
                <a:spLocks noChangeShapeType="1"/>
              </p:cNvSpPr>
              <p:nvPr/>
            </p:nvSpPr>
            <p:spPr bwMode="auto">
              <a:xfrm>
                <a:off x="2458" y="3228"/>
                <a:ext cx="0" cy="3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6" name="Line 20"/>
              <p:cNvSpPr>
                <a:spLocks noChangeShapeType="1"/>
              </p:cNvSpPr>
              <p:nvPr/>
            </p:nvSpPr>
            <p:spPr bwMode="auto">
              <a:xfrm>
                <a:off x="2545" y="3216"/>
                <a:ext cx="0" cy="42"/>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grpSp>
        <p:sp>
          <p:nvSpPr>
            <p:cNvPr id="587797" name="Freeform 21"/>
            <p:cNvSpPr>
              <a:spLocks/>
            </p:cNvSpPr>
            <p:nvPr/>
          </p:nvSpPr>
          <p:spPr bwMode="auto">
            <a:xfrm>
              <a:off x="2242" y="3291"/>
              <a:ext cx="513" cy="132"/>
            </a:xfrm>
            <a:custGeom>
              <a:avLst/>
              <a:gdLst/>
              <a:ahLst/>
              <a:cxnLst>
                <a:cxn ang="0">
                  <a:pos x="0" y="2"/>
                </a:cxn>
                <a:cxn ang="0">
                  <a:pos x="240" y="148"/>
                </a:cxn>
                <a:cxn ang="0">
                  <a:pos x="534" y="2"/>
                </a:cxn>
                <a:cxn ang="0">
                  <a:pos x="0" y="2"/>
                </a:cxn>
              </a:cxnLst>
              <a:rect l="0" t="0" r="r" b="b"/>
              <a:pathLst>
                <a:path w="534" h="148">
                  <a:moveTo>
                    <a:pt x="0" y="2"/>
                  </a:moveTo>
                  <a:cubicBezTo>
                    <a:pt x="52" y="70"/>
                    <a:pt x="151" y="148"/>
                    <a:pt x="240" y="148"/>
                  </a:cubicBezTo>
                  <a:cubicBezTo>
                    <a:pt x="321" y="148"/>
                    <a:pt x="464" y="54"/>
                    <a:pt x="534" y="2"/>
                  </a:cubicBezTo>
                  <a:cubicBezTo>
                    <a:pt x="444" y="0"/>
                    <a:pt x="74" y="0"/>
                    <a:pt x="0" y="2"/>
                  </a:cubicBezTo>
                  <a:close/>
                </a:path>
              </a:pathLst>
            </a:custGeom>
            <a:solidFill>
              <a:schemeClr val="hlink"/>
            </a:solidFill>
            <a:ln w="12700" cap="flat" cmpd="sng">
              <a:noFill/>
              <a:prstDash val="solid"/>
              <a:round/>
              <a:headEnd type="none" w="lg" len="med"/>
              <a:tailEnd type="none" w="lg" len="med"/>
            </a:ln>
            <a:effectLst/>
          </p:spPr>
          <p:txBody>
            <a:bodyPr anchor="ctr">
              <a:spAutoFit/>
            </a:bodyPr>
            <a:lstStyle/>
            <a:p>
              <a:endParaRPr lang="en-US"/>
            </a:p>
          </p:txBody>
        </p:sp>
        <p:sp>
          <p:nvSpPr>
            <p:cNvPr id="587798" name="Rectangle 22"/>
            <p:cNvSpPr>
              <a:spLocks noChangeArrowheads="1"/>
            </p:cNvSpPr>
            <p:nvPr/>
          </p:nvSpPr>
          <p:spPr bwMode="auto">
            <a:xfrm>
              <a:off x="2868" y="3030"/>
              <a:ext cx="27" cy="234"/>
            </a:xfrm>
            <a:prstGeom prst="rect">
              <a:avLst/>
            </a:prstGeom>
            <a:solidFill>
              <a:schemeClr val="tx2"/>
            </a:solidFill>
            <a:ln w="12700">
              <a:solidFill>
                <a:schemeClr val="tx2"/>
              </a:solidFill>
              <a:miter lim="800000"/>
              <a:headEnd type="none" w="lg" len="med"/>
              <a:tailEnd type="none" w="lg" len="med"/>
            </a:ln>
            <a:effectLst/>
          </p:spPr>
          <p:txBody>
            <a:bodyPr anchor="ctr">
              <a:spAutoFit/>
            </a:bodyPr>
            <a:lstStyle/>
            <a:p>
              <a:endParaRPr lang="en-US"/>
            </a:p>
          </p:txBody>
        </p:sp>
        <p:sp>
          <p:nvSpPr>
            <p:cNvPr id="587799" name="Rectangle 23"/>
            <p:cNvSpPr>
              <a:spLocks noChangeArrowheads="1"/>
            </p:cNvSpPr>
            <p:nvPr/>
          </p:nvSpPr>
          <p:spPr bwMode="auto">
            <a:xfrm>
              <a:off x="2112" y="3030"/>
              <a:ext cx="27" cy="234"/>
            </a:xfrm>
            <a:prstGeom prst="rect">
              <a:avLst/>
            </a:prstGeom>
            <a:solidFill>
              <a:schemeClr val="tx2"/>
            </a:solidFill>
            <a:ln w="12700">
              <a:solidFill>
                <a:schemeClr val="tx2"/>
              </a:solidFill>
              <a:miter lim="800000"/>
              <a:headEnd type="none" w="lg" len="med"/>
              <a:tailEnd type="none" w="lg" len="med"/>
            </a:ln>
            <a:effectLst/>
          </p:spPr>
          <p:txBody>
            <a:bodyPr anchor="ctr">
              <a:spAutoFit/>
            </a:bodyPr>
            <a:lstStyle/>
            <a:p>
              <a:endParaRPr lang="en-US"/>
            </a:p>
          </p:txBody>
        </p:sp>
        <p:sp>
          <p:nvSpPr>
            <p:cNvPr id="587800" name="Freeform 24"/>
            <p:cNvSpPr>
              <a:spLocks/>
            </p:cNvSpPr>
            <p:nvPr/>
          </p:nvSpPr>
          <p:spPr bwMode="auto">
            <a:xfrm>
              <a:off x="2052" y="3024"/>
              <a:ext cx="1014" cy="205"/>
            </a:xfrm>
            <a:custGeom>
              <a:avLst/>
              <a:gdLst/>
              <a:ahLst/>
              <a:cxnLst>
                <a:cxn ang="0">
                  <a:pos x="0" y="42"/>
                </a:cxn>
                <a:cxn ang="0">
                  <a:pos x="78" y="6"/>
                </a:cxn>
                <a:cxn ang="0">
                  <a:pos x="438" y="204"/>
                </a:cxn>
                <a:cxn ang="0">
                  <a:pos x="828" y="0"/>
                </a:cxn>
                <a:cxn ang="0">
                  <a:pos x="1014" y="120"/>
                </a:cxn>
              </a:cxnLst>
              <a:rect l="0" t="0" r="r" b="b"/>
              <a:pathLst>
                <a:path w="1014" h="205">
                  <a:moveTo>
                    <a:pt x="0" y="42"/>
                  </a:moveTo>
                  <a:cubicBezTo>
                    <a:pt x="0" y="42"/>
                    <a:pt x="6" y="36"/>
                    <a:pt x="78" y="6"/>
                  </a:cubicBezTo>
                  <a:cubicBezTo>
                    <a:pt x="162" y="78"/>
                    <a:pt x="313" y="205"/>
                    <a:pt x="438" y="204"/>
                  </a:cubicBezTo>
                  <a:cubicBezTo>
                    <a:pt x="563" y="203"/>
                    <a:pt x="726" y="78"/>
                    <a:pt x="828" y="0"/>
                  </a:cubicBezTo>
                  <a:cubicBezTo>
                    <a:pt x="930" y="78"/>
                    <a:pt x="975" y="95"/>
                    <a:pt x="1014" y="120"/>
                  </a:cubicBezTo>
                </a:path>
              </a:pathLst>
            </a:custGeom>
            <a:noFill/>
            <a:ln w="12700" cap="flat" cmpd="sng">
              <a:solidFill>
                <a:schemeClr val="tx1"/>
              </a:solidFill>
              <a:prstDash val="solid"/>
              <a:round/>
              <a:headEnd type="none" w="lg" len="med"/>
              <a:tailEnd type="none" w="lg" len="med"/>
            </a:ln>
            <a:effectLst/>
          </p:spPr>
          <p:txBody>
            <a:bodyPr wrap="none" anchor="ctr">
              <a:spAutoFit/>
            </a:bodyPr>
            <a:lstStyle/>
            <a:p>
              <a:endParaRPr lang="en-US"/>
            </a:p>
          </p:txBody>
        </p:sp>
      </p:grpSp>
      <p:grpSp>
        <p:nvGrpSpPr>
          <p:cNvPr id="6" name="Group 25"/>
          <p:cNvGrpSpPr>
            <a:grpSpLocks/>
          </p:cNvGrpSpPr>
          <p:nvPr/>
        </p:nvGrpSpPr>
        <p:grpSpPr bwMode="auto">
          <a:xfrm>
            <a:off x="6910388" y="4654550"/>
            <a:ext cx="2195512" cy="2243138"/>
            <a:chOff x="4353" y="2932"/>
            <a:chExt cx="1383" cy="1413"/>
          </a:xfrm>
        </p:grpSpPr>
        <p:sp>
          <p:nvSpPr>
            <p:cNvPr id="587802" name="Freeform 26"/>
            <p:cNvSpPr>
              <a:spLocks/>
            </p:cNvSpPr>
            <p:nvPr/>
          </p:nvSpPr>
          <p:spPr bwMode="auto">
            <a:xfrm>
              <a:off x="4353" y="3110"/>
              <a:ext cx="987" cy="1235"/>
            </a:xfrm>
            <a:custGeom>
              <a:avLst/>
              <a:gdLst/>
              <a:ahLst/>
              <a:cxnLst>
                <a:cxn ang="0">
                  <a:pos x="987" y="0"/>
                </a:cxn>
                <a:cxn ang="0">
                  <a:pos x="938" y="297"/>
                </a:cxn>
                <a:cxn ang="0">
                  <a:pos x="724" y="609"/>
                </a:cxn>
                <a:cxn ang="0">
                  <a:pos x="0" y="1235"/>
                </a:cxn>
              </a:cxnLst>
              <a:rect l="0" t="0" r="r" b="b"/>
              <a:pathLst>
                <a:path w="987" h="1235">
                  <a:moveTo>
                    <a:pt x="987" y="0"/>
                  </a:moveTo>
                  <a:cubicBezTo>
                    <a:pt x="984" y="98"/>
                    <a:pt x="982" y="196"/>
                    <a:pt x="938" y="297"/>
                  </a:cubicBezTo>
                  <a:cubicBezTo>
                    <a:pt x="894" y="398"/>
                    <a:pt x="880" y="453"/>
                    <a:pt x="724" y="609"/>
                  </a:cubicBezTo>
                  <a:cubicBezTo>
                    <a:pt x="568" y="765"/>
                    <a:pt x="284" y="1000"/>
                    <a:pt x="0" y="1235"/>
                  </a:cubicBezTo>
                </a:path>
              </a:pathLst>
            </a:custGeom>
            <a:noFill/>
            <a:ln w="152400" cap="flat" cmpd="sng">
              <a:solidFill>
                <a:srgbClr val="A1804B"/>
              </a:solidFill>
              <a:prstDash val="solid"/>
              <a:round/>
              <a:headEnd type="none" w="lg" len="med"/>
              <a:tailEnd type="none" w="lg" len="med"/>
            </a:ln>
            <a:effectLst/>
          </p:spPr>
          <p:txBody>
            <a:bodyPr wrap="none" anchor="ctr">
              <a:spAutoFit/>
            </a:bodyPr>
            <a:lstStyle/>
            <a:p>
              <a:endParaRPr lang="en-US"/>
            </a:p>
          </p:txBody>
        </p:sp>
        <p:grpSp>
          <p:nvGrpSpPr>
            <p:cNvPr id="7" name="Group 27"/>
            <p:cNvGrpSpPr>
              <a:grpSpLocks/>
            </p:cNvGrpSpPr>
            <p:nvPr/>
          </p:nvGrpSpPr>
          <p:grpSpPr bwMode="auto">
            <a:xfrm>
              <a:off x="4362" y="2932"/>
              <a:ext cx="1374" cy="1228"/>
              <a:chOff x="4362" y="2932"/>
              <a:chExt cx="1374" cy="1228"/>
            </a:xfrm>
          </p:grpSpPr>
          <p:grpSp>
            <p:nvGrpSpPr>
              <p:cNvPr id="8" name="Group 28"/>
              <p:cNvGrpSpPr>
                <a:grpSpLocks/>
              </p:cNvGrpSpPr>
              <p:nvPr/>
            </p:nvGrpSpPr>
            <p:grpSpPr bwMode="auto">
              <a:xfrm flipH="1">
                <a:off x="5588" y="2953"/>
                <a:ext cx="140" cy="180"/>
                <a:chOff x="4468" y="1156"/>
                <a:chExt cx="568" cy="808"/>
              </a:xfrm>
            </p:grpSpPr>
            <p:sp>
              <p:nvSpPr>
                <p:cNvPr id="587805" name="Rectangle 29"/>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06" name="Rectangle 30"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07" name="AutoShape 31"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08" name="Rectangle 32"/>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09" name="Line 33"/>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10" name="Line 34"/>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9" name="Group 35"/>
              <p:cNvGrpSpPr>
                <a:grpSpLocks/>
              </p:cNvGrpSpPr>
              <p:nvPr/>
            </p:nvGrpSpPr>
            <p:grpSpPr bwMode="auto">
              <a:xfrm>
                <a:off x="4976" y="3264"/>
                <a:ext cx="140" cy="180"/>
                <a:chOff x="4468" y="1156"/>
                <a:chExt cx="568" cy="808"/>
              </a:xfrm>
            </p:grpSpPr>
            <p:sp>
              <p:nvSpPr>
                <p:cNvPr id="587812" name="Rectangle 36"/>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13" name="Rectangle 37"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14" name="AutoShape 38"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15" name="Rectangle 39"/>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16" name="Line 40"/>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17" name="Line 41"/>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0" name="Group 42"/>
              <p:cNvGrpSpPr>
                <a:grpSpLocks/>
              </p:cNvGrpSpPr>
              <p:nvPr/>
            </p:nvGrpSpPr>
            <p:grpSpPr bwMode="auto">
              <a:xfrm>
                <a:off x="5007" y="2932"/>
                <a:ext cx="140" cy="180"/>
                <a:chOff x="4468" y="1156"/>
                <a:chExt cx="568" cy="808"/>
              </a:xfrm>
            </p:grpSpPr>
            <p:sp>
              <p:nvSpPr>
                <p:cNvPr id="587819" name="Rectangle 43"/>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20" name="Rectangle 44"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21" name="AutoShape 45"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22" name="Rectangle 46"/>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23" name="Line 47"/>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24" name="Line 48"/>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1" name="Group 49"/>
              <p:cNvGrpSpPr>
                <a:grpSpLocks/>
              </p:cNvGrpSpPr>
              <p:nvPr/>
            </p:nvGrpSpPr>
            <p:grpSpPr bwMode="auto">
              <a:xfrm>
                <a:off x="5596" y="3193"/>
                <a:ext cx="140" cy="180"/>
                <a:chOff x="4468" y="1156"/>
                <a:chExt cx="568" cy="808"/>
              </a:xfrm>
            </p:grpSpPr>
            <p:sp>
              <p:nvSpPr>
                <p:cNvPr id="587826" name="Rectangle 50"/>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27" name="Rectangle 51"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28" name="AutoShape 52"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29" name="Rectangle 53"/>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30" name="Line 54"/>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31" name="Line 55"/>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2" name="Group 56"/>
              <p:cNvGrpSpPr>
                <a:grpSpLocks/>
              </p:cNvGrpSpPr>
              <p:nvPr/>
            </p:nvGrpSpPr>
            <p:grpSpPr bwMode="auto">
              <a:xfrm flipH="1">
                <a:off x="4757" y="3489"/>
                <a:ext cx="140" cy="180"/>
                <a:chOff x="4468" y="1156"/>
                <a:chExt cx="568" cy="808"/>
              </a:xfrm>
            </p:grpSpPr>
            <p:sp>
              <p:nvSpPr>
                <p:cNvPr id="587833" name="Rectangle 57"/>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34" name="Rectangle 58"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35" name="AutoShape 59"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36" name="Rectangle 60"/>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37" name="Line 61"/>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38" name="Line 62"/>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3" name="Group 63"/>
              <p:cNvGrpSpPr>
                <a:grpSpLocks/>
              </p:cNvGrpSpPr>
              <p:nvPr/>
            </p:nvGrpSpPr>
            <p:grpSpPr bwMode="auto">
              <a:xfrm flipH="1">
                <a:off x="4935" y="3980"/>
                <a:ext cx="140" cy="180"/>
                <a:chOff x="4468" y="1156"/>
                <a:chExt cx="568" cy="808"/>
              </a:xfrm>
            </p:grpSpPr>
            <p:sp>
              <p:nvSpPr>
                <p:cNvPr id="587840" name="Rectangle 64"/>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41" name="Rectangle 65"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42" name="AutoShape 66"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43" name="Rectangle 67"/>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44" name="Line 68"/>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45" name="Line 69"/>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4" name="Group 70"/>
              <p:cNvGrpSpPr>
                <a:grpSpLocks/>
              </p:cNvGrpSpPr>
              <p:nvPr/>
            </p:nvGrpSpPr>
            <p:grpSpPr bwMode="auto">
              <a:xfrm>
                <a:off x="5530" y="3753"/>
                <a:ext cx="140" cy="180"/>
                <a:chOff x="4468" y="1156"/>
                <a:chExt cx="568" cy="808"/>
              </a:xfrm>
            </p:grpSpPr>
            <p:sp>
              <p:nvSpPr>
                <p:cNvPr id="587847" name="Rectangle 71"/>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48" name="Rectangle 72"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49" name="AutoShape 73"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50" name="Rectangle 74"/>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51" name="Line 75"/>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52" name="Line 76"/>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5" name="Group 77"/>
              <p:cNvGrpSpPr>
                <a:grpSpLocks/>
              </p:cNvGrpSpPr>
              <p:nvPr/>
            </p:nvGrpSpPr>
            <p:grpSpPr bwMode="auto">
              <a:xfrm>
                <a:off x="4362" y="3555"/>
                <a:ext cx="140" cy="180"/>
                <a:chOff x="4468" y="1156"/>
                <a:chExt cx="568" cy="808"/>
              </a:xfrm>
            </p:grpSpPr>
            <p:sp>
              <p:nvSpPr>
                <p:cNvPr id="587854" name="Rectangle 78"/>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55" name="Rectangle 79"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56" name="AutoShape 80"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57" name="Rectangle 81"/>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58" name="Line 82"/>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59" name="Line 83"/>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grpSp>
      <p:grpSp>
        <p:nvGrpSpPr>
          <p:cNvPr id="16" name="Group 84"/>
          <p:cNvGrpSpPr>
            <a:grpSpLocks/>
          </p:cNvGrpSpPr>
          <p:nvPr/>
        </p:nvGrpSpPr>
        <p:grpSpPr bwMode="auto">
          <a:xfrm>
            <a:off x="7207250" y="4987925"/>
            <a:ext cx="1419225" cy="1404938"/>
            <a:chOff x="4540" y="3142"/>
            <a:chExt cx="894" cy="885"/>
          </a:xfrm>
        </p:grpSpPr>
        <p:grpSp>
          <p:nvGrpSpPr>
            <p:cNvPr id="17" name="Group 85"/>
            <p:cNvGrpSpPr>
              <a:grpSpLocks/>
            </p:cNvGrpSpPr>
            <p:nvPr/>
          </p:nvGrpSpPr>
          <p:grpSpPr bwMode="auto">
            <a:xfrm>
              <a:off x="4540" y="3142"/>
              <a:ext cx="140" cy="180"/>
              <a:chOff x="2697" y="1364"/>
              <a:chExt cx="140" cy="180"/>
            </a:xfrm>
          </p:grpSpPr>
          <p:sp>
            <p:nvSpPr>
              <p:cNvPr id="587862" name="Rectangle 86"/>
              <p:cNvSpPr>
                <a:spLocks noChangeArrowheads="1"/>
              </p:cNvSpPr>
              <p:nvPr/>
            </p:nvSpPr>
            <p:spPr bwMode="auto">
              <a:xfrm>
                <a:off x="2792" y="1364"/>
                <a:ext cx="10" cy="5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63" name="Rectangle 87"/>
              <p:cNvSpPr>
                <a:spLocks noChangeArrowheads="1"/>
              </p:cNvSpPr>
              <p:nvPr/>
            </p:nvSpPr>
            <p:spPr bwMode="auto">
              <a:xfrm>
                <a:off x="2709" y="1428"/>
                <a:ext cx="116" cy="11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64" name="AutoShape 88" descr="Diagonal brick"/>
              <p:cNvSpPr>
                <a:spLocks noChangeArrowheads="1"/>
              </p:cNvSpPr>
              <p:nvPr/>
            </p:nvSpPr>
            <p:spPr bwMode="auto">
              <a:xfrm>
                <a:off x="2697" y="1375"/>
                <a:ext cx="140" cy="51"/>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65" name="Rectangle 89"/>
              <p:cNvSpPr>
                <a:spLocks noChangeArrowheads="1"/>
              </p:cNvSpPr>
              <p:nvPr/>
            </p:nvSpPr>
            <p:spPr bwMode="auto">
              <a:xfrm>
                <a:off x="2756" y="1460"/>
                <a:ext cx="34" cy="41"/>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66" name="Line 90"/>
              <p:cNvSpPr>
                <a:spLocks noChangeShapeType="1"/>
              </p:cNvSpPr>
              <p:nvPr/>
            </p:nvSpPr>
            <p:spPr bwMode="auto">
              <a:xfrm>
                <a:off x="2773" y="1460"/>
                <a:ext cx="0" cy="41"/>
              </a:xfrm>
              <a:prstGeom prst="line">
                <a:avLst/>
              </a:prstGeom>
              <a:noFill/>
              <a:ln w="12700">
                <a:solidFill>
                  <a:schemeClr val="tx1"/>
                </a:solidFill>
                <a:round/>
                <a:headEnd/>
                <a:tailEnd/>
              </a:ln>
              <a:effectLst/>
            </p:spPr>
            <p:txBody>
              <a:bodyPr wrap="none" anchor="ctr"/>
              <a:lstStyle/>
              <a:p>
                <a:endParaRPr lang="en-US"/>
              </a:p>
            </p:txBody>
          </p:sp>
          <p:sp>
            <p:nvSpPr>
              <p:cNvPr id="587867" name="Line 91"/>
              <p:cNvSpPr>
                <a:spLocks noChangeShapeType="1"/>
              </p:cNvSpPr>
              <p:nvPr/>
            </p:nvSpPr>
            <p:spPr bwMode="auto">
              <a:xfrm>
                <a:off x="2756" y="1481"/>
                <a:ext cx="34" cy="0"/>
              </a:xfrm>
              <a:prstGeom prst="line">
                <a:avLst/>
              </a:prstGeom>
              <a:noFill/>
              <a:ln w="12700">
                <a:solidFill>
                  <a:schemeClr val="tx1"/>
                </a:solidFill>
                <a:round/>
                <a:headEnd/>
                <a:tailEnd/>
              </a:ln>
              <a:effectLst/>
            </p:spPr>
            <p:txBody>
              <a:bodyPr wrap="none" anchor="ctr"/>
              <a:lstStyle/>
              <a:p>
                <a:endParaRPr lang="en-US"/>
              </a:p>
            </p:txBody>
          </p:sp>
        </p:grpSp>
        <p:grpSp>
          <p:nvGrpSpPr>
            <p:cNvPr id="18" name="Group 92"/>
            <p:cNvGrpSpPr>
              <a:grpSpLocks/>
            </p:cNvGrpSpPr>
            <p:nvPr/>
          </p:nvGrpSpPr>
          <p:grpSpPr bwMode="auto">
            <a:xfrm>
              <a:off x="5294" y="3847"/>
              <a:ext cx="140" cy="180"/>
              <a:chOff x="2697" y="1364"/>
              <a:chExt cx="140" cy="180"/>
            </a:xfrm>
          </p:grpSpPr>
          <p:sp>
            <p:nvSpPr>
              <p:cNvPr id="587869" name="Rectangle 93"/>
              <p:cNvSpPr>
                <a:spLocks noChangeArrowheads="1"/>
              </p:cNvSpPr>
              <p:nvPr/>
            </p:nvSpPr>
            <p:spPr bwMode="auto">
              <a:xfrm>
                <a:off x="2792" y="1364"/>
                <a:ext cx="10" cy="5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70" name="Rectangle 94"/>
              <p:cNvSpPr>
                <a:spLocks noChangeArrowheads="1"/>
              </p:cNvSpPr>
              <p:nvPr/>
            </p:nvSpPr>
            <p:spPr bwMode="auto">
              <a:xfrm>
                <a:off x="2709" y="1428"/>
                <a:ext cx="116" cy="11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71" name="AutoShape 95" descr="Diagonal brick"/>
              <p:cNvSpPr>
                <a:spLocks noChangeArrowheads="1"/>
              </p:cNvSpPr>
              <p:nvPr/>
            </p:nvSpPr>
            <p:spPr bwMode="auto">
              <a:xfrm>
                <a:off x="2697" y="1375"/>
                <a:ext cx="140" cy="51"/>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72" name="Rectangle 96"/>
              <p:cNvSpPr>
                <a:spLocks noChangeArrowheads="1"/>
              </p:cNvSpPr>
              <p:nvPr/>
            </p:nvSpPr>
            <p:spPr bwMode="auto">
              <a:xfrm>
                <a:off x="2756" y="1460"/>
                <a:ext cx="34" cy="41"/>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73" name="Line 97"/>
              <p:cNvSpPr>
                <a:spLocks noChangeShapeType="1"/>
              </p:cNvSpPr>
              <p:nvPr/>
            </p:nvSpPr>
            <p:spPr bwMode="auto">
              <a:xfrm>
                <a:off x="2773" y="1460"/>
                <a:ext cx="0" cy="41"/>
              </a:xfrm>
              <a:prstGeom prst="line">
                <a:avLst/>
              </a:prstGeom>
              <a:noFill/>
              <a:ln w="12700">
                <a:solidFill>
                  <a:schemeClr val="tx1"/>
                </a:solidFill>
                <a:round/>
                <a:headEnd/>
                <a:tailEnd/>
              </a:ln>
              <a:effectLst/>
            </p:spPr>
            <p:txBody>
              <a:bodyPr wrap="none" anchor="ctr"/>
              <a:lstStyle/>
              <a:p>
                <a:endParaRPr lang="en-US"/>
              </a:p>
            </p:txBody>
          </p:sp>
          <p:sp>
            <p:nvSpPr>
              <p:cNvPr id="587874" name="Line 98"/>
              <p:cNvSpPr>
                <a:spLocks noChangeShapeType="1"/>
              </p:cNvSpPr>
              <p:nvPr/>
            </p:nvSpPr>
            <p:spPr bwMode="auto">
              <a:xfrm>
                <a:off x="2756" y="1481"/>
                <a:ext cx="34" cy="0"/>
              </a:xfrm>
              <a:prstGeom prst="line">
                <a:avLst/>
              </a:prstGeom>
              <a:noFill/>
              <a:ln w="12700">
                <a:solidFill>
                  <a:schemeClr val="tx1"/>
                </a:solidFill>
                <a:round/>
                <a:headEnd/>
                <a:tailEnd/>
              </a:ln>
              <a:effectLst/>
            </p:spPr>
            <p:txBody>
              <a:bodyPr wrap="none" anchor="ctr"/>
              <a:lstStyle/>
              <a:p>
                <a:endParaRPr lang="en-US"/>
              </a:p>
            </p:txBody>
          </p:sp>
        </p:grpSp>
      </p:grpSp>
      <p:grpSp>
        <p:nvGrpSpPr>
          <p:cNvPr id="19" name="Group 99"/>
          <p:cNvGrpSpPr>
            <a:grpSpLocks/>
          </p:cNvGrpSpPr>
          <p:nvPr/>
        </p:nvGrpSpPr>
        <p:grpSpPr bwMode="auto">
          <a:xfrm>
            <a:off x="7315200" y="4648200"/>
            <a:ext cx="1373188" cy="1600200"/>
            <a:chOff x="4608" y="2928"/>
            <a:chExt cx="865" cy="1008"/>
          </a:xfrm>
        </p:grpSpPr>
        <p:sp>
          <p:nvSpPr>
            <p:cNvPr id="587876" name="Freeform 100"/>
            <p:cNvSpPr>
              <a:spLocks/>
            </p:cNvSpPr>
            <p:nvPr/>
          </p:nvSpPr>
          <p:spPr bwMode="auto">
            <a:xfrm>
              <a:off x="4608" y="2928"/>
              <a:ext cx="864" cy="1008"/>
            </a:xfrm>
            <a:custGeom>
              <a:avLst/>
              <a:gdLst/>
              <a:ahLst/>
              <a:cxnLst>
                <a:cxn ang="0">
                  <a:pos x="0" y="0"/>
                </a:cxn>
                <a:cxn ang="0">
                  <a:pos x="240" y="240"/>
                </a:cxn>
                <a:cxn ang="0">
                  <a:pos x="864" y="384"/>
                </a:cxn>
                <a:cxn ang="0">
                  <a:pos x="624" y="816"/>
                </a:cxn>
                <a:cxn ang="0">
                  <a:pos x="336" y="1008"/>
                </a:cxn>
              </a:cxnLst>
              <a:rect l="0" t="0" r="r" b="b"/>
              <a:pathLst>
                <a:path w="864" h="1008">
                  <a:moveTo>
                    <a:pt x="0" y="0"/>
                  </a:moveTo>
                  <a:lnTo>
                    <a:pt x="240" y="240"/>
                  </a:lnTo>
                  <a:lnTo>
                    <a:pt x="864" y="384"/>
                  </a:lnTo>
                  <a:lnTo>
                    <a:pt x="624" y="816"/>
                  </a:lnTo>
                  <a:lnTo>
                    <a:pt x="336" y="1008"/>
                  </a:lnTo>
                </a:path>
              </a:pathLst>
            </a:custGeom>
            <a:noFill/>
            <a:ln w="28575" cap="flat" cmpd="sng">
              <a:solidFill>
                <a:schemeClr val="accent1"/>
              </a:solidFill>
              <a:prstDash val="solid"/>
              <a:round/>
              <a:headEnd type="none" w="lg" len="med"/>
              <a:tailEnd type="none" w="lg" len="med"/>
            </a:ln>
            <a:effectLst/>
          </p:spPr>
          <p:txBody>
            <a:bodyPr wrap="none" anchor="ctr">
              <a:spAutoFit/>
            </a:bodyPr>
            <a:lstStyle/>
            <a:p>
              <a:endParaRPr lang="en-US"/>
            </a:p>
          </p:txBody>
        </p:sp>
        <p:sp>
          <p:nvSpPr>
            <p:cNvPr id="587877" name="Line 101"/>
            <p:cNvSpPr>
              <a:spLocks noChangeShapeType="1"/>
            </p:cNvSpPr>
            <p:nvPr/>
          </p:nvSpPr>
          <p:spPr bwMode="auto">
            <a:xfrm flipH="1">
              <a:off x="4608" y="3168"/>
              <a:ext cx="240" cy="432"/>
            </a:xfrm>
            <a:prstGeom prst="line">
              <a:avLst/>
            </a:prstGeom>
            <a:noFill/>
            <a:ln w="28575">
              <a:solidFill>
                <a:schemeClr val="accent1"/>
              </a:solidFill>
              <a:round/>
              <a:headEnd type="none" w="lg" len="med"/>
              <a:tailEnd type="none" w="lg" len="med"/>
            </a:ln>
            <a:effectLst/>
          </p:spPr>
          <p:txBody>
            <a:bodyPr wrap="none" anchor="ctr">
              <a:spAutoFit/>
            </a:bodyPr>
            <a:lstStyle/>
            <a:p>
              <a:endParaRPr lang="en-US"/>
            </a:p>
          </p:txBody>
        </p:sp>
        <p:sp>
          <p:nvSpPr>
            <p:cNvPr id="587878" name="Line 102"/>
            <p:cNvSpPr>
              <a:spLocks noChangeShapeType="1"/>
            </p:cNvSpPr>
            <p:nvPr/>
          </p:nvSpPr>
          <p:spPr bwMode="auto">
            <a:xfrm flipV="1">
              <a:off x="5472" y="3120"/>
              <a:ext cx="1" cy="192"/>
            </a:xfrm>
            <a:prstGeom prst="line">
              <a:avLst/>
            </a:prstGeom>
            <a:noFill/>
            <a:ln w="28575">
              <a:solidFill>
                <a:schemeClr val="accent1"/>
              </a:solidFill>
              <a:round/>
              <a:headEnd type="none" w="lg" len="med"/>
              <a:tailEnd type="none" w="lg" len="med"/>
            </a:ln>
            <a:effectLst/>
          </p:spPr>
          <p:txBody>
            <a:bodyPr wrap="none" anchor="ctr">
              <a:spAutoFit/>
            </a:bodyPr>
            <a:lstStyle/>
            <a:p>
              <a:endParaRPr lang="en-US"/>
            </a:p>
          </p:txBody>
        </p:sp>
      </p:grpSp>
      <p:pic>
        <p:nvPicPr>
          <p:cNvPr id="587879" name="Picture 103" descr="toma agua VC"/>
          <p:cNvPicPr>
            <a:picLocks noChangeAspect="1" noChangeArrowheads="1"/>
          </p:cNvPicPr>
          <p:nvPr/>
        </p:nvPicPr>
        <p:blipFill>
          <a:blip r:embed="rId3" cstate="email"/>
          <a:srcRect/>
          <a:stretch>
            <a:fillRect/>
          </a:stretch>
        </p:blipFill>
        <p:spPr bwMode="auto">
          <a:xfrm>
            <a:off x="0" y="2463800"/>
            <a:ext cx="1665288" cy="1249363"/>
          </a:xfrm>
          <a:prstGeom prst="rect">
            <a:avLst/>
          </a:prstGeom>
          <a:noFill/>
        </p:spPr>
      </p:pic>
      <p:pic>
        <p:nvPicPr>
          <p:cNvPr id="587880" name="Picture 104" descr="IMG_0252"/>
          <p:cNvPicPr>
            <a:picLocks noChangeAspect="1" noChangeArrowheads="1"/>
          </p:cNvPicPr>
          <p:nvPr/>
        </p:nvPicPr>
        <p:blipFill>
          <a:blip r:embed="rId4" cstate="email"/>
          <a:srcRect/>
          <a:stretch>
            <a:fillRect/>
          </a:stretch>
        </p:blipFill>
        <p:spPr bwMode="auto">
          <a:xfrm>
            <a:off x="6516688" y="3833813"/>
            <a:ext cx="1322387" cy="1036637"/>
          </a:xfrm>
          <a:prstGeom prst="rect">
            <a:avLst/>
          </a:prstGeom>
          <a:noFill/>
        </p:spPr>
      </p:pic>
      <p:grpSp>
        <p:nvGrpSpPr>
          <p:cNvPr id="20" name="Group 105"/>
          <p:cNvGrpSpPr>
            <a:grpSpLocks/>
          </p:cNvGrpSpPr>
          <p:nvPr/>
        </p:nvGrpSpPr>
        <p:grpSpPr bwMode="auto">
          <a:xfrm>
            <a:off x="5268913" y="2078038"/>
            <a:ext cx="2265362" cy="1687512"/>
            <a:chOff x="3095" y="1352"/>
            <a:chExt cx="1427" cy="1063"/>
          </a:xfrm>
        </p:grpSpPr>
        <p:sp>
          <p:nvSpPr>
            <p:cNvPr id="587882" name="Text Box 106"/>
            <p:cNvSpPr txBox="1">
              <a:spLocks noChangeArrowheads="1"/>
            </p:cNvSpPr>
            <p:nvPr/>
          </p:nvSpPr>
          <p:spPr bwMode="auto">
            <a:xfrm>
              <a:off x="3095" y="1352"/>
              <a:ext cx="1254" cy="596"/>
            </a:xfrm>
            <a:prstGeom prst="rect">
              <a:avLst/>
            </a:prstGeom>
            <a:noFill/>
            <a:ln w="12700">
              <a:noFill/>
              <a:miter lim="800000"/>
              <a:headEnd type="none" w="lg" len="med"/>
              <a:tailEnd type="none" w="lg" len="med"/>
            </a:ln>
            <a:effectLst/>
          </p:spPr>
          <p:txBody>
            <a:bodyPr>
              <a:spAutoFit/>
            </a:bodyPr>
            <a:lstStyle/>
            <a:p>
              <a:pPr algn="ctr" eaLnBrk="0" hangingPunct="0"/>
              <a:r>
                <a:rPr lang="en-US" sz="2800" b="0">
                  <a:latin typeface="Times New Roman" pitchFamily="18" charset="0"/>
                </a:rPr>
                <a:t>Drip Chlorinator</a:t>
              </a:r>
            </a:p>
          </p:txBody>
        </p:sp>
        <p:cxnSp>
          <p:nvCxnSpPr>
            <p:cNvPr id="587883" name="AutoShape 107"/>
            <p:cNvCxnSpPr>
              <a:cxnSpLocks noChangeShapeType="1"/>
              <a:stCxn id="587882" idx="3"/>
              <a:endCxn id="0" idx="0"/>
            </p:cNvCxnSpPr>
            <p:nvPr/>
          </p:nvCxnSpPr>
          <p:spPr bwMode="auto">
            <a:xfrm>
              <a:off x="4349" y="1650"/>
              <a:ext cx="173" cy="765"/>
            </a:xfrm>
            <a:prstGeom prst="bentConnector2">
              <a:avLst/>
            </a:prstGeom>
            <a:noFill/>
            <a:ln w="12700">
              <a:solidFill>
                <a:schemeClr val="tx1"/>
              </a:solidFill>
              <a:miter lim="800000"/>
              <a:headEnd type="none" w="lg" len="med"/>
              <a:tailEnd type="triangle" w="lg" len="med"/>
            </a:ln>
            <a:effectLst/>
          </p:spPr>
        </p:cxnSp>
      </p:grpSp>
      <p:grpSp>
        <p:nvGrpSpPr>
          <p:cNvPr id="21" name="Group 108"/>
          <p:cNvGrpSpPr>
            <a:grpSpLocks/>
          </p:cNvGrpSpPr>
          <p:nvPr/>
        </p:nvGrpSpPr>
        <p:grpSpPr bwMode="auto">
          <a:xfrm>
            <a:off x="3895725" y="2971800"/>
            <a:ext cx="3248025" cy="1406525"/>
            <a:chOff x="2454" y="1872"/>
            <a:chExt cx="2046" cy="886"/>
          </a:xfrm>
        </p:grpSpPr>
        <p:sp>
          <p:nvSpPr>
            <p:cNvPr id="587885" name="Text Box 109"/>
            <p:cNvSpPr txBox="1">
              <a:spLocks noChangeArrowheads="1"/>
            </p:cNvSpPr>
            <p:nvPr/>
          </p:nvSpPr>
          <p:spPr bwMode="auto">
            <a:xfrm>
              <a:off x="2454" y="1872"/>
              <a:ext cx="1254" cy="596"/>
            </a:xfrm>
            <a:prstGeom prst="rect">
              <a:avLst/>
            </a:prstGeom>
            <a:noFill/>
            <a:ln w="12700">
              <a:noFill/>
              <a:miter lim="800000"/>
              <a:headEnd type="none" w="lg" len="med"/>
              <a:tailEnd type="none" w="lg" len="med"/>
            </a:ln>
            <a:effectLst/>
          </p:spPr>
          <p:txBody>
            <a:bodyPr>
              <a:spAutoFit/>
            </a:bodyPr>
            <a:lstStyle/>
            <a:p>
              <a:pPr algn="ctr" eaLnBrk="0" hangingPunct="0"/>
              <a:r>
                <a:rPr lang="en-US" sz="2800" b="0" dirty="0">
                  <a:latin typeface="Times New Roman" pitchFamily="18" charset="0"/>
                </a:rPr>
                <a:t>Distribution Tank</a:t>
              </a:r>
            </a:p>
          </p:txBody>
        </p:sp>
        <p:cxnSp>
          <p:nvCxnSpPr>
            <p:cNvPr id="587886" name="AutoShape 110"/>
            <p:cNvCxnSpPr>
              <a:cxnSpLocks noChangeShapeType="1"/>
              <a:stCxn id="587885" idx="3"/>
              <a:endCxn id="587782" idx="0"/>
            </p:cNvCxnSpPr>
            <p:nvPr/>
          </p:nvCxnSpPr>
          <p:spPr bwMode="auto">
            <a:xfrm>
              <a:off x="3708" y="2170"/>
              <a:ext cx="792" cy="588"/>
            </a:xfrm>
            <a:prstGeom prst="bentConnector2">
              <a:avLst/>
            </a:prstGeom>
            <a:noFill/>
            <a:ln w="12700">
              <a:solidFill>
                <a:schemeClr val="tx1"/>
              </a:solidFill>
              <a:miter lim="800000"/>
              <a:headEnd type="none" w="lg" len="med"/>
              <a:tailEnd type="triangle" w="lg" len="med"/>
            </a:ln>
            <a:effectLst/>
          </p:spPr>
        </p:cxnSp>
      </p:grpSp>
      <p:pic>
        <p:nvPicPr>
          <p:cNvPr id="587887" name="Picture 111" descr="IMG_0449"/>
          <p:cNvPicPr>
            <a:picLocks noChangeAspect="1" noChangeArrowheads="1"/>
          </p:cNvPicPr>
          <p:nvPr/>
        </p:nvPicPr>
        <p:blipFill>
          <a:blip r:embed="rId5" cstate="email"/>
          <a:srcRect/>
          <a:stretch>
            <a:fillRect/>
          </a:stretch>
        </p:blipFill>
        <p:spPr bwMode="auto">
          <a:xfrm>
            <a:off x="6067425" y="5264150"/>
            <a:ext cx="1809750" cy="1281113"/>
          </a:xfrm>
          <a:prstGeom prst="rect">
            <a:avLst/>
          </a:prstGeom>
          <a:noFill/>
        </p:spPr>
      </p:pic>
      <p:pic>
        <p:nvPicPr>
          <p:cNvPr id="587888" name="Picture 112" descr="CedricSummer05-1 015b"/>
          <p:cNvPicPr>
            <a:picLocks noChangeAspect="1" noChangeArrowheads="1"/>
          </p:cNvPicPr>
          <p:nvPr/>
        </p:nvPicPr>
        <p:blipFill>
          <a:blip r:embed="rId6" cstate="email"/>
          <a:srcRect/>
          <a:stretch>
            <a:fillRect/>
          </a:stretch>
        </p:blipFill>
        <p:spPr bwMode="auto">
          <a:xfrm>
            <a:off x="0" y="1857375"/>
            <a:ext cx="2493963" cy="2100263"/>
          </a:xfrm>
          <a:prstGeom prst="rect">
            <a:avLst/>
          </a:prstGeom>
          <a:noFill/>
        </p:spPr>
      </p:pic>
      <p:grpSp>
        <p:nvGrpSpPr>
          <p:cNvPr id="22" name="Group 113"/>
          <p:cNvGrpSpPr>
            <a:grpSpLocks/>
          </p:cNvGrpSpPr>
          <p:nvPr/>
        </p:nvGrpSpPr>
        <p:grpSpPr bwMode="auto">
          <a:xfrm>
            <a:off x="182563" y="3259138"/>
            <a:ext cx="1233487" cy="2089150"/>
            <a:chOff x="115" y="2053"/>
            <a:chExt cx="777" cy="1316"/>
          </a:xfrm>
        </p:grpSpPr>
        <p:sp>
          <p:nvSpPr>
            <p:cNvPr id="587890" name="Text Box 114"/>
            <p:cNvSpPr txBox="1">
              <a:spLocks noChangeArrowheads="1"/>
            </p:cNvSpPr>
            <p:nvPr/>
          </p:nvSpPr>
          <p:spPr bwMode="auto">
            <a:xfrm>
              <a:off x="115" y="2504"/>
              <a:ext cx="777" cy="865"/>
            </a:xfrm>
            <a:prstGeom prst="rect">
              <a:avLst/>
            </a:prstGeom>
            <a:noFill/>
            <a:ln w="12700">
              <a:noFill/>
              <a:miter lim="800000"/>
              <a:headEnd type="none" w="lg" len="med"/>
              <a:tailEnd type="none" w="lg" len="med"/>
            </a:ln>
            <a:effectLst/>
          </p:spPr>
          <p:txBody>
            <a:bodyPr>
              <a:spAutoFit/>
            </a:bodyPr>
            <a:lstStyle/>
            <a:p>
              <a:pPr eaLnBrk="0" hangingPunct="0"/>
              <a:r>
                <a:rPr lang="en-US" sz="2800" b="0">
                  <a:latin typeface="Times New Roman" pitchFamily="18" charset="0"/>
                </a:rPr>
                <a:t>Spring box or dam</a:t>
              </a:r>
            </a:p>
          </p:txBody>
        </p:sp>
        <p:cxnSp>
          <p:nvCxnSpPr>
            <p:cNvPr id="587891" name="AutoShape 115"/>
            <p:cNvCxnSpPr>
              <a:cxnSpLocks noChangeShapeType="1"/>
              <a:stCxn id="587890" idx="0"/>
              <a:endCxn id="587784" idx="1"/>
            </p:cNvCxnSpPr>
            <p:nvPr/>
          </p:nvCxnSpPr>
          <p:spPr bwMode="auto">
            <a:xfrm flipH="1" flipV="1">
              <a:off x="381" y="2053"/>
              <a:ext cx="123" cy="451"/>
            </a:xfrm>
            <a:prstGeom prst="straightConnector1">
              <a:avLst/>
            </a:prstGeom>
            <a:noFill/>
            <a:ln w="12700">
              <a:solidFill>
                <a:schemeClr val="tx1"/>
              </a:solidFill>
              <a:round/>
              <a:headEnd type="none" w="lg" len="med"/>
              <a:tailEnd type="triangle" w="lg" len="med"/>
            </a:ln>
            <a:effectLst/>
          </p:spPr>
        </p:cxnSp>
      </p:grpSp>
      <p:pic>
        <p:nvPicPr>
          <p:cNvPr id="587892" name="Picture 116"/>
          <p:cNvPicPr>
            <a:picLocks noChangeAspect="1" noChangeArrowheads="1"/>
          </p:cNvPicPr>
          <p:nvPr/>
        </p:nvPicPr>
        <p:blipFill>
          <a:blip r:embed="rId7" cstate="email"/>
          <a:srcRect/>
          <a:stretch>
            <a:fillRect/>
          </a:stretch>
        </p:blipFill>
        <p:spPr bwMode="auto">
          <a:xfrm>
            <a:off x="4033838" y="3830638"/>
            <a:ext cx="2408237" cy="79216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78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78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78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788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87892"/>
                                        </p:tgtEl>
                                        <p:attrNameLst>
                                          <p:attrName>style.visibility</p:attrName>
                                        </p:attrNameLst>
                                      </p:cBhvr>
                                      <p:to>
                                        <p:strVal val="visible"/>
                                      </p:to>
                                    </p:set>
                                    <p:anim calcmode="lin" valueType="num">
                                      <p:cBhvr additive="base">
                                        <p:cTn id="27" dur="500" fill="hold"/>
                                        <p:tgtEl>
                                          <p:spTgt spid="587892"/>
                                        </p:tgtEl>
                                        <p:attrNameLst>
                                          <p:attrName>ppt_x</p:attrName>
                                        </p:attrNameLst>
                                      </p:cBhvr>
                                      <p:tavLst>
                                        <p:tav tm="0">
                                          <p:val>
                                            <p:strVal val="1+#ppt_w/2"/>
                                          </p:val>
                                        </p:tav>
                                        <p:tav tm="100000">
                                          <p:val>
                                            <p:strVal val="#ppt_x"/>
                                          </p:val>
                                        </p:tav>
                                      </p:tavLst>
                                    </p:anim>
                                    <p:anim calcmode="lin" valueType="num">
                                      <p:cBhvr additive="base">
                                        <p:cTn id="28" dur="500" fill="hold"/>
                                        <p:tgtEl>
                                          <p:spTgt spid="5878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1985" name="Picture 1"/>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lstStyle/>
          <a:p>
            <a:r>
              <a:rPr lang="en-US" smtClean="0"/>
              <a:t>Since 2005: </a:t>
            </a:r>
            <a:br>
              <a:rPr lang="en-US" smtClean="0"/>
            </a:br>
            <a:r>
              <a:rPr lang="en-US" smtClean="0"/>
              <a:t>AguaClara in Honduras</a:t>
            </a:r>
            <a:endParaRPr lang="en-US"/>
          </a:p>
        </p:txBody>
      </p:sp>
      <p:sp>
        <p:nvSpPr>
          <p:cNvPr id="9" name="5-Point Star 8"/>
          <p:cNvSpPr/>
          <p:nvPr/>
        </p:nvSpPr>
        <p:spPr>
          <a:xfrm>
            <a:off x="4495800" y="3657600"/>
            <a:ext cx="533400" cy="457200"/>
          </a:xfrm>
          <a:prstGeom prst="star5">
            <a:avLst>
              <a:gd name="adj" fmla="val 25128"/>
              <a:gd name="hf" fmla="val 105146"/>
              <a:gd name="vf" fmla="val 110557"/>
            </a:avLst>
          </a:prstGeom>
          <a:solidFill>
            <a:srgbClr val="FF33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51"/>
          <p:cNvGrpSpPr/>
          <p:nvPr/>
        </p:nvGrpSpPr>
        <p:grpSpPr>
          <a:xfrm>
            <a:off x="5943600" y="3657600"/>
            <a:ext cx="2929466" cy="1207532"/>
            <a:chOff x="5943600" y="3657600"/>
            <a:chExt cx="2929466" cy="1207532"/>
          </a:xfrm>
        </p:grpSpPr>
        <p:pic>
          <p:nvPicPr>
            <p:cNvPr id="41987" name="Picture 3" descr="https://lh6.googleusercontent.com/-wj1XfIyazB8/TqrIPE6bs-I/AAAAAAAAjdQ/i7BA5JgxwwQ/s720/IMG_0534.JPG"/>
            <p:cNvPicPr>
              <a:picLocks noChangeAspect="1" noChangeArrowheads="1"/>
            </p:cNvPicPr>
            <p:nvPr/>
          </p:nvPicPr>
          <p:blipFill>
            <a:blip r:embed="rId4" cstate="email"/>
            <a:srcRect/>
            <a:stretch>
              <a:fillRect/>
            </a:stretch>
          </p:blipFill>
          <p:spPr bwMode="auto">
            <a:xfrm>
              <a:off x="7010400" y="3657600"/>
              <a:ext cx="1862666" cy="838200"/>
            </a:xfrm>
            <a:prstGeom prst="rect">
              <a:avLst/>
            </a:prstGeom>
            <a:noFill/>
          </p:spPr>
        </p:pic>
        <p:sp>
          <p:nvSpPr>
            <p:cNvPr id="17" name="TextBox 16"/>
            <p:cNvSpPr txBox="1"/>
            <p:nvPr/>
          </p:nvSpPr>
          <p:spPr>
            <a:xfrm>
              <a:off x="7010400" y="4495800"/>
              <a:ext cx="1449949" cy="369332"/>
            </a:xfrm>
            <a:prstGeom prst="rect">
              <a:avLst/>
            </a:prstGeom>
            <a:solidFill>
              <a:srgbClr val="FFF8D1"/>
            </a:solidFill>
          </p:spPr>
          <p:txBody>
            <a:bodyPr wrap="none" rtlCol="0">
              <a:spAutoFit/>
            </a:bodyPr>
            <a:lstStyle/>
            <a:p>
              <a:r>
                <a:rPr lang="en-US" dirty="0" err="1" smtClean="0"/>
                <a:t>Alauca</a:t>
              </a:r>
              <a:r>
                <a:rPr lang="en-US" dirty="0" smtClean="0"/>
                <a:t> 2011</a:t>
              </a:r>
              <a:endParaRPr lang="en-US" dirty="0"/>
            </a:p>
          </p:txBody>
        </p:sp>
        <p:cxnSp>
          <p:nvCxnSpPr>
            <p:cNvPr id="29" name="Straight Arrow Connector 28"/>
            <p:cNvCxnSpPr>
              <a:stCxn id="41987" idx="1"/>
            </p:cNvCxnSpPr>
            <p:nvPr/>
          </p:nvCxnSpPr>
          <p:spPr>
            <a:xfrm flipH="1">
              <a:off x="5943600" y="4076700"/>
              <a:ext cx="1066800" cy="381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8" name="Group 47"/>
          <p:cNvGrpSpPr/>
          <p:nvPr/>
        </p:nvGrpSpPr>
        <p:grpSpPr>
          <a:xfrm>
            <a:off x="4572000" y="2438400"/>
            <a:ext cx="2293253" cy="1359932"/>
            <a:chOff x="4572000" y="2438400"/>
            <a:chExt cx="2293253" cy="1359932"/>
          </a:xfrm>
        </p:grpSpPr>
        <p:pic>
          <p:nvPicPr>
            <p:cNvPr id="3" name="Picture 4" descr="IMGP4839"/>
            <p:cNvPicPr>
              <a:picLocks noChangeAspect="1" noChangeArrowheads="1"/>
            </p:cNvPicPr>
            <p:nvPr/>
          </p:nvPicPr>
          <p:blipFill>
            <a:blip r:embed="rId5" cstate="email"/>
            <a:srcRect/>
            <a:stretch>
              <a:fillRect/>
            </a:stretch>
          </p:blipFill>
          <p:spPr bwMode="auto">
            <a:xfrm>
              <a:off x="5486400" y="2438400"/>
              <a:ext cx="1295400" cy="971550"/>
            </a:xfrm>
            <a:prstGeom prst="rect">
              <a:avLst/>
            </a:prstGeom>
            <a:noFill/>
          </p:spPr>
        </p:pic>
        <p:sp>
          <p:nvSpPr>
            <p:cNvPr id="11" name="TextBox 10"/>
            <p:cNvSpPr txBox="1"/>
            <p:nvPr/>
          </p:nvSpPr>
          <p:spPr>
            <a:xfrm>
              <a:off x="5334000" y="3429000"/>
              <a:ext cx="1531253" cy="369332"/>
            </a:xfrm>
            <a:prstGeom prst="rect">
              <a:avLst/>
            </a:prstGeom>
            <a:solidFill>
              <a:srgbClr val="FFF8D1"/>
            </a:solidFill>
          </p:spPr>
          <p:txBody>
            <a:bodyPr wrap="none" rtlCol="0">
              <a:spAutoFit/>
            </a:bodyPr>
            <a:lstStyle/>
            <a:p>
              <a:r>
                <a:rPr lang="en-US" dirty="0" smtClean="0"/>
                <a:t>Tamara 2008</a:t>
              </a:r>
              <a:endParaRPr lang="en-US" dirty="0"/>
            </a:p>
          </p:txBody>
        </p:sp>
        <p:cxnSp>
          <p:nvCxnSpPr>
            <p:cNvPr id="31" name="Straight Arrow Connector 30"/>
            <p:cNvCxnSpPr>
              <a:stCxn id="3" idx="1"/>
            </p:cNvCxnSpPr>
            <p:nvPr/>
          </p:nvCxnSpPr>
          <p:spPr>
            <a:xfrm flipH="1">
              <a:off x="4572000" y="2924175"/>
              <a:ext cx="914400" cy="5429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5" name="Group 49"/>
          <p:cNvGrpSpPr/>
          <p:nvPr/>
        </p:nvGrpSpPr>
        <p:grpSpPr>
          <a:xfrm>
            <a:off x="4343400" y="1447800"/>
            <a:ext cx="4010119" cy="1838325"/>
            <a:chOff x="4343400" y="1447800"/>
            <a:chExt cx="4010119" cy="1838325"/>
          </a:xfrm>
        </p:grpSpPr>
        <p:pic>
          <p:nvPicPr>
            <p:cNvPr id="6" name="Picture 9"/>
            <p:cNvPicPr>
              <a:picLocks noChangeAspect="1" noChangeArrowheads="1"/>
            </p:cNvPicPr>
            <p:nvPr/>
          </p:nvPicPr>
          <p:blipFill>
            <a:blip r:embed="rId6" cstate="email"/>
            <a:srcRect/>
            <a:stretch>
              <a:fillRect/>
            </a:stretch>
          </p:blipFill>
          <p:spPr bwMode="auto">
            <a:xfrm>
              <a:off x="5410200" y="1447800"/>
              <a:ext cx="1204913" cy="904875"/>
            </a:xfrm>
            <a:prstGeom prst="rect">
              <a:avLst/>
            </a:prstGeom>
            <a:noFill/>
            <a:ln w="9525">
              <a:noFill/>
              <a:miter lim="800000"/>
              <a:headEnd/>
              <a:tailEnd/>
            </a:ln>
            <a:effectLst/>
          </p:spPr>
        </p:pic>
        <p:sp>
          <p:nvSpPr>
            <p:cNvPr id="13" name="TextBox 12"/>
            <p:cNvSpPr txBox="1"/>
            <p:nvPr/>
          </p:nvSpPr>
          <p:spPr>
            <a:xfrm>
              <a:off x="6629400" y="1447800"/>
              <a:ext cx="1724119" cy="923330"/>
            </a:xfrm>
            <a:prstGeom prst="rect">
              <a:avLst/>
            </a:prstGeom>
            <a:solidFill>
              <a:srgbClr val="FFF8D1"/>
            </a:solidFill>
          </p:spPr>
          <p:txBody>
            <a:bodyPr wrap="square" rtlCol="0">
              <a:spAutoFit/>
            </a:bodyPr>
            <a:lstStyle/>
            <a:p>
              <a:pPr algn="r"/>
              <a:r>
                <a:rPr lang="en-US" dirty="0" smtClean="0"/>
                <a:t>“</a:t>
              </a:r>
              <a:r>
                <a:rPr lang="en-US" dirty="0" err="1" smtClean="0"/>
                <a:t>Cuatro</a:t>
              </a:r>
              <a:r>
                <a:rPr lang="en-US" dirty="0" smtClean="0"/>
                <a:t> </a:t>
              </a:r>
              <a:r>
                <a:rPr lang="en-US" dirty="0" err="1" smtClean="0"/>
                <a:t>Comunidades</a:t>
              </a:r>
              <a:r>
                <a:rPr lang="en-US" dirty="0" smtClean="0"/>
                <a:t>” 2009</a:t>
              </a:r>
              <a:endParaRPr lang="en-US" dirty="0"/>
            </a:p>
          </p:txBody>
        </p:sp>
        <p:cxnSp>
          <p:nvCxnSpPr>
            <p:cNvPr id="33" name="Straight Arrow Connector 32"/>
            <p:cNvCxnSpPr>
              <a:stCxn id="6" idx="1"/>
            </p:cNvCxnSpPr>
            <p:nvPr/>
          </p:nvCxnSpPr>
          <p:spPr>
            <a:xfrm flipH="1">
              <a:off x="4343400" y="1900238"/>
              <a:ext cx="1066800" cy="13858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8" name="Group 50"/>
          <p:cNvGrpSpPr/>
          <p:nvPr/>
        </p:nvGrpSpPr>
        <p:grpSpPr>
          <a:xfrm>
            <a:off x="2743200" y="1600200"/>
            <a:ext cx="1828800" cy="1295400"/>
            <a:chOff x="2743200" y="1600200"/>
            <a:chExt cx="1828800" cy="1295400"/>
          </a:xfrm>
        </p:grpSpPr>
        <p:sp>
          <p:nvSpPr>
            <p:cNvPr id="14" name="TextBox 13"/>
            <p:cNvSpPr txBox="1"/>
            <p:nvPr/>
          </p:nvSpPr>
          <p:spPr>
            <a:xfrm>
              <a:off x="2743200" y="2413476"/>
              <a:ext cx="1659429" cy="369332"/>
            </a:xfrm>
            <a:prstGeom prst="rect">
              <a:avLst/>
            </a:prstGeom>
            <a:solidFill>
              <a:srgbClr val="FFF8D1"/>
            </a:solidFill>
          </p:spPr>
          <p:txBody>
            <a:bodyPr wrap="none" rtlCol="0">
              <a:spAutoFit/>
            </a:bodyPr>
            <a:lstStyle/>
            <a:p>
              <a:r>
                <a:rPr lang="en-US" dirty="0" err="1" smtClean="0"/>
                <a:t>Agalteca</a:t>
              </a:r>
              <a:r>
                <a:rPr lang="en-US" dirty="0" smtClean="0"/>
                <a:t> 2010</a:t>
              </a:r>
              <a:endParaRPr lang="en-US" dirty="0"/>
            </a:p>
          </p:txBody>
        </p:sp>
        <p:pic>
          <p:nvPicPr>
            <p:cNvPr id="16" name="Picture 3"/>
            <p:cNvPicPr>
              <a:picLocks noChangeAspect="1" noChangeArrowheads="1"/>
            </p:cNvPicPr>
            <p:nvPr/>
          </p:nvPicPr>
          <p:blipFill>
            <a:blip r:embed="rId7" cstate="email"/>
            <a:srcRect/>
            <a:stretch>
              <a:fillRect/>
            </a:stretch>
          </p:blipFill>
          <p:spPr bwMode="auto">
            <a:xfrm>
              <a:off x="2971800" y="1600200"/>
              <a:ext cx="1219200" cy="807903"/>
            </a:xfrm>
            <a:prstGeom prst="rect">
              <a:avLst/>
            </a:prstGeom>
            <a:noFill/>
            <a:ln w="9525">
              <a:noFill/>
              <a:miter lim="800000"/>
              <a:headEnd/>
              <a:tailEnd/>
            </a:ln>
            <a:effectLst/>
          </p:spPr>
        </p:pic>
        <p:cxnSp>
          <p:nvCxnSpPr>
            <p:cNvPr id="35" name="Straight Arrow Connector 34"/>
            <p:cNvCxnSpPr>
              <a:stCxn id="16" idx="3"/>
            </p:cNvCxnSpPr>
            <p:nvPr/>
          </p:nvCxnSpPr>
          <p:spPr>
            <a:xfrm>
              <a:off x="4191000" y="2004152"/>
              <a:ext cx="381000" cy="8914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9" name="Group 52"/>
          <p:cNvGrpSpPr/>
          <p:nvPr/>
        </p:nvGrpSpPr>
        <p:grpSpPr>
          <a:xfrm>
            <a:off x="228600" y="1650332"/>
            <a:ext cx="1981200" cy="1157400"/>
            <a:chOff x="228600" y="1650332"/>
            <a:chExt cx="1981200" cy="1157400"/>
          </a:xfrm>
        </p:grpSpPr>
        <p:pic>
          <p:nvPicPr>
            <p:cNvPr id="41989" name="Picture 5" descr="https://lh5.googleusercontent.com/-dkstSbrecug/Tx1apuytpFI/AAAAAAAAk8s/vjTvI0K8H4M/s720/IMG_7753.JPG"/>
            <p:cNvPicPr>
              <a:picLocks noChangeAspect="1" noChangeArrowheads="1"/>
            </p:cNvPicPr>
            <p:nvPr/>
          </p:nvPicPr>
          <p:blipFill>
            <a:blip r:embed="rId8" cstate="email"/>
            <a:stretch>
              <a:fillRect/>
            </a:stretch>
          </p:blipFill>
          <p:spPr bwMode="auto">
            <a:xfrm>
              <a:off x="304800" y="1650332"/>
              <a:ext cx="1219200" cy="814136"/>
            </a:xfrm>
            <a:prstGeom prst="rect">
              <a:avLst/>
            </a:prstGeom>
            <a:noFill/>
          </p:spPr>
        </p:pic>
        <p:sp>
          <p:nvSpPr>
            <p:cNvPr id="26" name="TextBox 25"/>
            <p:cNvSpPr txBox="1"/>
            <p:nvPr/>
          </p:nvSpPr>
          <p:spPr>
            <a:xfrm>
              <a:off x="228600" y="2438400"/>
              <a:ext cx="1351652" cy="369332"/>
            </a:xfrm>
            <a:prstGeom prst="rect">
              <a:avLst/>
            </a:prstGeom>
            <a:solidFill>
              <a:srgbClr val="FFF8D1"/>
            </a:solidFill>
          </p:spPr>
          <p:txBody>
            <a:bodyPr wrap="none" rtlCol="0">
              <a:spAutoFit/>
            </a:bodyPr>
            <a:lstStyle/>
            <a:p>
              <a:r>
                <a:rPr lang="en-US" dirty="0" err="1" smtClean="0"/>
                <a:t>Atima</a:t>
              </a:r>
              <a:r>
                <a:rPr lang="en-US" dirty="0" smtClean="0"/>
                <a:t> 2012</a:t>
              </a:r>
              <a:endParaRPr lang="en-US" dirty="0"/>
            </a:p>
          </p:txBody>
        </p:sp>
        <p:cxnSp>
          <p:nvCxnSpPr>
            <p:cNvPr id="38" name="Straight Arrow Connector 37"/>
            <p:cNvCxnSpPr>
              <a:stCxn id="41989" idx="3"/>
            </p:cNvCxnSpPr>
            <p:nvPr/>
          </p:nvCxnSpPr>
          <p:spPr>
            <a:xfrm flipV="1">
              <a:off x="1524000" y="1981200"/>
              <a:ext cx="6858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0" name="Group 48"/>
          <p:cNvGrpSpPr/>
          <p:nvPr/>
        </p:nvGrpSpPr>
        <p:grpSpPr>
          <a:xfrm>
            <a:off x="1371600" y="3429000"/>
            <a:ext cx="2142446" cy="1207532"/>
            <a:chOff x="1371600" y="3429000"/>
            <a:chExt cx="2142446" cy="1207532"/>
          </a:xfrm>
        </p:grpSpPr>
        <p:pic>
          <p:nvPicPr>
            <p:cNvPr id="5" name="Picture 6" descr="Marcala%20inauguration"/>
            <p:cNvPicPr>
              <a:picLocks noChangeAspect="1" noChangeArrowheads="1"/>
            </p:cNvPicPr>
            <p:nvPr/>
          </p:nvPicPr>
          <p:blipFill>
            <a:blip r:embed="rId9" cstate="email"/>
            <a:srcRect b="-3435"/>
            <a:stretch>
              <a:fillRect/>
            </a:stretch>
          </p:blipFill>
          <p:spPr bwMode="auto">
            <a:xfrm>
              <a:off x="1524000" y="3429000"/>
              <a:ext cx="1143000" cy="857250"/>
            </a:xfrm>
            <a:prstGeom prst="rect">
              <a:avLst/>
            </a:prstGeom>
            <a:noFill/>
          </p:spPr>
        </p:pic>
        <p:sp>
          <p:nvSpPr>
            <p:cNvPr id="12" name="TextBox 11"/>
            <p:cNvSpPr txBox="1"/>
            <p:nvPr/>
          </p:nvSpPr>
          <p:spPr>
            <a:xfrm>
              <a:off x="1371600" y="4267200"/>
              <a:ext cx="2142446" cy="369332"/>
            </a:xfrm>
            <a:prstGeom prst="rect">
              <a:avLst/>
            </a:prstGeom>
            <a:solidFill>
              <a:srgbClr val="FFF8D1"/>
            </a:solidFill>
          </p:spPr>
          <p:txBody>
            <a:bodyPr wrap="none" rtlCol="0">
              <a:spAutoFit/>
            </a:bodyPr>
            <a:lstStyle/>
            <a:p>
              <a:r>
                <a:rPr lang="en-US" dirty="0" err="1" smtClean="0"/>
                <a:t>Marcala</a:t>
              </a:r>
              <a:r>
                <a:rPr lang="en-US" dirty="0" smtClean="0"/>
                <a:t> 2008/2011</a:t>
              </a:r>
              <a:endParaRPr lang="en-US" dirty="0"/>
            </a:p>
          </p:txBody>
        </p:sp>
        <p:cxnSp>
          <p:nvCxnSpPr>
            <p:cNvPr id="41" name="Straight Arrow Connector 40"/>
            <p:cNvCxnSpPr>
              <a:stCxn id="5" idx="3"/>
            </p:cNvCxnSpPr>
            <p:nvPr/>
          </p:nvCxnSpPr>
          <p:spPr>
            <a:xfrm flipV="1">
              <a:off x="2667000" y="3581400"/>
              <a:ext cx="457200" cy="2762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1" name="Group 46"/>
          <p:cNvGrpSpPr/>
          <p:nvPr/>
        </p:nvGrpSpPr>
        <p:grpSpPr>
          <a:xfrm>
            <a:off x="3886200" y="4038600"/>
            <a:ext cx="1556836" cy="1969532"/>
            <a:chOff x="3886200" y="4038600"/>
            <a:chExt cx="1556836" cy="1969532"/>
          </a:xfrm>
        </p:grpSpPr>
        <p:pic>
          <p:nvPicPr>
            <p:cNvPr id="4" name="Picture 5" descr="Honduras 154"/>
            <p:cNvPicPr>
              <a:picLocks noChangeAspect="1" noChangeArrowheads="1"/>
            </p:cNvPicPr>
            <p:nvPr/>
          </p:nvPicPr>
          <p:blipFill>
            <a:blip r:embed="rId10" cstate="email"/>
            <a:srcRect/>
            <a:stretch>
              <a:fillRect/>
            </a:stretch>
          </p:blipFill>
          <p:spPr bwMode="auto">
            <a:xfrm>
              <a:off x="4038600" y="4800600"/>
              <a:ext cx="1295400" cy="854075"/>
            </a:xfrm>
            <a:prstGeom prst="rect">
              <a:avLst/>
            </a:prstGeom>
            <a:noFill/>
          </p:spPr>
        </p:pic>
        <p:sp>
          <p:nvSpPr>
            <p:cNvPr id="10" name="TextBox 9"/>
            <p:cNvSpPr txBox="1"/>
            <p:nvPr/>
          </p:nvSpPr>
          <p:spPr>
            <a:xfrm>
              <a:off x="3886200" y="5638800"/>
              <a:ext cx="1556836" cy="369332"/>
            </a:xfrm>
            <a:prstGeom prst="rect">
              <a:avLst/>
            </a:prstGeom>
            <a:solidFill>
              <a:srgbClr val="FFF8D1"/>
            </a:solidFill>
          </p:spPr>
          <p:txBody>
            <a:bodyPr wrap="none" rtlCol="0">
              <a:spAutoFit/>
            </a:bodyPr>
            <a:lstStyle/>
            <a:p>
              <a:r>
                <a:rPr lang="en-US" dirty="0" err="1" smtClean="0"/>
                <a:t>Ojojona</a:t>
              </a:r>
              <a:r>
                <a:rPr lang="en-US" dirty="0" smtClean="0"/>
                <a:t> 2007</a:t>
              </a:r>
              <a:endParaRPr lang="en-US" dirty="0"/>
            </a:p>
          </p:txBody>
        </p:sp>
        <p:cxnSp>
          <p:nvCxnSpPr>
            <p:cNvPr id="44" name="Straight Arrow Connector 43"/>
            <p:cNvCxnSpPr>
              <a:stCxn id="4" idx="0"/>
            </p:cNvCxnSpPr>
            <p:nvPr/>
          </p:nvCxnSpPr>
          <p:spPr>
            <a:xfrm flipH="1" flipV="1">
              <a:off x="4572000" y="4038600"/>
              <a:ext cx="114300" cy="76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7426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MVI_1381.MOV">
            <a:hlinkClick r:id="" action="ppaction://media"/>
          </p:cNvPr>
          <p:cNvPicPr/>
          <p:nvPr>
            <a:videoFile r:link="rId1"/>
          </p:nvPr>
        </p:nvPicPr>
        <p:blipFill>
          <a:blip r:embed="rId3" cstate="email"/>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dirty="0">
              <a:solidFill>
                <a:schemeClr val="bg1"/>
              </a:solidFill>
            </a:endParaRPr>
          </a:p>
        </p:txBody>
      </p:sp>
      <p:sp>
        <p:nvSpPr>
          <p:cNvPr id="4" name="AutoShape 2" descr="IMG_134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fade/>
  </p:transition>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3"/>
                </p:tgtEl>
              </p:cMediaNode>
            </p:video>
            <p:seq concurrent="1" nextAc="seek">
              <p:cTn id="3" restart="whenNotActive" fill="hold" evtFilter="cancelBubble" nodeType="interactiveSeq">
                <p:stCondLst>
                  <p:cond evt="onClick" delay="0">
                    <p:tgtEl>
                      <p:spTgt spid="3"/>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descr="C:\Users\mw24\Google Drive\AguaClara presentations\Fall 13\IMG_1342.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0" y="102472"/>
            <a:ext cx="9144000" cy="609600"/>
          </a:xfrm>
        </p:spPr>
        <p:txBody>
          <a:bodyPr/>
          <a:lstStyle/>
          <a:p>
            <a:r>
              <a:rPr lang="en-US" dirty="0"/>
              <a:t>First Female </a:t>
            </a:r>
            <a:r>
              <a:rPr lang="en-US" sz="4000" dirty="0"/>
              <a:t>AguaClara Plant Operators!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655625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6937" t="16526" r="23698" b="7000"/>
          <a:stretch/>
        </p:blipFill>
        <p:spPr bwMode="auto">
          <a:xfrm>
            <a:off x="0" y="1531916"/>
            <a:ext cx="9144000" cy="5326084"/>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Since Fall of 2012</a:t>
            </a:r>
            <a:endParaRPr lang="en-US" dirty="0"/>
          </a:p>
        </p:txBody>
      </p:sp>
      <p:grpSp>
        <p:nvGrpSpPr>
          <p:cNvPr id="23" name="Group 22"/>
          <p:cNvGrpSpPr/>
          <p:nvPr/>
        </p:nvGrpSpPr>
        <p:grpSpPr>
          <a:xfrm>
            <a:off x="7405509" y="3974068"/>
            <a:ext cx="1731564" cy="1207532"/>
            <a:chOff x="7405509" y="3974068"/>
            <a:chExt cx="1731564" cy="1207532"/>
          </a:xfrm>
        </p:grpSpPr>
        <p:sp>
          <p:nvSpPr>
            <p:cNvPr id="6" name="Rectangle 5"/>
            <p:cNvSpPr/>
            <p:nvPr/>
          </p:nvSpPr>
          <p:spPr>
            <a:xfrm>
              <a:off x="7405509" y="4812268"/>
              <a:ext cx="1731564" cy="369332"/>
            </a:xfrm>
            <a:prstGeom prst="rect">
              <a:avLst/>
            </a:prstGeom>
          </p:spPr>
          <p:txBody>
            <a:bodyPr wrap="none">
              <a:spAutoFit/>
            </a:bodyPr>
            <a:lstStyle/>
            <a:p>
              <a:r>
                <a:rPr lang="en-US" dirty="0" smtClean="0"/>
                <a:t>India: </a:t>
              </a:r>
              <a:r>
                <a:rPr lang="en-US" dirty="0"/>
                <a:t>Jharkhand</a:t>
              </a:r>
            </a:p>
          </p:txBody>
        </p:sp>
        <p:cxnSp>
          <p:nvCxnSpPr>
            <p:cNvPr id="8" name="Straight Arrow Connector 7"/>
            <p:cNvCxnSpPr>
              <a:stCxn id="6" idx="0"/>
            </p:cNvCxnSpPr>
            <p:nvPr/>
          </p:nvCxnSpPr>
          <p:spPr>
            <a:xfrm flipV="1">
              <a:off x="8271291" y="3974068"/>
              <a:ext cx="339309" cy="838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2321625" y="3950917"/>
            <a:ext cx="2500119" cy="369332"/>
            <a:chOff x="2321625" y="3950917"/>
            <a:chExt cx="2500119" cy="369332"/>
          </a:xfrm>
        </p:grpSpPr>
        <p:sp>
          <p:nvSpPr>
            <p:cNvPr id="5" name="Rectangle 4"/>
            <p:cNvSpPr/>
            <p:nvPr/>
          </p:nvSpPr>
          <p:spPr>
            <a:xfrm>
              <a:off x="2550225" y="3950917"/>
              <a:ext cx="2271519" cy="369332"/>
            </a:xfrm>
            <a:prstGeom prst="rect">
              <a:avLst/>
            </a:prstGeom>
          </p:spPr>
          <p:txBody>
            <a:bodyPr wrap="none">
              <a:spAutoFit/>
            </a:bodyPr>
            <a:lstStyle/>
            <a:p>
              <a:r>
                <a:rPr lang="en-US" dirty="0"/>
                <a:t>Honduras: San Nicolas</a:t>
              </a:r>
            </a:p>
          </p:txBody>
        </p:sp>
        <p:cxnSp>
          <p:nvCxnSpPr>
            <p:cNvPr id="12" name="Straight Arrow Connector 11"/>
            <p:cNvCxnSpPr/>
            <p:nvPr/>
          </p:nvCxnSpPr>
          <p:spPr>
            <a:xfrm flipH="1">
              <a:off x="2321625" y="4135583"/>
              <a:ext cx="228600" cy="18466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2743200" y="2328989"/>
            <a:ext cx="2284238" cy="983236"/>
            <a:chOff x="2743200" y="2328989"/>
            <a:chExt cx="2284238" cy="983236"/>
          </a:xfrm>
        </p:grpSpPr>
        <p:sp>
          <p:nvSpPr>
            <p:cNvPr id="4" name="Rectangle 3"/>
            <p:cNvSpPr/>
            <p:nvPr/>
          </p:nvSpPr>
          <p:spPr>
            <a:xfrm>
              <a:off x="3408460" y="2328989"/>
              <a:ext cx="1618978" cy="646331"/>
            </a:xfrm>
            <a:prstGeom prst="rect">
              <a:avLst/>
            </a:prstGeom>
          </p:spPr>
          <p:txBody>
            <a:bodyPr wrap="square">
              <a:spAutoFit/>
            </a:bodyPr>
            <a:lstStyle/>
            <a:p>
              <a:r>
                <a:rPr lang="en-US" dirty="0"/>
                <a:t>AguaClara LLC: Washington DC</a:t>
              </a:r>
            </a:p>
          </p:txBody>
        </p:sp>
        <p:cxnSp>
          <p:nvCxnSpPr>
            <p:cNvPr id="14" name="Straight Arrow Connector 13"/>
            <p:cNvCxnSpPr>
              <a:stCxn id="4" idx="1"/>
            </p:cNvCxnSpPr>
            <p:nvPr/>
          </p:nvCxnSpPr>
          <p:spPr>
            <a:xfrm flipH="1">
              <a:off x="2743200" y="2652155"/>
              <a:ext cx="665260" cy="66007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2743200" y="1988564"/>
            <a:ext cx="2971800" cy="1135636"/>
            <a:chOff x="2743200" y="1988564"/>
            <a:chExt cx="2971800" cy="1135636"/>
          </a:xfrm>
        </p:grpSpPr>
        <p:sp>
          <p:nvSpPr>
            <p:cNvPr id="16" name="Rectangle 15"/>
            <p:cNvSpPr/>
            <p:nvPr/>
          </p:nvSpPr>
          <p:spPr>
            <a:xfrm>
              <a:off x="3242204" y="1988564"/>
              <a:ext cx="2472796" cy="369332"/>
            </a:xfrm>
            <a:prstGeom prst="rect">
              <a:avLst/>
            </a:prstGeom>
          </p:spPr>
          <p:txBody>
            <a:bodyPr wrap="square">
              <a:spAutoFit/>
            </a:bodyPr>
            <a:lstStyle/>
            <a:p>
              <a:r>
                <a:rPr lang="en-US" dirty="0" smtClean="0"/>
                <a:t>AguaClara: Wastewater</a:t>
              </a:r>
              <a:endParaRPr lang="en-US" dirty="0"/>
            </a:p>
          </p:txBody>
        </p:sp>
        <p:cxnSp>
          <p:nvCxnSpPr>
            <p:cNvPr id="17" name="Straight Arrow Connector 16"/>
            <p:cNvCxnSpPr>
              <a:stCxn id="16" idx="1"/>
            </p:cNvCxnSpPr>
            <p:nvPr/>
          </p:nvCxnSpPr>
          <p:spPr>
            <a:xfrm flipH="1">
              <a:off x="2743200" y="2173230"/>
              <a:ext cx="499004" cy="95097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cxnSp>
        <p:nvCxnSpPr>
          <p:cNvPr id="26" name="Straight Arrow Connector 25"/>
          <p:cNvCxnSpPr/>
          <p:nvPr/>
        </p:nvCxnSpPr>
        <p:spPr>
          <a:xfrm>
            <a:off x="5027438" y="2652155"/>
            <a:ext cx="3583162" cy="132191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55628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 name="Freeform 58"/>
          <p:cNvSpPr/>
          <p:nvPr/>
        </p:nvSpPr>
        <p:spPr>
          <a:xfrm>
            <a:off x="-47470" y="4290586"/>
            <a:ext cx="9172136" cy="2610308"/>
          </a:xfrm>
          <a:custGeom>
            <a:avLst/>
            <a:gdLst>
              <a:gd name="connsiteX0" fmla="*/ 0 w 9172136"/>
              <a:gd name="connsiteY0" fmla="*/ 0 h 4121834"/>
              <a:gd name="connsiteX1" fmla="*/ 9172136 w 9172136"/>
              <a:gd name="connsiteY1" fmla="*/ 1083213 h 4121834"/>
              <a:gd name="connsiteX2" fmla="*/ 9172136 w 9172136"/>
              <a:gd name="connsiteY2" fmla="*/ 4121834 h 4121834"/>
              <a:gd name="connsiteX3" fmla="*/ 14068 w 9172136"/>
              <a:gd name="connsiteY3" fmla="*/ 4093699 h 4121834"/>
              <a:gd name="connsiteX4" fmla="*/ 0 w 9172136"/>
              <a:gd name="connsiteY4" fmla="*/ 0 h 4121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2136" h="4121834">
                <a:moveTo>
                  <a:pt x="0" y="0"/>
                </a:moveTo>
                <a:lnTo>
                  <a:pt x="9172136" y="1083213"/>
                </a:lnTo>
                <a:lnTo>
                  <a:pt x="9172136" y="4121834"/>
                </a:lnTo>
                <a:lnTo>
                  <a:pt x="14068" y="4093699"/>
                </a:lnTo>
                <a:cubicBezTo>
                  <a:pt x="9379" y="2724444"/>
                  <a:pt x="4689" y="1355188"/>
                  <a:pt x="0" y="0"/>
                </a:cubicBezTo>
                <a:close/>
              </a:path>
            </a:pathLst>
          </a:cu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4" name="Title 3"/>
          <p:cNvSpPr>
            <a:spLocks noGrp="1"/>
          </p:cNvSpPr>
          <p:nvPr>
            <p:ph type="title"/>
          </p:nvPr>
        </p:nvSpPr>
        <p:spPr>
          <a:xfrm>
            <a:off x="216125" y="228600"/>
            <a:ext cx="8699275" cy="1143000"/>
          </a:xfrm>
        </p:spPr>
        <p:txBody>
          <a:bodyPr/>
          <a:lstStyle/>
          <a:p>
            <a:r>
              <a:rPr lang="en-US" dirty="0" smtClean="0"/>
              <a:t>AguaClara LLC/PRADAN Solar Pumped System in Jharkhand, India</a:t>
            </a:r>
            <a:endParaRPr lang="en-US" dirty="0"/>
          </a:p>
        </p:txBody>
      </p:sp>
      <p:grpSp>
        <p:nvGrpSpPr>
          <p:cNvPr id="5" name="Group 4"/>
          <p:cNvGrpSpPr>
            <a:grpSpLocks noChangeAspect="1"/>
          </p:cNvGrpSpPr>
          <p:nvPr/>
        </p:nvGrpSpPr>
        <p:grpSpPr>
          <a:xfrm>
            <a:off x="8153400" y="4495800"/>
            <a:ext cx="745937" cy="2362200"/>
            <a:chOff x="3124200" y="2562820"/>
            <a:chExt cx="2983749" cy="3609380"/>
          </a:xfrm>
        </p:grpSpPr>
        <p:sp>
          <p:nvSpPr>
            <p:cNvPr id="61" name="Rectangle 60"/>
            <p:cNvSpPr/>
            <p:nvPr/>
          </p:nvSpPr>
          <p:spPr>
            <a:xfrm>
              <a:off x="3542712" y="4267802"/>
              <a:ext cx="2172287" cy="17935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nvGrpSpPr>
            <p:cNvPr id="3" name="Group 2"/>
            <p:cNvGrpSpPr/>
            <p:nvPr/>
          </p:nvGrpSpPr>
          <p:grpSpPr>
            <a:xfrm>
              <a:off x="3324664" y="3000638"/>
              <a:ext cx="2608385" cy="3060684"/>
              <a:chOff x="3324664" y="3000638"/>
              <a:chExt cx="2608385" cy="3060684"/>
            </a:xfrm>
          </p:grpSpPr>
          <p:grpSp>
            <p:nvGrpSpPr>
              <p:cNvPr id="2" name="Group 1"/>
              <p:cNvGrpSpPr/>
              <p:nvPr/>
            </p:nvGrpSpPr>
            <p:grpSpPr>
              <a:xfrm>
                <a:off x="5715000" y="3000638"/>
                <a:ext cx="218049" cy="3060684"/>
                <a:chOff x="5715000" y="3048000"/>
                <a:chExt cx="218049" cy="3060684"/>
              </a:xfrm>
            </p:grpSpPr>
            <p:sp>
              <p:nvSpPr>
                <p:cNvPr id="6" name="Rectangle 5"/>
                <p:cNvSpPr/>
                <p:nvPr/>
              </p:nvSpPr>
              <p:spPr>
                <a:xfrm>
                  <a:off x="5715000" y="304800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Rectangle 6"/>
                <p:cNvSpPr/>
                <p:nvPr/>
              </p:nvSpPr>
              <p:spPr>
                <a:xfrm>
                  <a:off x="5715000" y="316640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Rectangle 7"/>
                <p:cNvSpPr/>
                <p:nvPr/>
              </p:nvSpPr>
              <p:spPr>
                <a:xfrm>
                  <a:off x="5715000" y="328480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9" name="Rectangle 8"/>
                <p:cNvSpPr/>
                <p:nvPr/>
              </p:nvSpPr>
              <p:spPr>
                <a:xfrm>
                  <a:off x="5715000" y="340321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Rectangle 9"/>
                <p:cNvSpPr/>
                <p:nvPr/>
              </p:nvSpPr>
              <p:spPr>
                <a:xfrm>
                  <a:off x="5715000" y="352161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Rectangle 10"/>
                <p:cNvSpPr/>
                <p:nvPr/>
              </p:nvSpPr>
              <p:spPr>
                <a:xfrm>
                  <a:off x="5715000" y="364002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p:cNvSpPr/>
                <p:nvPr/>
              </p:nvSpPr>
              <p:spPr>
                <a:xfrm>
                  <a:off x="5715000" y="375842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ectangle 12"/>
                <p:cNvSpPr/>
                <p:nvPr/>
              </p:nvSpPr>
              <p:spPr>
                <a:xfrm>
                  <a:off x="5715000" y="387682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5715000" y="399523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ectangle 14"/>
                <p:cNvSpPr/>
                <p:nvPr/>
              </p:nvSpPr>
              <p:spPr>
                <a:xfrm>
                  <a:off x="5715000" y="411363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p:cNvSpPr/>
                <p:nvPr/>
              </p:nvSpPr>
              <p:spPr>
                <a:xfrm>
                  <a:off x="5715000" y="423204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p:cNvSpPr/>
                <p:nvPr/>
              </p:nvSpPr>
              <p:spPr>
                <a:xfrm>
                  <a:off x="5715000" y="435044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Rectangle 17"/>
                <p:cNvSpPr/>
                <p:nvPr/>
              </p:nvSpPr>
              <p:spPr>
                <a:xfrm>
                  <a:off x="5715000" y="446884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Rectangle 18"/>
                <p:cNvSpPr/>
                <p:nvPr/>
              </p:nvSpPr>
              <p:spPr>
                <a:xfrm>
                  <a:off x="5715000" y="458725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0" name="Rectangle 19"/>
                <p:cNvSpPr/>
                <p:nvPr/>
              </p:nvSpPr>
              <p:spPr>
                <a:xfrm>
                  <a:off x="5715000" y="470565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1" name="Rectangle 20"/>
                <p:cNvSpPr/>
                <p:nvPr/>
              </p:nvSpPr>
              <p:spPr>
                <a:xfrm>
                  <a:off x="5715000" y="482406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2" name="Rectangle 21"/>
                <p:cNvSpPr/>
                <p:nvPr/>
              </p:nvSpPr>
              <p:spPr>
                <a:xfrm>
                  <a:off x="5715000" y="494246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3" name="Rectangle 22"/>
                <p:cNvSpPr/>
                <p:nvPr/>
              </p:nvSpPr>
              <p:spPr>
                <a:xfrm>
                  <a:off x="5715000" y="506086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Rectangle 23"/>
                <p:cNvSpPr/>
                <p:nvPr/>
              </p:nvSpPr>
              <p:spPr>
                <a:xfrm>
                  <a:off x="5715000" y="517927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5" name="Rectangle 24"/>
                <p:cNvSpPr/>
                <p:nvPr/>
              </p:nvSpPr>
              <p:spPr>
                <a:xfrm>
                  <a:off x="5715000" y="529767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6" name="Rectangle 25"/>
                <p:cNvSpPr/>
                <p:nvPr/>
              </p:nvSpPr>
              <p:spPr>
                <a:xfrm>
                  <a:off x="5715000" y="541608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7" name="Rectangle 26"/>
                <p:cNvSpPr/>
                <p:nvPr/>
              </p:nvSpPr>
              <p:spPr>
                <a:xfrm>
                  <a:off x="5715000" y="553448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Rectangle 27"/>
                <p:cNvSpPr/>
                <p:nvPr/>
              </p:nvSpPr>
              <p:spPr>
                <a:xfrm>
                  <a:off x="5715000" y="565288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Rectangle 28"/>
                <p:cNvSpPr/>
                <p:nvPr/>
              </p:nvSpPr>
              <p:spPr>
                <a:xfrm>
                  <a:off x="5715000" y="577129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Rectangle 29"/>
                <p:cNvSpPr/>
                <p:nvPr/>
              </p:nvSpPr>
              <p:spPr>
                <a:xfrm>
                  <a:off x="5715000" y="588969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Rectangle 30"/>
                <p:cNvSpPr/>
                <p:nvPr/>
              </p:nvSpPr>
              <p:spPr>
                <a:xfrm>
                  <a:off x="5715000" y="600810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32" name="Group 31"/>
              <p:cNvGrpSpPr/>
              <p:nvPr/>
            </p:nvGrpSpPr>
            <p:grpSpPr>
              <a:xfrm>
                <a:off x="3324664" y="3000638"/>
                <a:ext cx="218049" cy="3060684"/>
                <a:chOff x="5715000" y="3048000"/>
                <a:chExt cx="218049" cy="3060684"/>
              </a:xfrm>
            </p:grpSpPr>
            <p:sp>
              <p:nvSpPr>
                <p:cNvPr id="33" name="Rectangle 32"/>
                <p:cNvSpPr/>
                <p:nvPr/>
              </p:nvSpPr>
              <p:spPr>
                <a:xfrm>
                  <a:off x="5715000" y="304800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4" name="Rectangle 33"/>
                <p:cNvSpPr/>
                <p:nvPr/>
              </p:nvSpPr>
              <p:spPr>
                <a:xfrm>
                  <a:off x="5715000" y="316640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5" name="Rectangle 34"/>
                <p:cNvSpPr/>
                <p:nvPr/>
              </p:nvSpPr>
              <p:spPr>
                <a:xfrm>
                  <a:off x="5715000" y="328480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6" name="Rectangle 35"/>
                <p:cNvSpPr/>
                <p:nvPr/>
              </p:nvSpPr>
              <p:spPr>
                <a:xfrm>
                  <a:off x="5715000" y="340321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Rectangle 36"/>
                <p:cNvSpPr/>
                <p:nvPr/>
              </p:nvSpPr>
              <p:spPr>
                <a:xfrm>
                  <a:off x="5715000" y="352161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8" name="Rectangle 37"/>
                <p:cNvSpPr/>
                <p:nvPr/>
              </p:nvSpPr>
              <p:spPr>
                <a:xfrm>
                  <a:off x="5715000" y="364002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9" name="Rectangle 38"/>
                <p:cNvSpPr/>
                <p:nvPr/>
              </p:nvSpPr>
              <p:spPr>
                <a:xfrm>
                  <a:off x="5715000" y="375842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0" name="Rectangle 39"/>
                <p:cNvSpPr/>
                <p:nvPr/>
              </p:nvSpPr>
              <p:spPr>
                <a:xfrm>
                  <a:off x="5715000" y="387682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1" name="Rectangle 40"/>
                <p:cNvSpPr/>
                <p:nvPr/>
              </p:nvSpPr>
              <p:spPr>
                <a:xfrm>
                  <a:off x="5715000" y="399523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2" name="Rectangle 41"/>
                <p:cNvSpPr/>
                <p:nvPr/>
              </p:nvSpPr>
              <p:spPr>
                <a:xfrm>
                  <a:off x="5715000" y="411363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3" name="Rectangle 42"/>
                <p:cNvSpPr/>
                <p:nvPr/>
              </p:nvSpPr>
              <p:spPr>
                <a:xfrm>
                  <a:off x="5715000" y="423204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4" name="Rectangle 43"/>
                <p:cNvSpPr/>
                <p:nvPr/>
              </p:nvSpPr>
              <p:spPr>
                <a:xfrm>
                  <a:off x="5715000" y="435044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5" name="Rectangle 44"/>
                <p:cNvSpPr/>
                <p:nvPr/>
              </p:nvSpPr>
              <p:spPr>
                <a:xfrm>
                  <a:off x="5715000" y="446884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6" name="Rectangle 45"/>
                <p:cNvSpPr/>
                <p:nvPr/>
              </p:nvSpPr>
              <p:spPr>
                <a:xfrm>
                  <a:off x="5715000" y="458725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7" name="Rectangle 46"/>
                <p:cNvSpPr/>
                <p:nvPr/>
              </p:nvSpPr>
              <p:spPr>
                <a:xfrm>
                  <a:off x="5715000" y="470565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8" name="Rectangle 47"/>
                <p:cNvSpPr/>
                <p:nvPr/>
              </p:nvSpPr>
              <p:spPr>
                <a:xfrm>
                  <a:off x="5715000" y="482406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9" name="Rectangle 48"/>
                <p:cNvSpPr/>
                <p:nvPr/>
              </p:nvSpPr>
              <p:spPr>
                <a:xfrm>
                  <a:off x="5715000" y="494246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0" name="Rectangle 49"/>
                <p:cNvSpPr/>
                <p:nvPr/>
              </p:nvSpPr>
              <p:spPr>
                <a:xfrm>
                  <a:off x="5715000" y="506086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1" name="Rectangle 50"/>
                <p:cNvSpPr/>
                <p:nvPr/>
              </p:nvSpPr>
              <p:spPr>
                <a:xfrm>
                  <a:off x="5715000" y="517927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2" name="Rectangle 51"/>
                <p:cNvSpPr/>
                <p:nvPr/>
              </p:nvSpPr>
              <p:spPr>
                <a:xfrm>
                  <a:off x="5715000" y="529767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3" name="Rectangle 52"/>
                <p:cNvSpPr/>
                <p:nvPr/>
              </p:nvSpPr>
              <p:spPr>
                <a:xfrm>
                  <a:off x="5715000" y="541608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4" name="Rectangle 53"/>
                <p:cNvSpPr/>
                <p:nvPr/>
              </p:nvSpPr>
              <p:spPr>
                <a:xfrm>
                  <a:off x="5715000" y="5534484"/>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5" name="Rectangle 54"/>
                <p:cNvSpPr/>
                <p:nvPr/>
              </p:nvSpPr>
              <p:spPr>
                <a:xfrm>
                  <a:off x="5715000" y="5652888"/>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6" name="Rectangle 55"/>
                <p:cNvSpPr/>
                <p:nvPr/>
              </p:nvSpPr>
              <p:spPr>
                <a:xfrm>
                  <a:off x="5715000" y="5771292"/>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7" name="Rectangle 56"/>
                <p:cNvSpPr/>
                <p:nvPr/>
              </p:nvSpPr>
              <p:spPr>
                <a:xfrm>
                  <a:off x="5715000" y="5889696"/>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8" name="Rectangle 57"/>
                <p:cNvSpPr/>
                <p:nvPr/>
              </p:nvSpPr>
              <p:spPr>
                <a:xfrm>
                  <a:off x="5715000" y="6008100"/>
                  <a:ext cx="218049" cy="10058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sp>
          <p:nvSpPr>
            <p:cNvPr id="140" name="Rectangle 139"/>
            <p:cNvSpPr/>
            <p:nvPr/>
          </p:nvSpPr>
          <p:spPr>
            <a:xfrm flipV="1">
              <a:off x="3124200" y="3138870"/>
              <a:ext cx="200464" cy="3033330"/>
            </a:xfrm>
            <a:prstGeom prst="rect">
              <a:avLst/>
            </a:prstGeom>
            <a:pattFill prst="lgConfetti">
              <a:fgClr>
                <a:schemeClr val="bg2">
                  <a:lumMod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1" name="Rectangle 140"/>
            <p:cNvSpPr/>
            <p:nvPr/>
          </p:nvSpPr>
          <p:spPr>
            <a:xfrm flipV="1">
              <a:off x="5907485" y="3429000"/>
              <a:ext cx="200464" cy="2743200"/>
            </a:xfrm>
            <a:prstGeom prst="rect">
              <a:avLst/>
            </a:prstGeom>
            <a:pattFill prst="lgConfetti">
              <a:fgClr>
                <a:schemeClr val="bg2">
                  <a:lumMod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6" name="Rectangle 75"/>
            <p:cNvSpPr/>
            <p:nvPr/>
          </p:nvSpPr>
          <p:spPr>
            <a:xfrm>
              <a:off x="3542710" y="2562820"/>
              <a:ext cx="2172287" cy="1793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77" name="Group 76"/>
          <p:cNvGrpSpPr>
            <a:grpSpLocks noChangeAspect="1"/>
          </p:cNvGrpSpPr>
          <p:nvPr/>
        </p:nvGrpSpPr>
        <p:grpSpPr>
          <a:xfrm>
            <a:off x="2438400" y="1774209"/>
            <a:ext cx="603504" cy="2797791"/>
            <a:chOff x="3476767" y="-136478"/>
            <a:chExt cx="1508760" cy="6994478"/>
          </a:xfrm>
        </p:grpSpPr>
        <p:sp>
          <p:nvSpPr>
            <p:cNvPr id="78" name="Rectangle 77"/>
            <p:cNvSpPr/>
            <p:nvPr/>
          </p:nvSpPr>
          <p:spPr>
            <a:xfrm>
              <a:off x="3476767" y="1439840"/>
              <a:ext cx="1508760" cy="150876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9" name="Rectangle 78"/>
            <p:cNvSpPr/>
            <p:nvPr/>
          </p:nvSpPr>
          <p:spPr>
            <a:xfrm>
              <a:off x="3476767" y="2953512"/>
              <a:ext cx="137160" cy="3904488"/>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0" name="Rectangle 79"/>
            <p:cNvSpPr/>
            <p:nvPr/>
          </p:nvSpPr>
          <p:spPr>
            <a:xfrm>
              <a:off x="4848367" y="2953512"/>
              <a:ext cx="137160" cy="3904488"/>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1" name="Freeform 80"/>
            <p:cNvSpPr/>
            <p:nvPr/>
          </p:nvSpPr>
          <p:spPr>
            <a:xfrm>
              <a:off x="3477751" y="-136478"/>
              <a:ext cx="1506110" cy="1596788"/>
            </a:xfrm>
            <a:custGeom>
              <a:avLst/>
              <a:gdLst>
                <a:gd name="connsiteX0" fmla="*/ 0 w 1528550"/>
                <a:gd name="connsiteY0" fmla="*/ 1569493 h 1596788"/>
                <a:gd name="connsiteX1" fmla="*/ 1528550 w 1528550"/>
                <a:gd name="connsiteY1" fmla="*/ 1596788 h 1596788"/>
                <a:gd name="connsiteX2" fmla="*/ 1514902 w 1528550"/>
                <a:gd name="connsiteY2" fmla="*/ 0 h 1596788"/>
                <a:gd name="connsiteX3" fmla="*/ 27296 w 1528550"/>
                <a:gd name="connsiteY3" fmla="*/ 614150 h 1596788"/>
                <a:gd name="connsiteX4" fmla="*/ 0 w 1528550"/>
                <a:gd name="connsiteY4" fmla="*/ 1569493 h 1596788"/>
                <a:gd name="connsiteX0" fmla="*/ 0 w 1506110"/>
                <a:gd name="connsiteY0" fmla="*/ 1552664 h 1596788"/>
                <a:gd name="connsiteX1" fmla="*/ 1506110 w 1506110"/>
                <a:gd name="connsiteY1" fmla="*/ 1596788 h 1596788"/>
                <a:gd name="connsiteX2" fmla="*/ 1492462 w 1506110"/>
                <a:gd name="connsiteY2" fmla="*/ 0 h 1596788"/>
                <a:gd name="connsiteX3" fmla="*/ 4856 w 1506110"/>
                <a:gd name="connsiteY3" fmla="*/ 614150 h 1596788"/>
                <a:gd name="connsiteX4" fmla="*/ 0 w 1506110"/>
                <a:gd name="connsiteY4" fmla="*/ 1552664 h 1596788"/>
                <a:gd name="connsiteX0" fmla="*/ 0 w 1506110"/>
                <a:gd name="connsiteY0" fmla="*/ 1575103 h 1596788"/>
                <a:gd name="connsiteX1" fmla="*/ 1506110 w 1506110"/>
                <a:gd name="connsiteY1" fmla="*/ 1596788 h 1596788"/>
                <a:gd name="connsiteX2" fmla="*/ 1492462 w 1506110"/>
                <a:gd name="connsiteY2" fmla="*/ 0 h 1596788"/>
                <a:gd name="connsiteX3" fmla="*/ 4856 w 1506110"/>
                <a:gd name="connsiteY3" fmla="*/ 614150 h 1596788"/>
                <a:gd name="connsiteX4" fmla="*/ 0 w 1506110"/>
                <a:gd name="connsiteY4" fmla="*/ 1575103 h 1596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6110" h="1596788">
                  <a:moveTo>
                    <a:pt x="0" y="1575103"/>
                  </a:moveTo>
                  <a:lnTo>
                    <a:pt x="1506110" y="1596788"/>
                  </a:lnTo>
                  <a:lnTo>
                    <a:pt x="1492462" y="0"/>
                  </a:lnTo>
                  <a:lnTo>
                    <a:pt x="4856" y="614150"/>
                  </a:lnTo>
                  <a:cubicBezTo>
                    <a:pt x="3237" y="926988"/>
                    <a:pt x="1619" y="1262265"/>
                    <a:pt x="0" y="1575103"/>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87" name="Group 42"/>
          <p:cNvGrpSpPr>
            <a:grpSpLocks noChangeAspect="1"/>
          </p:cNvGrpSpPr>
          <p:nvPr/>
        </p:nvGrpSpPr>
        <p:grpSpPr bwMode="auto">
          <a:xfrm>
            <a:off x="63242" y="3624197"/>
            <a:ext cx="555625" cy="714375"/>
            <a:chOff x="4468" y="1156"/>
            <a:chExt cx="568" cy="808"/>
          </a:xfrm>
        </p:grpSpPr>
        <p:sp>
          <p:nvSpPr>
            <p:cNvPr id="127" name="Rectangle 43"/>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solidFill>
                  <a:srgbClr val="000000"/>
                </a:solidFill>
              </a:endParaRPr>
            </a:p>
          </p:txBody>
        </p:sp>
        <p:sp>
          <p:nvSpPr>
            <p:cNvPr id="128" name="Rectangle 44"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solidFill>
                  <a:srgbClr val="000000"/>
                </a:solidFill>
              </a:endParaRPr>
            </a:p>
          </p:txBody>
        </p:sp>
        <p:sp>
          <p:nvSpPr>
            <p:cNvPr id="129" name="AutoShape 45"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solidFill>
                  <a:srgbClr val="000000"/>
                </a:solidFill>
              </a:endParaRPr>
            </a:p>
          </p:txBody>
        </p:sp>
        <p:sp>
          <p:nvSpPr>
            <p:cNvPr id="134" name="Rectangle 46"/>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solidFill>
                  <a:srgbClr val="000000"/>
                </a:solidFill>
              </a:endParaRPr>
            </a:p>
          </p:txBody>
        </p:sp>
        <p:sp>
          <p:nvSpPr>
            <p:cNvPr id="135" name="Line 47"/>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sp>
          <p:nvSpPr>
            <p:cNvPr id="136" name="Line 48"/>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grpSp>
      <p:grpSp>
        <p:nvGrpSpPr>
          <p:cNvPr id="89" name="Group 56"/>
          <p:cNvGrpSpPr>
            <a:grpSpLocks noChangeAspect="1"/>
          </p:cNvGrpSpPr>
          <p:nvPr/>
        </p:nvGrpSpPr>
        <p:grpSpPr bwMode="auto">
          <a:xfrm flipH="1">
            <a:off x="899502" y="3666635"/>
            <a:ext cx="555625" cy="714375"/>
            <a:chOff x="4468" y="1156"/>
            <a:chExt cx="568" cy="808"/>
          </a:xfrm>
        </p:grpSpPr>
        <p:sp>
          <p:nvSpPr>
            <p:cNvPr id="111" name="Rectangle 57"/>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solidFill>
                  <a:srgbClr val="000000"/>
                </a:solidFill>
              </a:endParaRPr>
            </a:p>
          </p:txBody>
        </p:sp>
        <p:sp>
          <p:nvSpPr>
            <p:cNvPr id="112" name="Rectangle 58"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solidFill>
                  <a:srgbClr val="000000"/>
                </a:solidFill>
              </a:endParaRPr>
            </a:p>
          </p:txBody>
        </p:sp>
        <p:sp>
          <p:nvSpPr>
            <p:cNvPr id="113" name="AutoShape 59"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solidFill>
                  <a:srgbClr val="000000"/>
                </a:solidFill>
              </a:endParaRPr>
            </a:p>
          </p:txBody>
        </p:sp>
        <p:sp>
          <p:nvSpPr>
            <p:cNvPr id="114" name="Rectangle 60"/>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solidFill>
                  <a:srgbClr val="000000"/>
                </a:solidFill>
              </a:endParaRPr>
            </a:p>
          </p:txBody>
        </p:sp>
        <p:sp>
          <p:nvSpPr>
            <p:cNvPr id="115" name="Line 61"/>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sp>
          <p:nvSpPr>
            <p:cNvPr id="116" name="Line 62"/>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grpSp>
      <p:grpSp>
        <p:nvGrpSpPr>
          <p:cNvPr id="90" name="Group 63"/>
          <p:cNvGrpSpPr>
            <a:grpSpLocks noChangeAspect="1"/>
          </p:cNvGrpSpPr>
          <p:nvPr/>
        </p:nvGrpSpPr>
        <p:grpSpPr bwMode="auto">
          <a:xfrm flipH="1">
            <a:off x="1602704" y="3781425"/>
            <a:ext cx="555625" cy="714375"/>
            <a:chOff x="4468" y="1156"/>
            <a:chExt cx="568" cy="808"/>
          </a:xfrm>
        </p:grpSpPr>
        <p:sp>
          <p:nvSpPr>
            <p:cNvPr id="105" name="Rectangle 64"/>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solidFill>
                  <a:srgbClr val="000000"/>
                </a:solidFill>
              </a:endParaRPr>
            </a:p>
          </p:txBody>
        </p:sp>
        <p:sp>
          <p:nvSpPr>
            <p:cNvPr id="106" name="Rectangle 65"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solidFill>
                  <a:srgbClr val="000000"/>
                </a:solidFill>
              </a:endParaRPr>
            </a:p>
          </p:txBody>
        </p:sp>
        <p:sp>
          <p:nvSpPr>
            <p:cNvPr id="107" name="AutoShape 66"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solidFill>
                  <a:srgbClr val="000000"/>
                </a:solidFill>
              </a:endParaRPr>
            </a:p>
          </p:txBody>
        </p:sp>
        <p:sp>
          <p:nvSpPr>
            <p:cNvPr id="108" name="Rectangle 67"/>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solidFill>
                  <a:srgbClr val="000000"/>
                </a:solidFill>
              </a:endParaRPr>
            </a:p>
          </p:txBody>
        </p:sp>
        <p:sp>
          <p:nvSpPr>
            <p:cNvPr id="109" name="Line 68"/>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sp>
          <p:nvSpPr>
            <p:cNvPr id="110" name="Line 69"/>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gr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336766" y="6174316"/>
            <a:ext cx="85726" cy="602309"/>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grpSp>
        <p:nvGrpSpPr>
          <p:cNvPr id="67" name="Group 66"/>
          <p:cNvGrpSpPr/>
          <p:nvPr/>
        </p:nvGrpSpPr>
        <p:grpSpPr>
          <a:xfrm>
            <a:off x="7155887" y="3986543"/>
            <a:ext cx="1024067" cy="977480"/>
            <a:chOff x="6324600" y="3000739"/>
            <a:chExt cx="1295400" cy="656861"/>
          </a:xfrm>
        </p:grpSpPr>
        <p:cxnSp>
          <p:nvCxnSpPr>
            <p:cNvPr id="62" name="Straight Connector 61"/>
            <p:cNvCxnSpPr/>
            <p:nvPr/>
          </p:nvCxnSpPr>
          <p:spPr>
            <a:xfrm>
              <a:off x="6553200" y="3046117"/>
              <a:ext cx="0" cy="563705"/>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7391400" y="3200400"/>
              <a:ext cx="0" cy="45720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324600" y="3000739"/>
              <a:ext cx="1295400" cy="26201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7431775" y="4220258"/>
            <a:ext cx="366579" cy="544719"/>
            <a:chOff x="7391400" y="4188026"/>
            <a:chExt cx="555625" cy="671937"/>
          </a:xfrm>
        </p:grpSpPr>
        <p:sp>
          <p:nvSpPr>
            <p:cNvPr id="155" name="Rectangle 51" descr="Light horizontal"/>
            <p:cNvSpPr>
              <a:spLocks noChangeArrowheads="1"/>
            </p:cNvSpPr>
            <p:nvPr/>
          </p:nvSpPr>
          <p:spPr bwMode="auto">
            <a:xfrm>
              <a:off x="7438354" y="4400217"/>
              <a:ext cx="461717" cy="459746"/>
            </a:xfrm>
            <a:prstGeom prst="rect">
              <a:avLst/>
            </a:prstGeom>
            <a:solidFill>
              <a:schemeClr val="bg1"/>
            </a:solidFill>
            <a:ln w="12700">
              <a:solidFill>
                <a:schemeClr val="tx1"/>
              </a:solidFill>
              <a:miter lim="800000"/>
              <a:headEnd/>
              <a:tailEnd/>
            </a:ln>
            <a:effectLst/>
          </p:spPr>
          <p:txBody>
            <a:bodyPr wrap="none" anchor="ctr"/>
            <a:lstStyle/>
            <a:p>
              <a:endParaRPr lang="en-US">
                <a:solidFill>
                  <a:srgbClr val="000000"/>
                </a:solidFill>
              </a:endParaRPr>
            </a:p>
          </p:txBody>
        </p:sp>
        <p:sp>
          <p:nvSpPr>
            <p:cNvPr id="156" name="AutoShape 52" descr="Diagonal brick"/>
            <p:cNvSpPr>
              <a:spLocks noChangeArrowheads="1"/>
            </p:cNvSpPr>
            <p:nvPr/>
          </p:nvSpPr>
          <p:spPr bwMode="auto">
            <a:xfrm>
              <a:off x="7391400" y="4188026"/>
              <a:ext cx="555625" cy="205118"/>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solidFill>
                  <a:srgbClr val="000000"/>
                </a:solidFill>
              </a:endParaRPr>
            </a:p>
          </p:txBody>
        </p:sp>
        <p:sp>
          <p:nvSpPr>
            <p:cNvPr id="157" name="Rectangle 53"/>
            <p:cNvSpPr>
              <a:spLocks noChangeArrowheads="1"/>
            </p:cNvSpPr>
            <p:nvPr/>
          </p:nvSpPr>
          <p:spPr bwMode="auto">
            <a:xfrm>
              <a:off x="7626171" y="4527531"/>
              <a:ext cx="133037" cy="162679"/>
            </a:xfrm>
            <a:prstGeom prst="rect">
              <a:avLst/>
            </a:prstGeom>
            <a:solidFill>
              <a:schemeClr val="bg1"/>
            </a:solidFill>
            <a:ln w="12700">
              <a:solidFill>
                <a:schemeClr val="tx1"/>
              </a:solidFill>
              <a:miter lim="800000"/>
              <a:headEnd/>
              <a:tailEnd/>
            </a:ln>
            <a:effectLst/>
          </p:spPr>
          <p:txBody>
            <a:bodyPr wrap="none" anchor="ctr"/>
            <a:lstStyle/>
            <a:p>
              <a:endParaRPr lang="en-US">
                <a:solidFill>
                  <a:srgbClr val="000000"/>
                </a:solidFill>
              </a:endParaRPr>
            </a:p>
          </p:txBody>
        </p:sp>
        <p:sp>
          <p:nvSpPr>
            <p:cNvPr id="158" name="Line 54"/>
            <p:cNvSpPr>
              <a:spLocks noChangeShapeType="1"/>
            </p:cNvSpPr>
            <p:nvPr/>
          </p:nvSpPr>
          <p:spPr bwMode="auto">
            <a:xfrm>
              <a:off x="7692690" y="4527531"/>
              <a:ext cx="0" cy="162679"/>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sp>
          <p:nvSpPr>
            <p:cNvPr id="159" name="Line 55"/>
            <p:cNvSpPr>
              <a:spLocks noChangeShapeType="1"/>
            </p:cNvSpPr>
            <p:nvPr/>
          </p:nvSpPr>
          <p:spPr bwMode="auto">
            <a:xfrm>
              <a:off x="7626171" y="4608871"/>
              <a:ext cx="133037" cy="0"/>
            </a:xfrm>
            <a:prstGeom prst="line">
              <a:avLst/>
            </a:prstGeom>
            <a:noFill/>
            <a:ln w="12700">
              <a:solidFill>
                <a:schemeClr val="tx1"/>
              </a:solidFill>
              <a:round/>
              <a:headEnd/>
              <a:tailEnd/>
            </a:ln>
            <a:effectLst/>
          </p:spPr>
          <p:txBody>
            <a:bodyPr wrap="none" anchor="ctr"/>
            <a:lstStyle/>
            <a:p>
              <a:endParaRPr lang="en-US">
                <a:solidFill>
                  <a:srgbClr val="000000"/>
                </a:solidFill>
              </a:endParaRPr>
            </a:p>
          </p:txBody>
        </p:sp>
      </p:grpSp>
      <p:cxnSp>
        <p:nvCxnSpPr>
          <p:cNvPr id="72" name="Straight Connector 71"/>
          <p:cNvCxnSpPr/>
          <p:nvPr/>
        </p:nvCxnSpPr>
        <p:spPr>
          <a:xfrm>
            <a:off x="2438400" y="3010205"/>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216125" y="2969261"/>
            <a:ext cx="2167819" cy="0"/>
          </a:xfrm>
          <a:prstGeom prst="line">
            <a:avLst/>
          </a:prstGeom>
          <a:ln>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H="1">
            <a:off x="152400" y="4090600"/>
            <a:ext cx="683377" cy="0"/>
          </a:xfrm>
          <a:prstGeom prst="line">
            <a:avLst/>
          </a:prstGeom>
          <a:ln>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5" name="Straight Arrow Connector 1024"/>
          <p:cNvCxnSpPr/>
          <p:nvPr/>
        </p:nvCxnSpPr>
        <p:spPr>
          <a:xfrm>
            <a:off x="835777" y="2969261"/>
            <a:ext cx="0" cy="112501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29" name="TextBox 1028"/>
          <p:cNvSpPr txBox="1"/>
          <p:nvPr/>
        </p:nvSpPr>
        <p:spPr>
          <a:xfrm>
            <a:off x="4684673" y="3635233"/>
            <a:ext cx="2526589" cy="369332"/>
          </a:xfrm>
          <a:prstGeom prst="rect">
            <a:avLst/>
          </a:prstGeom>
          <a:solidFill>
            <a:schemeClr val="bg1"/>
          </a:solidFill>
        </p:spPr>
        <p:txBody>
          <a:bodyPr wrap="none" rtlCol="0">
            <a:spAutoFit/>
          </a:bodyPr>
          <a:lstStyle/>
          <a:p>
            <a:r>
              <a:rPr lang="en-US" dirty="0" smtClean="0">
                <a:solidFill>
                  <a:srgbClr val="000000"/>
                </a:solidFill>
              </a:rPr>
              <a:t>Transmission Line Length</a:t>
            </a:r>
          </a:p>
        </p:txBody>
      </p:sp>
      <p:sp>
        <p:nvSpPr>
          <p:cNvPr id="1030" name="TextBox 1029"/>
          <p:cNvSpPr txBox="1"/>
          <p:nvPr/>
        </p:nvSpPr>
        <p:spPr>
          <a:xfrm>
            <a:off x="109218" y="1943071"/>
            <a:ext cx="2222275" cy="923330"/>
          </a:xfrm>
          <a:prstGeom prst="rect">
            <a:avLst/>
          </a:prstGeom>
          <a:noFill/>
        </p:spPr>
        <p:txBody>
          <a:bodyPr wrap="square" rtlCol="0">
            <a:spAutoFit/>
          </a:bodyPr>
          <a:lstStyle/>
          <a:p>
            <a:r>
              <a:rPr lang="en-US" dirty="0" smtClean="0">
                <a:solidFill>
                  <a:srgbClr val="000000"/>
                </a:solidFill>
              </a:rPr>
              <a:t>Minimum height for adequate pressure at highest tap</a:t>
            </a:r>
          </a:p>
        </p:txBody>
      </p:sp>
      <p:sp>
        <p:nvSpPr>
          <p:cNvPr id="169" name="TextBox 168"/>
          <p:cNvSpPr txBox="1"/>
          <p:nvPr/>
        </p:nvSpPr>
        <p:spPr>
          <a:xfrm>
            <a:off x="7339575" y="3439470"/>
            <a:ext cx="890025" cy="646331"/>
          </a:xfrm>
          <a:prstGeom prst="rect">
            <a:avLst/>
          </a:prstGeom>
          <a:noFill/>
        </p:spPr>
        <p:txBody>
          <a:bodyPr wrap="square" rtlCol="0">
            <a:spAutoFit/>
          </a:bodyPr>
          <a:lstStyle/>
          <a:p>
            <a:r>
              <a:rPr lang="en-US" dirty="0" smtClean="0">
                <a:solidFill>
                  <a:srgbClr val="000000"/>
                </a:solidFill>
              </a:rPr>
              <a:t>Solar panels</a:t>
            </a:r>
          </a:p>
        </p:txBody>
      </p:sp>
      <p:sp>
        <p:nvSpPr>
          <p:cNvPr id="170" name="TextBox 169"/>
          <p:cNvSpPr txBox="1"/>
          <p:nvPr/>
        </p:nvSpPr>
        <p:spPr>
          <a:xfrm>
            <a:off x="5334000" y="4114800"/>
            <a:ext cx="1484823" cy="646331"/>
          </a:xfrm>
          <a:prstGeom prst="rect">
            <a:avLst/>
          </a:prstGeom>
          <a:noFill/>
        </p:spPr>
        <p:txBody>
          <a:bodyPr wrap="square" rtlCol="0">
            <a:spAutoFit/>
          </a:bodyPr>
          <a:lstStyle/>
          <a:p>
            <a:pPr algn="r"/>
            <a:r>
              <a:rPr lang="en-US" dirty="0" smtClean="0">
                <a:solidFill>
                  <a:srgbClr val="000000"/>
                </a:solidFill>
              </a:rPr>
              <a:t>Pump control room</a:t>
            </a:r>
          </a:p>
        </p:txBody>
      </p:sp>
      <p:sp>
        <p:nvSpPr>
          <p:cNvPr id="171" name="TextBox 170"/>
          <p:cNvSpPr txBox="1"/>
          <p:nvPr/>
        </p:nvSpPr>
        <p:spPr>
          <a:xfrm>
            <a:off x="4387067" y="1416385"/>
            <a:ext cx="3121799" cy="369332"/>
          </a:xfrm>
          <a:prstGeom prst="rect">
            <a:avLst/>
          </a:prstGeom>
          <a:noFill/>
        </p:spPr>
        <p:txBody>
          <a:bodyPr wrap="square" rtlCol="0">
            <a:spAutoFit/>
          </a:bodyPr>
          <a:lstStyle/>
          <a:p>
            <a:r>
              <a:rPr lang="en-US" dirty="0" smtClean="0">
                <a:solidFill>
                  <a:srgbClr val="000000"/>
                </a:solidFill>
              </a:rPr>
              <a:t>Water treatment facility</a:t>
            </a:r>
          </a:p>
        </p:txBody>
      </p:sp>
      <p:pic>
        <p:nvPicPr>
          <p:cNvPr id="172" name="Picture 2" descr="http://aguaclara.cornell.edu/resources/logo-large.pn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362200" y="2225586"/>
            <a:ext cx="715480" cy="2128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cxnSp>
        <p:nvCxnSpPr>
          <p:cNvPr id="173" name="Straight Connector 172"/>
          <p:cNvCxnSpPr/>
          <p:nvPr/>
        </p:nvCxnSpPr>
        <p:spPr>
          <a:xfrm flipH="1">
            <a:off x="3041242" y="2050307"/>
            <a:ext cx="1378358" cy="0"/>
          </a:xfrm>
          <a:prstGeom prst="line">
            <a:avLst/>
          </a:prstGeom>
          <a:ln>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H="1">
            <a:off x="3962400" y="6386262"/>
            <a:ext cx="4878146" cy="0"/>
          </a:xfrm>
          <a:prstGeom prst="line">
            <a:avLst/>
          </a:prstGeom>
          <a:ln>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p:nvPr/>
        </p:nvCxnSpPr>
        <p:spPr>
          <a:xfrm>
            <a:off x="4148552" y="2050307"/>
            <a:ext cx="0" cy="4354902"/>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0" name="TextBox 179"/>
          <p:cNvSpPr txBox="1"/>
          <p:nvPr/>
        </p:nvSpPr>
        <p:spPr>
          <a:xfrm>
            <a:off x="3581400" y="2548540"/>
            <a:ext cx="1181589" cy="923330"/>
          </a:xfrm>
          <a:prstGeom prst="rect">
            <a:avLst/>
          </a:prstGeom>
          <a:solidFill>
            <a:schemeClr val="bg1"/>
          </a:solidFill>
        </p:spPr>
        <p:txBody>
          <a:bodyPr wrap="square" rtlCol="0">
            <a:spAutoFit/>
          </a:bodyPr>
          <a:lstStyle/>
          <a:p>
            <a:pPr algn="ctr"/>
            <a:r>
              <a:rPr lang="en-US" dirty="0" smtClean="0">
                <a:solidFill>
                  <a:srgbClr val="000000"/>
                </a:solidFill>
              </a:rPr>
              <a:t>Maximum elevation change</a:t>
            </a:r>
          </a:p>
        </p:txBody>
      </p:sp>
      <p:cxnSp>
        <p:nvCxnSpPr>
          <p:cNvPr id="1036" name="Straight Connector 1035"/>
          <p:cNvCxnSpPr>
            <a:stCxn id="33" idx="0"/>
            <a:endCxn id="6" idx="0"/>
          </p:cNvCxnSpPr>
          <p:nvPr/>
        </p:nvCxnSpPr>
        <p:spPr>
          <a:xfrm>
            <a:off x="8230772" y="4782335"/>
            <a:ext cx="597584" cy="0"/>
          </a:xfrm>
          <a:prstGeom prst="line">
            <a:avLst/>
          </a:prstGeom>
          <a:ln w="571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40" name="Straight Arrow Connector 1039"/>
          <p:cNvCxnSpPr>
            <a:stCxn id="170" idx="3"/>
            <a:endCxn id="155" idx="1"/>
          </p:cNvCxnSpPr>
          <p:nvPr/>
        </p:nvCxnSpPr>
        <p:spPr>
          <a:xfrm>
            <a:off x="6818823" y="4437966"/>
            <a:ext cx="643930" cy="1406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1" name="TextBox 1040"/>
          <p:cNvSpPr txBox="1"/>
          <p:nvPr/>
        </p:nvSpPr>
        <p:spPr>
          <a:xfrm>
            <a:off x="4782579" y="6165508"/>
            <a:ext cx="2621423" cy="369332"/>
          </a:xfrm>
          <a:prstGeom prst="rect">
            <a:avLst/>
          </a:prstGeom>
          <a:solidFill>
            <a:schemeClr val="bg1"/>
          </a:solidFill>
        </p:spPr>
        <p:txBody>
          <a:bodyPr wrap="none" rtlCol="0">
            <a:spAutoFit/>
          </a:bodyPr>
          <a:lstStyle/>
          <a:p>
            <a:r>
              <a:rPr lang="en-US" dirty="0" smtClean="0">
                <a:solidFill>
                  <a:srgbClr val="000000"/>
                </a:solidFill>
              </a:rPr>
              <a:t>Minimum well water level</a:t>
            </a:r>
          </a:p>
        </p:txBody>
      </p:sp>
      <p:sp>
        <p:nvSpPr>
          <p:cNvPr id="1042" name="Freeform 1041"/>
          <p:cNvSpPr/>
          <p:nvPr/>
        </p:nvSpPr>
        <p:spPr>
          <a:xfrm>
            <a:off x="2947916" y="2074460"/>
            <a:ext cx="5404514" cy="4053385"/>
          </a:xfrm>
          <a:custGeom>
            <a:avLst/>
            <a:gdLst>
              <a:gd name="connsiteX0" fmla="*/ 5629296 w 6134899"/>
              <a:gd name="connsiteY0" fmla="*/ 4302429 h 4302429"/>
              <a:gd name="connsiteX1" fmla="*/ 5629296 w 6134899"/>
              <a:gd name="connsiteY1" fmla="*/ 3278847 h 4302429"/>
              <a:gd name="connsiteX2" fmla="*/ 374908 w 6134899"/>
              <a:gd name="connsiteY2" fmla="*/ 2883062 h 4302429"/>
              <a:gd name="connsiteX3" fmla="*/ 402203 w 6134899"/>
              <a:gd name="connsiteY3" fmla="*/ 249044 h 4302429"/>
              <a:gd name="connsiteX4" fmla="*/ 224782 w 6134899"/>
              <a:gd name="connsiteY4" fmla="*/ 262691 h 4302429"/>
              <a:gd name="connsiteX0" fmla="*/ 5629296 w 5629296"/>
              <a:gd name="connsiteY0" fmla="*/ 4302429 h 4302429"/>
              <a:gd name="connsiteX1" fmla="*/ 5629296 w 5629296"/>
              <a:gd name="connsiteY1" fmla="*/ 3278847 h 4302429"/>
              <a:gd name="connsiteX2" fmla="*/ 374908 w 5629296"/>
              <a:gd name="connsiteY2" fmla="*/ 2883062 h 4302429"/>
              <a:gd name="connsiteX3" fmla="*/ 402203 w 5629296"/>
              <a:gd name="connsiteY3" fmla="*/ 249044 h 4302429"/>
              <a:gd name="connsiteX4" fmla="*/ 224782 w 5629296"/>
              <a:gd name="connsiteY4" fmla="*/ 262691 h 4302429"/>
              <a:gd name="connsiteX0" fmla="*/ 5629296 w 5629296"/>
              <a:gd name="connsiteY0" fmla="*/ 4302429 h 4302429"/>
              <a:gd name="connsiteX1" fmla="*/ 5629296 w 5629296"/>
              <a:gd name="connsiteY1" fmla="*/ 3278847 h 4302429"/>
              <a:gd name="connsiteX2" fmla="*/ 374908 w 5629296"/>
              <a:gd name="connsiteY2" fmla="*/ 2883062 h 4302429"/>
              <a:gd name="connsiteX3" fmla="*/ 402203 w 5629296"/>
              <a:gd name="connsiteY3" fmla="*/ 249044 h 4302429"/>
              <a:gd name="connsiteX4" fmla="*/ 224782 w 5629296"/>
              <a:gd name="connsiteY4" fmla="*/ 262691 h 4302429"/>
              <a:gd name="connsiteX0" fmla="*/ 5404514 w 5404514"/>
              <a:gd name="connsiteY0" fmla="*/ 4302429 h 4302429"/>
              <a:gd name="connsiteX1" fmla="*/ 5404514 w 5404514"/>
              <a:gd name="connsiteY1" fmla="*/ 3278847 h 4302429"/>
              <a:gd name="connsiteX2" fmla="*/ 150126 w 5404514"/>
              <a:gd name="connsiteY2" fmla="*/ 2883062 h 4302429"/>
              <a:gd name="connsiteX3" fmla="*/ 177421 w 5404514"/>
              <a:gd name="connsiteY3" fmla="*/ 249044 h 4302429"/>
              <a:gd name="connsiteX4" fmla="*/ 0 w 5404514"/>
              <a:gd name="connsiteY4" fmla="*/ 262691 h 4302429"/>
              <a:gd name="connsiteX0" fmla="*/ 5404514 w 5404514"/>
              <a:gd name="connsiteY0" fmla="*/ 4053385 h 4053385"/>
              <a:gd name="connsiteX1" fmla="*/ 5404514 w 5404514"/>
              <a:gd name="connsiteY1" fmla="*/ 3029803 h 4053385"/>
              <a:gd name="connsiteX2" fmla="*/ 150126 w 5404514"/>
              <a:gd name="connsiteY2" fmla="*/ 2634018 h 4053385"/>
              <a:gd name="connsiteX3" fmla="*/ 177421 w 5404514"/>
              <a:gd name="connsiteY3" fmla="*/ 0 h 4053385"/>
              <a:gd name="connsiteX4" fmla="*/ 0 w 5404514"/>
              <a:gd name="connsiteY4" fmla="*/ 13647 h 405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514" h="4053385">
                <a:moveTo>
                  <a:pt x="5404514" y="4053385"/>
                </a:moveTo>
                <a:lnTo>
                  <a:pt x="5404514" y="3029803"/>
                </a:lnTo>
                <a:lnTo>
                  <a:pt x="150126" y="2634018"/>
                </a:lnTo>
                <a:lnTo>
                  <a:pt x="177421" y="0"/>
                </a:lnTo>
                <a:lnTo>
                  <a:pt x="0" y="13647"/>
                </a:lnTo>
              </a:path>
            </a:pathLst>
          </a:custGeom>
          <a:noFill/>
          <a:ln w="635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9" name="Freeform 188"/>
          <p:cNvSpPr/>
          <p:nvPr/>
        </p:nvSpPr>
        <p:spPr>
          <a:xfrm>
            <a:off x="3048000" y="1966415"/>
            <a:ext cx="5404514" cy="4053385"/>
          </a:xfrm>
          <a:custGeom>
            <a:avLst/>
            <a:gdLst>
              <a:gd name="connsiteX0" fmla="*/ 5629296 w 6134899"/>
              <a:gd name="connsiteY0" fmla="*/ 4302429 h 4302429"/>
              <a:gd name="connsiteX1" fmla="*/ 5629296 w 6134899"/>
              <a:gd name="connsiteY1" fmla="*/ 3278847 h 4302429"/>
              <a:gd name="connsiteX2" fmla="*/ 374908 w 6134899"/>
              <a:gd name="connsiteY2" fmla="*/ 2883062 h 4302429"/>
              <a:gd name="connsiteX3" fmla="*/ 402203 w 6134899"/>
              <a:gd name="connsiteY3" fmla="*/ 249044 h 4302429"/>
              <a:gd name="connsiteX4" fmla="*/ 224782 w 6134899"/>
              <a:gd name="connsiteY4" fmla="*/ 262691 h 4302429"/>
              <a:gd name="connsiteX0" fmla="*/ 5629296 w 5629296"/>
              <a:gd name="connsiteY0" fmla="*/ 4302429 h 4302429"/>
              <a:gd name="connsiteX1" fmla="*/ 5629296 w 5629296"/>
              <a:gd name="connsiteY1" fmla="*/ 3278847 h 4302429"/>
              <a:gd name="connsiteX2" fmla="*/ 374908 w 5629296"/>
              <a:gd name="connsiteY2" fmla="*/ 2883062 h 4302429"/>
              <a:gd name="connsiteX3" fmla="*/ 402203 w 5629296"/>
              <a:gd name="connsiteY3" fmla="*/ 249044 h 4302429"/>
              <a:gd name="connsiteX4" fmla="*/ 224782 w 5629296"/>
              <a:gd name="connsiteY4" fmla="*/ 262691 h 4302429"/>
              <a:gd name="connsiteX0" fmla="*/ 5629296 w 5629296"/>
              <a:gd name="connsiteY0" fmla="*/ 4302429 h 4302429"/>
              <a:gd name="connsiteX1" fmla="*/ 5629296 w 5629296"/>
              <a:gd name="connsiteY1" fmla="*/ 3278847 h 4302429"/>
              <a:gd name="connsiteX2" fmla="*/ 374908 w 5629296"/>
              <a:gd name="connsiteY2" fmla="*/ 2883062 h 4302429"/>
              <a:gd name="connsiteX3" fmla="*/ 402203 w 5629296"/>
              <a:gd name="connsiteY3" fmla="*/ 249044 h 4302429"/>
              <a:gd name="connsiteX4" fmla="*/ 224782 w 5629296"/>
              <a:gd name="connsiteY4" fmla="*/ 262691 h 4302429"/>
              <a:gd name="connsiteX0" fmla="*/ 5404514 w 5404514"/>
              <a:gd name="connsiteY0" fmla="*/ 4302429 h 4302429"/>
              <a:gd name="connsiteX1" fmla="*/ 5404514 w 5404514"/>
              <a:gd name="connsiteY1" fmla="*/ 3278847 h 4302429"/>
              <a:gd name="connsiteX2" fmla="*/ 150126 w 5404514"/>
              <a:gd name="connsiteY2" fmla="*/ 2883062 h 4302429"/>
              <a:gd name="connsiteX3" fmla="*/ 177421 w 5404514"/>
              <a:gd name="connsiteY3" fmla="*/ 249044 h 4302429"/>
              <a:gd name="connsiteX4" fmla="*/ 0 w 5404514"/>
              <a:gd name="connsiteY4" fmla="*/ 262691 h 4302429"/>
              <a:gd name="connsiteX0" fmla="*/ 5404514 w 5404514"/>
              <a:gd name="connsiteY0" fmla="*/ 4053385 h 4053385"/>
              <a:gd name="connsiteX1" fmla="*/ 5404514 w 5404514"/>
              <a:gd name="connsiteY1" fmla="*/ 3029803 h 4053385"/>
              <a:gd name="connsiteX2" fmla="*/ 150126 w 5404514"/>
              <a:gd name="connsiteY2" fmla="*/ 2634018 h 4053385"/>
              <a:gd name="connsiteX3" fmla="*/ 177421 w 5404514"/>
              <a:gd name="connsiteY3" fmla="*/ 0 h 4053385"/>
              <a:gd name="connsiteX4" fmla="*/ 0 w 5404514"/>
              <a:gd name="connsiteY4" fmla="*/ 13647 h 4053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514" h="4053385">
                <a:moveTo>
                  <a:pt x="5404514" y="4053385"/>
                </a:moveTo>
                <a:lnTo>
                  <a:pt x="5404514" y="3029803"/>
                </a:lnTo>
                <a:lnTo>
                  <a:pt x="150126" y="2634018"/>
                </a:lnTo>
                <a:lnTo>
                  <a:pt x="177421" y="0"/>
                </a:lnTo>
                <a:lnTo>
                  <a:pt x="0" y="13647"/>
                </a:lnTo>
              </a:path>
            </a:pathLst>
          </a:custGeom>
          <a:noFill/>
          <a:ln w="12700" cmpd="sng">
            <a:solidFill>
              <a:schemeClr val="tx1"/>
            </a:solidFill>
            <a:headEnd type="arrow"/>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044" name="Straight Arrow Connector 1043"/>
          <p:cNvCxnSpPr>
            <a:stCxn id="1029" idx="1"/>
          </p:cNvCxnSpPr>
          <p:nvPr/>
        </p:nvCxnSpPr>
        <p:spPr>
          <a:xfrm flipH="1">
            <a:off x="4419600" y="3819899"/>
            <a:ext cx="265073" cy="8362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7403416" y="4876800"/>
            <a:ext cx="597584" cy="0"/>
          </a:xfrm>
          <a:prstGeom prst="line">
            <a:avLst/>
          </a:prstGeom>
          <a:ln w="571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71" idx="1"/>
          </p:cNvCxnSpPr>
          <p:nvPr/>
        </p:nvCxnSpPr>
        <p:spPr>
          <a:xfrm flipH="1">
            <a:off x="2947916" y="1601051"/>
            <a:ext cx="1439151" cy="3420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4392857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AguaClara">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Template>
  <TotalTime>4044</TotalTime>
  <Words>881</Words>
  <Application>Microsoft Macintosh PowerPoint</Application>
  <PresentationFormat>On-screen Show (4:3)</PresentationFormat>
  <Paragraphs>108</Paragraphs>
  <Slides>27</Slides>
  <Notes>7</Notes>
  <HiddenSlides>0</HiddenSlides>
  <MMClips>1</MMClips>
  <ScaleCrop>false</ScaleCrop>
  <HeadingPairs>
    <vt:vector size="4" baseType="variant">
      <vt:variant>
        <vt:lpstr>Design Template</vt:lpstr>
      </vt:variant>
      <vt:variant>
        <vt:i4>2</vt:i4>
      </vt:variant>
      <vt:variant>
        <vt:lpstr>Slide Titles</vt:lpstr>
      </vt:variant>
      <vt:variant>
        <vt:i4>27</vt:i4>
      </vt:variant>
    </vt:vector>
  </HeadingPairs>
  <TitlesOfParts>
    <vt:vector size="29" baseType="lpstr">
      <vt:lpstr>AguaClara</vt:lpstr>
      <vt:lpstr>1_AguaClara the road</vt:lpstr>
      <vt:lpstr>An Introduction</vt:lpstr>
      <vt:lpstr>AguaClara…</vt:lpstr>
      <vt:lpstr>Slide 3</vt:lpstr>
      <vt:lpstr>Gravity Water Supply</vt:lpstr>
      <vt:lpstr>Since 2005:  AguaClara in Honduras</vt:lpstr>
      <vt:lpstr>Slide 6</vt:lpstr>
      <vt:lpstr>First Female AguaClara Plant Operators!</vt:lpstr>
      <vt:lpstr>Since Fall of 2012</vt:lpstr>
      <vt:lpstr>AguaClara LLC/PRADAN Solar Pumped System in Jharkhand, India</vt:lpstr>
      <vt:lpstr>Slide 10</vt:lpstr>
      <vt:lpstr>Slide 11</vt:lpstr>
      <vt:lpstr>Slide 12</vt:lpstr>
      <vt:lpstr>Slide 13</vt:lpstr>
      <vt:lpstr>Slide 14</vt:lpstr>
      <vt:lpstr>Slide 15</vt:lpstr>
      <vt:lpstr>Slide 16</vt:lpstr>
      <vt:lpstr>Slide 17</vt:lpstr>
      <vt:lpstr>Slide 18</vt:lpstr>
      <vt:lpstr>Slide 19</vt:lpstr>
      <vt:lpstr>Slide 20</vt:lpstr>
      <vt:lpstr>AguaClara Network</vt:lpstr>
      <vt:lpstr>Sharing understanding, feedback, and innovation</vt:lpstr>
      <vt:lpstr>AguaClara at Cornell</vt:lpstr>
      <vt:lpstr>What question do you have about AguaClara?</vt:lpstr>
      <vt:lpstr>AguaClara is…</vt:lpstr>
      <vt:lpstr>What is it like?</vt:lpstr>
      <vt:lpstr>Why we do what we do...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mw24</dc:creator>
  <cp:lastModifiedBy>Tori Klug</cp:lastModifiedBy>
  <cp:revision>107</cp:revision>
  <dcterms:created xsi:type="dcterms:W3CDTF">2013-08-28T18:04:09Z</dcterms:created>
  <dcterms:modified xsi:type="dcterms:W3CDTF">2013-08-28T18:04:33Z</dcterms:modified>
</cp:coreProperties>
</file>