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484" r:id="rId2"/>
    <p:sldId id="486" r:id="rId3"/>
    <p:sldId id="487" r:id="rId4"/>
    <p:sldId id="518" r:id="rId5"/>
    <p:sldId id="488" r:id="rId6"/>
    <p:sldId id="517" r:id="rId7"/>
    <p:sldId id="528" r:id="rId8"/>
    <p:sldId id="526" r:id="rId9"/>
    <p:sldId id="520" r:id="rId10"/>
    <p:sldId id="525" r:id="rId11"/>
    <p:sldId id="521" r:id="rId1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1" autoAdjust="0"/>
    <p:restoredTop sz="97567" autoAdjust="0"/>
  </p:normalViewPr>
  <p:slideViewPr>
    <p:cSldViewPr>
      <p:cViewPr varScale="1">
        <p:scale>
          <a:sx n="77" d="100"/>
          <a:sy n="77" d="100"/>
        </p:scale>
        <p:origin x="-96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to allow for a linear relationship between height of water in the entrance tank and plant flow rate is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39 L/s LFOM</a:t>
            </a:r>
            <a:r>
              <a:rPr lang="en-US" baseline="0" dirty="0" smtClean="0"/>
              <a:t> – 15 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LFOM channel design code</a:t>
            </a:r>
            <a:r>
              <a:rPr lang="en-US" baseline="0" dirty="0" smtClean="0"/>
              <a:t> in the making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LFOM channel design code</a:t>
            </a:r>
            <a:r>
              <a:rPr lang="en-US" baseline="0" dirty="0" smtClean="0"/>
              <a:t> in the making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352800" y="5638800"/>
            <a:ext cx="3276600" cy="838200"/>
          </a:xfrm>
        </p:spPr>
        <p:txBody>
          <a:bodyPr/>
          <a:lstStyle/>
          <a:p>
            <a:r>
              <a:rPr lang="en-US" dirty="0" smtClean="0"/>
              <a:t>Bonnie </a:t>
            </a:r>
            <a:r>
              <a:rPr lang="en-US" dirty="0" err="1" smtClean="0"/>
              <a:t>Schiffman</a:t>
            </a:r>
            <a:r>
              <a:rPr lang="en-US" dirty="0" smtClean="0"/>
              <a:t> and Brooke </a:t>
            </a:r>
            <a:r>
              <a:rPr lang="en-US" dirty="0" err="1" smtClean="0"/>
              <a:t>Pian</a:t>
            </a:r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3352800" y="1371600"/>
            <a:ext cx="5627077" cy="2438400"/>
          </a:xfrm>
        </p:spPr>
        <p:txBody>
          <a:bodyPr/>
          <a:lstStyle/>
          <a:p>
            <a:r>
              <a:rPr lang="en-US" dirty="0" smtClean="0"/>
              <a:t>Entrance </a:t>
            </a:r>
            <a:r>
              <a:rPr lang="en-US" dirty="0" smtClean="0"/>
              <a:t>Tank </a:t>
            </a:r>
            <a:r>
              <a:rPr lang="en-US" dirty="0" smtClean="0"/>
              <a:t>High </a:t>
            </a:r>
            <a:r>
              <a:rPr lang="en-US" dirty="0" smtClean="0"/>
              <a:t>Flow Modifications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Schematic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 bwMode="auto">
          <a:xfrm>
            <a:off x="914400" y="2189687"/>
            <a:ext cx="2590800" cy="4052828"/>
          </a:xfrm>
          <a:prstGeom prst="cub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5" name="Cube 4"/>
          <p:cNvSpPr/>
          <p:nvPr/>
        </p:nvSpPr>
        <p:spPr bwMode="auto">
          <a:xfrm>
            <a:off x="2868827" y="4329565"/>
            <a:ext cx="5284573" cy="1912950"/>
          </a:xfrm>
          <a:prstGeom prst="cub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 flipV="1">
            <a:off x="914400" y="2183420"/>
            <a:ext cx="0" cy="63426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V="1">
            <a:off x="914400" y="1555420"/>
            <a:ext cx="658147" cy="62800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19" name="Oval 18"/>
          <p:cNvSpPr/>
          <p:nvPr/>
        </p:nvSpPr>
        <p:spPr bwMode="auto">
          <a:xfrm>
            <a:off x="990600" y="2161964"/>
            <a:ext cx="69127" cy="12403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32" name="Straight Connector 31"/>
          <p:cNvCxnSpPr/>
          <p:nvPr/>
        </p:nvCxnSpPr>
        <p:spPr bwMode="auto">
          <a:xfrm>
            <a:off x="914400" y="3807060"/>
            <a:ext cx="1954427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V="1">
            <a:off x="2868827" y="3133519"/>
            <a:ext cx="636373" cy="67353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flipV="1">
            <a:off x="914400" y="3124200"/>
            <a:ext cx="658147" cy="6828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1572547" y="3133518"/>
            <a:ext cx="193265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43" name="Oval 42"/>
          <p:cNvSpPr/>
          <p:nvPr/>
        </p:nvSpPr>
        <p:spPr bwMode="auto">
          <a:xfrm>
            <a:off x="1524000" y="3505199"/>
            <a:ext cx="936182" cy="22551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45" name="Straight Connector 44"/>
          <p:cNvCxnSpPr/>
          <p:nvPr/>
        </p:nvCxnSpPr>
        <p:spPr bwMode="auto">
          <a:xfrm flipV="1">
            <a:off x="5697313" y="4807800"/>
            <a:ext cx="0" cy="143471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 flipV="1">
            <a:off x="5697313" y="4329565"/>
            <a:ext cx="516027" cy="47823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 flipV="1">
            <a:off x="5697313" y="5764278"/>
            <a:ext cx="517072" cy="47823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52" name="Oval 51"/>
          <p:cNvSpPr/>
          <p:nvPr/>
        </p:nvSpPr>
        <p:spPr bwMode="auto">
          <a:xfrm>
            <a:off x="6019800" y="5257800"/>
            <a:ext cx="77559" cy="463897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53" name="Oval 52"/>
          <p:cNvSpPr/>
          <p:nvPr/>
        </p:nvSpPr>
        <p:spPr bwMode="auto">
          <a:xfrm>
            <a:off x="5839513" y="5463604"/>
            <a:ext cx="77559" cy="463897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54" name="Oval 53"/>
          <p:cNvSpPr/>
          <p:nvPr/>
        </p:nvSpPr>
        <p:spPr bwMode="auto">
          <a:xfrm>
            <a:off x="6019800" y="4638154"/>
            <a:ext cx="77559" cy="463897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55" name="Oval 54"/>
          <p:cNvSpPr/>
          <p:nvPr/>
        </p:nvSpPr>
        <p:spPr bwMode="auto">
          <a:xfrm>
            <a:off x="5839513" y="4870103"/>
            <a:ext cx="77559" cy="463897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038600" y="2162714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Macro-mixing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6046573" y="3807058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Micro-mixing</a:t>
            </a:r>
            <a:endParaRPr lang="en-US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457200" y="762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LFOM sheet</a:t>
            </a:r>
            <a:endParaRPr lang="en-US" dirty="0"/>
          </a:p>
        </p:txBody>
      </p:sp>
      <p:cxnSp>
        <p:nvCxnSpPr>
          <p:cNvPr id="62" name="Straight Arrow Connector 61"/>
          <p:cNvCxnSpPr/>
          <p:nvPr/>
        </p:nvCxnSpPr>
        <p:spPr bwMode="auto">
          <a:xfrm>
            <a:off x="914400" y="1131332"/>
            <a:ext cx="349373" cy="6461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63" name="Straight Arrow Connector 62"/>
          <p:cNvCxnSpPr/>
          <p:nvPr/>
        </p:nvCxnSpPr>
        <p:spPr bwMode="auto">
          <a:xfrm flipH="1">
            <a:off x="3574006" y="2511176"/>
            <a:ext cx="1074194" cy="6130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64" name="Straight Arrow Connector 63"/>
          <p:cNvCxnSpPr/>
          <p:nvPr/>
        </p:nvCxnSpPr>
        <p:spPr bwMode="auto">
          <a:xfrm flipH="1">
            <a:off x="6324600" y="4127157"/>
            <a:ext cx="422190" cy="4415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97" name="Straight Connector 96"/>
          <p:cNvCxnSpPr/>
          <p:nvPr/>
        </p:nvCxnSpPr>
        <p:spPr bwMode="auto">
          <a:xfrm flipH="1" flipV="1">
            <a:off x="6213340" y="4329566"/>
            <a:ext cx="1045" cy="143471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 flipV="1">
            <a:off x="1572547" y="1555420"/>
            <a:ext cx="0" cy="63426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106" name="Oval 105"/>
          <p:cNvSpPr/>
          <p:nvPr/>
        </p:nvSpPr>
        <p:spPr bwMode="auto">
          <a:xfrm>
            <a:off x="990599" y="2347380"/>
            <a:ext cx="69127" cy="12403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07" name="Oval 106"/>
          <p:cNvSpPr/>
          <p:nvPr/>
        </p:nvSpPr>
        <p:spPr bwMode="auto">
          <a:xfrm>
            <a:off x="990600" y="2514600"/>
            <a:ext cx="69127" cy="12403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08" name="Oval 107"/>
          <p:cNvSpPr/>
          <p:nvPr/>
        </p:nvSpPr>
        <p:spPr bwMode="auto">
          <a:xfrm>
            <a:off x="1110648" y="2059384"/>
            <a:ext cx="69127" cy="12403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09" name="Oval 108"/>
          <p:cNvSpPr/>
          <p:nvPr/>
        </p:nvSpPr>
        <p:spPr bwMode="auto">
          <a:xfrm>
            <a:off x="1110648" y="2236044"/>
            <a:ext cx="69127" cy="12403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10" name="Oval 109"/>
          <p:cNvSpPr/>
          <p:nvPr/>
        </p:nvSpPr>
        <p:spPr bwMode="auto">
          <a:xfrm>
            <a:off x="1110648" y="2406664"/>
            <a:ext cx="69127" cy="12403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11" name="Oval 110"/>
          <p:cNvSpPr/>
          <p:nvPr/>
        </p:nvSpPr>
        <p:spPr bwMode="auto">
          <a:xfrm>
            <a:off x="1226273" y="2286000"/>
            <a:ext cx="69127" cy="12403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12" name="Oval 111"/>
          <p:cNvSpPr/>
          <p:nvPr/>
        </p:nvSpPr>
        <p:spPr bwMode="auto">
          <a:xfrm>
            <a:off x="1328595" y="2193088"/>
            <a:ext cx="69127" cy="12403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13" name="Oval 112"/>
          <p:cNvSpPr/>
          <p:nvPr/>
        </p:nvSpPr>
        <p:spPr bwMode="auto">
          <a:xfrm>
            <a:off x="1428100" y="2097310"/>
            <a:ext cx="69127" cy="12403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14" name="Oval 113"/>
          <p:cNvSpPr/>
          <p:nvPr/>
        </p:nvSpPr>
        <p:spPr bwMode="auto">
          <a:xfrm>
            <a:off x="1226273" y="2114934"/>
            <a:ext cx="69127" cy="12403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1572547" y="2189687"/>
            <a:ext cx="0" cy="94383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15" name="Bent Arrow 14"/>
          <p:cNvSpPr/>
          <p:nvPr/>
        </p:nvSpPr>
        <p:spPr bwMode="auto">
          <a:xfrm rot="5400000">
            <a:off x="1153958" y="2484226"/>
            <a:ext cx="1482667" cy="476615"/>
          </a:xfrm>
          <a:prstGeom prst="bent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46" name="Bent Arrow 45"/>
          <p:cNvSpPr/>
          <p:nvPr/>
        </p:nvSpPr>
        <p:spPr bwMode="auto">
          <a:xfrm rot="10800000" flipH="1">
            <a:off x="1995770" y="5126650"/>
            <a:ext cx="2500030" cy="595046"/>
          </a:xfrm>
          <a:prstGeom prst="bent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0101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Rapid Mix Channel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Geometry of channel, with human hip width constraint</a:t>
            </a:r>
          </a:p>
          <a:p>
            <a:r>
              <a:rPr lang="en-US" dirty="0" smtClean="0"/>
              <a:t>Micro-mixing orifice sheet location, number and diameter of orifices</a:t>
            </a:r>
          </a:p>
          <a:p>
            <a:r>
              <a:rPr lang="en-US" dirty="0" smtClean="0"/>
              <a:t>Minimize head loss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639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Adjustments Needed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Flow measurement:  LFOM pipe to sheet</a:t>
            </a:r>
          </a:p>
          <a:p>
            <a:pPr marL="514350" indent="-514350"/>
            <a:r>
              <a:rPr lang="en-US" dirty="0" smtClean="0"/>
              <a:t>Dosing location</a:t>
            </a:r>
          </a:p>
          <a:p>
            <a:pPr marL="514350" indent="-514350"/>
            <a:r>
              <a:rPr lang="en-US" dirty="0" smtClean="0"/>
              <a:t>Rapid mix:  Pipe to channel</a:t>
            </a:r>
          </a:p>
          <a:p>
            <a:pPr marL="514350" indent="-514350"/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LFOM </a:t>
            </a:r>
            <a:r>
              <a:rPr lang="en-US" dirty="0" smtClean="0"/>
              <a:t>Changes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28600" y="1600200"/>
            <a:ext cx="4495800" cy="4525963"/>
          </a:xfrm>
        </p:spPr>
        <p:txBody>
          <a:bodyPr/>
          <a:lstStyle/>
          <a:p>
            <a:pPr marL="514350" indent="-514350"/>
            <a:r>
              <a:rPr lang="en-US" dirty="0" smtClean="0"/>
              <a:t>Problem: at higher flow rates the LFOM pipe required is too large to be easily found, affordable, and easily used during the construction process in Honduras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 l="25798" t="18520" r="26850" b="24237"/>
          <a:stretch>
            <a:fillRect/>
          </a:stretch>
        </p:blipFill>
        <p:spPr bwMode="auto">
          <a:xfrm>
            <a:off x="4876800" y="2057400"/>
            <a:ext cx="3554506" cy="268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ontent Placeholder 9"/>
          <p:cNvSpPr txBox="1">
            <a:spLocks/>
          </p:cNvSpPr>
          <p:nvPr/>
        </p:nvSpPr>
        <p:spPr bwMode="auto">
          <a:xfrm>
            <a:off x="4572000" y="4724400"/>
            <a:ext cx="4114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9"/>
          <p:cNvSpPr txBox="1">
            <a:spLocks/>
          </p:cNvSpPr>
          <p:nvPr/>
        </p:nvSpPr>
        <p:spPr bwMode="auto">
          <a:xfrm>
            <a:off x="4876800" y="4876800"/>
            <a:ext cx="3810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Current</a:t>
            </a:r>
            <a:r>
              <a:rPr lang="en-US" sz="2400" kern="0" dirty="0" smtClean="0">
                <a:latin typeface="+mn-lt"/>
                <a:cs typeface="+mn-cs"/>
              </a:rPr>
              <a:t> 90 L/s LFOM design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09800" y="6385883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Research by Tori Klug, 2012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LFOM </a:t>
            </a:r>
            <a:r>
              <a:rPr lang="en-US" dirty="0" smtClean="0"/>
              <a:t>Changes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 l="33333" t="25905" r="22382" b="39810"/>
          <a:stretch>
            <a:fillRect/>
          </a:stretch>
        </p:blipFill>
        <p:spPr bwMode="auto">
          <a:xfrm>
            <a:off x="3132545" y="3859930"/>
            <a:ext cx="5044440" cy="244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3048000"/>
          </a:xfrm>
        </p:spPr>
        <p:txBody>
          <a:bodyPr/>
          <a:lstStyle/>
          <a:p>
            <a:pPr marL="514350" lvl="0" indent="-514350">
              <a:defRPr/>
            </a:pPr>
            <a:r>
              <a:rPr lang="en-US" sz="2800" dirty="0" smtClean="0"/>
              <a:t>Solution: transition to an “LFOM Channel,” or a concrete channel with orifices</a:t>
            </a:r>
          </a:p>
          <a:p>
            <a:pPr marL="914400" lvl="1" indent="-514350">
              <a:defRPr/>
            </a:pPr>
            <a:r>
              <a:rPr lang="en-US" sz="2400" dirty="0" smtClean="0"/>
              <a:t>Length of channel determined by number and size of orifices needed in the bottom row of the </a:t>
            </a:r>
            <a:r>
              <a:rPr lang="en-US" sz="2400" dirty="0" smtClean="0"/>
              <a:t>LFOM</a:t>
            </a:r>
            <a:endParaRPr lang="en-US" sz="2400" dirty="0" smtClean="0"/>
          </a:p>
        </p:txBody>
      </p:sp>
      <p:sp>
        <p:nvSpPr>
          <p:cNvPr id="11" name="Content Placeholder 9"/>
          <p:cNvSpPr txBox="1">
            <a:spLocks/>
          </p:cNvSpPr>
          <p:nvPr/>
        </p:nvSpPr>
        <p:spPr bwMode="auto">
          <a:xfrm>
            <a:off x="0" y="4343400"/>
            <a:ext cx="3276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Proposed 90 L/s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LFOM Channel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design  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9800" y="6385883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Research by Tori Klug, 2012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LFOM </a:t>
            </a:r>
            <a:r>
              <a:rPr lang="en-US" dirty="0" smtClean="0"/>
              <a:t>Changes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2438400"/>
          </a:xfrm>
        </p:spPr>
        <p:txBody>
          <a:bodyPr/>
          <a:lstStyle/>
          <a:p>
            <a:pPr marL="514350" indent="-514350">
              <a:defRPr/>
            </a:pPr>
            <a:r>
              <a:rPr lang="en-US" sz="2600" dirty="0" smtClean="0"/>
              <a:t>Problem: length required for an LFOM channel exceeds length of an entrance tank hopper at approximately 125 L/s</a:t>
            </a:r>
          </a:p>
          <a:p>
            <a:pPr marL="514350" indent="-514350">
              <a:defRPr/>
            </a:pPr>
            <a:r>
              <a:rPr lang="en-US" sz="2600" dirty="0" smtClean="0"/>
              <a:t>Solution: transition to a double-sided LFOM channel or a </a:t>
            </a:r>
            <a:r>
              <a:rPr lang="en-US" sz="2600" dirty="0" err="1" smtClean="0"/>
              <a:t>Sutro</a:t>
            </a:r>
            <a:r>
              <a:rPr lang="en-US" sz="2600" dirty="0" smtClean="0"/>
              <a:t> Weir channel (i.e. a channel with a </a:t>
            </a:r>
            <a:r>
              <a:rPr lang="en-US" sz="2600" dirty="0" err="1" smtClean="0"/>
              <a:t>Sutro</a:t>
            </a:r>
            <a:r>
              <a:rPr lang="en-US" sz="2600" dirty="0" smtClean="0"/>
              <a:t> Weir cut into a plastic sheet on the side)</a:t>
            </a:r>
          </a:p>
          <a:p>
            <a:pPr>
              <a:buNone/>
            </a:pPr>
            <a:endParaRPr lang="en-US" sz="2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l="31429" t="28190" r="32857" b="31429"/>
          <a:stretch>
            <a:fillRect/>
          </a:stretch>
        </p:blipFill>
        <p:spPr bwMode="auto">
          <a:xfrm>
            <a:off x="3429000" y="3581400"/>
            <a:ext cx="3950898" cy="27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Content Placeholder 9"/>
          <p:cNvSpPr txBox="1">
            <a:spLocks/>
          </p:cNvSpPr>
          <p:nvPr/>
        </p:nvSpPr>
        <p:spPr bwMode="auto">
          <a:xfrm>
            <a:off x="0" y="4267200"/>
            <a:ext cx="3352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Sutro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Weir with  governing equations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9800" y="6385883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Research by Tori Klug, 2012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Design for macro-mixing</a:t>
            </a:r>
          </a:p>
          <a:p>
            <a:r>
              <a:rPr lang="en-US" sz="2600" dirty="0" smtClean="0"/>
              <a:t>Design for micro-mixing and rapid mix channel geometry</a:t>
            </a:r>
          </a:p>
          <a:p>
            <a:r>
              <a:rPr lang="en-US" sz="2600" dirty="0"/>
              <a:t>Determine transition from LFOM to LFOM channel, and </a:t>
            </a:r>
            <a:r>
              <a:rPr lang="en-US" sz="2600" dirty="0" err="1"/>
              <a:t>Sutro</a:t>
            </a:r>
            <a:r>
              <a:rPr lang="en-US" sz="2600" dirty="0"/>
              <a:t> Weir </a:t>
            </a:r>
            <a:r>
              <a:rPr lang="en-US" sz="2600" dirty="0" smtClean="0"/>
              <a:t>channel</a:t>
            </a:r>
          </a:p>
          <a:p>
            <a:r>
              <a:rPr lang="en-US" sz="2600" dirty="0" smtClean="0"/>
              <a:t>Assess the </a:t>
            </a:r>
            <a:r>
              <a:rPr lang="en-US" sz="2600" dirty="0" smtClean="0"/>
              <a:t>option of a double hopper entrance tank</a:t>
            </a:r>
          </a:p>
          <a:p>
            <a:r>
              <a:rPr lang="en-US" sz="2600" dirty="0" smtClean="0"/>
              <a:t>Evaluate the entrance tank constraints with respect to changes in sedimentation tank geometry for high flow rates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Tori’s Design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238" y="1577546"/>
            <a:ext cx="4761470" cy="498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1788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Schematic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 bwMode="auto">
          <a:xfrm>
            <a:off x="914400" y="2189687"/>
            <a:ext cx="2590800" cy="4052828"/>
          </a:xfrm>
          <a:prstGeom prst="cub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5" name="Cube 4"/>
          <p:cNvSpPr/>
          <p:nvPr/>
        </p:nvSpPr>
        <p:spPr bwMode="auto">
          <a:xfrm>
            <a:off x="2868827" y="4329565"/>
            <a:ext cx="5284573" cy="1912950"/>
          </a:xfrm>
          <a:prstGeom prst="cub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 flipV="1">
            <a:off x="914400" y="2183420"/>
            <a:ext cx="0" cy="63426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V="1">
            <a:off x="914400" y="1555420"/>
            <a:ext cx="658147" cy="62800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19" name="Oval 18"/>
          <p:cNvSpPr/>
          <p:nvPr/>
        </p:nvSpPr>
        <p:spPr bwMode="auto">
          <a:xfrm>
            <a:off x="990600" y="2161964"/>
            <a:ext cx="69127" cy="12403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32" name="Straight Connector 31"/>
          <p:cNvCxnSpPr/>
          <p:nvPr/>
        </p:nvCxnSpPr>
        <p:spPr bwMode="auto">
          <a:xfrm>
            <a:off x="914400" y="3807060"/>
            <a:ext cx="1954427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V="1">
            <a:off x="2868827" y="3133519"/>
            <a:ext cx="636373" cy="67353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flipV="1">
            <a:off x="914400" y="3124200"/>
            <a:ext cx="658147" cy="6828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1572547" y="3133518"/>
            <a:ext cx="193265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43" name="Oval 42"/>
          <p:cNvSpPr/>
          <p:nvPr/>
        </p:nvSpPr>
        <p:spPr bwMode="auto">
          <a:xfrm>
            <a:off x="1524000" y="3505199"/>
            <a:ext cx="936182" cy="22551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45" name="Straight Connector 44"/>
          <p:cNvCxnSpPr/>
          <p:nvPr/>
        </p:nvCxnSpPr>
        <p:spPr bwMode="auto">
          <a:xfrm flipV="1">
            <a:off x="5697313" y="4807800"/>
            <a:ext cx="0" cy="143471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 flipV="1">
            <a:off x="5697313" y="4329565"/>
            <a:ext cx="516027" cy="47823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 flipV="1">
            <a:off x="5697313" y="5764278"/>
            <a:ext cx="517072" cy="47823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52" name="Oval 51"/>
          <p:cNvSpPr/>
          <p:nvPr/>
        </p:nvSpPr>
        <p:spPr bwMode="auto">
          <a:xfrm>
            <a:off x="6019800" y="5257800"/>
            <a:ext cx="77559" cy="463897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53" name="Oval 52"/>
          <p:cNvSpPr/>
          <p:nvPr/>
        </p:nvSpPr>
        <p:spPr bwMode="auto">
          <a:xfrm>
            <a:off x="5839513" y="5463604"/>
            <a:ext cx="77559" cy="463897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54" name="Oval 53"/>
          <p:cNvSpPr/>
          <p:nvPr/>
        </p:nvSpPr>
        <p:spPr bwMode="auto">
          <a:xfrm>
            <a:off x="6019800" y="4638154"/>
            <a:ext cx="77559" cy="463897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55" name="Oval 54"/>
          <p:cNvSpPr/>
          <p:nvPr/>
        </p:nvSpPr>
        <p:spPr bwMode="auto">
          <a:xfrm>
            <a:off x="5839513" y="4870103"/>
            <a:ext cx="77559" cy="463897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038600" y="2162714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Macro-mixing</a:t>
            </a:r>
            <a:endParaRPr lang="en-US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6046573" y="3807058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Micro-mixing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457200" y="762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LFOM sheet</a:t>
            </a:r>
            <a:endParaRPr lang="en-US" dirty="0"/>
          </a:p>
        </p:txBody>
      </p:sp>
      <p:cxnSp>
        <p:nvCxnSpPr>
          <p:cNvPr id="62" name="Straight Arrow Connector 61"/>
          <p:cNvCxnSpPr/>
          <p:nvPr/>
        </p:nvCxnSpPr>
        <p:spPr bwMode="auto">
          <a:xfrm>
            <a:off x="914400" y="1131332"/>
            <a:ext cx="349373" cy="6461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63" name="Straight Arrow Connector 62"/>
          <p:cNvCxnSpPr/>
          <p:nvPr/>
        </p:nvCxnSpPr>
        <p:spPr bwMode="auto">
          <a:xfrm flipH="1">
            <a:off x="3574006" y="2511176"/>
            <a:ext cx="1074194" cy="6130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64" name="Straight Arrow Connector 63"/>
          <p:cNvCxnSpPr/>
          <p:nvPr/>
        </p:nvCxnSpPr>
        <p:spPr bwMode="auto">
          <a:xfrm flipH="1">
            <a:off x="6324600" y="4127157"/>
            <a:ext cx="422190" cy="4415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97" name="Straight Connector 96"/>
          <p:cNvCxnSpPr/>
          <p:nvPr/>
        </p:nvCxnSpPr>
        <p:spPr bwMode="auto">
          <a:xfrm flipH="1" flipV="1">
            <a:off x="6213340" y="4329566"/>
            <a:ext cx="1045" cy="143471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 flipV="1">
            <a:off x="1572547" y="1555420"/>
            <a:ext cx="0" cy="63426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106" name="Oval 105"/>
          <p:cNvSpPr/>
          <p:nvPr/>
        </p:nvSpPr>
        <p:spPr bwMode="auto">
          <a:xfrm>
            <a:off x="990599" y="2347380"/>
            <a:ext cx="69127" cy="12403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07" name="Oval 106"/>
          <p:cNvSpPr/>
          <p:nvPr/>
        </p:nvSpPr>
        <p:spPr bwMode="auto">
          <a:xfrm>
            <a:off x="990600" y="2514600"/>
            <a:ext cx="69127" cy="12403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08" name="Oval 107"/>
          <p:cNvSpPr/>
          <p:nvPr/>
        </p:nvSpPr>
        <p:spPr bwMode="auto">
          <a:xfrm>
            <a:off x="1110648" y="2059384"/>
            <a:ext cx="69127" cy="12403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09" name="Oval 108"/>
          <p:cNvSpPr/>
          <p:nvPr/>
        </p:nvSpPr>
        <p:spPr bwMode="auto">
          <a:xfrm>
            <a:off x="1110648" y="2236044"/>
            <a:ext cx="69127" cy="12403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10" name="Oval 109"/>
          <p:cNvSpPr/>
          <p:nvPr/>
        </p:nvSpPr>
        <p:spPr bwMode="auto">
          <a:xfrm>
            <a:off x="1110648" y="2406664"/>
            <a:ext cx="69127" cy="12403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11" name="Oval 110"/>
          <p:cNvSpPr/>
          <p:nvPr/>
        </p:nvSpPr>
        <p:spPr bwMode="auto">
          <a:xfrm>
            <a:off x="1226273" y="2286000"/>
            <a:ext cx="69127" cy="12403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12" name="Oval 111"/>
          <p:cNvSpPr/>
          <p:nvPr/>
        </p:nvSpPr>
        <p:spPr bwMode="auto">
          <a:xfrm>
            <a:off x="1328595" y="2193088"/>
            <a:ext cx="69127" cy="12403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13" name="Oval 112"/>
          <p:cNvSpPr/>
          <p:nvPr/>
        </p:nvSpPr>
        <p:spPr bwMode="auto">
          <a:xfrm>
            <a:off x="1428100" y="2097310"/>
            <a:ext cx="69127" cy="12403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14" name="Oval 113"/>
          <p:cNvSpPr/>
          <p:nvPr/>
        </p:nvSpPr>
        <p:spPr bwMode="auto">
          <a:xfrm>
            <a:off x="1226273" y="2114934"/>
            <a:ext cx="69127" cy="12403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1572547" y="2189687"/>
            <a:ext cx="0" cy="94383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15" name="Bent Arrow 14"/>
          <p:cNvSpPr/>
          <p:nvPr/>
        </p:nvSpPr>
        <p:spPr bwMode="auto">
          <a:xfrm rot="5400000">
            <a:off x="1153958" y="2484226"/>
            <a:ext cx="1482667" cy="476615"/>
          </a:xfrm>
          <a:prstGeom prst="bent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46" name="Bent Arrow 45"/>
          <p:cNvSpPr/>
          <p:nvPr/>
        </p:nvSpPr>
        <p:spPr bwMode="auto">
          <a:xfrm rot="10800000" flipH="1">
            <a:off x="1995770" y="5126650"/>
            <a:ext cx="2500030" cy="595046"/>
          </a:xfrm>
          <a:prstGeom prst="bent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2238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LFOM Channel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Length of channel and macro-mixing  location, allowing for a 10 cm safety factor</a:t>
            </a:r>
          </a:p>
          <a:p>
            <a:r>
              <a:rPr lang="en-US" dirty="0" smtClean="0"/>
              <a:t>Depth of channel</a:t>
            </a:r>
          </a:p>
          <a:p>
            <a:r>
              <a:rPr lang="en-US" dirty="0" smtClean="0"/>
              <a:t>Macro-mixing constraints to determine diameter of macro-mixing orifice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9963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3042</TotalTime>
  <Words>344</Words>
  <Application>Microsoft Office PowerPoint</Application>
  <PresentationFormat>On-screen Show (4:3)</PresentationFormat>
  <Paragraphs>53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1_AguaClara the road</vt:lpstr>
      <vt:lpstr>Entrance Tank High Flow Modifications</vt:lpstr>
      <vt:lpstr>Major Adjustments Needed</vt:lpstr>
      <vt:lpstr>Previous LFOM Changes</vt:lpstr>
      <vt:lpstr>Previous LFOM Changes</vt:lpstr>
      <vt:lpstr>Previous LFOM Changes</vt:lpstr>
      <vt:lpstr>Goals</vt:lpstr>
      <vt:lpstr>Tori’s Design</vt:lpstr>
      <vt:lpstr>Our Schematic</vt:lpstr>
      <vt:lpstr>LFOM Channel</vt:lpstr>
      <vt:lpstr>Schematic</vt:lpstr>
      <vt:lpstr>Rapid Mix Channel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CIT Lab User</cp:lastModifiedBy>
  <cp:revision>352</cp:revision>
  <dcterms:created xsi:type="dcterms:W3CDTF">2008-08-26T14:48:34Z</dcterms:created>
  <dcterms:modified xsi:type="dcterms:W3CDTF">2013-03-10T18:00:19Z</dcterms:modified>
</cp:coreProperties>
</file>