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handoutMasterIdLst>
    <p:handoutMasterId r:id="rId17"/>
  </p:handoutMasterIdLst>
  <p:sldIdLst>
    <p:sldId id="256" r:id="rId2"/>
    <p:sldId id="259" r:id="rId3"/>
    <p:sldId id="260" r:id="rId4"/>
    <p:sldId id="270" r:id="rId5"/>
    <p:sldId id="286" r:id="rId6"/>
    <p:sldId id="291" r:id="rId7"/>
    <p:sldId id="294" r:id="rId8"/>
    <p:sldId id="290" r:id="rId9"/>
    <p:sldId id="288" r:id="rId10"/>
    <p:sldId id="285" r:id="rId11"/>
    <p:sldId id="287" r:id="rId12"/>
    <p:sldId id="272" r:id="rId13"/>
    <p:sldId id="289" r:id="rId14"/>
    <p:sldId id="281" r:id="rId15"/>
    <p:sldId id="282" r:id="rId16"/>
  </p:sldIdLst>
  <p:sldSz cx="9144000" cy="6858000" type="screen4x3"/>
  <p:notesSz cx="7019925" cy="9305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>
        <p:scale>
          <a:sx n="75" d="100"/>
          <a:sy n="75" d="100"/>
        </p:scale>
        <p:origin x="-1014" y="-7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defTabSz="93345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defTabSz="93345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defTabSz="93345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defTabSz="93345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EA1FF28-6B4F-422A-8831-78BF03D6C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856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328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328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A2A98-59A6-418E-946C-80D72C007D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23695-B5C5-4F05-959F-2326A6BE9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FEA77-014C-4A78-AE70-1E144390D2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96267-C927-4682-8C1B-3BB2A8AB08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186C0-4537-4BC6-A311-B6E8A8E128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FCB30-65B3-4A8B-9F89-A9E62F482D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B7684-A276-4A7C-A4C9-5909E4B2F4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7C519-3860-4B8C-84F1-8BF9797E0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74F5E-58EB-4C02-A0B9-3075A295B5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A7A2B-1813-4EAC-A74C-2299F4B3C6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7EFB2-54F2-4A16-AC76-78E9DD6DB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222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2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2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3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3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3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3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3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3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3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3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3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3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4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4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4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4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4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4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4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4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4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4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5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5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5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5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5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5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5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5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5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5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6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226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226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226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6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6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74C0132-7D87-44FA-B702-E301542CD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9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po.gov/fdsys/search/home.action" TargetMode="External"/><Relationship Id="rId2" Type="http://schemas.openxmlformats.org/officeDocument/2006/relationships/hyperlink" Target="http://www.law.cornell.edu/constitution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oc.gov/law/help/usconlaw/index.php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w.cornell.edu/states/" TargetMode="External"/><Relationship Id="rId2" Type="http://schemas.openxmlformats.org/officeDocument/2006/relationships/hyperlink" Target="http://www.law.cornell.edu/uscode/tex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thomas.loc.gov/" TargetMode="External"/><Relationship Id="rId4" Type="http://schemas.openxmlformats.org/officeDocument/2006/relationships/hyperlink" Target="http://www.gpo.gov/fdsys/search/home.action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w.cornell.edu/cfr/" TargetMode="External"/><Relationship Id="rId2" Type="http://schemas.openxmlformats.org/officeDocument/2006/relationships/hyperlink" Target="http://www.gpo.gov/fdsys/search/home.actio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egulations.gov/fdmspublic/component/mai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U.S.</a:t>
            </a:r>
            <a:br>
              <a:rPr lang="en-US" dirty="0" smtClean="0"/>
            </a:br>
            <a:r>
              <a:rPr lang="en-US" dirty="0" smtClean="0"/>
              <a:t>Legal Research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Constitutions, Statutes, and</a:t>
            </a:r>
          </a:p>
          <a:p>
            <a:pPr eaLnBrk="1" hangingPunct="1">
              <a:defRPr/>
            </a:pPr>
            <a:r>
              <a:rPr lang="en-US" dirty="0" smtClean="0"/>
              <a:t>Regulations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Where do you find…..?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u="sng" dirty="0" smtClean="0"/>
              <a:t>Constitutions</a:t>
            </a:r>
          </a:p>
          <a:p>
            <a:pPr lvl="1" eaLnBrk="1" hangingPunct="1">
              <a:defRPr/>
            </a:pPr>
            <a:r>
              <a:rPr lang="en-US" dirty="0" smtClean="0"/>
              <a:t>In statutory codes, usually in the front, including U.S. Code</a:t>
            </a:r>
          </a:p>
          <a:p>
            <a:pPr lvl="1" eaLnBrk="1" hangingPunct="1">
              <a:defRPr/>
            </a:pPr>
            <a:r>
              <a:rPr lang="en-US" dirty="0" smtClean="0"/>
              <a:t>Legal Information Institute </a:t>
            </a:r>
            <a:r>
              <a:rPr lang="en-US" dirty="0">
                <a:hlinkClick r:id="rId2"/>
              </a:rPr>
              <a:t>http://www.law.cornell.edu/constitution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  </a:t>
            </a:r>
          </a:p>
          <a:p>
            <a:pPr lvl="1" eaLnBrk="1" hangingPunct="1">
              <a:defRPr/>
            </a:pPr>
            <a:r>
              <a:rPr lang="en-US" dirty="0"/>
              <a:t>GPO: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www.gpo.gov/fdsys/search/home.action</a:t>
            </a:r>
            <a:r>
              <a:rPr lang="en-US" dirty="0" smtClean="0"/>
              <a:t> </a:t>
            </a:r>
          </a:p>
          <a:p>
            <a:pPr lvl="1" eaLnBrk="1" hangingPunct="1">
              <a:defRPr/>
            </a:pPr>
            <a:r>
              <a:rPr lang="en-US" dirty="0"/>
              <a:t>Thomas: 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loc.gov/law/help/usconlaw/index.php</a:t>
            </a:r>
            <a:r>
              <a:rPr lang="en-US" dirty="0" smtClean="0"/>
              <a:t> 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Where do you find…..?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u="sng" dirty="0" smtClean="0"/>
              <a:t>Statutes/Codes</a:t>
            </a:r>
            <a:endParaRPr lang="en-US" u="sng" dirty="0" smtClean="0"/>
          </a:p>
          <a:p>
            <a:pPr eaLnBrk="1" hangingPunct="1">
              <a:defRPr/>
            </a:pPr>
            <a:r>
              <a:rPr lang="en-US" dirty="0"/>
              <a:t>LII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www.law.cornell.edu/uscode/text</a:t>
            </a:r>
            <a:r>
              <a:rPr lang="en-US" dirty="0"/>
              <a:t> &amp; </a:t>
            </a:r>
            <a:r>
              <a:rPr lang="en-US" dirty="0">
                <a:hlinkClick r:id="rId3"/>
              </a:rPr>
              <a:t>http://www.law.cornell.edu/states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 </a:t>
            </a:r>
            <a:endParaRPr lang="en-US" dirty="0"/>
          </a:p>
          <a:p>
            <a:pPr eaLnBrk="1" hangingPunct="1">
              <a:defRPr/>
            </a:pPr>
            <a:r>
              <a:rPr lang="en-US" dirty="0" err="1" smtClean="0"/>
              <a:t>FDsys</a:t>
            </a:r>
            <a:r>
              <a:rPr lang="en-US" dirty="0" smtClean="0"/>
              <a:t>   </a:t>
            </a:r>
            <a:r>
              <a:rPr lang="en-US" sz="2400" dirty="0" smtClean="0">
                <a:hlinkClick r:id="rId4"/>
              </a:rPr>
              <a:t>http</a:t>
            </a:r>
            <a:r>
              <a:rPr lang="en-US" sz="2400" dirty="0">
                <a:hlinkClick r:id="rId4"/>
              </a:rPr>
              <a:t>://</a:t>
            </a:r>
            <a:r>
              <a:rPr lang="en-US" sz="2400" dirty="0" smtClean="0">
                <a:hlinkClick r:id="rId4"/>
              </a:rPr>
              <a:t>www.gpo.gov/fdsys/search/home.action</a:t>
            </a:r>
            <a:endParaRPr lang="en-US" sz="2400" dirty="0"/>
          </a:p>
          <a:p>
            <a:pPr eaLnBrk="1" hangingPunct="1">
              <a:defRPr/>
            </a:pPr>
            <a:r>
              <a:rPr lang="en-US" dirty="0" smtClean="0"/>
              <a:t>Thomas </a:t>
            </a:r>
            <a:r>
              <a:rPr lang="en-US" dirty="0" smtClean="0">
                <a:hlinkClick r:id="rId5"/>
              </a:rPr>
              <a:t>http://thomas.loc.gov/</a:t>
            </a:r>
            <a:r>
              <a:rPr lang="en-US" dirty="0" smtClean="0"/>
              <a:t> </a:t>
            </a:r>
          </a:p>
          <a:p>
            <a:pPr eaLnBrk="1" hangingPunct="1">
              <a:defRPr/>
            </a:pPr>
            <a:r>
              <a:rPr lang="en-US" dirty="0" err="1" smtClean="0"/>
              <a:t>HeinOnline</a:t>
            </a:r>
            <a:r>
              <a:rPr lang="en-US" dirty="0" smtClean="0"/>
              <a:t>: U.S. </a:t>
            </a:r>
            <a:r>
              <a:rPr lang="en-US" dirty="0"/>
              <a:t>C</a:t>
            </a:r>
            <a:r>
              <a:rPr lang="en-US" dirty="0" smtClean="0"/>
              <a:t>ode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Lexis Academic, </a:t>
            </a:r>
            <a:r>
              <a:rPr lang="en-US" dirty="0" err="1" smtClean="0"/>
              <a:t>WestlawNext</a:t>
            </a: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Regulations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Regulations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Promulgated by both federal and state agencies.</a:t>
            </a:r>
          </a:p>
          <a:p>
            <a:pPr eaLnBrk="1" hangingPunct="1">
              <a:defRPr/>
            </a:pPr>
            <a:r>
              <a:rPr lang="en-US" dirty="0" smtClean="0"/>
              <a:t>For example: Environmental Protection Agency; State Liquor Authority.</a:t>
            </a:r>
          </a:p>
          <a:p>
            <a:pPr eaLnBrk="1" hangingPunct="1">
              <a:defRPr/>
            </a:pPr>
            <a:r>
              <a:rPr lang="en-US" dirty="0" smtClean="0"/>
              <a:t>Agencies are given authority by the legislative branch to implement the “details” of a law and regulate certain industries. Some can also adjudicate.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Federal Regulations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Regulations start with published proposals and comments in the Federal Register.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Code of Federal Regulations (CFR)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50 titles, each title is a broad topic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Titles are divided into 4 groups for annual republishing.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Updating dates are Jan 1, April 1, July 1, Oct 1. 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In paper, use index to find CFR section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Update with “sections affected” volumes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States also have regulations, but publication varies.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Code of Federal Regulations Online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buNone/>
              <a:defRPr/>
            </a:pPr>
            <a:r>
              <a:rPr lang="en-US" b="1" smtClean="0"/>
              <a:t>FDsys </a:t>
            </a:r>
            <a:r>
              <a:rPr lang="en-US" b="1" dirty="0" smtClean="0">
                <a:hlinkClick r:id="rId2"/>
              </a:rPr>
              <a:t>http://www.gpo.gov/fdsys/search/home.action</a:t>
            </a:r>
            <a:r>
              <a:rPr lang="en-US" b="1" dirty="0" smtClean="0"/>
              <a:t> 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b="1" dirty="0" smtClean="0"/>
              <a:t>Legal Information Institute</a:t>
            </a:r>
          </a:p>
          <a:p>
            <a:pPr lvl="1" eaLnBrk="1" hangingPunct="1">
              <a:buNone/>
              <a:defRPr/>
            </a:pPr>
            <a:r>
              <a:rPr lang="en-US" b="1" dirty="0" smtClean="0">
                <a:hlinkClick r:id="rId3"/>
              </a:rPr>
              <a:t>http://www.law.cornell.edu/cfr/</a:t>
            </a:r>
            <a:r>
              <a:rPr lang="en-US" b="1" dirty="0" smtClean="0"/>
              <a:t>  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b="1" dirty="0" smtClean="0"/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b="1" dirty="0" smtClean="0"/>
              <a:t>To find and comment on proposed </a:t>
            </a:r>
            <a:r>
              <a:rPr lang="en-US" b="1" dirty="0" err="1" smtClean="0"/>
              <a:t>regs</a:t>
            </a:r>
            <a:endParaRPr lang="en-US" b="1" dirty="0" smtClean="0"/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hlinkClick r:id="rId4"/>
              </a:rPr>
              <a:t>http://www.regulations.gov/fdmspublic/component/main</a:t>
            </a:r>
            <a:r>
              <a:rPr lang="en-US" b="1" dirty="0" smtClean="0"/>
              <a:t> 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What Is This Stuff?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Constitutions </a:t>
            </a:r>
            <a:r>
              <a:rPr lang="en-US" dirty="0" smtClean="0"/>
              <a:t>-  Founding documents created by constitutional conventions.</a:t>
            </a:r>
            <a:endParaRPr lang="en-US" b="1" dirty="0" smtClean="0"/>
          </a:p>
          <a:p>
            <a:pPr eaLnBrk="1" hangingPunct="1">
              <a:defRPr/>
            </a:pPr>
            <a:r>
              <a:rPr lang="en-US" b="1" dirty="0" smtClean="0"/>
              <a:t>Statutes</a:t>
            </a:r>
            <a:r>
              <a:rPr lang="en-US" dirty="0" smtClean="0"/>
              <a:t>  -  End product of Legislatures.  </a:t>
            </a:r>
          </a:p>
          <a:p>
            <a:pPr lvl="1" eaLnBrk="1" hangingPunct="1">
              <a:defRPr/>
            </a:pPr>
            <a:r>
              <a:rPr lang="en-US" dirty="0" err="1" smtClean="0"/>
              <a:t>Bills</a:t>
            </a:r>
            <a:r>
              <a:rPr lang="en-US" dirty="0" err="1" smtClean="0">
                <a:latin typeface="Arial"/>
                <a:cs typeface="Arial"/>
              </a:rPr>
              <a:t>→Session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Laws→Codes</a:t>
            </a:r>
            <a:endParaRPr lang="en-US" dirty="0" smtClean="0"/>
          </a:p>
          <a:p>
            <a:pPr eaLnBrk="1" hangingPunct="1">
              <a:defRPr/>
            </a:pPr>
            <a:r>
              <a:rPr lang="en-US" b="1" dirty="0" smtClean="0"/>
              <a:t>Rules &amp; Regulations</a:t>
            </a:r>
            <a:r>
              <a:rPr lang="en-US" dirty="0" smtClean="0"/>
              <a:t>  -  Promulgated by Executive branch agencies, or the executive office. Include administrative decisions.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Where do constitutions fit in?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The federal constitution (The Constitution) is the supreme law of the land.</a:t>
            </a:r>
          </a:p>
          <a:p>
            <a:pPr eaLnBrk="1" hangingPunct="1">
              <a:defRPr/>
            </a:pPr>
            <a:r>
              <a:rPr lang="en-US" dirty="0" smtClean="0"/>
              <a:t>State Constitutions</a:t>
            </a:r>
          </a:p>
          <a:p>
            <a:pPr lvl="1" eaLnBrk="1" hangingPunct="1">
              <a:defRPr/>
            </a:pPr>
            <a:r>
              <a:rPr lang="en-US" dirty="0" smtClean="0"/>
              <a:t>are the supreme law on state law issues within each individual state.</a:t>
            </a:r>
          </a:p>
          <a:p>
            <a:pPr lvl="1" eaLnBrk="1" hangingPunct="1">
              <a:defRPr/>
            </a:pPr>
            <a:r>
              <a:rPr lang="en-US" dirty="0" smtClean="0"/>
              <a:t>can grant greater rights or protections than the Federal Constitution.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Statutes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Federal Statutes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BILLS: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Introduced, referred to committee, debated, etc.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Get designated with chamber and number</a:t>
            </a:r>
            <a:r>
              <a:rPr lang="en-US" sz="2000" dirty="0" smtClean="0"/>
              <a:t>. H.R. 375</a:t>
            </a:r>
            <a:endParaRPr lang="en-US" sz="20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Some get voted on by full chamber.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If </a:t>
            </a:r>
            <a:r>
              <a:rPr lang="en-US" sz="2000" dirty="0" smtClean="0"/>
              <a:t>passed by both chambers, </a:t>
            </a:r>
            <a:r>
              <a:rPr lang="en-US" sz="2000" dirty="0" smtClean="0"/>
              <a:t>the bill goes to the President to be signed or vetoed.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Documents created </a:t>
            </a:r>
            <a:r>
              <a:rPr lang="en-US" sz="2000" dirty="0" err="1" smtClean="0"/>
              <a:t>thruout</a:t>
            </a:r>
            <a:r>
              <a:rPr lang="en-US" sz="2000" dirty="0" smtClean="0"/>
              <a:t> process are Legislative History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PUBLIC LAWS: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After bill is signed into law it becomes a Public Law.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Each public law is given a number: P.L. 108-117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For each session of Congress laws are compiled </a:t>
            </a:r>
            <a:r>
              <a:rPr lang="en-US" sz="2000" i="1" dirty="0" smtClean="0"/>
              <a:t>chronologically</a:t>
            </a:r>
            <a:r>
              <a:rPr lang="en-US" sz="2000" dirty="0" smtClean="0"/>
              <a:t> in </a:t>
            </a:r>
            <a:r>
              <a:rPr lang="en-US" sz="2000" b="1" dirty="0" smtClean="0"/>
              <a:t>Statutes at Large;</a:t>
            </a:r>
            <a:r>
              <a:rPr lang="en-US" sz="2000" dirty="0" smtClean="0"/>
              <a:t> these are called “session laws.” A citation reads 117 (volume number) Stat. (Statutes at Large)  642 (first page number). 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117 Stat. 642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1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1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1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91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1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1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911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911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11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11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 Statutes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CODES: Finally, the public laws (session laws) are reorganized by topic and published in a </a:t>
            </a:r>
            <a:r>
              <a:rPr lang="en-US" b="1" dirty="0" smtClean="0"/>
              <a:t>code </a:t>
            </a:r>
            <a:r>
              <a:rPr lang="en-US" dirty="0" smtClean="0"/>
              <a:t>(codification).</a:t>
            </a:r>
          </a:p>
          <a:p>
            <a:r>
              <a:rPr lang="en-US" dirty="0" smtClean="0"/>
              <a:t>Statutory text at Section level</a:t>
            </a:r>
            <a:endParaRPr lang="en-US" b="1" dirty="0" smtClean="0"/>
          </a:p>
          <a:p>
            <a:r>
              <a:rPr lang="en-US" b="1" dirty="0" smtClean="0"/>
              <a:t>United States Code</a:t>
            </a:r>
            <a:r>
              <a:rPr lang="en-US" dirty="0" smtClean="0"/>
              <a:t>. (U.S.C.) </a:t>
            </a:r>
          </a:p>
          <a:p>
            <a:r>
              <a:rPr lang="en-US" dirty="0" smtClean="0"/>
              <a:t>The USC has 51 major topical divisions, which are called “titles.”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Statutes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Bills</a:t>
            </a:r>
            <a:r>
              <a:rPr lang="en-US" dirty="0" err="1" smtClean="0">
                <a:latin typeface="Calibri"/>
              </a:rPr>
              <a:t>→Session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Laws→Codes</a:t>
            </a:r>
            <a:endParaRPr lang="en-US" dirty="0" smtClean="0">
              <a:latin typeface="Calibri"/>
            </a:endParaRPr>
          </a:p>
          <a:p>
            <a:r>
              <a:rPr lang="en-US" dirty="0" smtClean="0">
                <a:latin typeface="Calibri"/>
              </a:rPr>
              <a:t>State codes organized in various ways</a:t>
            </a:r>
          </a:p>
          <a:p>
            <a:r>
              <a:rPr lang="en-US" dirty="0" smtClean="0">
                <a:latin typeface="Calibri"/>
              </a:rPr>
              <a:t>Statute text at Section level</a:t>
            </a:r>
          </a:p>
          <a:p>
            <a:r>
              <a:rPr lang="en-US" dirty="0" smtClean="0">
                <a:latin typeface="Calibri"/>
              </a:rPr>
              <a:t>New York code is called </a:t>
            </a:r>
            <a:r>
              <a:rPr lang="en-US" b="1" dirty="0" smtClean="0">
                <a:latin typeface="Calibri"/>
              </a:rPr>
              <a:t>Consolidated Laws of New York</a:t>
            </a:r>
            <a:r>
              <a:rPr lang="en-US" dirty="0" smtClean="0">
                <a:latin typeface="Calibri"/>
              </a:rPr>
              <a:t>: 91 broad subjects called “Laws”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24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 Word about Citation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The citation manual most commonly used in law is called the “Blue Book.”</a:t>
            </a:r>
          </a:p>
          <a:p>
            <a:pPr eaLnBrk="1" hangingPunct="1">
              <a:defRPr/>
            </a:pPr>
            <a:r>
              <a:rPr lang="en-US" dirty="0" smtClean="0"/>
              <a:t>However, a patron may have a cite that does not conform to Blue Book rules.</a:t>
            </a:r>
          </a:p>
          <a:p>
            <a:pPr eaLnBrk="1" hangingPunct="1">
              <a:defRPr/>
            </a:pPr>
            <a:r>
              <a:rPr lang="en-US" dirty="0" smtClean="0"/>
              <a:t>A Blue Book cite to the USC:</a:t>
            </a:r>
          </a:p>
          <a:p>
            <a:pPr lvl="1" eaLnBrk="1" hangingPunct="1">
              <a:defRPr/>
            </a:pPr>
            <a:r>
              <a:rPr lang="en-US" dirty="0" smtClean="0"/>
              <a:t>20 U.S.C. </a:t>
            </a:r>
            <a:r>
              <a:rPr lang="en-US" dirty="0" smtClean="0">
                <a:cs typeface="Arial" charset="0"/>
              </a:rPr>
              <a:t>§ 532 (2001). </a:t>
            </a:r>
          </a:p>
          <a:p>
            <a:pPr eaLnBrk="1" hangingPunct="1">
              <a:defRPr/>
            </a:pPr>
            <a:r>
              <a:rPr lang="en-US" dirty="0" smtClean="0">
                <a:cs typeface="Arial" charset="0"/>
              </a:rPr>
              <a:t>Basically, you’ll need a code name, major division designation, and section number (or chapter etc.)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Researching </a:t>
            </a:r>
            <a:r>
              <a:rPr lang="en-US" dirty="0" smtClean="0"/>
              <a:t>Statutes: Some Concepts</a:t>
            </a:r>
            <a:endParaRPr lang="en-US" dirty="0" smtClean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Federal </a:t>
            </a:r>
            <a:r>
              <a:rPr lang="en-US" sz="2800" dirty="0" err="1" smtClean="0"/>
              <a:t>vs</a:t>
            </a:r>
            <a:r>
              <a:rPr lang="en-US" sz="2800" dirty="0" smtClean="0"/>
              <a:t> State</a:t>
            </a:r>
            <a:endParaRPr lang="en-US" sz="2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Constitution/Statute/Regulations</a:t>
            </a:r>
            <a:r>
              <a:rPr lang="en-US" sz="2800" dirty="0" smtClean="0"/>
              <a:t>	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Annotated </a:t>
            </a:r>
            <a:r>
              <a:rPr lang="en-US" sz="2800" dirty="0" err="1" smtClean="0"/>
              <a:t>vs</a:t>
            </a:r>
            <a:r>
              <a:rPr lang="en-US" sz="2800" dirty="0" smtClean="0"/>
              <a:t> </a:t>
            </a:r>
            <a:r>
              <a:rPr lang="en-US" sz="2800" dirty="0" err="1" smtClean="0"/>
              <a:t>Unannotated</a:t>
            </a:r>
            <a:endParaRPr lang="en-US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Official </a:t>
            </a:r>
            <a:r>
              <a:rPr lang="en-US" sz="2800" dirty="0" err="1" smtClean="0"/>
              <a:t>vs</a:t>
            </a:r>
            <a:r>
              <a:rPr lang="en-US" sz="2800" dirty="0" smtClean="0"/>
              <a:t> Unofficial (commercial)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Codified/Pre-codified: Bills (engrossed, enrolled), Acts or “Slip Laws”, Session Laws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Finding Tools: Indices, TOC, Popular Names</a:t>
            </a:r>
            <a:endParaRPr lang="en-US" sz="2800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lance">
  <a:themeElements>
    <a:clrScheme name="Balance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336699"/>
      </a:accent1>
      <a:accent2>
        <a:srgbClr val="00B000"/>
      </a:accent2>
      <a:accent3>
        <a:srgbClr val="ACB3C1"/>
      </a:accent3>
      <a:accent4>
        <a:srgbClr val="DADADA"/>
      </a:accent4>
      <a:accent5>
        <a:srgbClr val="ADB8CA"/>
      </a:accent5>
      <a:accent6>
        <a:srgbClr val="009F00"/>
      </a:accent6>
      <a:hlink>
        <a:srgbClr val="00CCFF"/>
      </a:hlink>
      <a:folHlink>
        <a:srgbClr val="B5FFFB"/>
      </a:folHlink>
    </a:clrScheme>
    <a:fontScheme name="Balance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alance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ance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1941</TotalTime>
  <Words>621</Words>
  <Application>Microsoft Office PowerPoint</Application>
  <PresentationFormat>On-screen Show (4:3)</PresentationFormat>
  <Paragraphs>84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Balance</vt:lpstr>
      <vt:lpstr> U.S. Legal Research</vt:lpstr>
      <vt:lpstr>What Is This Stuff?</vt:lpstr>
      <vt:lpstr>Where do constitutions fit in?</vt:lpstr>
      <vt:lpstr>Statutes</vt:lpstr>
      <vt:lpstr>Federal Statutes</vt:lpstr>
      <vt:lpstr>Federal Statutes</vt:lpstr>
      <vt:lpstr>State Statutes</vt:lpstr>
      <vt:lpstr>A Word about Citation</vt:lpstr>
      <vt:lpstr>Researching Statutes: Some Concepts</vt:lpstr>
      <vt:lpstr>Where do you find…..?</vt:lpstr>
      <vt:lpstr>Where do you find…..?</vt:lpstr>
      <vt:lpstr>Regulations</vt:lpstr>
      <vt:lpstr>Regulations</vt:lpstr>
      <vt:lpstr>Federal Regulations</vt:lpstr>
      <vt:lpstr>Code of Federal Regulations Online</vt:lpstr>
    </vt:vector>
  </TitlesOfParts>
  <Company>CUL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American Legal Research:</dc:title>
  <dc:creator>thomas-mills</dc:creator>
  <cp:lastModifiedBy>LibUser</cp:lastModifiedBy>
  <cp:revision>112</cp:revision>
  <dcterms:created xsi:type="dcterms:W3CDTF">2004-08-15T16:53:52Z</dcterms:created>
  <dcterms:modified xsi:type="dcterms:W3CDTF">2013-03-29T14:58:24Z</dcterms:modified>
</cp:coreProperties>
</file>