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8" r:id="rId3"/>
    <p:sldId id="259" r:id="rId4"/>
    <p:sldId id="260" r:id="rId5"/>
    <p:sldId id="263" r:id="rId6"/>
    <p:sldId id="261" r:id="rId7"/>
    <p:sldId id="262" r:id="rId8"/>
    <p:sldId id="264" r:id="rId9"/>
    <p:sldId id="265" r:id="rId10"/>
    <p:sldId id="266" r:id="rId11"/>
    <p:sldId id="268" r:id="rId12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782" autoAdjust="0"/>
  </p:normalViewPr>
  <p:slideViewPr>
    <p:cSldViewPr>
      <p:cViewPr varScale="1">
        <p:scale>
          <a:sx n="65" d="100"/>
          <a:sy n="65" d="100"/>
        </p:scale>
        <p:origin x="-3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0EAF20CD-37D8-4EC7-B138-7296539CD7AE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6EBD4E26-E19F-47CC-A9D8-EEA2232CEA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603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56D02-FEC0-45E6-94E0-8E621BEAB31D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CA715-0862-40FF-AF3C-FB59594F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4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LexisNexis</a:t>
            </a:r>
            <a:r>
              <a:rPr lang="en-US" baseline="0" dirty="0" smtClean="0"/>
              <a:t> Academic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Best for law review articles, newspapers, and company information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en-US" baseline="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err="1" smtClean="0"/>
              <a:t>Proquest</a:t>
            </a:r>
            <a:r>
              <a:rPr lang="en-US" baseline="0" dirty="0" smtClean="0"/>
              <a:t> Congressional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If the question deals with Congress, go here.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Best source for CRS Reports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Has member information including votes and campaign contributions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Allows for basic, field, and doc # searches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SSRN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Legal Scholarship Network—to be published and published articles by legal academics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CA715-0862-40FF-AF3C-FB59594F66F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15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LII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err="1" smtClean="0"/>
              <a:t>Wex</a:t>
            </a:r>
            <a:r>
              <a:rPr lang="en-US" dirty="0" smtClean="0"/>
              <a:t>—free legal</a:t>
            </a:r>
            <a:r>
              <a:rPr lang="en-US" baseline="0" dirty="0" smtClean="0"/>
              <a:t> dictionary and encyclopedia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Thomas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Free congressional info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Portal</a:t>
            </a:r>
            <a:r>
              <a:rPr lang="en-US" baseline="0" dirty="0" smtClean="0"/>
              <a:t> for law-related info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baseline="0" dirty="0" smtClean="0"/>
              <a:t>Government Resources—go here instead of Google to find links to Senate and HR sites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baseline="0" dirty="0" smtClean="0"/>
              <a:t>Guide to Law Online—basic information about legal sources and issues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Congress.gov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Thomas will be going</a:t>
            </a:r>
            <a:r>
              <a:rPr lang="en-US" baseline="0" dirty="0" smtClean="0"/>
              <a:t> away and replaced by this site. It is time to start getting familiar.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err="1" smtClean="0"/>
              <a:t>FDsys</a:t>
            </a:r>
            <a:endParaRPr lang="en-US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Generally</a:t>
            </a:r>
            <a:r>
              <a:rPr lang="en-US" baseline="0" dirty="0" smtClean="0"/>
              <a:t> used to find primary sources like statutes and regulations, but also useful in providing information about the primary source (ex) Federal Register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err="1" smtClean="0"/>
              <a:t>SCOTUSblog</a:t>
            </a:r>
            <a:endParaRPr lang="en-US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Current</a:t>
            </a:r>
            <a:r>
              <a:rPr lang="en-US" baseline="0" dirty="0" smtClean="0"/>
              <a:t> awareness information about the Supreme Court. Excellent commentary and analysis of cases before the court.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Research</a:t>
            </a:r>
            <a:r>
              <a:rPr lang="en-US" baseline="0" dirty="0" smtClean="0"/>
              <a:t> guides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Term of art used to indicate a source created (generally) by an academic law librarian with a subject specialty in an area of law.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baseline="0" dirty="0" smtClean="0"/>
              <a:t>Will provide you with general information about the topic and detailed information (like the statutes dealing with the issue, regulations, treatises on the topic, and other useful secondary sources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baseline="0" dirty="0" smtClean="0"/>
              <a:t>HUGE time saver. Great, free place to start, even before going to the catalog.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Google trick: Advanced search: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baseline="0" dirty="0" smtClean="0"/>
              <a:t>Keyword: area of law (ex) immigration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baseline="0" dirty="0" smtClean="0"/>
              <a:t>Include all words: research guide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baseline="0" dirty="0" smtClean="0"/>
              <a:t>Domain: .</a:t>
            </a:r>
            <a:r>
              <a:rPr lang="en-US" baseline="0" dirty="0" err="1" smtClean="0"/>
              <a:t>edu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CA715-0862-40FF-AF3C-FB59594F66F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57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err="1" smtClean="0"/>
              <a:t>WorldLII</a:t>
            </a:r>
            <a:endParaRPr lang="en-US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Find law journals from other</a:t>
            </a:r>
            <a:r>
              <a:rPr lang="en-US" baseline="0" dirty="0" smtClean="0"/>
              <a:t> countries.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Browse by country and region for both primary and secondary sources. </a:t>
            </a:r>
          </a:p>
          <a:p>
            <a:pPr marL="1085850" lvl="2" indent="-171450">
              <a:buFont typeface="Arial" pitchFamily="34" charset="0"/>
              <a:buChar char="•"/>
            </a:pPr>
            <a:r>
              <a:rPr lang="en-US" baseline="0" dirty="0" smtClean="0"/>
              <a:t>Example: Finland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EISIL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The free</a:t>
            </a:r>
            <a:r>
              <a:rPr lang="en-US" baseline="0" dirty="0" smtClean="0"/>
              <a:t> source for public international law. Organized by subject.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Portal for primary sources.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Example: Use of Force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UN</a:t>
            </a:r>
            <a:r>
              <a:rPr lang="en-US" baseline="0" dirty="0" smtClean="0"/>
              <a:t> - databases</a:t>
            </a:r>
            <a:endParaRPr lang="en-US" dirty="0" smtClean="0"/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Information about organs</a:t>
            </a:r>
            <a:r>
              <a:rPr lang="en-US" baseline="0" dirty="0" smtClean="0"/>
              <a:t> of UN, links to databases to search for UN documents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baseline="0" dirty="0" smtClean="0"/>
              <a:t>Example: At a glance</a:t>
            </a: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Europa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General EU information. Very easy to use.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dirty="0" smtClean="0"/>
              <a:t>Example: How EU decisions are made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CA715-0862-40FF-AF3C-FB59594F66F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7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5328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328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222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2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2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3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4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5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226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5226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6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226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fld id="{53AB9316-3980-4F9E-9BBF-A6B2E28DF29F}" type="datetimeFigureOut">
              <a:rPr lang="en-US" smtClean="0"/>
              <a:pPr/>
              <a:t>4/8/2013</a:t>
            </a:fld>
            <a:endParaRPr lang="en-US" dirty="0"/>
          </a:p>
        </p:txBody>
      </p:sp>
      <p:sp>
        <p:nvSpPr>
          <p:cNvPr id="5226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/>
            </a:lvl1pPr>
          </a:lstStyle>
          <a:p>
            <a:endParaRPr lang="en-US" dirty="0"/>
          </a:p>
        </p:txBody>
      </p:sp>
      <p:sp>
        <p:nvSpPr>
          <p:cNvPr id="5226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fld id="{C6803E4D-256C-477E-9E8F-ADFF6EA82D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lii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uropa.eu/index_en.htm" TargetMode="External"/><Relationship Id="rId5" Type="http://schemas.openxmlformats.org/officeDocument/2006/relationships/hyperlink" Target="http://www.un.org/en/databases/" TargetMode="External"/><Relationship Id="rId4" Type="http://schemas.openxmlformats.org/officeDocument/2006/relationships/hyperlink" Target="http://www.eisil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lawlib@cornell.edu" TargetMode="External"/><Relationship Id="rId2" Type="http://schemas.openxmlformats.org/officeDocument/2006/relationships/hyperlink" Target="http://www.lawschool.cornell.edu/library/index2.cfm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wschool.cornell.edu/library/index2.cf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wschool.cornell.edu/library/index2.cf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school.cornell.edu/library/index2.cfm" TargetMode="External"/><Relationship Id="rId2" Type="http://schemas.openxmlformats.org/officeDocument/2006/relationships/hyperlink" Target="http://heinonline.org/HOL/Welcome?collection=journal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library2.lawschool.cornell.edu/bna/subj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school.cornell.edu/library/WhatWeDo/ResearchGuides/index.cfm" TargetMode="External"/><Relationship Id="rId2" Type="http://schemas.openxmlformats.org/officeDocument/2006/relationships/hyperlink" Target="http://guides.library.cornell.edu/onlinelegalresourc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xisnexis.com/hottopics/lnacademic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larship.law.cornell.edu/" TargetMode="External"/><Relationship Id="rId5" Type="http://schemas.openxmlformats.org/officeDocument/2006/relationships/hyperlink" Target="http://www.ssrn.com/" TargetMode="External"/><Relationship Id="rId4" Type="http://schemas.openxmlformats.org/officeDocument/2006/relationships/hyperlink" Target="http://congressional.proquest.com/congressional/search/basic/basicsearch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w.cornell.edu/" TargetMode="External"/><Relationship Id="rId7" Type="http://schemas.openxmlformats.org/officeDocument/2006/relationships/hyperlink" Target="http://www.scotusblog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po.gov/fdsys/" TargetMode="External"/><Relationship Id="rId5" Type="http://schemas.openxmlformats.org/officeDocument/2006/relationships/hyperlink" Target="http://beta.congress.gov/" TargetMode="External"/><Relationship Id="rId4" Type="http://schemas.openxmlformats.org/officeDocument/2006/relationships/hyperlink" Target="http://thomas.loc.gov/home/thomas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Thomas Mills</a:t>
            </a:r>
          </a:p>
          <a:p>
            <a:r>
              <a:rPr lang="en-US" dirty="0" smtClean="0"/>
              <a:t>Carissa Vogel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Introduction to Legal Research</a:t>
            </a:r>
            <a:br>
              <a:rPr lang="en-US" sz="4000" dirty="0" smtClean="0"/>
            </a:br>
            <a:r>
              <a:rPr lang="en-US" sz="4000" dirty="0" smtClean="0"/>
              <a:t>Secondary Sources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Resources</a:t>
            </a:r>
            <a:br>
              <a:rPr lang="en-US" dirty="0" smtClean="0"/>
            </a:br>
            <a:r>
              <a:rPr lang="en-US" i="1" dirty="0" smtClean="0"/>
              <a:t>Foreign &amp; Int’l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LII</a:t>
            </a:r>
          </a:p>
          <a:p>
            <a:pPr marL="0" indent="0">
              <a:buNone/>
            </a:pPr>
            <a:r>
              <a:rPr lang="en-US" sz="2000" dirty="0" smtClean="0">
                <a:hlinkClick r:id="rId3"/>
              </a:rPr>
              <a:t>http://www.worldlii.org/</a:t>
            </a:r>
            <a:endParaRPr lang="en-US" sz="2000" dirty="0" smtClean="0"/>
          </a:p>
          <a:p>
            <a:r>
              <a:rPr lang="en-US" dirty="0" smtClean="0"/>
              <a:t>EISIL</a:t>
            </a:r>
          </a:p>
          <a:p>
            <a:pPr marL="0" indent="0">
              <a:buNone/>
            </a:pPr>
            <a:r>
              <a:rPr lang="en-US" sz="2000" dirty="0" smtClean="0">
                <a:hlinkClick r:id="rId4"/>
              </a:rPr>
              <a:t>http://www.eisil.org/</a:t>
            </a:r>
            <a:endParaRPr lang="en-US" sz="2000" dirty="0" smtClean="0"/>
          </a:p>
          <a:p>
            <a:r>
              <a:rPr lang="en-US" dirty="0" smtClean="0"/>
              <a:t>UN</a:t>
            </a:r>
          </a:p>
          <a:p>
            <a:pPr marL="0" indent="0">
              <a:buNone/>
            </a:pPr>
            <a:r>
              <a:rPr lang="en-US" sz="2000" dirty="0" smtClean="0">
                <a:hlinkClick r:id="rId5"/>
              </a:rPr>
              <a:t>http://www.un.org/en/databases/</a:t>
            </a:r>
            <a:endParaRPr lang="en-US" sz="2000" dirty="0" smtClean="0"/>
          </a:p>
          <a:p>
            <a:r>
              <a:rPr lang="en-US" dirty="0" smtClean="0"/>
              <a:t>Europa</a:t>
            </a:r>
            <a:endParaRPr lang="en-US" dirty="0"/>
          </a:p>
          <a:p>
            <a:pPr marL="0" indent="0">
              <a:buNone/>
            </a:pPr>
            <a:r>
              <a:rPr lang="en-US" sz="2000" dirty="0" smtClean="0">
                <a:hlinkClick r:id="rId6"/>
              </a:rPr>
              <a:t>http://europa.eu/index_en.htm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6413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Thanks for your Time</a:t>
            </a:r>
            <a:br>
              <a:rPr lang="en-US" dirty="0" smtClean="0"/>
            </a:br>
            <a:r>
              <a:rPr lang="en-US" dirty="0" smtClean="0"/>
              <a:t> &amp; Attention!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71600"/>
            <a:ext cx="7772400" cy="2667000"/>
          </a:xfrm>
        </p:spPr>
        <p:txBody>
          <a:bodyPr/>
          <a:lstStyle/>
          <a:p>
            <a:r>
              <a:rPr lang="en-US" sz="2400" dirty="0" smtClean="0"/>
              <a:t>Come visit us in Myron Taylor Hall… </a:t>
            </a:r>
          </a:p>
          <a:p>
            <a:r>
              <a:rPr lang="en-US" sz="2400" dirty="0" smtClean="0"/>
              <a:t>Or visit our </a:t>
            </a:r>
            <a:r>
              <a:rPr lang="en-US" sz="2400" dirty="0" smtClean="0">
                <a:hlinkClick r:id="rId2"/>
              </a:rPr>
              <a:t>website</a:t>
            </a:r>
            <a:r>
              <a:rPr lang="en-US" sz="2400" dirty="0" smtClean="0"/>
              <a:t>… </a:t>
            </a:r>
          </a:p>
          <a:p>
            <a:r>
              <a:rPr lang="en-US" sz="2400" dirty="0" smtClean="0"/>
              <a:t>Or call us at (607) 255-9577… </a:t>
            </a:r>
          </a:p>
          <a:p>
            <a:r>
              <a:rPr lang="en-US" sz="2400" dirty="0" smtClean="0"/>
              <a:t>Or email us </a:t>
            </a:r>
            <a:r>
              <a:rPr lang="en-US" sz="2400" dirty="0" smtClean="0">
                <a:hlinkClick r:id="rId3"/>
              </a:rPr>
              <a:t>lawlib@cornell.edu</a:t>
            </a:r>
            <a:r>
              <a:rPr lang="en-US" sz="2400" dirty="0" smtClean="0"/>
              <a:t>. </a:t>
            </a:r>
          </a:p>
          <a:p>
            <a:endParaRPr lang="en-US" sz="2400" dirty="0"/>
          </a:p>
          <a:p>
            <a:r>
              <a:rPr lang="en-US" sz="2400" dirty="0" smtClean="0"/>
              <a:t>We look forward to your visit!</a:t>
            </a:r>
          </a:p>
        </p:txBody>
      </p:sp>
    </p:spTree>
    <p:extLst>
      <p:ext uri="{BB962C8B-B14F-4D97-AF65-F5344CB8AC3E}">
        <p14:creationId xmlns:p14="http://schemas.microsoft.com/office/powerpoint/2010/main" val="1436642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are secondary sources?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Commentary on the law</a:t>
            </a:r>
          </a:p>
          <a:p>
            <a:pPr>
              <a:buNone/>
            </a:pPr>
            <a:r>
              <a:rPr lang="en-US" dirty="0" smtClean="0"/>
              <a:t>Why use them in legal research?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Background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Context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Links to other resources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Treatises and Study Aids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 reserve at the </a:t>
            </a:r>
            <a:r>
              <a:rPr lang="en-US" dirty="0"/>
              <a:t>circulation desk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www.lawschool.cornell.edu/library/index2.cfm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2400" dirty="0" smtClean="0"/>
              <a:t>What we do &gt; Help Students &gt; Study Aids in Reserve Collection 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smtClean="0"/>
              <a:t>Nutshells to Hornbooks by area of law.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Hein OnLine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sz="2400" dirty="0" smtClean="0"/>
              <a:t>Start with volume 1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PDF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www.lawschool.cornell.edu/library/index2.cfm</a:t>
            </a:r>
            <a:r>
              <a:rPr lang="en-US" sz="2400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Other Hein Databases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sz="2400" dirty="0" smtClean="0"/>
              <a:t>Government documents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International 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/>
              <a:t>World Trials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 Indexes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 to Foreign Legal Periodicals</a:t>
            </a:r>
          </a:p>
          <a:p>
            <a:pPr lvl="1"/>
            <a:r>
              <a:rPr lang="en-US" dirty="0" smtClean="0"/>
              <a:t>Hein </a:t>
            </a:r>
            <a:r>
              <a:rPr lang="en-US" dirty="0"/>
              <a:t>OnLine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heinonline.org/HOL/Welcome?collection=journals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Index to Legal Periodicals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www.lawschool.cornell.edu/library/index2.cfm</a:t>
            </a:r>
            <a:r>
              <a:rPr lang="en-US" dirty="0" smtClean="0"/>
              <a:t> </a:t>
            </a:r>
          </a:p>
          <a:p>
            <a:r>
              <a:rPr lang="en-US" dirty="0" smtClean="0"/>
              <a:t>Current Law Index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55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hlinkClick r:id="rId2"/>
              </a:rPr>
              <a:t>http://library2.lawschool.cornell.edu/bna/subj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Alphabetical list by subject</a:t>
            </a:r>
          </a:p>
          <a:p>
            <a:pPr>
              <a:buNone/>
            </a:pPr>
            <a:r>
              <a:rPr lang="en-US" dirty="0" smtClean="0"/>
              <a:t>Email services</a:t>
            </a:r>
          </a:p>
          <a:p>
            <a:pPr>
              <a:buNone/>
            </a:pPr>
            <a:r>
              <a:rPr lang="en-US" dirty="0" smtClean="0"/>
              <a:t>News Archives</a:t>
            </a:r>
          </a:p>
          <a:p>
            <a:pPr>
              <a:buNone/>
            </a:pPr>
            <a:r>
              <a:rPr lang="en-US" dirty="0" smtClean="0"/>
              <a:t>Not uniform across all topics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Other Databases and </a:t>
            </a:r>
            <a:r>
              <a:rPr lang="en-US" dirty="0"/>
              <a:t>L</a:t>
            </a:r>
            <a:r>
              <a:rPr lang="en-US" dirty="0" smtClean="0"/>
              <a:t>ibguides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Other Online Resources</a:t>
            </a:r>
          </a:p>
          <a:p>
            <a:pPr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guides.library.cornell.edu/onlinelegalresources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Libguides </a:t>
            </a:r>
          </a:p>
          <a:p>
            <a:pPr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www.lawschool.cornell.edu/library/WhatWeDo/ResearchGuides/index.cfm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Cornell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LexisNexis Academic</a:t>
            </a:r>
          </a:p>
          <a:p>
            <a:pPr marL="0" indent="0">
              <a:buNone/>
            </a:pPr>
            <a:r>
              <a:rPr lang="en-US" sz="1800" dirty="0" smtClean="0">
                <a:hlinkClick r:id="rId3"/>
              </a:rPr>
              <a:t>http://www.lexisnexis.com/hottopics/lnacademic/</a:t>
            </a:r>
            <a:endParaRPr lang="en-US" sz="18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800" dirty="0" smtClean="0"/>
              <a:t>Proquest Congressional</a:t>
            </a:r>
          </a:p>
          <a:p>
            <a:pPr marL="0" indent="0">
              <a:buNone/>
            </a:pPr>
            <a:r>
              <a:rPr lang="en-US" sz="1800" dirty="0">
                <a:hlinkClick r:id="rId4"/>
              </a:rPr>
              <a:t>http://congressional.proquest.com/congressional/search/basic/basicsearch</a:t>
            </a:r>
            <a:endParaRPr lang="en-US" sz="18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800" dirty="0" smtClean="0"/>
              <a:t>SSRN</a:t>
            </a:r>
          </a:p>
          <a:p>
            <a:pPr marL="0" indent="0">
              <a:buNone/>
            </a:pPr>
            <a:r>
              <a:rPr lang="en-US" sz="1800" dirty="0" smtClean="0">
                <a:hlinkClick r:id="rId5"/>
              </a:rPr>
              <a:t>http</a:t>
            </a:r>
            <a:r>
              <a:rPr lang="en-US" sz="1800" dirty="0" smtClean="0">
                <a:hlinkClick r:id="rId5"/>
              </a:rPr>
              <a:t>://</a:t>
            </a:r>
            <a:r>
              <a:rPr lang="en-US" sz="1800" dirty="0" smtClean="0">
                <a:hlinkClick r:id="rId5"/>
              </a:rPr>
              <a:t>www.ssrn.com</a:t>
            </a:r>
            <a:r>
              <a:rPr lang="en-US" sz="1800" dirty="0" smtClean="0">
                <a:hlinkClick r:id="rId5"/>
              </a:rPr>
              <a:t>/</a:t>
            </a:r>
            <a:endParaRPr lang="en-US" sz="1800" dirty="0" smtClean="0"/>
          </a:p>
          <a:p>
            <a:pPr marL="0" indent="0">
              <a:buNone/>
            </a:pPr>
            <a:endParaRPr lang="en-US" sz="2400" dirty="0"/>
          </a:p>
          <a:p>
            <a:r>
              <a:rPr lang="en-US" sz="2800" dirty="0" smtClean="0"/>
              <a:t>Cornell Digital Repository</a:t>
            </a:r>
          </a:p>
          <a:p>
            <a:pPr marL="0" indent="0">
              <a:buNone/>
            </a:pPr>
            <a:r>
              <a:rPr lang="en-US" sz="1800" dirty="0" smtClean="0">
                <a:hlinkClick r:id="rId6"/>
              </a:rPr>
              <a:t>http://scholarship.law.cornell.edu/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56247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Resources </a:t>
            </a:r>
            <a:br>
              <a:rPr lang="en-US" dirty="0" smtClean="0"/>
            </a:br>
            <a:r>
              <a:rPr lang="en-US" i="1" dirty="0" smtClean="0"/>
              <a:t>U.S. 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sz="2800" dirty="0" smtClean="0"/>
              <a:t>LII</a:t>
            </a:r>
          </a:p>
          <a:p>
            <a:pPr marL="0" indent="0">
              <a:buNone/>
            </a:pPr>
            <a:r>
              <a:rPr lang="en-US" sz="1800" dirty="0" smtClean="0">
                <a:hlinkClick r:id="rId3"/>
              </a:rPr>
              <a:t>http://www.law.cornell.edu/</a:t>
            </a:r>
            <a:endParaRPr lang="en-US" sz="1800" dirty="0" smtClean="0"/>
          </a:p>
          <a:p>
            <a:r>
              <a:rPr lang="en-US" sz="2800" dirty="0" smtClean="0"/>
              <a:t>Thomas</a:t>
            </a:r>
          </a:p>
          <a:p>
            <a:pPr marL="0" indent="0">
              <a:buNone/>
            </a:pPr>
            <a:r>
              <a:rPr lang="en-US" sz="1800" dirty="0" smtClean="0">
                <a:hlinkClick r:id="rId4"/>
              </a:rPr>
              <a:t>http://thomas.loc.gov/home/thomas.php</a:t>
            </a:r>
            <a:endParaRPr lang="en-US" sz="1800" dirty="0" smtClean="0"/>
          </a:p>
          <a:p>
            <a:r>
              <a:rPr lang="en-US" sz="2800" dirty="0" smtClean="0"/>
              <a:t>Congress.gov</a:t>
            </a:r>
          </a:p>
          <a:p>
            <a:pPr marL="0" indent="0">
              <a:buNone/>
            </a:pPr>
            <a:r>
              <a:rPr lang="en-US" sz="1800" dirty="0" smtClean="0">
                <a:hlinkClick r:id="rId5"/>
              </a:rPr>
              <a:t>http://beta.congress.gov/</a:t>
            </a:r>
            <a:endParaRPr lang="en-US" sz="1800" dirty="0" smtClean="0"/>
          </a:p>
          <a:p>
            <a:r>
              <a:rPr lang="en-US" sz="2800" dirty="0" smtClean="0"/>
              <a:t>FDsys</a:t>
            </a:r>
          </a:p>
          <a:p>
            <a:pPr marL="0" indent="0">
              <a:buNone/>
            </a:pPr>
            <a:r>
              <a:rPr lang="en-US" sz="1800" dirty="0" smtClean="0">
                <a:hlinkClick r:id="rId6"/>
              </a:rPr>
              <a:t>http://www.gpo.gov/fdsys/</a:t>
            </a:r>
            <a:endParaRPr lang="en-US" sz="1800" dirty="0"/>
          </a:p>
          <a:p>
            <a:r>
              <a:rPr lang="en-US" sz="2800" dirty="0" smtClean="0"/>
              <a:t>SCOTUSblog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sz="1800" dirty="0" smtClean="0">
                <a:hlinkClick r:id="rId7"/>
              </a:rPr>
              <a:t>http://www.scotusblog.com/</a:t>
            </a:r>
            <a:endParaRPr lang="en-US" sz="1800" dirty="0" smtClean="0"/>
          </a:p>
          <a:p>
            <a:r>
              <a:rPr lang="en-US" sz="2800" dirty="0" smtClean="0"/>
              <a:t>Research Guides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02554"/>
      </p:ext>
    </p:extLst>
  </p:cSld>
  <p:clrMapOvr>
    <a:masterClrMapping/>
  </p:clrMapOvr>
</p:sld>
</file>

<file path=ppt/theme/theme1.xml><?xml version="1.0" encoding="utf-8"?>
<a:theme xmlns:a="http://schemas.openxmlformats.org/drawingml/2006/main" name="Balance">
  <a:themeElements>
    <a:clrScheme name="Balance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336699"/>
      </a:accent1>
      <a:accent2>
        <a:srgbClr val="00B000"/>
      </a:accent2>
      <a:accent3>
        <a:srgbClr val="ACB3C1"/>
      </a:accent3>
      <a:accent4>
        <a:srgbClr val="DADADA"/>
      </a:accent4>
      <a:accent5>
        <a:srgbClr val="ADB8CA"/>
      </a:accent5>
      <a:accent6>
        <a:srgbClr val="009F00"/>
      </a:accent6>
      <a:hlink>
        <a:srgbClr val="00CCFF"/>
      </a:hlink>
      <a:folHlink>
        <a:srgbClr val="B5FFFB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LL.M. orientaion 08 X</Template>
  <TotalTime>1408</TotalTime>
  <Words>575</Words>
  <Application>Microsoft Office PowerPoint</Application>
  <PresentationFormat>On-screen Show (4:3)</PresentationFormat>
  <Paragraphs>129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Balance</vt:lpstr>
      <vt:lpstr>Introduction to Legal Research Secondary Sources</vt:lpstr>
      <vt:lpstr>PowerPoint Presentation</vt:lpstr>
      <vt:lpstr>Treatises and Study Aids</vt:lpstr>
      <vt:lpstr>Journal Articles</vt:lpstr>
      <vt:lpstr>Legal Indexes </vt:lpstr>
      <vt:lpstr>BNA</vt:lpstr>
      <vt:lpstr>Other Databases and Libguides </vt:lpstr>
      <vt:lpstr>More Cornell databases</vt:lpstr>
      <vt:lpstr>Free Resources  U.S. </vt:lpstr>
      <vt:lpstr>Free Resources Foreign &amp; Int’l</vt:lpstr>
      <vt:lpstr>Thanks for your Time  &amp; Attention!</vt:lpstr>
    </vt:vector>
  </TitlesOfParts>
  <Company>Cornell Law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thomas-mills</dc:creator>
  <cp:lastModifiedBy>LibUser</cp:lastModifiedBy>
  <cp:revision>78</cp:revision>
  <dcterms:created xsi:type="dcterms:W3CDTF">2009-08-23T18:37:44Z</dcterms:created>
  <dcterms:modified xsi:type="dcterms:W3CDTF">2013-04-08T16:56:39Z</dcterms:modified>
</cp:coreProperties>
</file>