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89" r:id="rId2"/>
    <p:sldId id="258" r:id="rId3"/>
    <p:sldId id="323" r:id="rId4"/>
    <p:sldId id="339" r:id="rId5"/>
    <p:sldId id="308" r:id="rId6"/>
    <p:sldId id="325" r:id="rId7"/>
    <p:sldId id="312" r:id="rId8"/>
    <p:sldId id="355" r:id="rId9"/>
    <p:sldId id="353" r:id="rId10"/>
    <p:sldId id="360" r:id="rId11"/>
    <p:sldId id="324" r:id="rId12"/>
    <p:sldId id="346" r:id="rId13"/>
    <p:sldId id="342" r:id="rId14"/>
    <p:sldId id="350" r:id="rId15"/>
    <p:sldId id="361" r:id="rId16"/>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39" autoAdjust="0"/>
    <p:restoredTop sz="82404" autoAdjust="0"/>
  </p:normalViewPr>
  <p:slideViewPr>
    <p:cSldViewPr>
      <p:cViewPr>
        <p:scale>
          <a:sx n="80" d="100"/>
          <a:sy n="80" d="100"/>
        </p:scale>
        <p:origin x="-600" y="19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120" d="100"/>
          <a:sy n="120" d="100"/>
        </p:scale>
        <p:origin x="-1404" y="348"/>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FionaPat\My%20Documents\downloads_by_institution_2011.dat"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oyarie\Desktop\Rieger\arXiv%202012%20Usage%20analysis.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Oya\arXiv\arXiv%20iMAB\Membe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147047037247052"/>
          <c:y val="9.4335132265770172E-2"/>
          <c:w val="0.6284742121675434"/>
          <c:h val="0.82256569052463968"/>
        </c:manualLayout>
      </c:layout>
      <c:pieChart>
        <c:varyColors val="1"/>
        <c:dLbls>
          <c:showLegendKey val="0"/>
          <c:showVal val="0"/>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200">
                <a:solidFill>
                  <a:schemeClr val="tx2">
                    <a:lumMod val="75000"/>
                  </a:schemeClr>
                </a:solidFill>
              </a:defRPr>
            </a:pPr>
            <a:r>
              <a:rPr lang="en-US" sz="3200" dirty="0">
                <a:solidFill>
                  <a:schemeClr val="tx2">
                    <a:lumMod val="75000"/>
                  </a:schemeClr>
                </a:solidFill>
              </a:rPr>
              <a:t>2012</a:t>
            </a:r>
            <a:r>
              <a:rPr lang="en-US" sz="3200" baseline="0" dirty="0">
                <a:solidFill>
                  <a:schemeClr val="tx2">
                    <a:lumMod val="75000"/>
                  </a:schemeClr>
                </a:solidFill>
              </a:rPr>
              <a:t> Institutional Use Distribution</a:t>
            </a:r>
            <a:endParaRPr lang="en-US" sz="3200" dirty="0">
              <a:solidFill>
                <a:schemeClr val="tx2">
                  <a:lumMod val="75000"/>
                </a:schemeClr>
              </a:solidFill>
            </a:endParaRPr>
          </a:p>
        </c:rich>
      </c:tx>
      <c:layout/>
      <c:overlay val="0"/>
    </c:title>
    <c:autoTitleDeleted val="0"/>
    <c:plotArea>
      <c:layout>
        <c:manualLayout>
          <c:layoutTarget val="inner"/>
          <c:xMode val="edge"/>
          <c:yMode val="edge"/>
          <c:x val="0.19085381516669042"/>
          <c:y val="0.14649975402846541"/>
          <c:w val="0.57745903432377177"/>
          <c:h val="0.83072681697636419"/>
        </c:manualLayout>
      </c:layout>
      <c:pieChart>
        <c:varyColors val="1"/>
        <c:ser>
          <c:idx val="1"/>
          <c:order val="0"/>
          <c:tx>
            <c:strRef>
              <c:f>'.10% of use'!$C$280</c:f>
              <c:strCache>
                <c:ptCount val="1"/>
                <c:pt idx="0">
                  <c:v>Percentage of use</c:v>
                </c:pt>
              </c:strCache>
            </c:strRef>
          </c:tx>
          <c:dLbls>
            <c:dLbl>
              <c:idx val="0"/>
              <c:layout>
                <c:manualLayout>
                  <c:x val="-6.1146828796595887E-2"/>
                  <c:y val="1.1205498397137822E-2"/>
                </c:manualLayout>
              </c:layout>
              <c:showLegendKey val="0"/>
              <c:showVal val="0"/>
              <c:showCatName val="1"/>
              <c:showSerName val="0"/>
              <c:showPercent val="1"/>
              <c:showBubbleSize val="0"/>
            </c:dLbl>
            <c:dLbl>
              <c:idx val="10"/>
              <c:layout/>
              <c:tx>
                <c:rich>
                  <a:bodyPr/>
                  <a:lstStyle/>
                  <a:p>
                    <a:r>
                      <a:rPr lang="en-US"/>
                      <a:t>United States, </a:t>
                    </a:r>
                    <a:r>
                      <a:rPr lang="en-US" smtClean="0"/>
                      <a:t>EDU</a:t>
                    </a:r>
                    <a:r>
                      <a:rPr lang="en-US"/>
                      <a:t>
23%</a:t>
                    </a:r>
                  </a:p>
                </c:rich>
              </c:tx>
              <c:showLegendKey val="0"/>
              <c:showVal val="0"/>
              <c:showCatName val="1"/>
              <c:showSerName val="0"/>
              <c:showPercent val="1"/>
              <c:showBubbleSize val="0"/>
            </c:dLbl>
            <c:txPr>
              <a:bodyPr/>
              <a:lstStyle/>
              <a:p>
                <a:pPr>
                  <a:defRPr sz="1600" b="1" i="0" u="none"/>
                </a:pPr>
                <a:endParaRPr lang="en-US"/>
              </a:p>
            </c:txPr>
            <c:showLegendKey val="0"/>
            <c:showVal val="0"/>
            <c:showCatName val="1"/>
            <c:showSerName val="0"/>
            <c:showPercent val="1"/>
            <c:showBubbleSize val="0"/>
            <c:showLeaderLines val="1"/>
          </c:dLbls>
          <c:cat>
            <c:strRef>
              <c:f>'.10% of use'!$A$281:$A$315</c:f>
              <c:strCache>
                <c:ptCount val="13"/>
                <c:pt idx="0">
                  <c:v>Australia</c:v>
                </c:pt>
                <c:pt idx="1">
                  <c:v>Canada</c:v>
                </c:pt>
                <c:pt idx="2">
                  <c:v>France</c:v>
                </c:pt>
                <c:pt idx="3">
                  <c:v>Germany</c:v>
                </c:pt>
                <c:pt idx="4">
                  <c:v>Italy</c:v>
                </c:pt>
                <c:pt idx="5">
                  <c:v>Japan</c:v>
                </c:pt>
                <c:pt idx="6">
                  <c:v>Spain</c:v>
                </c:pt>
                <c:pt idx="7">
                  <c:v>Switzerland</c:v>
                </c:pt>
                <c:pt idx="8">
                  <c:v>The Netherlands</c:v>
                </c:pt>
                <c:pt idx="9">
                  <c:v>United Kingdom</c:v>
                </c:pt>
                <c:pt idx="10">
                  <c:v>United States, ED</c:v>
                </c:pt>
                <c:pt idx="11">
                  <c:v>United States, GOV</c:v>
                </c:pt>
                <c:pt idx="12">
                  <c:v>Other</c:v>
                </c:pt>
              </c:strCache>
            </c:strRef>
          </c:cat>
          <c:val>
            <c:numRef>
              <c:f>'.10% of use'!$C$281:$C$315</c:f>
              <c:numCache>
                <c:formatCode>0.00%</c:formatCode>
                <c:ptCount val="13"/>
                <c:pt idx="0">
                  <c:v>1.1900000000000008E-2</c:v>
                </c:pt>
                <c:pt idx="1">
                  <c:v>2.5700000000000004E-2</c:v>
                </c:pt>
                <c:pt idx="2">
                  <c:v>3.7100000000000015E-2</c:v>
                </c:pt>
                <c:pt idx="3">
                  <c:v>0.10260000000000002</c:v>
                </c:pt>
                <c:pt idx="4">
                  <c:v>3.910000000000001E-2</c:v>
                </c:pt>
                <c:pt idx="5">
                  <c:v>5.8100000000000013E-2</c:v>
                </c:pt>
                <c:pt idx="6">
                  <c:v>1.8900000000000007E-2</c:v>
                </c:pt>
                <c:pt idx="7">
                  <c:v>4.3000000000000003E-2</c:v>
                </c:pt>
                <c:pt idx="8">
                  <c:v>1.5900000000000008E-2</c:v>
                </c:pt>
                <c:pt idx="9">
                  <c:v>6.6500000000000004E-2</c:v>
                </c:pt>
                <c:pt idx="10">
                  <c:v>0.20400000000000001</c:v>
                </c:pt>
                <c:pt idx="11">
                  <c:v>2.6000000000000009E-2</c:v>
                </c:pt>
                <c:pt idx="12" formatCode="0%">
                  <c:v>0.25</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7575980572521928E-2"/>
          <c:y val="0"/>
          <c:w val="0.81962543233497753"/>
          <c:h val="0.98539237370609556"/>
        </c:manualLayout>
      </c:layout>
      <c:pieChart>
        <c:varyColors val="1"/>
        <c:ser>
          <c:idx val="0"/>
          <c:order val="0"/>
          <c:dLbls>
            <c:dLbl>
              <c:idx val="0"/>
              <c:layout>
                <c:manualLayout>
                  <c:x val="-0.11681911840459192"/>
                  <c:y val="0.11367984900763808"/>
                </c:manualLayout>
              </c:layout>
              <c:dLblPos val="bestFit"/>
              <c:showLegendKey val="1"/>
              <c:showVal val="1"/>
              <c:showCatName val="1"/>
              <c:showSerName val="0"/>
              <c:showPercent val="0"/>
              <c:showBubbleSize val="0"/>
            </c:dLbl>
            <c:dLbl>
              <c:idx val="1"/>
              <c:layout>
                <c:manualLayout>
                  <c:x val="-0.24894718767630697"/>
                  <c:y val="0.1800636999026807"/>
                </c:manualLayout>
              </c:layout>
              <c:dLblPos val="bestFit"/>
              <c:showLegendKey val="1"/>
              <c:showVal val="1"/>
              <c:showCatName val="1"/>
              <c:showSerName val="0"/>
              <c:showPercent val="0"/>
              <c:showBubbleSize val="0"/>
            </c:dLbl>
            <c:dLbl>
              <c:idx val="2"/>
              <c:layout>
                <c:manualLayout>
                  <c:x val="-0.30977236490298543"/>
                  <c:y val="-9.017325783715234E-2"/>
                </c:manualLayout>
              </c:layout>
              <c:dLblPos val="bestFit"/>
              <c:showLegendKey val="1"/>
              <c:showVal val="1"/>
              <c:showCatName val="1"/>
              <c:showSerName val="0"/>
              <c:showPercent val="0"/>
              <c:showBubbleSize val="0"/>
            </c:dLbl>
            <c:dLbl>
              <c:idx val="3"/>
              <c:layout>
                <c:manualLayout>
                  <c:x val="-0.14792099001643494"/>
                  <c:y val="-0.13388539915656616"/>
                </c:manualLayout>
              </c:layout>
              <c:dLblPos val="bestFit"/>
              <c:showLegendKey val="1"/>
              <c:showVal val="1"/>
              <c:showCatName val="1"/>
              <c:showSerName val="0"/>
              <c:showPercent val="0"/>
              <c:showBubbleSize val="0"/>
            </c:dLbl>
            <c:dLbl>
              <c:idx val="11"/>
              <c:layout/>
              <c:tx>
                <c:rich>
                  <a:bodyPr/>
                  <a:lstStyle/>
                  <a:p>
                    <a:r>
                      <a:rPr lang="en-US" dirty="0"/>
                      <a:t>Japan</a:t>
                    </a:r>
                    <a:r>
                      <a:rPr lang="en-US"/>
                      <a:t>, </a:t>
                    </a:r>
                    <a:r>
                      <a:rPr lang="en-US" smtClean="0"/>
                      <a:t>3</a:t>
                    </a:r>
                    <a:endParaRPr lang="en-US" dirty="0"/>
                  </a:p>
                </c:rich>
              </c:tx>
              <c:dLblPos val="inEnd"/>
              <c:showLegendKey val="1"/>
              <c:showVal val="1"/>
              <c:showCatName val="1"/>
              <c:showSerName val="0"/>
              <c:showPercent val="0"/>
              <c:showBubbleSize val="0"/>
            </c:dLbl>
            <c:dLbl>
              <c:idx val="12"/>
              <c:layout>
                <c:manualLayout>
                  <c:x val="9.1250275958495872E-2"/>
                  <c:y val="6.8677194845026421E-2"/>
                </c:manualLayout>
              </c:layout>
              <c:dLblPos val="bestFit"/>
              <c:showLegendKey val="1"/>
              <c:showVal val="1"/>
              <c:showCatName val="1"/>
              <c:showSerName val="0"/>
              <c:showPercent val="0"/>
              <c:showBubbleSize val="0"/>
            </c:dLbl>
            <c:dLbl>
              <c:idx val="13"/>
              <c:layout>
                <c:manualLayout>
                  <c:x val="0.10034746240832045"/>
                  <c:y val="6.383777168303402E-2"/>
                </c:manualLayout>
              </c:layout>
              <c:dLblPos val="bestFit"/>
              <c:showLegendKey val="1"/>
              <c:showVal val="1"/>
              <c:showCatName val="1"/>
              <c:showSerName val="0"/>
              <c:showPercent val="0"/>
              <c:showBubbleSize val="0"/>
            </c:dLbl>
            <c:txPr>
              <a:bodyPr/>
              <a:lstStyle/>
              <a:p>
                <a:pPr>
                  <a:defRPr sz="1600">
                    <a:solidFill>
                      <a:schemeClr val="bg1"/>
                    </a:solidFill>
                  </a:defRPr>
                </a:pPr>
                <a:endParaRPr lang="en-US"/>
              </a:p>
            </c:txPr>
            <c:dLblPos val="inEnd"/>
            <c:showLegendKey val="1"/>
            <c:showVal val="1"/>
            <c:showCatName val="1"/>
            <c:showSerName val="0"/>
            <c:showPercent val="0"/>
            <c:showBubbleSize val="0"/>
            <c:showLeaderLines val="1"/>
          </c:dLbls>
          <c:cat>
            <c:strRef>
              <c:f>Distribution!$D$3:$D$17</c:f>
              <c:strCache>
                <c:ptCount val="15"/>
                <c:pt idx="0">
                  <c:v>CIC/US (HC)</c:v>
                </c:pt>
                <c:pt idx="1">
                  <c:v>JISC/UK (HC)</c:v>
                </c:pt>
                <c:pt idx="2">
                  <c:v>Germany (HC)</c:v>
                </c:pt>
                <c:pt idx="3">
                  <c:v>California/CDL (HC)</c:v>
                </c:pt>
                <c:pt idx="4">
                  <c:v>US</c:v>
                </c:pt>
                <c:pt idx="5">
                  <c:v>Canada</c:v>
                </c:pt>
                <c:pt idx="6">
                  <c:v>Switzerland</c:v>
                </c:pt>
                <c:pt idx="7">
                  <c:v>Netherlands</c:v>
                </c:pt>
                <c:pt idx="8">
                  <c:v>Australia</c:v>
                </c:pt>
                <c:pt idx="9">
                  <c:v>Israel </c:v>
                </c:pt>
                <c:pt idx="10">
                  <c:v>Sweden</c:v>
                </c:pt>
                <c:pt idx="11">
                  <c:v>Japan</c:v>
                </c:pt>
                <c:pt idx="12">
                  <c:v>Italy</c:v>
                </c:pt>
                <c:pt idx="13">
                  <c:v>China</c:v>
                </c:pt>
                <c:pt idx="14">
                  <c:v>Other</c:v>
                </c:pt>
              </c:strCache>
            </c:strRef>
          </c:cat>
          <c:val>
            <c:numRef>
              <c:f>Distribution!$E$3:$E$17</c:f>
              <c:numCache>
                <c:formatCode>General</c:formatCode>
                <c:ptCount val="15"/>
                <c:pt idx="0">
                  <c:v>12</c:v>
                </c:pt>
                <c:pt idx="1">
                  <c:v>15</c:v>
                </c:pt>
                <c:pt idx="2">
                  <c:v>23</c:v>
                </c:pt>
                <c:pt idx="3">
                  <c:v>11</c:v>
                </c:pt>
                <c:pt idx="4">
                  <c:v>34</c:v>
                </c:pt>
                <c:pt idx="5">
                  <c:v>6</c:v>
                </c:pt>
                <c:pt idx="6">
                  <c:v>6</c:v>
                </c:pt>
                <c:pt idx="7">
                  <c:v>5</c:v>
                </c:pt>
                <c:pt idx="8">
                  <c:v>3</c:v>
                </c:pt>
                <c:pt idx="9">
                  <c:v>2</c:v>
                </c:pt>
                <c:pt idx="10">
                  <c:v>2</c:v>
                </c:pt>
                <c:pt idx="11">
                  <c:v>2</c:v>
                </c:pt>
                <c:pt idx="12">
                  <c:v>2</c:v>
                </c:pt>
                <c:pt idx="13">
                  <c:v>2</c:v>
                </c:pt>
                <c:pt idx="14">
                  <c:v>9</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7CAA09-7446-4059-B2A5-836DFF99AE91}" type="doc">
      <dgm:prSet loTypeId="urn:microsoft.com/office/officeart/2005/8/layout/venn1" loCatId="relationship" qsTypeId="urn:microsoft.com/office/officeart/2005/8/quickstyle/simple1#1" qsCatId="simple" csTypeId="urn:microsoft.com/office/officeart/2005/8/colors/accent1_2#1" csCatId="accent1" phldr="1"/>
      <dgm:spPr/>
      <dgm:t>
        <a:bodyPr/>
        <a:lstStyle/>
        <a:p>
          <a:endParaRPr lang="en-US"/>
        </a:p>
      </dgm:t>
    </dgm:pt>
    <dgm:pt modelId="{9D300EB4-ED23-4CFB-B548-6F0FFA28777A}">
      <dgm:prSet phldrT="[Text]" custT="1"/>
      <dgm:spPr/>
      <dgm:t>
        <a:bodyPr/>
        <a:lstStyle/>
        <a:p>
          <a:r>
            <a:rPr lang="en-US" sz="2000" b="1" dirty="0" smtClean="0">
              <a:solidFill>
                <a:schemeClr val="accent6">
                  <a:lumMod val="75000"/>
                </a:schemeClr>
              </a:solidFill>
              <a:effectLst/>
            </a:rPr>
            <a:t>Repository Architecture</a:t>
          </a:r>
          <a:endParaRPr lang="en-US" sz="2000" b="1" dirty="0">
            <a:solidFill>
              <a:schemeClr val="accent6">
                <a:lumMod val="75000"/>
              </a:schemeClr>
            </a:solidFill>
            <a:effectLst/>
          </a:endParaRPr>
        </a:p>
      </dgm:t>
    </dgm:pt>
    <dgm:pt modelId="{CB0C4115-5E13-4C73-A8A9-41440EC3A51C}" type="parTrans" cxnId="{F58F6D7B-6C2B-4F63-8146-71672E32B79A}">
      <dgm:prSet/>
      <dgm:spPr/>
      <dgm:t>
        <a:bodyPr/>
        <a:lstStyle/>
        <a:p>
          <a:endParaRPr lang="en-US"/>
        </a:p>
      </dgm:t>
    </dgm:pt>
    <dgm:pt modelId="{7D34DC02-2E03-4F85-95BD-19FB46C4D6D2}" type="sibTrans" cxnId="{F58F6D7B-6C2B-4F63-8146-71672E32B79A}">
      <dgm:prSet/>
      <dgm:spPr/>
      <dgm:t>
        <a:bodyPr/>
        <a:lstStyle/>
        <a:p>
          <a:endParaRPr lang="en-US"/>
        </a:p>
      </dgm:t>
    </dgm:pt>
    <dgm:pt modelId="{B1988303-BDC0-4339-85E0-81099EA0D904}">
      <dgm:prSet phldrT="[Text]" custT="1"/>
      <dgm:spPr/>
      <dgm:t>
        <a:bodyPr/>
        <a:lstStyle/>
        <a:p>
          <a:r>
            <a:rPr lang="en-US" sz="2000" b="1" dirty="0" smtClean="0">
              <a:solidFill>
                <a:srgbClr val="00B050"/>
              </a:solidFill>
              <a:effectLst/>
            </a:rPr>
            <a:t>Discovery and Access</a:t>
          </a:r>
          <a:endParaRPr lang="en-US" sz="2000" b="1" dirty="0">
            <a:solidFill>
              <a:srgbClr val="00B050"/>
            </a:solidFill>
            <a:effectLst/>
          </a:endParaRPr>
        </a:p>
      </dgm:t>
    </dgm:pt>
    <dgm:pt modelId="{4DE048F8-778D-4778-B011-DD4CFCA172AC}" type="parTrans" cxnId="{D46B17B2-2B89-4EC1-8B5F-7BC14DD05D96}">
      <dgm:prSet/>
      <dgm:spPr/>
      <dgm:t>
        <a:bodyPr/>
        <a:lstStyle/>
        <a:p>
          <a:endParaRPr lang="en-US"/>
        </a:p>
      </dgm:t>
    </dgm:pt>
    <dgm:pt modelId="{F89D6DA0-8581-4871-B819-430C31D83935}" type="sibTrans" cxnId="{D46B17B2-2B89-4EC1-8B5F-7BC14DD05D96}">
      <dgm:prSet/>
      <dgm:spPr/>
      <dgm:t>
        <a:bodyPr/>
        <a:lstStyle/>
        <a:p>
          <a:endParaRPr lang="en-US"/>
        </a:p>
      </dgm:t>
    </dgm:pt>
    <dgm:pt modelId="{532BDC0A-9685-4F72-B6B6-18170AB35D06}">
      <dgm:prSet phldrT="[Text]" custT="1"/>
      <dgm:spPr/>
      <dgm:t>
        <a:bodyPr/>
        <a:lstStyle/>
        <a:p>
          <a:r>
            <a:rPr lang="en-US" sz="2000" b="1" dirty="0" smtClean="0">
              <a:solidFill>
                <a:srgbClr val="C00000"/>
              </a:solidFill>
              <a:effectLst/>
            </a:rPr>
            <a:t>Submission, Moderation, Quality Control</a:t>
          </a:r>
          <a:endParaRPr lang="en-US" sz="2000" b="1" dirty="0">
            <a:solidFill>
              <a:srgbClr val="C00000"/>
            </a:solidFill>
            <a:effectLst/>
          </a:endParaRPr>
        </a:p>
      </dgm:t>
    </dgm:pt>
    <dgm:pt modelId="{82BB7BDA-3868-462E-A215-809D277F3CB2}" type="parTrans" cxnId="{3973A7C8-662E-4F88-BFDF-520D2190F6F4}">
      <dgm:prSet/>
      <dgm:spPr/>
      <dgm:t>
        <a:bodyPr/>
        <a:lstStyle/>
        <a:p>
          <a:endParaRPr lang="en-US"/>
        </a:p>
      </dgm:t>
    </dgm:pt>
    <dgm:pt modelId="{8ADB8831-EFB7-4C15-BD46-756F0B3980D1}" type="sibTrans" cxnId="{3973A7C8-662E-4F88-BFDF-520D2190F6F4}">
      <dgm:prSet/>
      <dgm:spPr/>
      <dgm:t>
        <a:bodyPr/>
        <a:lstStyle/>
        <a:p>
          <a:endParaRPr lang="en-US"/>
        </a:p>
      </dgm:t>
    </dgm:pt>
    <dgm:pt modelId="{01774029-D764-458B-8C04-4800344CFE04}">
      <dgm:prSet phldrT="[Text]" custT="1"/>
      <dgm:spPr/>
      <dgm:t>
        <a:bodyPr/>
        <a:lstStyle/>
        <a:p>
          <a:r>
            <a:rPr lang="en-US" sz="2000" b="1" dirty="0" smtClean="0">
              <a:solidFill>
                <a:srgbClr val="0070C0"/>
              </a:solidFill>
              <a:effectLst/>
            </a:rPr>
            <a:t>Interoperability with Related Systems</a:t>
          </a:r>
          <a:endParaRPr lang="en-US" sz="2000" b="1" dirty="0">
            <a:solidFill>
              <a:srgbClr val="0070C0"/>
            </a:solidFill>
            <a:effectLst/>
          </a:endParaRPr>
        </a:p>
      </dgm:t>
    </dgm:pt>
    <dgm:pt modelId="{6BC3159A-0FF6-4E5E-886E-B4E8EBF29AFA}" type="parTrans" cxnId="{067B5C9A-9B22-4B21-84CB-BA4DDB88A89B}">
      <dgm:prSet/>
      <dgm:spPr/>
      <dgm:t>
        <a:bodyPr/>
        <a:lstStyle/>
        <a:p>
          <a:endParaRPr lang="en-US"/>
        </a:p>
      </dgm:t>
    </dgm:pt>
    <dgm:pt modelId="{1CA72229-D5BD-4A4C-8AA8-A430C2FAA667}" type="sibTrans" cxnId="{067B5C9A-9B22-4B21-84CB-BA4DDB88A89B}">
      <dgm:prSet/>
      <dgm:spPr/>
      <dgm:t>
        <a:bodyPr/>
        <a:lstStyle/>
        <a:p>
          <a:endParaRPr lang="en-US"/>
        </a:p>
      </dgm:t>
    </dgm:pt>
    <dgm:pt modelId="{7C07E6B7-B6E5-4901-9B5F-24AF1F9AFA88}">
      <dgm:prSet phldrT="[Text]" custT="1"/>
      <dgm:spPr/>
      <dgm:t>
        <a:bodyPr/>
        <a:lstStyle/>
        <a:p>
          <a:r>
            <a:rPr lang="en-US" sz="2000" b="1" dirty="0" smtClean="0">
              <a:solidFill>
                <a:schemeClr val="bg2">
                  <a:lumMod val="50000"/>
                </a:schemeClr>
              </a:solidFill>
              <a:effectLst/>
            </a:rPr>
            <a:t>Scientific Cultures</a:t>
          </a:r>
        </a:p>
        <a:p>
          <a:r>
            <a:rPr lang="en-US" sz="2000" b="1" dirty="0" smtClean="0">
              <a:solidFill>
                <a:schemeClr val="bg2">
                  <a:lumMod val="50000"/>
                </a:schemeClr>
              </a:solidFill>
              <a:effectLst/>
            </a:rPr>
            <a:t>&amp; </a:t>
          </a:r>
          <a:br>
            <a:rPr lang="en-US" sz="2000" b="1" dirty="0" smtClean="0">
              <a:solidFill>
                <a:schemeClr val="bg2">
                  <a:lumMod val="50000"/>
                </a:schemeClr>
              </a:solidFill>
              <a:effectLst/>
            </a:rPr>
          </a:br>
          <a:r>
            <a:rPr lang="en-US" sz="2000" b="1" dirty="0" smtClean="0">
              <a:solidFill>
                <a:schemeClr val="bg2">
                  <a:lumMod val="50000"/>
                </a:schemeClr>
              </a:solidFill>
              <a:effectLst/>
            </a:rPr>
            <a:t>Other Stakeholders</a:t>
          </a:r>
        </a:p>
        <a:p>
          <a:endParaRPr lang="en-US" sz="2000" b="1" dirty="0">
            <a:solidFill>
              <a:schemeClr val="bg2">
                <a:lumMod val="50000"/>
              </a:schemeClr>
            </a:solidFill>
            <a:effectLst/>
          </a:endParaRPr>
        </a:p>
      </dgm:t>
    </dgm:pt>
    <dgm:pt modelId="{69E934B9-7CB1-4B33-A961-E9081EBFCC54}" type="parTrans" cxnId="{1B966DF1-D3F0-4274-94E3-E85FF479BAC8}">
      <dgm:prSet/>
      <dgm:spPr/>
      <dgm:t>
        <a:bodyPr/>
        <a:lstStyle/>
        <a:p>
          <a:endParaRPr lang="en-US"/>
        </a:p>
      </dgm:t>
    </dgm:pt>
    <dgm:pt modelId="{96D4A66E-51D4-4005-AD70-1CEA89888203}" type="sibTrans" cxnId="{1B966DF1-D3F0-4274-94E3-E85FF479BAC8}">
      <dgm:prSet/>
      <dgm:spPr/>
      <dgm:t>
        <a:bodyPr/>
        <a:lstStyle/>
        <a:p>
          <a:endParaRPr lang="en-US"/>
        </a:p>
      </dgm:t>
    </dgm:pt>
    <dgm:pt modelId="{FD35A3AF-A8BE-4CAA-9D09-4CC4F02D43B8}">
      <dgm:prSet phldrT="[Text]" custT="1"/>
      <dgm:spPr/>
      <dgm:t>
        <a:bodyPr/>
        <a:lstStyle/>
        <a:p>
          <a:r>
            <a:rPr lang="en-US" sz="2000" b="1" dirty="0" smtClean="0">
              <a:solidFill>
                <a:schemeClr val="accent4">
                  <a:lumMod val="75000"/>
                </a:schemeClr>
              </a:solidFill>
              <a:effectLst/>
            </a:rPr>
            <a:t>Financial Stability</a:t>
          </a:r>
          <a:endParaRPr lang="en-US" sz="2000" b="1" dirty="0">
            <a:solidFill>
              <a:schemeClr val="accent4">
                <a:lumMod val="75000"/>
              </a:schemeClr>
            </a:solidFill>
            <a:effectLst/>
          </a:endParaRPr>
        </a:p>
      </dgm:t>
    </dgm:pt>
    <dgm:pt modelId="{A3C5473C-73AC-4D00-B96F-DDFF21C58F7C}" type="parTrans" cxnId="{584EA19F-7B3E-46D5-981B-AE3E71D9E7A3}">
      <dgm:prSet/>
      <dgm:spPr/>
      <dgm:t>
        <a:bodyPr/>
        <a:lstStyle/>
        <a:p>
          <a:endParaRPr lang="en-US"/>
        </a:p>
      </dgm:t>
    </dgm:pt>
    <dgm:pt modelId="{47924DDD-307F-47AA-94DD-4DEFD371515E}" type="sibTrans" cxnId="{584EA19F-7B3E-46D5-981B-AE3E71D9E7A3}">
      <dgm:prSet/>
      <dgm:spPr/>
      <dgm:t>
        <a:bodyPr/>
        <a:lstStyle/>
        <a:p>
          <a:endParaRPr lang="en-US"/>
        </a:p>
      </dgm:t>
    </dgm:pt>
    <dgm:pt modelId="{20A574FD-B8E4-492C-A213-E6ACE9BD9FCA}" type="pres">
      <dgm:prSet presAssocID="{207CAA09-7446-4059-B2A5-836DFF99AE91}" presName="compositeShape" presStyleCnt="0">
        <dgm:presLayoutVars>
          <dgm:chMax val="7"/>
          <dgm:dir/>
          <dgm:resizeHandles val="exact"/>
        </dgm:presLayoutVars>
      </dgm:prSet>
      <dgm:spPr/>
      <dgm:t>
        <a:bodyPr/>
        <a:lstStyle/>
        <a:p>
          <a:endParaRPr lang="en-US"/>
        </a:p>
      </dgm:t>
    </dgm:pt>
    <dgm:pt modelId="{D235A266-FA02-4EE5-B2FB-0E500D671EDB}" type="pres">
      <dgm:prSet presAssocID="{9D300EB4-ED23-4CFB-B548-6F0FFA28777A}" presName="circ1" presStyleLbl="vennNode1" presStyleIdx="0" presStyleCnt="6" custScaleX="118839" custScaleY="117274" custLinFactNeighborX="3685"/>
      <dgm:spPr/>
      <dgm:t>
        <a:bodyPr/>
        <a:lstStyle/>
        <a:p>
          <a:endParaRPr lang="en-US"/>
        </a:p>
      </dgm:t>
    </dgm:pt>
    <dgm:pt modelId="{35321D61-4E63-4868-A48E-D8F276DFEC12}" type="pres">
      <dgm:prSet presAssocID="{9D300EB4-ED23-4CFB-B548-6F0FFA28777A}" presName="circ1Tx" presStyleLbl="revTx" presStyleIdx="0" presStyleCnt="0" custLinFactNeighborX="2948" custLinFactNeighborY="30145">
        <dgm:presLayoutVars>
          <dgm:chMax val="0"/>
          <dgm:chPref val="0"/>
          <dgm:bulletEnabled val="1"/>
        </dgm:presLayoutVars>
      </dgm:prSet>
      <dgm:spPr/>
      <dgm:t>
        <a:bodyPr/>
        <a:lstStyle/>
        <a:p>
          <a:endParaRPr lang="en-US"/>
        </a:p>
      </dgm:t>
    </dgm:pt>
    <dgm:pt modelId="{6FC5EFBA-B8DA-4059-9BC3-58AA6579E7C6}" type="pres">
      <dgm:prSet presAssocID="{B1988303-BDC0-4339-85E0-81099EA0D904}" presName="circ2" presStyleLbl="vennNode1" presStyleIdx="1" presStyleCnt="6" custScaleX="118839" custScaleY="117274" custLinFactNeighborX="240"/>
      <dgm:spPr/>
    </dgm:pt>
    <dgm:pt modelId="{AE18209A-A4E5-45F5-BA23-13122214B810}" type="pres">
      <dgm:prSet presAssocID="{B1988303-BDC0-4339-85E0-81099EA0D904}" presName="circ2Tx" presStyleLbl="revTx" presStyleIdx="0" presStyleCnt="0" custLinFactNeighborX="-10549" custLinFactNeighborY="1976">
        <dgm:presLayoutVars>
          <dgm:chMax val="0"/>
          <dgm:chPref val="0"/>
          <dgm:bulletEnabled val="1"/>
        </dgm:presLayoutVars>
      </dgm:prSet>
      <dgm:spPr/>
      <dgm:t>
        <a:bodyPr/>
        <a:lstStyle/>
        <a:p>
          <a:endParaRPr lang="en-US"/>
        </a:p>
      </dgm:t>
    </dgm:pt>
    <dgm:pt modelId="{E84C1BF2-3193-4015-ACD0-A8CEB5CB7DA5}" type="pres">
      <dgm:prSet presAssocID="{532BDC0A-9685-4F72-B6B6-18170AB35D06}" presName="circ3" presStyleLbl="vennNode1" presStyleIdx="2" presStyleCnt="6" custScaleX="118839" custScaleY="117274"/>
      <dgm:spPr/>
      <dgm:t>
        <a:bodyPr/>
        <a:lstStyle/>
        <a:p>
          <a:endParaRPr lang="en-US"/>
        </a:p>
      </dgm:t>
    </dgm:pt>
    <dgm:pt modelId="{8DE0D360-953A-4A29-8A41-5F302E9D665E}" type="pres">
      <dgm:prSet presAssocID="{532BDC0A-9685-4F72-B6B6-18170AB35D06}" presName="circ3Tx" presStyleLbl="revTx" presStyleIdx="0" presStyleCnt="0" custLinFactNeighborX="-13660" custLinFactNeighborY="955">
        <dgm:presLayoutVars>
          <dgm:chMax val="0"/>
          <dgm:chPref val="0"/>
          <dgm:bulletEnabled val="1"/>
        </dgm:presLayoutVars>
      </dgm:prSet>
      <dgm:spPr/>
      <dgm:t>
        <a:bodyPr/>
        <a:lstStyle/>
        <a:p>
          <a:endParaRPr lang="en-US"/>
        </a:p>
      </dgm:t>
    </dgm:pt>
    <dgm:pt modelId="{3FDD6E92-B487-4A70-B04B-CA2C16B2E966}" type="pres">
      <dgm:prSet presAssocID="{01774029-D764-458B-8C04-4800344CFE04}" presName="circ4" presStyleLbl="vennNode1" presStyleIdx="3" presStyleCnt="6" custScaleX="118839" custScaleY="117274"/>
      <dgm:spPr/>
      <dgm:t>
        <a:bodyPr/>
        <a:lstStyle/>
        <a:p>
          <a:endParaRPr lang="en-US"/>
        </a:p>
      </dgm:t>
    </dgm:pt>
    <dgm:pt modelId="{2D21F2DA-2CF1-4C18-A564-9844AD351C6D}" type="pres">
      <dgm:prSet presAssocID="{01774029-D764-458B-8C04-4800344CFE04}" presName="circ4Tx" presStyleLbl="revTx" presStyleIdx="0" presStyleCnt="0" custLinFactNeighborX="8731" custLinFactNeighborY="-24459">
        <dgm:presLayoutVars>
          <dgm:chMax val="0"/>
          <dgm:chPref val="0"/>
          <dgm:bulletEnabled val="1"/>
        </dgm:presLayoutVars>
      </dgm:prSet>
      <dgm:spPr/>
      <dgm:t>
        <a:bodyPr/>
        <a:lstStyle/>
        <a:p>
          <a:endParaRPr lang="en-US"/>
        </a:p>
      </dgm:t>
    </dgm:pt>
    <dgm:pt modelId="{32EB83B9-3BF6-4C17-82A2-BB52B31CF742}" type="pres">
      <dgm:prSet presAssocID="{7C07E6B7-B6E5-4901-9B5F-24AF1F9AFA88}" presName="circ5" presStyleLbl="vennNode1" presStyleIdx="4" presStyleCnt="6" custScaleX="118839" custScaleY="117274" custLinFactNeighborX="240"/>
      <dgm:spPr/>
    </dgm:pt>
    <dgm:pt modelId="{0563825A-F180-446E-88CB-71280C1884AA}" type="pres">
      <dgm:prSet presAssocID="{7C07E6B7-B6E5-4901-9B5F-24AF1F9AFA88}" presName="circ5Tx" presStyleLbl="revTx" presStyleIdx="0" presStyleCnt="0" custLinFactY="-27273" custLinFactNeighborX="11011" custLinFactNeighborY="-100000">
        <dgm:presLayoutVars>
          <dgm:chMax val="0"/>
          <dgm:chPref val="0"/>
          <dgm:bulletEnabled val="1"/>
        </dgm:presLayoutVars>
      </dgm:prSet>
      <dgm:spPr/>
      <dgm:t>
        <a:bodyPr/>
        <a:lstStyle/>
        <a:p>
          <a:endParaRPr lang="en-US"/>
        </a:p>
      </dgm:t>
    </dgm:pt>
    <dgm:pt modelId="{2C7CD287-F1AD-47AE-9C47-861246A0A1CD}" type="pres">
      <dgm:prSet presAssocID="{FD35A3AF-A8BE-4CAA-9D09-4CC4F02D43B8}" presName="circ6" presStyleLbl="vennNode1" presStyleIdx="5" presStyleCnt="6" custScaleX="118839" custScaleY="117274" custLinFactNeighborX="3685"/>
      <dgm:spPr/>
    </dgm:pt>
    <dgm:pt modelId="{E77F54A9-46FA-4FD7-96D7-37C73D95B4AD}" type="pres">
      <dgm:prSet presAssocID="{FD35A3AF-A8BE-4CAA-9D09-4CC4F02D43B8}" presName="circ6Tx" presStyleLbl="revTx" presStyleIdx="0" presStyleCnt="0" custLinFactY="25575" custLinFactNeighborX="14122" custLinFactNeighborY="100000">
        <dgm:presLayoutVars>
          <dgm:chMax val="0"/>
          <dgm:chPref val="0"/>
          <dgm:bulletEnabled val="1"/>
        </dgm:presLayoutVars>
      </dgm:prSet>
      <dgm:spPr/>
      <dgm:t>
        <a:bodyPr/>
        <a:lstStyle/>
        <a:p>
          <a:endParaRPr lang="en-US"/>
        </a:p>
      </dgm:t>
    </dgm:pt>
  </dgm:ptLst>
  <dgm:cxnLst>
    <dgm:cxn modelId="{A4D79CCD-EED9-42D9-BAFD-B7DF083D2DA6}" type="presOf" srcId="{207CAA09-7446-4059-B2A5-836DFF99AE91}" destId="{20A574FD-B8E4-492C-A213-E6ACE9BD9FCA}" srcOrd="0" destOrd="0" presId="urn:microsoft.com/office/officeart/2005/8/layout/venn1"/>
    <dgm:cxn modelId="{76E8CDFE-338C-4F66-B8B9-7C85CF02EE8E}" type="presOf" srcId="{7C07E6B7-B6E5-4901-9B5F-24AF1F9AFA88}" destId="{0563825A-F180-446E-88CB-71280C1884AA}" srcOrd="0" destOrd="0" presId="urn:microsoft.com/office/officeart/2005/8/layout/venn1"/>
    <dgm:cxn modelId="{584EA19F-7B3E-46D5-981B-AE3E71D9E7A3}" srcId="{207CAA09-7446-4059-B2A5-836DFF99AE91}" destId="{FD35A3AF-A8BE-4CAA-9D09-4CC4F02D43B8}" srcOrd="5" destOrd="0" parTransId="{A3C5473C-73AC-4D00-B96F-DDFF21C58F7C}" sibTransId="{47924DDD-307F-47AA-94DD-4DEFD371515E}"/>
    <dgm:cxn modelId="{EFE1572A-5628-420B-9A10-7D3E822660A5}" type="presOf" srcId="{532BDC0A-9685-4F72-B6B6-18170AB35D06}" destId="{8DE0D360-953A-4A29-8A41-5F302E9D665E}" srcOrd="0" destOrd="0" presId="urn:microsoft.com/office/officeart/2005/8/layout/venn1"/>
    <dgm:cxn modelId="{1B966DF1-D3F0-4274-94E3-E85FF479BAC8}" srcId="{207CAA09-7446-4059-B2A5-836DFF99AE91}" destId="{7C07E6B7-B6E5-4901-9B5F-24AF1F9AFA88}" srcOrd="4" destOrd="0" parTransId="{69E934B9-7CB1-4B33-A961-E9081EBFCC54}" sibTransId="{96D4A66E-51D4-4005-AD70-1CEA89888203}"/>
    <dgm:cxn modelId="{F58F6D7B-6C2B-4F63-8146-71672E32B79A}" srcId="{207CAA09-7446-4059-B2A5-836DFF99AE91}" destId="{9D300EB4-ED23-4CFB-B548-6F0FFA28777A}" srcOrd="0" destOrd="0" parTransId="{CB0C4115-5E13-4C73-A8A9-41440EC3A51C}" sibTransId="{7D34DC02-2E03-4F85-95BD-19FB46C4D6D2}"/>
    <dgm:cxn modelId="{84B84B3E-C368-4158-9FD2-978C071E031A}" type="presOf" srcId="{9D300EB4-ED23-4CFB-B548-6F0FFA28777A}" destId="{35321D61-4E63-4868-A48E-D8F276DFEC12}" srcOrd="0" destOrd="0" presId="urn:microsoft.com/office/officeart/2005/8/layout/venn1"/>
    <dgm:cxn modelId="{D46B17B2-2B89-4EC1-8B5F-7BC14DD05D96}" srcId="{207CAA09-7446-4059-B2A5-836DFF99AE91}" destId="{B1988303-BDC0-4339-85E0-81099EA0D904}" srcOrd="1" destOrd="0" parTransId="{4DE048F8-778D-4778-B011-DD4CFCA172AC}" sibTransId="{F89D6DA0-8581-4871-B819-430C31D83935}"/>
    <dgm:cxn modelId="{067B5C9A-9B22-4B21-84CB-BA4DDB88A89B}" srcId="{207CAA09-7446-4059-B2A5-836DFF99AE91}" destId="{01774029-D764-458B-8C04-4800344CFE04}" srcOrd="3" destOrd="0" parTransId="{6BC3159A-0FF6-4E5E-886E-B4E8EBF29AFA}" sibTransId="{1CA72229-D5BD-4A4C-8AA8-A430C2FAA667}"/>
    <dgm:cxn modelId="{DE22E310-D34D-4E89-8104-61AD84A4C8DD}" type="presOf" srcId="{01774029-D764-458B-8C04-4800344CFE04}" destId="{2D21F2DA-2CF1-4C18-A564-9844AD351C6D}" srcOrd="0" destOrd="0" presId="urn:microsoft.com/office/officeart/2005/8/layout/venn1"/>
    <dgm:cxn modelId="{1C68BD58-390E-4B48-8ABA-8CE1B2B0891F}" type="presOf" srcId="{B1988303-BDC0-4339-85E0-81099EA0D904}" destId="{AE18209A-A4E5-45F5-BA23-13122214B810}" srcOrd="0" destOrd="0" presId="urn:microsoft.com/office/officeart/2005/8/layout/venn1"/>
    <dgm:cxn modelId="{6751D2E1-F613-4D45-99AF-EC1A0CB27C1C}" type="presOf" srcId="{FD35A3AF-A8BE-4CAA-9D09-4CC4F02D43B8}" destId="{E77F54A9-46FA-4FD7-96D7-37C73D95B4AD}" srcOrd="0" destOrd="0" presId="urn:microsoft.com/office/officeart/2005/8/layout/venn1"/>
    <dgm:cxn modelId="{3973A7C8-662E-4F88-BFDF-520D2190F6F4}" srcId="{207CAA09-7446-4059-B2A5-836DFF99AE91}" destId="{532BDC0A-9685-4F72-B6B6-18170AB35D06}" srcOrd="2" destOrd="0" parTransId="{82BB7BDA-3868-462E-A215-809D277F3CB2}" sibTransId="{8ADB8831-EFB7-4C15-BD46-756F0B3980D1}"/>
    <dgm:cxn modelId="{18709E1A-E55D-4545-88FF-89961E8468B7}" type="presParOf" srcId="{20A574FD-B8E4-492C-A213-E6ACE9BD9FCA}" destId="{D235A266-FA02-4EE5-B2FB-0E500D671EDB}" srcOrd="0" destOrd="0" presId="urn:microsoft.com/office/officeart/2005/8/layout/venn1"/>
    <dgm:cxn modelId="{4C167111-BF19-4A54-9655-538526886BF4}" type="presParOf" srcId="{20A574FD-B8E4-492C-A213-E6ACE9BD9FCA}" destId="{35321D61-4E63-4868-A48E-D8F276DFEC12}" srcOrd="1" destOrd="0" presId="urn:microsoft.com/office/officeart/2005/8/layout/venn1"/>
    <dgm:cxn modelId="{9E43B086-6C12-4EEC-ACA6-3D0589EC70C4}" type="presParOf" srcId="{20A574FD-B8E4-492C-A213-E6ACE9BD9FCA}" destId="{6FC5EFBA-B8DA-4059-9BC3-58AA6579E7C6}" srcOrd="2" destOrd="0" presId="urn:microsoft.com/office/officeart/2005/8/layout/venn1"/>
    <dgm:cxn modelId="{C8CE2F64-A220-41AD-870E-53BA237A886B}" type="presParOf" srcId="{20A574FD-B8E4-492C-A213-E6ACE9BD9FCA}" destId="{AE18209A-A4E5-45F5-BA23-13122214B810}" srcOrd="3" destOrd="0" presId="urn:microsoft.com/office/officeart/2005/8/layout/venn1"/>
    <dgm:cxn modelId="{9ABAC9E1-A0A3-4CD0-B103-7A9A29F0BAED}" type="presParOf" srcId="{20A574FD-B8E4-492C-A213-E6ACE9BD9FCA}" destId="{E84C1BF2-3193-4015-ACD0-A8CEB5CB7DA5}" srcOrd="4" destOrd="0" presId="urn:microsoft.com/office/officeart/2005/8/layout/venn1"/>
    <dgm:cxn modelId="{1C207F5C-0993-4169-BE47-FE2D38118D20}" type="presParOf" srcId="{20A574FD-B8E4-492C-A213-E6ACE9BD9FCA}" destId="{8DE0D360-953A-4A29-8A41-5F302E9D665E}" srcOrd="5" destOrd="0" presId="urn:microsoft.com/office/officeart/2005/8/layout/venn1"/>
    <dgm:cxn modelId="{C00185D5-4F65-4355-AC4A-194FCF18D45E}" type="presParOf" srcId="{20A574FD-B8E4-492C-A213-E6ACE9BD9FCA}" destId="{3FDD6E92-B487-4A70-B04B-CA2C16B2E966}" srcOrd="6" destOrd="0" presId="urn:microsoft.com/office/officeart/2005/8/layout/venn1"/>
    <dgm:cxn modelId="{BBD0541E-AC2C-4D86-97F0-E4C3A003FA8F}" type="presParOf" srcId="{20A574FD-B8E4-492C-A213-E6ACE9BD9FCA}" destId="{2D21F2DA-2CF1-4C18-A564-9844AD351C6D}" srcOrd="7" destOrd="0" presId="urn:microsoft.com/office/officeart/2005/8/layout/venn1"/>
    <dgm:cxn modelId="{6EA1C2BA-FC36-4A25-9528-A792F7EEE584}" type="presParOf" srcId="{20A574FD-B8E4-492C-A213-E6ACE9BD9FCA}" destId="{32EB83B9-3BF6-4C17-82A2-BB52B31CF742}" srcOrd="8" destOrd="0" presId="urn:microsoft.com/office/officeart/2005/8/layout/venn1"/>
    <dgm:cxn modelId="{B33AB864-FCAE-42DE-84AE-48AB8C589BB4}" type="presParOf" srcId="{20A574FD-B8E4-492C-A213-E6ACE9BD9FCA}" destId="{0563825A-F180-446E-88CB-71280C1884AA}" srcOrd="9" destOrd="0" presId="urn:microsoft.com/office/officeart/2005/8/layout/venn1"/>
    <dgm:cxn modelId="{44A21D38-49E8-4D47-9CB0-3612CAC47CD6}" type="presParOf" srcId="{20A574FD-B8E4-492C-A213-E6ACE9BD9FCA}" destId="{2C7CD287-F1AD-47AE-9C47-861246A0A1CD}" srcOrd="10" destOrd="0" presId="urn:microsoft.com/office/officeart/2005/8/layout/venn1"/>
    <dgm:cxn modelId="{4AC25F7A-AF48-47B0-8B96-8D1A82212AA6}" type="presParOf" srcId="{20A574FD-B8E4-492C-A213-E6ACE9BD9FCA}" destId="{E77F54A9-46FA-4FD7-96D7-37C73D95B4AD}"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5A266-FA02-4EE5-B2FB-0E500D671EDB}">
      <dsp:nvSpPr>
        <dsp:cNvPr id="0" name=""/>
        <dsp:cNvSpPr/>
      </dsp:nvSpPr>
      <dsp:spPr>
        <a:xfrm>
          <a:off x="3343206" y="1365015"/>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5321D61-4E63-4868-A48E-D8F276DFEC12}">
      <dsp:nvSpPr>
        <dsp:cNvPr id="0" name=""/>
        <dsp:cNvSpPr/>
      </dsp:nvSpPr>
      <dsp:spPr>
        <a:xfrm>
          <a:off x="3279501" y="424494"/>
          <a:ext cx="2585008" cy="140817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accent6">
                  <a:lumMod val="75000"/>
                </a:schemeClr>
              </a:solidFill>
              <a:effectLst/>
            </a:rPr>
            <a:t>Repository Architecture</a:t>
          </a:r>
          <a:endParaRPr lang="en-US" sz="2000" b="1" kern="1200" dirty="0">
            <a:solidFill>
              <a:schemeClr val="accent6">
                <a:lumMod val="75000"/>
              </a:schemeClr>
            </a:solidFill>
            <a:effectLst/>
          </a:endParaRPr>
        </a:p>
      </dsp:txBody>
      <dsp:txXfrm>
        <a:off x="3279501" y="424494"/>
        <a:ext cx="2585008" cy="1408176"/>
      </dsp:txXfrm>
    </dsp:sp>
    <dsp:sp modelId="{6FC5EFBA-B8DA-4059-9BC3-58AA6579E7C6}">
      <dsp:nvSpPr>
        <dsp:cNvPr id="0" name=""/>
        <dsp:cNvSpPr/>
      </dsp:nvSpPr>
      <dsp:spPr>
        <a:xfrm>
          <a:off x="3943204" y="1752599"/>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E18209A-A4E5-45F5-BA23-13122214B810}">
      <dsp:nvSpPr>
        <dsp:cNvPr id="0" name=""/>
        <dsp:cNvSpPr/>
      </dsp:nvSpPr>
      <dsp:spPr>
        <a:xfrm>
          <a:off x="6095999" y="1371595"/>
          <a:ext cx="2449726" cy="154228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B050"/>
              </a:solidFill>
              <a:effectLst/>
            </a:rPr>
            <a:t>Discovery and Access</a:t>
          </a:r>
          <a:endParaRPr lang="en-US" sz="2000" b="1" kern="1200" dirty="0">
            <a:solidFill>
              <a:srgbClr val="00B050"/>
            </a:solidFill>
            <a:effectLst/>
          </a:endParaRPr>
        </a:p>
      </dsp:txBody>
      <dsp:txXfrm>
        <a:off x="6095999" y="1371595"/>
        <a:ext cx="2449726" cy="1542288"/>
      </dsp:txXfrm>
    </dsp:sp>
    <dsp:sp modelId="{E84C1BF2-3193-4015-ACD0-A8CEB5CB7DA5}">
      <dsp:nvSpPr>
        <dsp:cNvPr id="0" name=""/>
        <dsp:cNvSpPr/>
      </dsp:nvSpPr>
      <dsp:spPr>
        <a:xfrm>
          <a:off x="3938241" y="2527766"/>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DE0D360-953A-4A29-8A41-5F302E9D665E}">
      <dsp:nvSpPr>
        <dsp:cNvPr id="0" name=""/>
        <dsp:cNvSpPr/>
      </dsp:nvSpPr>
      <dsp:spPr>
        <a:xfrm>
          <a:off x="6019788" y="3657598"/>
          <a:ext cx="2449726" cy="1723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C00000"/>
              </a:solidFill>
              <a:effectLst/>
            </a:rPr>
            <a:t>Submission, Moderation, Quality Control</a:t>
          </a:r>
          <a:endParaRPr lang="en-US" sz="2000" b="1" kern="1200" dirty="0">
            <a:solidFill>
              <a:srgbClr val="C00000"/>
            </a:solidFill>
            <a:effectLst/>
          </a:endParaRPr>
        </a:p>
      </dsp:txBody>
      <dsp:txXfrm>
        <a:off x="6019788" y="3657598"/>
        <a:ext cx="2449726" cy="1723339"/>
      </dsp:txXfrm>
    </dsp:sp>
    <dsp:sp modelId="{3FDD6E92-B487-4A70-B04B-CA2C16B2E966}">
      <dsp:nvSpPr>
        <dsp:cNvPr id="0" name=""/>
        <dsp:cNvSpPr/>
      </dsp:nvSpPr>
      <dsp:spPr>
        <a:xfrm>
          <a:off x="3267000" y="2916020"/>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D21F2DA-2CF1-4C18-A564-9844AD351C6D}">
      <dsp:nvSpPr>
        <dsp:cNvPr id="0" name=""/>
        <dsp:cNvSpPr/>
      </dsp:nvSpPr>
      <dsp:spPr>
        <a:xfrm>
          <a:off x="3428992" y="4952998"/>
          <a:ext cx="2585008" cy="140817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70C0"/>
              </a:solidFill>
              <a:effectLst/>
            </a:rPr>
            <a:t>Interoperability with Related Systems</a:t>
          </a:r>
          <a:endParaRPr lang="en-US" sz="2000" b="1" kern="1200" dirty="0">
            <a:solidFill>
              <a:srgbClr val="0070C0"/>
            </a:solidFill>
            <a:effectLst/>
          </a:endParaRPr>
        </a:p>
      </dsp:txBody>
      <dsp:txXfrm>
        <a:off x="3428992" y="4952998"/>
        <a:ext cx="2585008" cy="1408176"/>
      </dsp:txXfrm>
    </dsp:sp>
    <dsp:sp modelId="{32EB83B9-3BF6-4C17-82A2-BB52B31CF742}">
      <dsp:nvSpPr>
        <dsp:cNvPr id="0" name=""/>
        <dsp:cNvSpPr/>
      </dsp:nvSpPr>
      <dsp:spPr>
        <a:xfrm>
          <a:off x="2600723" y="2527766"/>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563825A-F180-446E-88CB-71280C1884AA}">
      <dsp:nvSpPr>
        <dsp:cNvPr id="0" name=""/>
        <dsp:cNvSpPr/>
      </dsp:nvSpPr>
      <dsp:spPr>
        <a:xfrm>
          <a:off x="457191" y="1447795"/>
          <a:ext cx="2449726" cy="1723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2">
                  <a:lumMod val="50000"/>
                </a:schemeClr>
              </a:solidFill>
              <a:effectLst/>
            </a:rPr>
            <a:t>Scientific Cultures</a:t>
          </a:r>
        </a:p>
        <a:p>
          <a:pPr lvl="0" algn="ctr" defTabSz="889000">
            <a:lnSpc>
              <a:spcPct val="90000"/>
            </a:lnSpc>
            <a:spcBef>
              <a:spcPct val="0"/>
            </a:spcBef>
            <a:spcAft>
              <a:spcPct val="35000"/>
            </a:spcAft>
          </a:pPr>
          <a:r>
            <a:rPr lang="en-US" sz="2000" b="1" kern="1200" dirty="0" smtClean="0">
              <a:solidFill>
                <a:schemeClr val="bg2">
                  <a:lumMod val="50000"/>
                </a:schemeClr>
              </a:solidFill>
              <a:effectLst/>
            </a:rPr>
            <a:t>&amp; </a:t>
          </a:r>
          <a:br>
            <a:rPr lang="en-US" sz="2000" b="1" kern="1200" dirty="0" smtClean="0">
              <a:solidFill>
                <a:schemeClr val="bg2">
                  <a:lumMod val="50000"/>
                </a:schemeClr>
              </a:solidFill>
              <a:effectLst/>
            </a:rPr>
          </a:br>
          <a:r>
            <a:rPr lang="en-US" sz="2000" b="1" kern="1200" dirty="0" smtClean="0">
              <a:solidFill>
                <a:schemeClr val="bg2">
                  <a:lumMod val="50000"/>
                </a:schemeClr>
              </a:solidFill>
              <a:effectLst/>
            </a:rPr>
            <a:t>Other Stakeholders</a:t>
          </a:r>
        </a:p>
        <a:p>
          <a:pPr lvl="0" algn="ctr" defTabSz="889000">
            <a:lnSpc>
              <a:spcPct val="90000"/>
            </a:lnSpc>
            <a:spcBef>
              <a:spcPct val="0"/>
            </a:spcBef>
            <a:spcAft>
              <a:spcPct val="35000"/>
            </a:spcAft>
          </a:pPr>
          <a:endParaRPr lang="en-US" sz="2000" b="1" kern="1200" dirty="0">
            <a:solidFill>
              <a:schemeClr val="bg2">
                <a:lumMod val="50000"/>
              </a:schemeClr>
            </a:solidFill>
            <a:effectLst/>
          </a:endParaRPr>
        </a:p>
      </dsp:txBody>
      <dsp:txXfrm>
        <a:off x="457191" y="1447795"/>
        <a:ext cx="2449726" cy="1723339"/>
      </dsp:txXfrm>
    </dsp:sp>
    <dsp:sp modelId="{2C7CD287-F1AD-47AE-9C47-861246A0A1CD}">
      <dsp:nvSpPr>
        <dsp:cNvPr id="0" name=""/>
        <dsp:cNvSpPr/>
      </dsp:nvSpPr>
      <dsp:spPr>
        <a:xfrm>
          <a:off x="2671965" y="1752599"/>
          <a:ext cx="2457598" cy="242523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77F54A9-46FA-4FD7-96D7-37C73D95B4AD}">
      <dsp:nvSpPr>
        <dsp:cNvPr id="0" name=""/>
        <dsp:cNvSpPr/>
      </dsp:nvSpPr>
      <dsp:spPr>
        <a:xfrm>
          <a:off x="533402" y="3505203"/>
          <a:ext cx="2449726" cy="1723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accent4">
                  <a:lumMod val="75000"/>
                </a:schemeClr>
              </a:solidFill>
              <a:effectLst/>
            </a:rPr>
            <a:t>Financial Stability</a:t>
          </a:r>
          <a:endParaRPr lang="en-US" sz="2000" b="1" kern="1200" dirty="0">
            <a:solidFill>
              <a:schemeClr val="accent4">
                <a:lumMod val="75000"/>
              </a:schemeClr>
            </a:solidFill>
            <a:effectLst/>
          </a:endParaRPr>
        </a:p>
      </dsp:txBody>
      <dsp:txXfrm>
        <a:off x="533402" y="3505203"/>
        <a:ext cx="2449726" cy="172333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0.09707</cdr:x>
      <cdr:y>0.80556</cdr:y>
    </cdr:from>
    <cdr:to>
      <cdr:x>0.20321</cdr:x>
      <cdr:y>0.93889</cdr:y>
    </cdr:to>
    <cdr:sp macro="" textlink="">
      <cdr:nvSpPr>
        <cdr:cNvPr id="2" name="TextBox 1"/>
        <cdr:cNvSpPr txBox="1"/>
      </cdr:nvSpPr>
      <cdr:spPr>
        <a:xfrm xmlns:a="http://schemas.openxmlformats.org/drawingml/2006/main">
          <a:off x="862172" y="5524503"/>
          <a:ext cx="942655" cy="91439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dirty="0" smtClean="0">
              <a:solidFill>
                <a:schemeClr val="tx1"/>
              </a:solidFill>
            </a:rPr>
            <a:t>Cornell: 0.5% </a:t>
          </a:r>
        </a:p>
        <a:p xmlns:a="http://schemas.openxmlformats.org/drawingml/2006/main">
          <a:pPr algn="ctr"/>
          <a:r>
            <a:rPr lang="en-US" sz="2400" dirty="0" smtClean="0">
              <a:solidFill>
                <a:schemeClr val="tx1"/>
              </a:solidFill>
            </a:rPr>
            <a:t>use rank #</a:t>
          </a:r>
          <a:r>
            <a:rPr lang="en-US" sz="2400" dirty="0">
              <a:solidFill>
                <a:schemeClr val="tx1"/>
              </a:solidFill>
            </a:rPr>
            <a:t> </a:t>
          </a:r>
          <a:r>
            <a:rPr lang="en-US" sz="2400" dirty="0" smtClean="0">
              <a:solidFill>
                <a:schemeClr val="tx1"/>
              </a:solidFill>
            </a:rPr>
            <a:t>25</a:t>
          </a:r>
          <a:endParaRPr lang="en-US" sz="2400"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0894" tIns="45446" rIns="90894" bIns="45446" rtlCol="0"/>
          <a:lstStyle>
            <a:lvl1pPr algn="l" fontAlgn="auto">
              <a:spcBef>
                <a:spcPts val="0"/>
              </a:spcBef>
              <a:spcAft>
                <a:spcPts val="0"/>
              </a:spcAft>
              <a:defRPr sz="1200">
                <a:latin typeface="+mn-lt"/>
              </a:defRPr>
            </a:lvl1pPr>
          </a:lstStyle>
          <a:p>
            <a:pPr>
              <a:defRPr/>
            </a:pPr>
            <a:endParaRPr lang="en-US"/>
          </a:p>
        </p:txBody>
      </p:sp>
      <p:sp>
        <p:nvSpPr>
          <p:cNvPr id="4" name="Footer Placeholder 3"/>
          <p:cNvSpPr>
            <a:spLocks noGrp="1"/>
          </p:cNvSpPr>
          <p:nvPr>
            <p:ph type="ftr" sz="quarter" idx="2"/>
          </p:nvPr>
        </p:nvSpPr>
        <p:spPr>
          <a:xfrm>
            <a:off x="0" y="8767763"/>
            <a:ext cx="3041650" cy="465137"/>
          </a:xfrm>
          <a:prstGeom prst="rect">
            <a:avLst/>
          </a:prstGeom>
        </p:spPr>
        <p:txBody>
          <a:bodyPr vert="horz" lIns="90894" tIns="45446" rIns="90894" bIns="45446" rtlCol="0" anchor="b"/>
          <a:lstStyle>
            <a:lvl1pPr algn="l" fontAlgn="auto">
              <a:spcBef>
                <a:spcPts val="0"/>
              </a:spcBef>
              <a:spcAft>
                <a:spcPts val="0"/>
              </a:spcAft>
              <a:defRPr sz="1000" smtClean="0">
                <a:latin typeface="+mn-lt"/>
              </a:defRPr>
            </a:lvl1pPr>
          </a:lstStyle>
          <a:p>
            <a:pPr>
              <a:defRPr/>
            </a:pPr>
            <a:r>
              <a:rPr lang="en-US"/>
              <a:t>Cornell University Library, 2013</a:t>
            </a:r>
            <a:endParaRPr lang="en-US" dirty="0"/>
          </a:p>
        </p:txBody>
      </p:sp>
      <p:sp>
        <p:nvSpPr>
          <p:cNvPr id="5" name="Slide Number Placeholder 4"/>
          <p:cNvSpPr>
            <a:spLocks noGrp="1"/>
          </p:cNvSpPr>
          <p:nvPr>
            <p:ph type="sldNum" sz="quarter" idx="3"/>
          </p:nvPr>
        </p:nvSpPr>
        <p:spPr>
          <a:xfrm>
            <a:off x="3890963" y="8826500"/>
            <a:ext cx="3041650" cy="465138"/>
          </a:xfrm>
          <a:prstGeom prst="rect">
            <a:avLst/>
          </a:prstGeom>
        </p:spPr>
        <p:txBody>
          <a:bodyPr vert="horz" lIns="90894" tIns="45446" rIns="90894" bIns="45446" rtlCol="0" anchor="b"/>
          <a:lstStyle>
            <a:lvl1pPr algn="r" fontAlgn="auto">
              <a:spcBef>
                <a:spcPts val="0"/>
              </a:spcBef>
              <a:spcAft>
                <a:spcPts val="0"/>
              </a:spcAft>
              <a:defRPr sz="1200" smtClean="0">
                <a:latin typeface="+mn-lt"/>
              </a:defRPr>
            </a:lvl1pPr>
          </a:lstStyle>
          <a:p>
            <a:pPr>
              <a:defRPr/>
            </a:pPr>
            <a:fld id="{F5B220B3-C23F-4A51-83F1-113D3BFC142A}" type="slidenum">
              <a:rPr lang="en-US"/>
              <a:pPr>
                <a:defRPr/>
              </a:pPr>
              <a:t>‹#›</a:t>
            </a:fld>
            <a:endParaRPr lang="en-US"/>
          </a:p>
        </p:txBody>
      </p:sp>
    </p:spTree>
    <p:extLst>
      <p:ext uri="{BB962C8B-B14F-4D97-AF65-F5344CB8AC3E}">
        <p14:creationId xmlns:p14="http://schemas.microsoft.com/office/powerpoint/2010/main" val="17216977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2730" tIns="46366" rIns="92730" bIns="4636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6688" y="0"/>
            <a:ext cx="3041650" cy="465138"/>
          </a:xfrm>
          <a:prstGeom prst="rect">
            <a:avLst/>
          </a:prstGeom>
        </p:spPr>
        <p:txBody>
          <a:bodyPr vert="horz" lIns="92730" tIns="46366" rIns="92730" bIns="46366" rtlCol="0"/>
          <a:lstStyle>
            <a:lvl1pPr algn="r" fontAlgn="auto">
              <a:spcBef>
                <a:spcPts val="0"/>
              </a:spcBef>
              <a:spcAft>
                <a:spcPts val="0"/>
              </a:spcAft>
              <a:defRPr sz="1200">
                <a:latin typeface="+mn-lt"/>
              </a:defRPr>
            </a:lvl1pPr>
          </a:lstStyle>
          <a:p>
            <a:pPr>
              <a:defRPr/>
            </a:pPr>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2730" tIns="46366" rIns="92730" bIns="46366" rtlCol="0" anchor="ctr"/>
          <a:lstStyle/>
          <a:p>
            <a:pPr lvl="0"/>
            <a:endParaRPr lang="en-US" noProof="0"/>
          </a:p>
        </p:txBody>
      </p:sp>
      <p:sp>
        <p:nvSpPr>
          <p:cNvPr id="5" name="Notes Placeholder 4"/>
          <p:cNvSpPr>
            <a:spLocks noGrp="1"/>
          </p:cNvSpPr>
          <p:nvPr>
            <p:ph type="body" sz="quarter" idx="3"/>
          </p:nvPr>
        </p:nvSpPr>
        <p:spPr>
          <a:xfrm>
            <a:off x="701675" y="4419600"/>
            <a:ext cx="5616575" cy="4187825"/>
          </a:xfrm>
          <a:prstGeom prst="rect">
            <a:avLst/>
          </a:prstGeom>
        </p:spPr>
        <p:txBody>
          <a:bodyPr vert="horz" lIns="92730" tIns="46366" rIns="92730" bIns="46366"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9200"/>
            <a:ext cx="3041650" cy="465138"/>
          </a:xfrm>
          <a:prstGeom prst="rect">
            <a:avLst/>
          </a:prstGeom>
        </p:spPr>
        <p:txBody>
          <a:bodyPr vert="horz" lIns="92730" tIns="46366" rIns="92730" bIns="46366" rtlCol="0" anchor="b"/>
          <a:lstStyle>
            <a:lvl1pPr algn="l" fontAlgn="auto">
              <a:spcBef>
                <a:spcPts val="0"/>
              </a:spcBef>
              <a:spcAft>
                <a:spcPts val="0"/>
              </a:spcAft>
              <a:defRPr sz="1000" smtClean="0">
                <a:latin typeface="+mn-lt"/>
              </a:defRPr>
            </a:lvl1pPr>
          </a:lstStyle>
          <a:p>
            <a:pPr>
              <a:defRPr/>
            </a:pPr>
            <a:r>
              <a:rPr lang="en-US"/>
              <a:t>Cornell University Library, 2013</a:t>
            </a:r>
            <a:endParaRPr lang="en-US" dirty="0"/>
          </a:p>
        </p:txBody>
      </p:sp>
      <p:sp>
        <p:nvSpPr>
          <p:cNvPr id="7" name="Slide Number Placeholder 6"/>
          <p:cNvSpPr>
            <a:spLocks noGrp="1"/>
          </p:cNvSpPr>
          <p:nvPr>
            <p:ph type="sldNum" sz="quarter" idx="5"/>
          </p:nvPr>
        </p:nvSpPr>
        <p:spPr>
          <a:xfrm>
            <a:off x="3976688" y="8839200"/>
            <a:ext cx="3041650" cy="465138"/>
          </a:xfrm>
          <a:prstGeom prst="rect">
            <a:avLst/>
          </a:prstGeom>
        </p:spPr>
        <p:txBody>
          <a:bodyPr vert="horz" lIns="92730" tIns="46366" rIns="92730" bIns="46366" rtlCol="0" anchor="b"/>
          <a:lstStyle>
            <a:lvl1pPr algn="r" fontAlgn="auto">
              <a:spcBef>
                <a:spcPts val="0"/>
              </a:spcBef>
              <a:spcAft>
                <a:spcPts val="0"/>
              </a:spcAft>
              <a:defRPr sz="1200" smtClean="0">
                <a:latin typeface="+mn-lt"/>
              </a:defRPr>
            </a:lvl1pPr>
          </a:lstStyle>
          <a:p>
            <a:pPr>
              <a:defRPr/>
            </a:pPr>
            <a:fld id="{3425157C-9A75-43D4-8AA6-1DAC6C68B587}" type="slidenum">
              <a:rPr lang="en-US"/>
              <a:pPr>
                <a:defRPr/>
              </a:pPr>
              <a:t>‹#›</a:t>
            </a:fld>
            <a:endParaRPr lang="en-US"/>
          </a:p>
        </p:txBody>
      </p:sp>
    </p:spTree>
    <p:extLst>
      <p:ext uri="{BB962C8B-B14F-4D97-AF65-F5344CB8AC3E}">
        <p14:creationId xmlns:p14="http://schemas.microsoft.com/office/powerpoint/2010/main" val="1242014356"/>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Good afternoon.</a:t>
            </a:r>
          </a:p>
          <a:p>
            <a:pPr>
              <a:spcBef>
                <a:spcPct val="0"/>
              </a:spcBef>
            </a:pPr>
            <a:endParaRPr lang="en-US" smtClean="0"/>
          </a:p>
          <a:p>
            <a:pPr>
              <a:spcBef>
                <a:spcPct val="0"/>
              </a:spcBef>
            </a:pPr>
            <a:r>
              <a:rPr lang="en-US" smtClean="0"/>
              <a:t>It is a great pleasure to be participating at the 7</a:t>
            </a:r>
            <a:r>
              <a:rPr lang="en-US" baseline="30000" smtClean="0"/>
              <a:t>th</a:t>
            </a:r>
            <a:r>
              <a:rPr lang="en-US" smtClean="0"/>
              <a:t> SPARC Japan Seminar.</a:t>
            </a:r>
          </a:p>
          <a:p>
            <a:pPr>
              <a:spcBef>
                <a:spcPct val="0"/>
              </a:spcBef>
            </a:pPr>
            <a:r>
              <a:rPr lang="en-US" smtClean="0"/>
              <a:t> </a:t>
            </a:r>
          </a:p>
          <a:p>
            <a:pPr>
              <a:spcBef>
                <a:spcPct val="0"/>
              </a:spcBef>
            </a:pPr>
            <a:r>
              <a:rPr lang="en-US" smtClean="0"/>
              <a:t>I want to sincerely thank the National Institute of Informatics for inviting me to speak at this forum.</a:t>
            </a:r>
          </a:p>
          <a:p>
            <a:pPr>
              <a:spcBef>
                <a:spcPct val="0"/>
              </a:spcBef>
            </a:pPr>
            <a:endParaRPr lang="en-US" smtClean="0"/>
          </a:p>
          <a:p>
            <a:pPr>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B53B21-F6DD-4A58-A61B-AE2C31845101}"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xfrm>
            <a:off x="1223963" y="690563"/>
            <a:ext cx="4651375" cy="3489325"/>
          </a:xfrm>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a:p>
            <a:pPr>
              <a:spcBef>
                <a:spcPct val="0"/>
              </a:spcBef>
            </a:pPr>
            <a:r>
              <a:rPr lang="en-US" smtClean="0"/>
              <a:t>arXiv’s governance model focuses on the top 200 academic and research institutions that are heavy users of arXiv.  </a:t>
            </a:r>
          </a:p>
          <a:p>
            <a:pPr>
              <a:spcBef>
                <a:spcPct val="0"/>
              </a:spcBef>
            </a:pPr>
            <a:endParaRPr lang="en-US" smtClean="0"/>
          </a:p>
          <a:p>
            <a:pPr>
              <a:spcBef>
                <a:spcPct val="0"/>
              </a:spcBef>
            </a:pPr>
            <a:r>
              <a:rPr lang="en-US" smtClean="0"/>
              <a:t>In our membership model, we decided to partner with universities and research laboratories because we are stewards of information and support learning, teaching, and research activities.</a:t>
            </a:r>
          </a:p>
          <a:p>
            <a:pPr>
              <a:spcBef>
                <a:spcPct val="0"/>
              </a:spcBef>
            </a:pPr>
            <a:r>
              <a:rPr lang="en-US" smtClean="0"/>
              <a:t/>
            </a:r>
            <a:br>
              <a:rPr lang="en-US" smtClean="0"/>
            </a:br>
            <a:r>
              <a:rPr lang="en-US" smtClean="0"/>
              <a:t>As you can see from this chart, arXiv has users from all over the world and Cornell is ranked as #25 among US edu domain users. </a:t>
            </a:r>
          </a:p>
          <a:p>
            <a:pPr>
              <a:spcBef>
                <a:spcPct val="0"/>
              </a:spcBef>
            </a:pPr>
            <a:endParaRPr lang="en-US" smtClean="0"/>
          </a:p>
          <a:p>
            <a:pPr>
              <a:spcBef>
                <a:spcPct val="0"/>
              </a:spcBef>
            </a:pPr>
            <a:r>
              <a:rPr lang="en-US" smtClean="0"/>
              <a:t>A quarter of the institutional users are coming from the US and then the next top users are Germany, UK, Japan, and France. 7% of usage is coming from Japanese institutions.  This chart represents only the top 200 heavy using institutions.</a:t>
            </a:r>
          </a:p>
          <a:p>
            <a:pPr>
              <a:spcBef>
                <a:spcPct val="0"/>
              </a:spcBef>
            </a:pPr>
            <a:endParaRPr lang="en-US"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8BA6CA-F03D-46D0-92D9-43BEE39FCB6A}"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This pie chart shows the distribution of membership for 2013-2017.  </a:t>
            </a:r>
          </a:p>
          <a:p>
            <a:pPr>
              <a:spcBef>
                <a:spcPct val="0"/>
              </a:spcBef>
            </a:pPr>
            <a:endParaRPr lang="en-US" smtClean="0"/>
          </a:p>
          <a:p>
            <a:pPr>
              <a:spcBef>
                <a:spcPct val="0"/>
              </a:spcBef>
            </a:pPr>
            <a:r>
              <a:rPr lang="en-US" smtClean="0"/>
              <a:t>So far, from our list of top 200 institutional arXiv users, 134 of them became members and pledged their support.  </a:t>
            </a:r>
          </a:p>
          <a:p>
            <a:pPr>
              <a:spcBef>
                <a:spcPct val="0"/>
              </a:spcBef>
            </a:pPr>
            <a:endParaRPr lang="en-US" smtClean="0"/>
          </a:p>
          <a:p>
            <a:pPr>
              <a:spcBef>
                <a:spcPct val="0"/>
              </a:spcBef>
            </a:pPr>
            <a:r>
              <a:rPr lang="en-US" smtClean="0"/>
              <a:t>This represents 21 countries and $310,000 in membership fees.</a:t>
            </a:r>
          </a:p>
          <a:p>
            <a:pPr>
              <a:spcBef>
                <a:spcPct val="0"/>
              </a:spcBef>
            </a:pPr>
            <a:endParaRPr lang="en-US" smtClean="0"/>
          </a:p>
          <a:p>
            <a:pPr>
              <a:spcBef>
                <a:spcPct val="0"/>
              </a:spcBef>
            </a:pPr>
            <a:r>
              <a:rPr lang="en-US" smtClean="0"/>
              <a:t>Simons Foundation will be matching up to $300,000 so this means $610,000 in revenues.</a:t>
            </a:r>
          </a:p>
          <a:p>
            <a:pPr>
              <a:spcBef>
                <a:spcPct val="0"/>
              </a:spcBef>
            </a:pPr>
            <a:r>
              <a:rPr lang="en-US" smtClean="0"/>
              <a:t> </a:t>
            </a:r>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E5B889-C3B7-4283-999C-2D742E5EBA1E}" type="slidenum">
              <a:rPr lang="en-US"/>
              <a:pPr fontAlgn="base">
                <a:spcBef>
                  <a:spcPct val="0"/>
                </a:spcBef>
                <a:spcAft>
                  <a:spcPct val="0"/>
                </a:spcAft>
              </a:pPr>
              <a:t>11</a:t>
            </a:fld>
            <a:endParaRPr lang="en-US"/>
          </a:p>
        </p:txBody>
      </p:sp>
      <p:sp>
        <p:nvSpPr>
          <p:cNvPr id="4301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At the center of the sustainability initiative was to clearly define arXiv’s goals and management structure.</a:t>
            </a:r>
          </a:p>
          <a:p>
            <a:pPr>
              <a:spcBef>
                <a:spcPct val="0"/>
              </a:spcBef>
            </a:pPr>
            <a:endParaRPr lang="en-US" smtClean="0"/>
          </a:p>
          <a:p>
            <a:pPr>
              <a:spcBef>
                <a:spcPct val="0"/>
              </a:spcBef>
            </a:pPr>
            <a:r>
              <a:rPr lang="en-US" smtClean="0"/>
              <a:t>Here is a diagram of arXiv’s governance structure:</a:t>
            </a:r>
          </a:p>
          <a:p>
            <a:pPr>
              <a:spcBef>
                <a:spcPct val="0"/>
              </a:spcBef>
            </a:pPr>
            <a:endParaRPr lang="en-US" smtClean="0"/>
          </a:p>
          <a:p>
            <a:pPr>
              <a:spcBef>
                <a:spcPct val="0"/>
              </a:spcBef>
            </a:pPr>
            <a:r>
              <a:rPr lang="en-US" smtClean="0"/>
              <a:t>CUL holds the overall administrative and financial responsibility for arXiv’s operation and development</a:t>
            </a:r>
          </a:p>
          <a:p>
            <a:pPr>
              <a:spcBef>
                <a:spcPct val="0"/>
              </a:spcBef>
            </a:pPr>
            <a:endParaRPr lang="en-US" smtClean="0"/>
          </a:p>
          <a:p>
            <a:pPr>
              <a:spcBef>
                <a:spcPct val="0"/>
              </a:spcBef>
            </a:pPr>
            <a:r>
              <a:rPr lang="en-US" smtClean="0"/>
              <a:t>Strategic and operational guidance comes from its Member Advisory Board and its Scientific Advisory Board. </a:t>
            </a:r>
          </a:p>
          <a:p>
            <a:pPr>
              <a:spcBef>
                <a:spcPct val="0"/>
              </a:spcBef>
            </a:pPr>
            <a:endParaRPr lang="en-US" smtClean="0"/>
          </a:p>
          <a:p>
            <a:pPr>
              <a:spcBef>
                <a:spcPct val="0"/>
              </a:spcBef>
            </a:pPr>
            <a:r>
              <a:rPr lang="en-US" smtClean="0"/>
              <a:t>SAB is composed of scientists and researchers in areas covered by arXiv. It provides advice and guidance pertaining to the intellectual oversight of arXiv. </a:t>
            </a:r>
          </a:p>
          <a:p>
            <a:pPr>
              <a:spcBef>
                <a:spcPct val="0"/>
              </a:spcBef>
            </a:pPr>
            <a:endParaRPr lang="en-US" smtClean="0"/>
          </a:p>
          <a:p>
            <a:pPr>
              <a:spcBef>
                <a:spcPct val="0"/>
              </a:spcBef>
            </a:pPr>
            <a:r>
              <a:rPr lang="en-US" smtClean="0"/>
              <a:t>MAB is elected from arXiv’s membership. The group advises CUL on issues related to repository management and development, standards implementation, interoperability, development priorities, business planning and financial planning.  </a:t>
            </a:r>
          </a:p>
          <a:p>
            <a:pPr>
              <a:spcBef>
                <a:spcPct val="0"/>
              </a:spcBef>
            </a:pPr>
            <a:endParaRPr lang="en-US" smtClean="0"/>
          </a:p>
          <a:p>
            <a:pPr>
              <a:spcBef>
                <a:spcPct val="0"/>
              </a:spcBef>
            </a:pPr>
            <a:r>
              <a:rPr lang="en-US" smtClean="0"/>
              <a:t>We just formed a new Member Advisory Board through an election process and the information is available on the arXiv sustainability website.</a:t>
            </a:r>
          </a:p>
          <a:p>
            <a:pPr>
              <a:spcBef>
                <a:spcPct val="0"/>
              </a:spcBef>
            </a:pPr>
            <a:endParaRPr lang="en-US" smtClean="0"/>
          </a:p>
          <a:p>
            <a:pPr>
              <a:spcBef>
                <a:spcPct val="0"/>
              </a:spcBef>
            </a:pPr>
            <a:endParaRPr lang="en-US"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E8D693-7B8C-4648-8678-5B7B7267FD3F}"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Based on Cornell’s experience in planning the future of arXiv, I would like to propose five sustainability principles.</a:t>
            </a:r>
          </a:p>
          <a:p>
            <a:pPr>
              <a:spcBef>
                <a:spcPct val="0"/>
              </a:spcBef>
            </a:pPr>
            <a:endParaRPr lang="en-US" smtClean="0"/>
          </a:p>
          <a:p>
            <a:pPr>
              <a:spcBef>
                <a:spcPct val="0"/>
              </a:spcBef>
            </a:pPr>
            <a:r>
              <a:rPr lang="en-US" smtClean="0"/>
              <a:t>I hope that these principles can be generalized and be useful for other open access initiatives.</a:t>
            </a:r>
          </a:p>
          <a:p>
            <a:pPr>
              <a:spcBef>
                <a:spcPct val="0"/>
              </a:spcBef>
            </a:pPr>
            <a:endParaRPr lang="en-US" smtClean="0"/>
          </a:p>
          <a:p>
            <a:pPr>
              <a:spcBef>
                <a:spcPct val="0"/>
              </a:spcBef>
            </a:pPr>
            <a:endParaRPr lang="en-US"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E722C9-A381-45C4-B8B6-E940EABB5669}"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b="1" smtClean="0"/>
          </a:p>
          <a:p>
            <a:pPr>
              <a:spcBef>
                <a:spcPct val="0"/>
              </a:spcBef>
            </a:pPr>
            <a:r>
              <a:rPr lang="en-US" smtClean="0"/>
              <a:t>In conclusion, I would like to stress the importance of understanding and addressing the business aspects of open access scholarly communication systems.</a:t>
            </a:r>
          </a:p>
          <a:p>
            <a:pPr>
              <a:spcBef>
                <a:spcPct val="0"/>
              </a:spcBef>
            </a:pPr>
            <a:endParaRPr lang="en-US" smtClean="0"/>
          </a:p>
          <a:p>
            <a:pPr>
              <a:spcBef>
                <a:spcPct val="0"/>
              </a:spcBef>
            </a:pPr>
            <a:r>
              <a:rPr lang="en-US" smtClean="0"/>
              <a:t>The arXiv case study illustrates the need to manage repositories broadly by taking into consideration a range of lifecycle and usability issues.  We also need to factor in changing patterns and values of scholarly communication ecology.  </a:t>
            </a:r>
          </a:p>
          <a:p>
            <a:pPr>
              <a:spcBef>
                <a:spcPct val="0"/>
              </a:spcBef>
            </a:pPr>
            <a:endParaRPr lang="en-US" smtClean="0"/>
          </a:p>
          <a:p>
            <a:pPr>
              <a:spcBef>
                <a:spcPct val="0"/>
              </a:spcBef>
            </a:pPr>
            <a:r>
              <a:rPr lang="en-US" smtClean="0"/>
              <a:t>With the increasing emphasis on open science and open data, we must consider the sustainability requirements upstream and remember that the services we are experimenting and creating now have long-term implications. </a:t>
            </a:r>
          </a:p>
          <a:p>
            <a:pPr>
              <a:spcBef>
                <a:spcPct val="0"/>
              </a:spcBef>
            </a:pPr>
            <a:endParaRPr lang="en-US" smtClean="0"/>
          </a:p>
          <a:p>
            <a:pPr>
              <a:spcBef>
                <a:spcPct val="0"/>
              </a:spcBef>
            </a:pPr>
            <a:r>
              <a:rPr lang="en-US" smtClean="0"/>
              <a:t>Viewing scientific repositories as business enterprises will ensure that the emerging scholarly communication structures and practices will be effective, efficient and enduring.</a:t>
            </a:r>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A8FF9C-3EC7-4EF4-9609-36601A5355DD}" type="slidenum">
              <a:rPr lang="en-US"/>
              <a:pPr fontAlgn="base">
                <a:spcBef>
                  <a:spcPct val="0"/>
                </a:spcBef>
                <a:spcAft>
                  <a:spcPct val="0"/>
                </a:spcAft>
              </a:pPr>
              <a:t>14</a:t>
            </a:fld>
            <a:endParaRPr lang="en-US"/>
          </a:p>
        </p:txBody>
      </p:sp>
      <p:sp>
        <p:nvSpPr>
          <p:cNvPr id="4915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a:p>
            <a:pPr marL="0" lvl="1">
              <a:spcBef>
                <a:spcPct val="0"/>
              </a:spcBef>
            </a:pPr>
            <a:r>
              <a:rPr lang="en-US" smtClean="0"/>
              <a:t>arXiv was established in 1991 by Paul Ginsparg and has been managed by the Cornell University Library since 2001. </a:t>
            </a:r>
          </a:p>
          <a:p>
            <a:pPr marL="0" lvl="1">
              <a:spcBef>
                <a:spcPct val="0"/>
              </a:spcBef>
            </a:pPr>
            <a:endParaRPr lang="en-US" smtClean="0"/>
          </a:p>
          <a:p>
            <a:pPr marL="0" lvl="1">
              <a:spcBef>
                <a:spcPct val="0"/>
              </a:spcBef>
            </a:pPr>
            <a:r>
              <a:rPr lang="en-US" smtClean="0"/>
              <a:t>As of January 2013, arXiv included 814,000 e-prints. </a:t>
            </a:r>
          </a:p>
          <a:p>
            <a:pPr marL="0" lvl="1">
              <a:spcBef>
                <a:spcPct val="0"/>
              </a:spcBef>
            </a:pPr>
            <a:endParaRPr lang="en-US" smtClean="0"/>
          </a:p>
          <a:p>
            <a:pPr marL="0" lvl="1">
              <a:spcBef>
                <a:spcPct val="0"/>
              </a:spcBef>
            </a:pPr>
            <a:r>
              <a:rPr lang="en-US" smtClean="0"/>
              <a:t>In 2012 there were 84,603 new submissions and close to 50 million downloads from all over the world. </a:t>
            </a:r>
          </a:p>
          <a:p>
            <a:pPr marL="0" lvl="1">
              <a:spcBef>
                <a:spcPct val="0"/>
              </a:spcBef>
            </a:pPr>
            <a:endParaRPr lang="en-US" smtClean="0"/>
          </a:p>
          <a:p>
            <a:pPr marL="0" lvl="1">
              <a:spcBef>
                <a:spcPct val="0"/>
              </a:spcBef>
            </a:pPr>
            <a:r>
              <a:rPr lang="en-US" smtClean="0"/>
              <a:t>The total submission in 2011 was 76,587. This represents more than a 10% percent increase in submissions in one year. </a:t>
            </a:r>
          </a:p>
          <a:p>
            <a:pPr marL="0" lvl="1">
              <a:spcBef>
                <a:spcPct val="0"/>
              </a:spcBef>
            </a:pPr>
            <a:endParaRPr lang="en-US"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22BED6-95D6-46B5-B740-F5E4BEFCC553}" type="slidenum">
              <a:rPr lang="en-US"/>
              <a:pPr fontAlgn="base">
                <a:spcBef>
                  <a:spcPct val="0"/>
                </a:spcBef>
                <a:spcAft>
                  <a:spcPct val="0"/>
                </a:spcAft>
              </a:pPr>
              <a:t>2</a:t>
            </a:fld>
            <a:endParaRPr lang="en-US"/>
          </a:p>
        </p:txBody>
      </p:sp>
      <p:sp>
        <p:nvSpPr>
          <p:cNvPr id="24580"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Here are two graphs to illustrate how arXiv has been growing since 1991.  </a:t>
            </a:r>
          </a:p>
          <a:p>
            <a:pPr>
              <a:spcBef>
                <a:spcPct val="0"/>
              </a:spcBef>
            </a:pPr>
            <a:endParaRPr lang="en-US" smtClean="0"/>
          </a:p>
          <a:p>
            <a:pPr>
              <a:spcBef>
                <a:spcPct val="0"/>
              </a:spcBef>
            </a:pPr>
            <a:r>
              <a:rPr lang="en-US" smtClean="0"/>
              <a:t>The colors indicate different subject areas.  </a:t>
            </a:r>
          </a:p>
          <a:p>
            <a:pPr>
              <a:spcBef>
                <a:spcPct val="0"/>
              </a:spcBef>
            </a:pPr>
            <a:endParaRPr lang="en-US" smtClean="0"/>
          </a:p>
          <a:p>
            <a:pPr>
              <a:spcBef>
                <a:spcPct val="0"/>
              </a:spcBef>
            </a:pPr>
            <a:r>
              <a:rPr lang="en-US" smtClean="0"/>
              <a:t>The first one is growth by submission and you can see that it is still climbing. </a:t>
            </a:r>
          </a:p>
          <a:p>
            <a:pPr>
              <a:spcBef>
                <a:spcPct val="0"/>
              </a:spcBef>
            </a:pPr>
            <a:endParaRPr lang="en-US" smtClean="0"/>
          </a:p>
          <a:p>
            <a:pPr>
              <a:spcBef>
                <a:spcPct val="0"/>
              </a:spcBef>
            </a:pPr>
            <a:r>
              <a:rPr lang="en-US" smtClean="0"/>
              <a:t>The second one shows the submission rates by fraction.  </a:t>
            </a:r>
          </a:p>
          <a:p>
            <a:pPr>
              <a:spcBef>
                <a:spcPct val="0"/>
              </a:spcBef>
            </a:pPr>
            <a:endParaRPr lang="en-US" smtClean="0"/>
          </a:p>
          <a:p>
            <a:pPr>
              <a:spcBef>
                <a:spcPct val="0"/>
              </a:spcBef>
            </a:pPr>
            <a:r>
              <a:rPr lang="en-US" smtClean="0"/>
              <a:t>It illustrates how the arXiv community is growing and adding different fields, not limited to physics. </a:t>
            </a:r>
          </a:p>
          <a:p>
            <a:pPr>
              <a:spcBef>
                <a:spcPct val="0"/>
              </a:spcBef>
            </a:pPr>
            <a:endParaRPr lang="en-US" smtClean="0"/>
          </a:p>
          <a:p>
            <a:pPr>
              <a:spcBef>
                <a:spcPct val="0"/>
              </a:spcBef>
            </a:pPr>
            <a:r>
              <a:rPr lang="en-US" smtClean="0"/>
              <a:t>You will notice that high energy physics submissions have reached a steady growth rate whereas math and computer science domains are growing.</a:t>
            </a:r>
          </a:p>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80672F-7AC3-4CAA-905F-450059AB130D}" type="slidenum">
              <a:rPr lang="en-US"/>
              <a:pPr fontAlgn="base">
                <a:spcBef>
                  <a:spcPct val="0"/>
                </a:spcBef>
                <a:spcAft>
                  <a:spcPct val="0"/>
                </a:spcAft>
              </a:pPr>
              <a:t>3</a:t>
            </a:fld>
            <a:endParaRPr lang="en-US"/>
          </a:p>
        </p:txBody>
      </p:sp>
      <p:sp>
        <p:nvSpPr>
          <p:cNvPr id="26628"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xfrm>
            <a:off x="1223963" y="614363"/>
            <a:ext cx="4651375" cy="3489325"/>
          </a:xfrm>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Here are the 2012 submission rates for different subject domains.</a:t>
            </a:r>
          </a:p>
          <a:p>
            <a:pPr fontAlgn="auto">
              <a:spcBef>
                <a:spcPts val="0"/>
              </a:spcBef>
              <a:spcAft>
                <a:spcPts val="0"/>
              </a:spcAft>
              <a:defRPr/>
            </a:pPr>
            <a:endParaRPr lang="en-US" dirty="0"/>
          </a:p>
          <a:p>
            <a:pPr fontAlgn="auto">
              <a:spcBef>
                <a:spcPts val="0"/>
              </a:spcBef>
              <a:spcAft>
                <a:spcPts val="0"/>
              </a:spcAft>
              <a:defRPr/>
            </a:pPr>
            <a:r>
              <a:rPr lang="en-US" dirty="0" smtClean="0"/>
              <a:t>Top three fields are:</a:t>
            </a:r>
          </a:p>
          <a:p>
            <a:pPr fontAlgn="auto">
              <a:spcBef>
                <a:spcPts val="0"/>
              </a:spcBef>
              <a:spcAft>
                <a:spcPts val="0"/>
              </a:spcAft>
              <a:defRPr/>
            </a:pPr>
            <a:endParaRPr lang="en-US" dirty="0"/>
          </a:p>
          <a:p>
            <a:pPr marL="342900" indent="-342900" fontAlgn="auto">
              <a:spcBef>
                <a:spcPts val="0"/>
              </a:spcBef>
              <a:spcAft>
                <a:spcPts val="0"/>
              </a:spcAft>
              <a:buFont typeface="Arial" pitchFamily="34" charset="0"/>
              <a:buChar char="•"/>
              <a:defRPr/>
            </a:pPr>
            <a:r>
              <a:rPr lang="en-US" dirty="0"/>
              <a:t>Math (22565): 26.7%</a:t>
            </a:r>
          </a:p>
          <a:p>
            <a:pPr marL="342900" indent="-342900" fontAlgn="auto">
              <a:spcBef>
                <a:spcPts val="0"/>
              </a:spcBef>
              <a:spcAft>
                <a:spcPts val="0"/>
              </a:spcAft>
              <a:buFont typeface="Arial" pitchFamily="34" charset="0"/>
              <a:buChar char="•"/>
              <a:defRPr/>
            </a:pPr>
            <a:r>
              <a:rPr lang="en-US" dirty="0"/>
              <a:t>Condensed Matter (12184): 14.4%</a:t>
            </a:r>
          </a:p>
          <a:p>
            <a:pPr marL="342900" indent="-342900" fontAlgn="auto">
              <a:spcBef>
                <a:spcPts val="0"/>
              </a:spcBef>
              <a:spcAft>
                <a:spcPts val="0"/>
              </a:spcAft>
              <a:buFont typeface="Arial" pitchFamily="34" charset="0"/>
              <a:buChar char="•"/>
              <a:defRPr/>
            </a:pPr>
            <a:r>
              <a:rPr lang="en-US" dirty="0"/>
              <a:t>Astrophysics (12121): 14.3%</a:t>
            </a:r>
          </a:p>
          <a:p>
            <a:pPr fontAlgn="auto">
              <a:spcBef>
                <a:spcPts val="0"/>
              </a:spcBef>
              <a:spcAft>
                <a:spcPts val="0"/>
              </a:spcAft>
              <a:defRPr/>
            </a:pPr>
            <a:endParaRPr lang="en-US" dirty="0" smtClean="0"/>
          </a:p>
          <a:p>
            <a:pPr fontAlgn="auto">
              <a:spcBef>
                <a:spcPts val="0"/>
              </a:spcBef>
              <a:spcAft>
                <a:spcPts val="0"/>
              </a:spcAft>
              <a:defRPr/>
            </a:pPr>
            <a:endParaRPr lang="en-US" dirty="0"/>
          </a:p>
          <a:p>
            <a:pPr fontAlgn="auto">
              <a:spcBef>
                <a:spcPts val="0"/>
              </a:spcBef>
              <a:spcAft>
                <a:spcPts val="0"/>
              </a:spcAft>
              <a:defRPr/>
            </a:pPr>
            <a:endParaRPr lang="en-US" dirty="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14DE83-4EB1-40B7-913F-9AA38AC2AFBE}"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0" lvl="1">
              <a:spcBef>
                <a:spcPct val="0"/>
              </a:spcBef>
            </a:pPr>
            <a:r>
              <a:rPr lang="en-US" smtClean="0"/>
              <a:t>arXiv’s operating costs for 2013 are projected to be approximately $600,000, including six FTE staff, server maintenance, and networking. </a:t>
            </a:r>
          </a:p>
          <a:p>
            <a:pPr marL="0" lvl="1">
              <a:spcBef>
                <a:spcPct val="0"/>
              </a:spcBef>
            </a:pPr>
            <a:endParaRPr lang="en-US" smtClean="0"/>
          </a:p>
          <a:p>
            <a:pPr marL="0" lvl="1">
              <a:spcBef>
                <a:spcPct val="0"/>
              </a:spcBef>
            </a:pPr>
            <a:r>
              <a:rPr lang="en-US" smtClean="0"/>
              <a:t>First category, is staff expenses including management, programming, and user support. For instance, for 2013, we are estimating to spend $537,000 for staff salaries.</a:t>
            </a:r>
          </a:p>
          <a:p>
            <a:pPr marL="0" lvl="1">
              <a:spcBef>
                <a:spcPct val="0"/>
              </a:spcBef>
            </a:pPr>
            <a:r>
              <a:rPr lang="en-US" smtClean="0"/>
              <a:t/>
            </a:r>
            <a:br>
              <a:rPr lang="en-US" smtClean="0"/>
            </a:br>
            <a:r>
              <a:rPr lang="en-US" smtClean="0"/>
              <a:t>Second category, is other direct costs: The budget also include server and networking costs and other staff expenses such as training. For example, for 2013, we have budgeted $74,000 for this group of expenses.</a:t>
            </a:r>
          </a:p>
          <a:p>
            <a:pPr marL="0" lvl="1">
              <a:spcBef>
                <a:spcPct val="0"/>
              </a:spcBef>
            </a:pPr>
            <a:endParaRPr lang="en-US" smtClean="0"/>
          </a:p>
          <a:p>
            <a:pPr marL="0" lvl="1">
              <a:spcBef>
                <a:spcPct val="0"/>
              </a:spcBef>
            </a:pPr>
            <a:r>
              <a:rPr lang="en-US" smtClean="0"/>
              <a:t>Third category, indirect costs. We factor in that represent expenses such as facilities maintenance, administration, legal services, etc.  The indirect expenses for 2013 is $226,000.</a:t>
            </a:r>
          </a:p>
          <a:p>
            <a:pPr>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7B2491-EB71-45E6-B9A9-AD5949617092}" type="slidenum">
              <a:rPr lang="en-US"/>
              <a:pPr fontAlgn="base">
                <a:spcBef>
                  <a:spcPct val="0"/>
                </a:spcBef>
                <a:spcAft>
                  <a:spcPct val="0"/>
                </a:spcAft>
              </a:pPr>
              <a:t>5</a:t>
            </a:fld>
            <a:endParaRPr lang="en-US"/>
          </a:p>
        </p:txBody>
      </p:sp>
      <p:sp>
        <p:nvSpPr>
          <p:cNvPr id="3072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Here is an organizational chart for the arXiv team at Cornell: </a:t>
            </a:r>
          </a:p>
          <a:p>
            <a:pPr>
              <a:spcBef>
                <a:spcPct val="0"/>
              </a:spcBef>
            </a:pPr>
            <a:endParaRPr lang="en-US" smtClean="0"/>
          </a:p>
          <a:p>
            <a:pPr>
              <a:spcBef>
                <a:spcPct val="0"/>
              </a:spcBef>
            </a:pPr>
            <a:r>
              <a:rPr lang="en-US" smtClean="0"/>
              <a:t>As the program director, I report to the University Librarian and spend almost 20% of my time managing arXiv.</a:t>
            </a:r>
          </a:p>
          <a:p>
            <a:pPr>
              <a:spcBef>
                <a:spcPct val="0"/>
              </a:spcBef>
            </a:pPr>
            <a:endParaRPr lang="en-US" smtClean="0"/>
          </a:p>
          <a:p>
            <a:pPr>
              <a:spcBef>
                <a:spcPct val="0"/>
              </a:spcBef>
            </a:pPr>
            <a:r>
              <a:rPr lang="en-US" smtClean="0"/>
              <a:t>As the program director, my role is to oversee our team and facilitate collaboration. </a:t>
            </a:r>
          </a:p>
          <a:p>
            <a:pPr>
              <a:spcBef>
                <a:spcPct val="0"/>
              </a:spcBef>
            </a:pPr>
            <a:endParaRPr lang="en-US" smtClean="0"/>
          </a:p>
          <a:p>
            <a:pPr>
              <a:spcBef>
                <a:spcPct val="0"/>
              </a:spcBef>
            </a:pPr>
            <a:r>
              <a:rPr lang="en-US" smtClean="0"/>
              <a:t>Simeon Warner leads the IT team at 30% capacity.</a:t>
            </a:r>
          </a:p>
          <a:p>
            <a:pPr>
              <a:spcBef>
                <a:spcPct val="0"/>
              </a:spcBef>
            </a:pPr>
            <a:r>
              <a:rPr lang="en-US" smtClean="0"/>
              <a:t/>
            </a:r>
            <a:br>
              <a:rPr lang="en-US" smtClean="0"/>
            </a:br>
            <a:r>
              <a:rPr lang="en-US" smtClean="0"/>
              <a:t>Jaron Porciello manages the membership program at 10% capacity.</a:t>
            </a:r>
          </a:p>
          <a:p>
            <a:pPr>
              <a:spcBef>
                <a:spcPct val="0"/>
              </a:spcBef>
            </a:pPr>
            <a:endParaRPr lang="en-US" smtClean="0"/>
          </a:p>
          <a:p>
            <a:pPr>
              <a:spcBef>
                <a:spcPct val="0"/>
              </a:spcBef>
            </a:pPr>
            <a:r>
              <a:rPr lang="en-US" smtClean="0"/>
              <a:t>David Ruddy oversees the arXiv’s user support staff at 20% capacity.</a:t>
            </a:r>
          </a:p>
          <a:p>
            <a:pPr>
              <a:spcBef>
                <a:spcPct val="0"/>
              </a:spcBef>
            </a:pPr>
            <a:endParaRPr lang="en-US" smtClean="0"/>
          </a:p>
          <a:p>
            <a:pPr>
              <a:spcBef>
                <a:spcPct val="0"/>
              </a:spcBef>
            </a:pPr>
            <a:r>
              <a:rPr lang="en-US" smtClean="0"/>
              <a:t>You will notice that all the leads are working part-time on this project as they are involved in other library programs too. arXiv team is embedded in the general library program. For instance, David also oversees the user support and policy aspects of the library’s institutional repository, archival repository, and Euclid (math publishing project).</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840F17-4FA7-48C3-84DE-E832376F19E5}" type="slidenum">
              <a:rPr lang="en-US"/>
              <a:pPr fontAlgn="base">
                <a:spcBef>
                  <a:spcPct val="0"/>
                </a:spcBef>
                <a:spcAft>
                  <a:spcPct val="0"/>
                </a:spcAft>
              </a:pPr>
              <a:t>6</a:t>
            </a:fld>
            <a:endParaRPr lang="en-US"/>
          </a:p>
        </p:txBody>
      </p:sp>
      <p:sp>
        <p:nvSpPr>
          <p:cNvPr id="3277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After this brief description of arXiv, now I would like to talk about the arXiv sustainability initiative.</a:t>
            </a:r>
          </a:p>
          <a:p>
            <a:pPr>
              <a:spcBef>
                <a:spcPct val="0"/>
              </a:spcBef>
            </a:pPr>
            <a:endParaRPr lang="en-US" smtClean="0"/>
          </a:p>
          <a:p>
            <a:pPr>
              <a:spcBef>
                <a:spcPct val="0"/>
              </a:spcBef>
            </a:pPr>
            <a:r>
              <a:rPr lang="en-US" smtClean="0"/>
              <a:t>Scholars worldwide depend on the stable operation and continued development of arXiv.  </a:t>
            </a:r>
          </a:p>
          <a:p>
            <a:pPr>
              <a:spcBef>
                <a:spcPct val="0"/>
              </a:spcBef>
            </a:pPr>
            <a:endParaRPr lang="en-US" smtClean="0"/>
          </a:p>
          <a:p>
            <a:pPr>
              <a:spcBef>
                <a:spcPct val="0"/>
              </a:spcBef>
            </a:pPr>
            <a:r>
              <a:rPr lang="en-US" smtClean="0"/>
              <a:t>So arXiv’s sustainability strategy aims to reduce arXiv's dependence on Cornell, on a single institution. </a:t>
            </a:r>
          </a:p>
          <a:p>
            <a:pPr>
              <a:spcBef>
                <a:spcPct val="0"/>
              </a:spcBef>
            </a:pPr>
            <a:endParaRPr lang="en-US" smtClean="0"/>
          </a:p>
          <a:p>
            <a:pPr>
              <a:spcBef>
                <a:spcPct val="0"/>
              </a:spcBef>
            </a:pPr>
            <a:r>
              <a:rPr lang="en-US" smtClean="0"/>
              <a:t>The goal is to create a broad-based, community-supported resource. </a:t>
            </a:r>
          </a:p>
          <a:p>
            <a:pPr>
              <a:spcBef>
                <a:spcPct val="0"/>
              </a:spcBef>
            </a:pPr>
            <a:endParaRPr lang="en-US" smtClean="0"/>
          </a:p>
          <a:p>
            <a:pPr>
              <a:spcBef>
                <a:spcPct val="0"/>
              </a:spcBef>
            </a:pPr>
            <a:r>
              <a:rPr lang="en-US" smtClean="0"/>
              <a:t>Since January 2010, Cornell University Library (CUL) has undertaken an effort to establish a sustainability model for arXiv.  We are grateful for Jun Adachi’s active participation in the planning process.  </a:t>
            </a:r>
          </a:p>
          <a:p>
            <a:pPr>
              <a:spcBef>
                <a:spcPct val="0"/>
              </a:spcBef>
            </a:pPr>
            <a:endParaRPr lang="en-US" smtClean="0"/>
          </a:p>
          <a:p>
            <a:pPr>
              <a:spcBef>
                <a:spcPct val="0"/>
              </a:spcBef>
            </a:pPr>
            <a:r>
              <a:rPr lang="en-US" smtClean="0"/>
              <a:t>I would like to share with you the new sustainability model, which is the outcome of the 3-year planning efforts.</a:t>
            </a:r>
          </a:p>
          <a:p>
            <a:pPr>
              <a:spcBef>
                <a:spcPct val="0"/>
              </a:spcBef>
            </a:pPr>
            <a:endParaRPr lang="en-US"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EF18EB-B03D-45F4-AD38-383B74A98DA4}" type="slidenum">
              <a:rPr lang="en-US"/>
              <a:pPr fontAlgn="base">
                <a:spcBef>
                  <a:spcPct val="0"/>
                </a:spcBef>
                <a:spcAft>
                  <a:spcPct val="0"/>
                </a:spcAft>
              </a:pPr>
              <a:t>7</a:t>
            </a:fld>
            <a:endParaRPr lang="en-US"/>
          </a:p>
        </p:txBody>
      </p:sp>
      <p:sp>
        <p:nvSpPr>
          <p:cNvPr id="34820"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We developed a membership model to engage libraries and research laboratories worldwide that represent arXiv's heaviest institutional users in arXiv's support and governance.</a:t>
            </a:r>
          </a:p>
          <a:p>
            <a:pPr>
              <a:spcBef>
                <a:spcPct val="0"/>
              </a:spcBef>
            </a:pPr>
            <a:endParaRPr lang="en-US" smtClean="0"/>
          </a:p>
          <a:p>
            <a:pPr>
              <a:spcBef>
                <a:spcPct val="0"/>
              </a:spcBef>
            </a:pPr>
            <a:r>
              <a:rPr lang="en-US" smtClean="0"/>
              <a:t>We ask each member institution pledges a five-year initial funding commitment to support arXiv. This is not a legally binding obligation. It is only a good faith statement to support arXiv.</a:t>
            </a:r>
          </a:p>
          <a:p>
            <a:pPr>
              <a:spcBef>
                <a:spcPct val="0"/>
              </a:spcBef>
            </a:pPr>
            <a:r>
              <a:rPr lang="en-US" smtClean="0"/>
              <a:t> </a:t>
            </a:r>
          </a:p>
        </p:txBody>
      </p:sp>
      <p:sp>
        <p:nvSpPr>
          <p:cNvPr id="36867"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
        <p:nvSpPr>
          <p:cNvPr id="36868"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AD0DD0-8BF4-4A16-A73A-B4107DEB946A}"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a:t>The business </a:t>
            </a:r>
            <a:r>
              <a:rPr lang="en-US" dirty="0" smtClean="0"/>
              <a:t>model for 2013-2017 </a:t>
            </a:r>
            <a:r>
              <a:rPr lang="en-US" dirty="0"/>
              <a:t>is composed of four sources of revenue: </a:t>
            </a:r>
            <a:endParaRPr lang="en-US" dirty="0" smtClean="0"/>
          </a:p>
          <a:p>
            <a:pPr fontAlgn="auto">
              <a:spcBef>
                <a:spcPts val="0"/>
              </a:spcBef>
              <a:spcAft>
                <a:spcPts val="0"/>
              </a:spcAft>
              <a:defRPr/>
            </a:pPr>
            <a:endParaRPr lang="en-US" dirty="0" smtClean="0"/>
          </a:p>
          <a:p>
            <a:pPr marL="171450" indent="-171450" fontAlgn="auto">
              <a:spcBef>
                <a:spcPts val="0"/>
              </a:spcBef>
              <a:spcAft>
                <a:spcPts val="0"/>
              </a:spcAft>
              <a:buFont typeface="Arial" pitchFamily="34" charset="0"/>
              <a:buChar char="•"/>
              <a:defRPr/>
            </a:pPr>
            <a:r>
              <a:rPr lang="en-US" dirty="0" smtClean="0"/>
              <a:t>Cornell’s </a:t>
            </a:r>
            <a:r>
              <a:rPr lang="en-US" dirty="0"/>
              <a:t>annual funding of $75,000 per year and indirect expenses (represents 37% of direct expenses</a:t>
            </a:r>
            <a:r>
              <a:rPr lang="en-US" dirty="0" smtClean="0"/>
              <a:t>)</a:t>
            </a:r>
          </a:p>
          <a:p>
            <a:pPr marL="171450" indent="-171450" fontAlgn="auto">
              <a:spcBef>
                <a:spcPts val="0"/>
              </a:spcBef>
              <a:spcAft>
                <a:spcPts val="0"/>
              </a:spcAft>
              <a:buFont typeface="Arial" pitchFamily="34" charset="0"/>
              <a:buChar char="•"/>
              <a:defRPr/>
            </a:pPr>
            <a:endParaRPr lang="en-US" dirty="0"/>
          </a:p>
          <a:p>
            <a:pPr marL="171450" indent="-171450" fontAlgn="auto">
              <a:spcBef>
                <a:spcPts val="0"/>
              </a:spcBef>
              <a:spcAft>
                <a:spcPts val="0"/>
              </a:spcAft>
              <a:buFont typeface="Arial" pitchFamily="34" charset="0"/>
              <a:buChar char="•"/>
              <a:defRPr/>
            </a:pPr>
            <a:r>
              <a:rPr lang="en-US" dirty="0" smtClean="0"/>
              <a:t>$</a:t>
            </a:r>
            <a:r>
              <a:rPr lang="en-US" dirty="0"/>
              <a:t>50,000 per year gift from the Simons </a:t>
            </a:r>
            <a:r>
              <a:rPr lang="en-US" dirty="0" smtClean="0"/>
              <a:t>Foundation, which is a non-for-profit scientific organization</a:t>
            </a:r>
          </a:p>
          <a:p>
            <a:pPr marL="171450" indent="-171450" fontAlgn="auto">
              <a:spcBef>
                <a:spcPts val="0"/>
              </a:spcBef>
              <a:spcAft>
                <a:spcPts val="0"/>
              </a:spcAft>
              <a:buFont typeface="Arial" pitchFamily="34" charset="0"/>
              <a:buChar char="•"/>
              <a:defRPr/>
            </a:pPr>
            <a:endParaRPr lang="en-US" dirty="0"/>
          </a:p>
          <a:p>
            <a:pPr marL="171450" indent="-171450" fontAlgn="auto">
              <a:spcBef>
                <a:spcPts val="0"/>
              </a:spcBef>
              <a:spcAft>
                <a:spcPts val="0"/>
              </a:spcAft>
              <a:buFont typeface="Arial" pitchFamily="34" charset="0"/>
              <a:buChar char="•"/>
              <a:defRPr/>
            </a:pPr>
            <a:r>
              <a:rPr lang="en-US" dirty="0" smtClean="0"/>
              <a:t>annual </a:t>
            </a:r>
            <a:r>
              <a:rPr lang="en-US" dirty="0"/>
              <a:t>fee income from the member institutions - Based on institutional usage ranking, the annual fees are set in four tiers within the $1,500-3,000 range. </a:t>
            </a:r>
          </a:p>
          <a:p>
            <a:pPr marL="171450" indent="-171450" fontAlgn="auto">
              <a:spcBef>
                <a:spcPts val="0"/>
              </a:spcBef>
              <a:spcAft>
                <a:spcPts val="0"/>
              </a:spcAft>
              <a:buFont typeface="Arial" pitchFamily="34" charset="0"/>
              <a:buChar char="•"/>
              <a:defRPr/>
            </a:pPr>
            <a:endParaRPr lang="en-US" dirty="0" smtClean="0"/>
          </a:p>
          <a:p>
            <a:pPr marL="171450" indent="-171450" fontAlgn="auto">
              <a:spcBef>
                <a:spcPts val="0"/>
              </a:spcBef>
              <a:spcAft>
                <a:spcPts val="0"/>
              </a:spcAft>
              <a:buFont typeface="Arial" pitchFamily="34" charset="0"/>
              <a:buChar char="•"/>
              <a:defRPr/>
            </a:pPr>
            <a:r>
              <a:rPr lang="en-US" dirty="0" smtClean="0"/>
              <a:t>In addition, $300,000 </a:t>
            </a:r>
            <a:r>
              <a:rPr lang="en-US" dirty="0"/>
              <a:t>per year challenge grant from the Simons Foundation based on the revenues generated through membership </a:t>
            </a:r>
            <a:r>
              <a:rPr lang="en-US" dirty="0" smtClean="0"/>
              <a:t>payments</a:t>
            </a:r>
          </a:p>
          <a:p>
            <a:pPr fontAlgn="auto">
              <a:spcBef>
                <a:spcPts val="0"/>
              </a:spcBef>
              <a:spcAft>
                <a:spcPts val="0"/>
              </a:spcAft>
              <a:defRPr/>
            </a:pPr>
            <a:endParaRPr lang="en-US" dirty="0"/>
          </a:p>
          <a:p>
            <a:pPr fontAlgn="auto">
              <a:spcBef>
                <a:spcPts val="0"/>
              </a:spcBef>
              <a:spcAft>
                <a:spcPts val="0"/>
              </a:spcAft>
              <a:defRPr/>
            </a:pPr>
            <a:r>
              <a:rPr lang="en-US" dirty="0" smtClean="0"/>
              <a:t>The </a:t>
            </a:r>
            <a:r>
              <a:rPr lang="en-US" dirty="0"/>
              <a:t>substantial gift from the Simons Foundation aims to encourage long-term community support by lowering arXiv membership </a:t>
            </a:r>
            <a:r>
              <a:rPr lang="en-US" dirty="0" smtClean="0"/>
              <a:t>fees.  We want to make </a:t>
            </a:r>
            <a:r>
              <a:rPr lang="en-US" dirty="0"/>
              <a:t>participation affordable to a broad range of institutions. </a:t>
            </a:r>
            <a:endParaRPr lang="en-US" dirty="0" smtClean="0"/>
          </a:p>
          <a:p>
            <a:pPr fontAlgn="auto">
              <a:spcBef>
                <a:spcPts val="0"/>
              </a:spcBef>
              <a:spcAft>
                <a:spcPts val="0"/>
              </a:spcAft>
              <a:defRPr/>
            </a:pPr>
            <a:endParaRPr lang="en-US" dirty="0"/>
          </a:p>
          <a:p>
            <a:pPr fontAlgn="auto">
              <a:spcBef>
                <a:spcPts val="0"/>
              </a:spcBef>
              <a:spcAft>
                <a:spcPts val="0"/>
              </a:spcAft>
              <a:defRPr/>
            </a:pPr>
            <a:endParaRPr lang="en-US" dirty="0" smtClean="0"/>
          </a:p>
          <a:p>
            <a:pPr fontAlgn="auto">
              <a:spcBef>
                <a:spcPts val="0"/>
              </a:spcBef>
              <a:spcAft>
                <a:spcPts val="0"/>
              </a:spcAft>
              <a:defRPr/>
            </a:pPr>
            <a:endParaRPr lang="en-US" dirty="0"/>
          </a:p>
          <a:p>
            <a:pPr fontAlgn="auto">
              <a:spcBef>
                <a:spcPts val="0"/>
              </a:spcBef>
              <a:spcAft>
                <a:spcPts val="0"/>
              </a:spcAft>
              <a:defRPr/>
            </a:pPr>
            <a:endParaRPr lang="en-US" dirty="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62402E-EF15-4CA0-8E09-BEFC01556F91}" type="slidenum">
              <a:rPr lang="en-US"/>
              <a:pPr fontAlgn="base">
                <a:spcBef>
                  <a:spcPct val="0"/>
                </a:spcBef>
                <a:spcAft>
                  <a:spcPct val="0"/>
                </a:spcAft>
              </a:pPr>
              <a:t>9</a:t>
            </a:fld>
            <a:endParaRPr lang="en-US"/>
          </a:p>
        </p:txBody>
      </p:sp>
      <p:sp>
        <p:nvSpPr>
          <p:cNvPr id="3891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Cornell University Library, 2013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0149042-2BBB-485F-8049-C2C2495D4324}" type="datetime1">
              <a:rPr lang="en-US"/>
              <a:pPr>
                <a:defRPr/>
              </a:pPr>
              <a:t>2/25/2013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9D8BDE-A94C-44F5-BA88-43ACDC1F55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5214BA-D428-4379-8666-C973F6A4492B}" type="datetime1">
              <a:rPr lang="en-US"/>
              <a:pPr>
                <a:defRPr/>
              </a:pPr>
              <a:t>2/25/2013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6D85A7-B952-491D-8FA3-4D8FA8FDD1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D2D35D0-5087-4D5A-809D-A837B0A0F225}" type="datetime1">
              <a:rPr lang="en-US"/>
              <a:pPr>
                <a:defRPr/>
              </a:pPr>
              <a:t>2/25/2013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2F8350-A436-497D-A22F-809E02C2D00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3799ED-12FD-46E1-888F-E8A2F5C1F1E0}" type="datetime1">
              <a:rPr lang="en-US"/>
              <a:pPr>
                <a:defRPr/>
              </a:pPr>
              <a:t>2/25/2013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DFEAE3-1FCA-4BCC-A08D-7359EBE191B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99E9B2-F5AC-4FB8-95F2-4B06FFFD9A0A}" type="datetime1">
              <a:rPr lang="en-US"/>
              <a:pPr>
                <a:defRPr/>
              </a:pPr>
              <a:t>2/25/2013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39336E-C41F-4209-8F16-DE864325090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2720F52-5CF9-423C-B55C-1360DC22C3D0}" type="datetime1">
              <a:rPr lang="en-US"/>
              <a:pPr>
                <a:defRPr/>
              </a:pPr>
              <a:t>2/25/2013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F91B14-EEFC-42B0-B74A-E2CBACAB51B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E069DBE-45F5-4DD0-B738-FB421A9FD4E5}" type="datetime1">
              <a:rPr lang="en-US"/>
              <a:pPr>
                <a:defRPr/>
              </a:pPr>
              <a:t>2/25/2013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81D9D19-89D9-4317-846A-729476D6B20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1F54313-84C0-4A49-A1CB-63B8A7B1853C}" type="datetime1">
              <a:rPr lang="en-US"/>
              <a:pPr>
                <a:defRPr/>
              </a:pPr>
              <a:t>2/25/2013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27A7A8F-F004-421A-9412-4E78B63D8B8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850D44-B9E8-49E4-86E7-2250ACBDAA4D}" type="datetime1">
              <a:rPr lang="en-US"/>
              <a:pPr>
                <a:defRPr/>
              </a:pPr>
              <a:t>2/25/2013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EEB1815-9FD1-4EC2-AC03-A4ADFEAFDA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D2D8C9-4B57-400C-8F75-F171E6E63250}" type="datetime1">
              <a:rPr lang="en-US"/>
              <a:pPr>
                <a:defRPr/>
              </a:pPr>
              <a:t>2/25/2013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29C66B-C6A4-483E-8F14-E290F2C7405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C805E3-8BF9-4AED-A4E9-86E2C56ACBA0}" type="datetime1">
              <a:rPr lang="en-US"/>
              <a:pPr>
                <a:defRPr/>
              </a:pPr>
              <a:t>2/25/2013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44716D-E846-478E-AB28-E375B16C6B0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8117A5E-ABB0-46D6-95F6-2AE8B24D6609}" type="datetime1">
              <a:rPr lang="en-US"/>
              <a:pPr>
                <a:defRPr/>
              </a:pPr>
              <a:t>2/25/2013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1676A41-C52E-4D8C-A8B6-358B437B3A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s://confluence.cornell.edu/display/culpublic/2013+arXiv+Roadma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hyperlink" Target="http://arxiv.org/help/support"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828800"/>
            <a:ext cx="7772400" cy="1470025"/>
          </a:xfrm>
        </p:spPr>
        <p:txBody>
          <a:bodyPr rtlCol="0">
            <a:normAutofit fontScale="90000"/>
          </a:bodyPr>
          <a:lstStyle/>
          <a:p>
            <a:pPr fontAlgn="auto">
              <a:spcAft>
                <a:spcPts val="0"/>
              </a:spcAft>
              <a:defRPr/>
            </a:pPr>
            <a:r>
              <a:rPr lang="en-US" dirty="0" smtClean="0"/>
              <a:t>arXiv Member Advisory Board</a:t>
            </a:r>
            <a:br>
              <a:rPr lang="en-US" dirty="0" smtClean="0"/>
            </a:br>
            <a:r>
              <a:rPr lang="en-US" dirty="0" smtClean="0"/>
              <a:t>Introductory Meeting</a:t>
            </a:r>
            <a:r>
              <a:rPr lang="en-US" dirty="0"/>
              <a:t/>
            </a:r>
            <a:br>
              <a:rPr lang="en-US" dirty="0"/>
            </a:br>
            <a:r>
              <a:rPr lang="en-US" dirty="0" smtClean="0"/>
              <a:t/>
            </a:r>
            <a:br>
              <a:rPr lang="en-US" dirty="0" smtClean="0"/>
            </a:br>
            <a:r>
              <a:rPr lang="en-US" dirty="0"/>
              <a:t/>
            </a:r>
            <a:br>
              <a:rPr lang="en-US" dirty="0"/>
            </a:br>
            <a:endParaRPr lang="en-US" sz="3600" dirty="0"/>
          </a:p>
        </p:txBody>
      </p:sp>
      <p:sp>
        <p:nvSpPr>
          <p:cNvPr id="3" name="Subtitle 2"/>
          <p:cNvSpPr>
            <a:spLocks noGrp="1"/>
          </p:cNvSpPr>
          <p:nvPr>
            <p:ph type="subTitle" idx="1"/>
          </p:nvPr>
        </p:nvSpPr>
        <p:spPr>
          <a:xfrm>
            <a:off x="1230313" y="3048000"/>
            <a:ext cx="6629400" cy="2057400"/>
          </a:xfrm>
        </p:spPr>
        <p:txBody>
          <a:bodyPr rtlCol="0">
            <a:normAutofit fontScale="25000" lnSpcReduction="20000"/>
          </a:bodyPr>
          <a:lstStyle/>
          <a:p>
            <a:pPr fontAlgn="auto">
              <a:spcAft>
                <a:spcPts val="0"/>
              </a:spcAft>
              <a:buFont typeface="Arial" pitchFamily="34" charset="0"/>
              <a:buNone/>
              <a:defRPr/>
            </a:pPr>
            <a:endParaRPr lang="en-US" dirty="0"/>
          </a:p>
          <a:p>
            <a:pPr fontAlgn="auto">
              <a:spcAft>
                <a:spcPts val="0"/>
              </a:spcAft>
              <a:buFont typeface="Arial" pitchFamily="34" charset="0"/>
              <a:buNone/>
              <a:defRPr/>
            </a:pPr>
            <a:r>
              <a:rPr lang="en-US" sz="8000" dirty="0" smtClean="0">
                <a:solidFill>
                  <a:schemeClr val="tx1"/>
                </a:solidFill>
              </a:rPr>
              <a:t>March 2013</a:t>
            </a:r>
            <a:endParaRPr lang="en-US" sz="8000" dirty="0">
              <a:solidFill>
                <a:schemeClr val="tx1"/>
              </a:solidFill>
            </a:endParaRPr>
          </a:p>
          <a:p>
            <a:pPr fontAlgn="auto">
              <a:spcAft>
                <a:spcPts val="0"/>
              </a:spcAft>
              <a:buFont typeface="Arial" pitchFamily="34" charset="0"/>
              <a:buNone/>
              <a:defRPr/>
            </a:pPr>
            <a:endParaRPr lang="en-US" sz="6200" dirty="0" smtClean="0">
              <a:solidFill>
                <a:schemeClr val="tx1"/>
              </a:solidFill>
            </a:endParaRPr>
          </a:p>
          <a:p>
            <a:pPr fontAlgn="auto">
              <a:spcAft>
                <a:spcPts val="0"/>
              </a:spcAft>
              <a:buFont typeface="Arial" pitchFamily="34" charset="0"/>
              <a:buNone/>
              <a:defRPr/>
            </a:pPr>
            <a:endParaRPr lang="en-US" sz="6200" dirty="0">
              <a:solidFill>
                <a:schemeClr val="tx1"/>
              </a:solidFill>
            </a:endParaRPr>
          </a:p>
          <a:p>
            <a:pPr fontAlgn="auto">
              <a:spcAft>
                <a:spcPts val="0"/>
              </a:spcAft>
              <a:buFont typeface="Arial" pitchFamily="34" charset="0"/>
              <a:buNone/>
              <a:defRPr/>
            </a:pPr>
            <a:endParaRPr lang="en-US" sz="6200" dirty="0" smtClean="0">
              <a:solidFill>
                <a:schemeClr val="tx1"/>
              </a:solidFill>
            </a:endParaRPr>
          </a:p>
          <a:p>
            <a:pPr fontAlgn="auto">
              <a:spcAft>
                <a:spcPts val="0"/>
              </a:spcAft>
              <a:buFont typeface="Arial" pitchFamily="34" charset="0"/>
              <a:buNone/>
              <a:defRPr/>
            </a:pPr>
            <a:endParaRPr lang="en-US" sz="6200" dirty="0" smtClean="0">
              <a:solidFill>
                <a:schemeClr val="tx1"/>
              </a:solidFill>
            </a:endParaRPr>
          </a:p>
          <a:p>
            <a:pPr fontAlgn="auto">
              <a:spcAft>
                <a:spcPts val="0"/>
              </a:spcAft>
              <a:buFont typeface="Arial" pitchFamily="34" charset="0"/>
              <a:buNone/>
              <a:defRPr/>
            </a:pPr>
            <a:r>
              <a:rPr lang="en-US" sz="8000" dirty="0" smtClean="0">
                <a:solidFill>
                  <a:schemeClr val="tx1"/>
                </a:solidFill>
              </a:rPr>
              <a:t>Oya Y. Rieger</a:t>
            </a:r>
          </a:p>
          <a:p>
            <a:pPr fontAlgn="auto">
              <a:spcAft>
                <a:spcPts val="0"/>
              </a:spcAft>
              <a:buFont typeface="Arial" pitchFamily="34" charset="0"/>
              <a:buNone/>
              <a:defRPr/>
            </a:pPr>
            <a:r>
              <a:rPr lang="en-US" sz="8000" dirty="0" smtClean="0">
                <a:solidFill>
                  <a:schemeClr val="tx1"/>
                </a:solidFill>
              </a:rPr>
              <a:t>rieger@cornell.edu</a:t>
            </a:r>
            <a:endParaRPr lang="en-US" sz="8000" dirty="0">
              <a:solidFill>
                <a:schemeClr val="tx1"/>
              </a:solidFill>
            </a:endParaRPr>
          </a:p>
        </p:txBody>
      </p:sp>
      <p:sp>
        <p:nvSpPr>
          <p:cNvPr id="4" name="Slide Number Placeholder 3"/>
          <p:cNvSpPr>
            <a:spLocks noGrp="1"/>
          </p:cNvSpPr>
          <p:nvPr>
            <p:ph type="sldNum" sz="quarter" idx="12"/>
          </p:nvPr>
        </p:nvSpPr>
        <p:spPr/>
        <p:txBody>
          <a:bodyPr/>
          <a:lstStyle/>
          <a:p>
            <a:pPr>
              <a:defRPr/>
            </a:pPr>
            <a:fld id="{F0202A0E-136A-46CD-B406-BA4386D93E42}" type="slidenum">
              <a:rPr lang="en-US"/>
              <a:pPr>
                <a:defRPr/>
              </a:pPr>
              <a:t>1</a:t>
            </a:fld>
            <a:endParaRPr lang="en-US"/>
          </a:p>
        </p:txBody>
      </p:sp>
      <p:pic>
        <p:nvPicPr>
          <p:cNvPr id="15364" name="Picture 3"/>
          <p:cNvPicPr>
            <a:picLocks noChangeAspect="1" noChangeArrowheads="1"/>
          </p:cNvPicPr>
          <p:nvPr/>
        </p:nvPicPr>
        <p:blipFill>
          <a:blip r:embed="rId3"/>
          <a:srcRect b="75806"/>
          <a:stretch>
            <a:fillRect/>
          </a:stretch>
        </p:blipFill>
        <p:spPr bwMode="auto">
          <a:xfrm>
            <a:off x="-26988" y="5268913"/>
            <a:ext cx="9144001" cy="1589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Number Placeholder 3"/>
          <p:cNvSpPr>
            <a:spLocks noGrp="1"/>
          </p:cNvSpPr>
          <p:nvPr>
            <p:ph type="sldNum" sz="quarter" idx="12"/>
          </p:nvPr>
        </p:nvSpPr>
        <p:spPr bwMode="auto">
          <a:xfrm>
            <a:off x="6580188" y="6326188"/>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8418BE2-254F-408D-B366-FD4FB69575AE}" type="slidenum">
              <a:rPr lang="en-US">
                <a:solidFill>
                  <a:schemeClr val="tx1"/>
                </a:solidFill>
              </a:rPr>
              <a:pPr fontAlgn="base">
                <a:spcBef>
                  <a:spcPct val="0"/>
                </a:spcBef>
                <a:spcAft>
                  <a:spcPct val="0"/>
                </a:spcAft>
              </a:pPr>
              <a:t>10</a:t>
            </a:fld>
            <a:endParaRPr lang="en-US">
              <a:solidFill>
                <a:schemeClr val="tx1"/>
              </a:solidFill>
            </a:endParaRPr>
          </a:p>
        </p:txBody>
      </p:sp>
      <p:graphicFrame>
        <p:nvGraphicFramePr>
          <p:cNvPr id="6" name="Chart 5"/>
          <p:cNvGraphicFramePr>
            <a:graphicFrameLocks/>
          </p:cNvGraphicFramePr>
          <p:nvPr/>
        </p:nvGraphicFramePr>
        <p:xfrm>
          <a:off x="267779" y="685800"/>
          <a:ext cx="8876221" cy="6781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4159248052"/>
              </p:ext>
            </p:extLst>
          </p:nvPr>
        </p:nvGraphicFramePr>
        <p:xfrm>
          <a:off x="258520" y="6866"/>
          <a:ext cx="8881583" cy="6857999"/>
        </p:xfrm>
        <a:graphic>
          <a:graphicData uri="http://schemas.openxmlformats.org/drawingml/2006/chart">
            <c:chart xmlns:c="http://schemas.openxmlformats.org/drawingml/2006/chart" xmlns:r="http://schemas.openxmlformats.org/officeDocument/2006/relationships" r:id="rId4"/>
          </a:graphicData>
        </a:graphic>
      </p:graphicFrame>
      <p:sp>
        <p:nvSpPr>
          <p:cNvPr id="5" name="Oval Callout 4"/>
          <p:cNvSpPr/>
          <p:nvPr/>
        </p:nvSpPr>
        <p:spPr>
          <a:xfrm>
            <a:off x="457200" y="5410200"/>
            <a:ext cx="2057400" cy="1143000"/>
          </a:xfrm>
          <a:prstGeom prst="wedgeEllipseCallout">
            <a:avLst>
              <a:gd name="adj1" fmla="val 46362"/>
              <a:gd name="adj2" fmla="val -65292"/>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037531472"/>
              </p:ext>
            </p:extLst>
          </p:nvPr>
        </p:nvGraphicFramePr>
        <p:xfrm>
          <a:off x="228600" y="85725"/>
          <a:ext cx="8153400" cy="6781800"/>
        </p:xfrm>
        <a:graphic>
          <a:graphicData uri="http://schemas.openxmlformats.org/drawingml/2006/chart">
            <c:chart xmlns:c="http://schemas.openxmlformats.org/drawingml/2006/chart" xmlns:r="http://schemas.openxmlformats.org/officeDocument/2006/relationships" r:id="rId3"/>
          </a:graphicData>
        </a:graphic>
      </p:graphicFrame>
      <p:sp>
        <p:nvSpPr>
          <p:cNvPr id="41986" name="TextBox 1"/>
          <p:cNvSpPr txBox="1">
            <a:spLocks noChangeArrowheads="1"/>
          </p:cNvSpPr>
          <p:nvPr/>
        </p:nvSpPr>
        <p:spPr bwMode="auto">
          <a:xfrm>
            <a:off x="6705600" y="123825"/>
            <a:ext cx="2130425" cy="1570038"/>
          </a:xfrm>
          <a:prstGeom prst="rect">
            <a:avLst/>
          </a:prstGeom>
          <a:noFill/>
          <a:ln w="9525">
            <a:noFill/>
            <a:miter lim="800000"/>
            <a:headEnd/>
            <a:tailEnd/>
          </a:ln>
        </p:spPr>
        <p:txBody>
          <a:bodyPr wrap="none">
            <a:spAutoFit/>
          </a:bodyPr>
          <a:lstStyle/>
          <a:p>
            <a:pPr algn="ctr"/>
            <a:r>
              <a:rPr lang="en-US" sz="2400" b="1">
                <a:solidFill>
                  <a:srgbClr val="C00000"/>
                </a:solidFill>
                <a:latin typeface="Calibri" pitchFamily="34" charset="0"/>
              </a:rPr>
              <a:t>2013</a:t>
            </a:r>
          </a:p>
          <a:p>
            <a:pPr algn="ctr"/>
            <a:r>
              <a:rPr lang="en-US" sz="2400" b="1">
                <a:solidFill>
                  <a:srgbClr val="C00000"/>
                </a:solidFill>
                <a:latin typeface="Calibri" pitchFamily="34" charset="0"/>
              </a:rPr>
              <a:t>Distribution of </a:t>
            </a:r>
          </a:p>
          <a:p>
            <a:pPr algn="ctr"/>
            <a:r>
              <a:rPr lang="en-US" sz="2400" b="1">
                <a:solidFill>
                  <a:srgbClr val="C00000"/>
                </a:solidFill>
                <a:latin typeface="Calibri" pitchFamily="34" charset="0"/>
              </a:rPr>
              <a:t>arXiv Members</a:t>
            </a:r>
          </a:p>
          <a:p>
            <a:pPr algn="ctr"/>
            <a:r>
              <a:rPr lang="en-US" sz="2400" b="1">
                <a:solidFill>
                  <a:srgbClr val="C00000"/>
                </a:solidFill>
                <a:latin typeface="Calibri" pitchFamily="34" charset="0"/>
              </a:rPr>
              <a:t>5-Year Pledges</a:t>
            </a:r>
          </a:p>
        </p:txBody>
      </p:sp>
      <p:sp>
        <p:nvSpPr>
          <p:cNvPr id="41987" name="TextBox 2"/>
          <p:cNvSpPr txBox="1">
            <a:spLocks noChangeArrowheads="1"/>
          </p:cNvSpPr>
          <p:nvPr/>
        </p:nvSpPr>
        <p:spPr bwMode="auto">
          <a:xfrm>
            <a:off x="5245100" y="5657850"/>
            <a:ext cx="3857625" cy="1187450"/>
          </a:xfrm>
          <a:prstGeom prst="rect">
            <a:avLst/>
          </a:prstGeom>
          <a:noFill/>
          <a:ln w="9525">
            <a:noFill/>
            <a:miter lim="800000"/>
            <a:headEnd/>
            <a:tailEnd/>
          </a:ln>
        </p:spPr>
        <p:txBody>
          <a:bodyPr wrap="none">
            <a:spAutoFit/>
          </a:bodyPr>
          <a:lstStyle/>
          <a:p>
            <a:pPr algn="ctr"/>
            <a:r>
              <a:rPr lang="en-US" sz="2400">
                <a:latin typeface="Calibri" pitchFamily="34" charset="0"/>
              </a:rPr>
              <a:t>134 members </a:t>
            </a:r>
          </a:p>
          <a:p>
            <a:pPr algn="ctr"/>
            <a:r>
              <a:rPr lang="en-US" sz="2400">
                <a:latin typeface="Calibri" pitchFamily="34" charset="0"/>
              </a:rPr>
              <a:t>21 countries</a:t>
            </a:r>
          </a:p>
          <a:p>
            <a:pPr algn="ctr"/>
            <a:r>
              <a:rPr lang="en-US" sz="2400">
                <a:latin typeface="Calibri" pitchFamily="34" charset="0"/>
              </a:rPr>
              <a:t>$307,500 in membership fees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rc 24"/>
          <p:cNvSpPr/>
          <p:nvPr/>
        </p:nvSpPr>
        <p:spPr>
          <a:xfrm>
            <a:off x="1524000" y="76200"/>
            <a:ext cx="5880100" cy="3895725"/>
          </a:xfrm>
          <a:prstGeom prst="arc">
            <a:avLst>
              <a:gd name="adj1" fmla="val 51946"/>
              <a:gd name="adj2" fmla="val 0"/>
            </a:avLst>
          </a:prstGeom>
          <a:ln w="254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schemeClr val="tx2">
                  <a:lumMod val="75000"/>
                </a:schemeClr>
              </a:solidFill>
            </a:endParaRPr>
          </a:p>
        </p:txBody>
      </p:sp>
      <p:sp>
        <p:nvSpPr>
          <p:cNvPr id="10" name="Rounded Rectangle 9"/>
          <p:cNvSpPr/>
          <p:nvPr/>
        </p:nvSpPr>
        <p:spPr>
          <a:xfrm>
            <a:off x="5514975" y="3489325"/>
            <a:ext cx="2601913" cy="795338"/>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b="1" dirty="0">
                <a:solidFill>
                  <a:schemeClr val="bg1"/>
                </a:solidFill>
                <a:effectLst>
                  <a:outerShdw blurRad="38100" dist="38100" dir="2700000" algn="tl">
                    <a:srgbClr val="000000">
                      <a:alpha val="43137"/>
                    </a:srgbClr>
                  </a:outerShdw>
                </a:effectLst>
              </a:rPr>
              <a:t>Member Advisory </a:t>
            </a:r>
          </a:p>
          <a:p>
            <a:pPr algn="ctr" fontAlgn="auto">
              <a:spcBef>
                <a:spcPts val="0"/>
              </a:spcBef>
              <a:spcAft>
                <a:spcPts val="0"/>
              </a:spcAft>
              <a:defRPr/>
            </a:pPr>
            <a:r>
              <a:rPr lang="en-US" sz="2400" b="1" dirty="0">
                <a:solidFill>
                  <a:schemeClr val="bg1"/>
                </a:solidFill>
                <a:effectLst>
                  <a:outerShdw blurRad="38100" dist="38100" dir="2700000" algn="tl">
                    <a:srgbClr val="000000">
                      <a:alpha val="43137"/>
                    </a:srgbClr>
                  </a:outerShdw>
                </a:effectLst>
              </a:rPr>
              <a:t>Board</a:t>
            </a:r>
          </a:p>
        </p:txBody>
      </p:sp>
      <p:grpSp>
        <p:nvGrpSpPr>
          <p:cNvPr id="44035" name="Group 21"/>
          <p:cNvGrpSpPr>
            <a:grpSpLocks/>
          </p:cNvGrpSpPr>
          <p:nvPr/>
        </p:nvGrpSpPr>
        <p:grpSpPr bwMode="auto">
          <a:xfrm>
            <a:off x="889000" y="3462338"/>
            <a:ext cx="2768600" cy="857250"/>
            <a:chOff x="588632" y="3612238"/>
            <a:chExt cx="1211179" cy="858179"/>
          </a:xfrm>
        </p:grpSpPr>
        <p:sp>
          <p:nvSpPr>
            <p:cNvPr id="7" name="Rounded Rectangle 6"/>
            <p:cNvSpPr/>
            <p:nvPr/>
          </p:nvSpPr>
          <p:spPr>
            <a:xfrm>
              <a:off x="588632" y="3612238"/>
              <a:ext cx="1211179" cy="772361"/>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latin typeface="Times New Roman" pitchFamily="18" charset="0"/>
                <a:cs typeface="Times New Roman" pitchFamily="18" charset="0"/>
              </a:endParaRPr>
            </a:p>
          </p:txBody>
        </p:sp>
        <p:sp>
          <p:nvSpPr>
            <p:cNvPr id="17" name="TextBox 16"/>
            <p:cNvSpPr txBox="1"/>
            <p:nvPr/>
          </p:nvSpPr>
          <p:spPr>
            <a:xfrm>
              <a:off x="627523" y="3639254"/>
              <a:ext cx="1133397" cy="831163"/>
            </a:xfrm>
            <a:prstGeom prst="rect">
              <a:avLst/>
            </a:prstGeom>
            <a:noFill/>
          </p:spPr>
          <p:txBody>
            <a:bodyPr wrap="none">
              <a:spAutoFit/>
            </a:bodyPr>
            <a:lstStyle/>
            <a:p>
              <a:pPr algn="ctr" fontAlgn="auto">
                <a:spcBef>
                  <a:spcPts val="0"/>
                </a:spcBef>
                <a:spcAft>
                  <a:spcPts val="0"/>
                </a:spcAft>
                <a:defRPr/>
              </a:pPr>
              <a:r>
                <a:rPr lang="en-US" sz="2400" b="1" dirty="0">
                  <a:solidFill>
                    <a:schemeClr val="bg1"/>
                  </a:solidFill>
                  <a:effectLst>
                    <a:outerShdw blurRad="38100" dist="38100" dir="2700000" algn="tl">
                      <a:srgbClr val="000000">
                        <a:alpha val="43137"/>
                      </a:srgbClr>
                    </a:outerShdw>
                  </a:effectLst>
                  <a:latin typeface="+mn-lt"/>
                </a:rPr>
                <a:t>Scientific Advisory </a:t>
              </a:r>
            </a:p>
            <a:p>
              <a:pPr algn="ctr" fontAlgn="auto">
                <a:spcBef>
                  <a:spcPts val="0"/>
                </a:spcBef>
                <a:spcAft>
                  <a:spcPts val="0"/>
                </a:spcAft>
                <a:defRPr/>
              </a:pPr>
              <a:r>
                <a:rPr lang="en-US" sz="2400" b="1" dirty="0">
                  <a:solidFill>
                    <a:schemeClr val="bg1"/>
                  </a:solidFill>
                  <a:effectLst>
                    <a:outerShdw blurRad="38100" dist="38100" dir="2700000" algn="tl">
                      <a:srgbClr val="000000">
                        <a:alpha val="43137"/>
                      </a:srgbClr>
                    </a:outerShdw>
                  </a:effectLst>
                  <a:latin typeface="+mn-lt"/>
                </a:rPr>
                <a:t>Board</a:t>
              </a:r>
            </a:p>
          </p:txBody>
        </p:sp>
      </p:grpSp>
      <p:sp>
        <p:nvSpPr>
          <p:cNvPr id="3" name="Rectangle 2"/>
          <p:cNvSpPr/>
          <p:nvPr/>
        </p:nvSpPr>
        <p:spPr>
          <a:xfrm>
            <a:off x="5121275" y="4378325"/>
            <a:ext cx="3505200" cy="2246313"/>
          </a:xfrm>
          <a:prstGeom prst="rect">
            <a:avLst/>
          </a:prstGeom>
          <a:solidFill>
            <a:schemeClr val="accent5">
              <a:lumMod val="20000"/>
              <a:lumOff val="80000"/>
            </a:schemeClr>
          </a:solidFill>
        </p:spPr>
        <p:txBody>
          <a:bodyPr>
            <a:spAutoFit/>
          </a:bodyPr>
          <a:lstStyle/>
          <a:p>
            <a:pPr marL="171450" indent="-171450" fontAlgn="auto">
              <a:spcBef>
                <a:spcPts val="0"/>
              </a:spcBef>
              <a:spcAft>
                <a:spcPts val="0"/>
              </a:spcAft>
              <a:buFont typeface="Arial" pitchFamily="34" charset="0"/>
              <a:buChar char="•"/>
              <a:defRPr/>
            </a:pPr>
            <a:r>
              <a:rPr lang="en-US" sz="1600" b="1" dirty="0" smtClean="0">
                <a:latin typeface="+mn-lt"/>
              </a:rPr>
              <a:t>Advises </a:t>
            </a:r>
            <a:r>
              <a:rPr lang="en-US" sz="1600" b="1" dirty="0">
                <a:latin typeface="+mn-lt"/>
              </a:rPr>
              <a:t>CUL on issues related to:</a:t>
            </a:r>
          </a:p>
          <a:p>
            <a:pPr marL="285750" indent="-285750" fontAlgn="auto">
              <a:spcBef>
                <a:spcPts val="0"/>
              </a:spcBef>
              <a:spcAft>
                <a:spcPts val="0"/>
              </a:spcAft>
              <a:buFont typeface="Courier New" pitchFamily="49" charset="0"/>
              <a:buChar char="o"/>
              <a:defRPr/>
            </a:pPr>
            <a:r>
              <a:rPr lang="en-US" sz="1600" b="1" dirty="0">
                <a:latin typeface="+mn-lt"/>
              </a:rPr>
              <a:t>repository management and </a:t>
            </a:r>
            <a:r>
              <a:rPr lang="en-US" sz="1600" b="1" dirty="0" smtClean="0">
                <a:latin typeface="+mn-lt"/>
              </a:rPr>
              <a:t>development</a:t>
            </a:r>
            <a:endParaRPr lang="en-US" sz="1600" b="1" dirty="0">
              <a:latin typeface="+mn-lt"/>
            </a:endParaRPr>
          </a:p>
          <a:p>
            <a:pPr marL="285750" indent="-285750" fontAlgn="auto">
              <a:spcBef>
                <a:spcPts val="0"/>
              </a:spcBef>
              <a:spcAft>
                <a:spcPts val="0"/>
              </a:spcAft>
              <a:buFont typeface="Courier New" pitchFamily="49" charset="0"/>
              <a:buChar char="o"/>
              <a:defRPr/>
            </a:pPr>
            <a:r>
              <a:rPr lang="en-US" sz="1600" b="1" dirty="0">
                <a:latin typeface="+mn-lt"/>
              </a:rPr>
              <a:t>standards </a:t>
            </a:r>
            <a:r>
              <a:rPr lang="en-US" sz="1600" b="1" dirty="0" smtClean="0">
                <a:latin typeface="+mn-lt"/>
              </a:rPr>
              <a:t>implementation &amp; interoperability</a:t>
            </a:r>
            <a:endParaRPr lang="en-US" sz="1600" b="1" dirty="0">
              <a:latin typeface="+mn-lt"/>
            </a:endParaRPr>
          </a:p>
          <a:p>
            <a:pPr marL="285750" indent="-285750" fontAlgn="auto">
              <a:spcBef>
                <a:spcPts val="0"/>
              </a:spcBef>
              <a:spcAft>
                <a:spcPts val="0"/>
              </a:spcAft>
              <a:buFont typeface="Courier New" pitchFamily="49" charset="0"/>
              <a:buChar char="o"/>
              <a:defRPr/>
            </a:pPr>
            <a:r>
              <a:rPr lang="en-US" sz="1600" b="1" dirty="0">
                <a:latin typeface="+mn-lt"/>
              </a:rPr>
              <a:t>development </a:t>
            </a:r>
            <a:r>
              <a:rPr lang="en-US" sz="1600" b="1" dirty="0" smtClean="0">
                <a:latin typeface="+mn-lt"/>
              </a:rPr>
              <a:t>priorities</a:t>
            </a:r>
            <a:endParaRPr lang="en-US" sz="1600" b="1" dirty="0">
              <a:latin typeface="+mn-lt"/>
            </a:endParaRPr>
          </a:p>
          <a:p>
            <a:pPr marL="285750" indent="-285750" fontAlgn="auto">
              <a:spcBef>
                <a:spcPts val="0"/>
              </a:spcBef>
              <a:spcAft>
                <a:spcPts val="0"/>
              </a:spcAft>
              <a:buFont typeface="Courier New" pitchFamily="49" charset="0"/>
              <a:buChar char="o"/>
              <a:defRPr/>
            </a:pPr>
            <a:r>
              <a:rPr lang="en-US" sz="1600" b="1" dirty="0">
                <a:latin typeface="+mn-lt"/>
              </a:rPr>
              <a:t>business planning</a:t>
            </a:r>
          </a:p>
          <a:p>
            <a:pPr marL="285750" indent="-285750" fontAlgn="auto">
              <a:spcBef>
                <a:spcPts val="0"/>
              </a:spcBef>
              <a:spcAft>
                <a:spcPts val="0"/>
              </a:spcAft>
              <a:buFont typeface="Courier New" pitchFamily="49" charset="0"/>
              <a:buChar char="o"/>
              <a:defRPr/>
            </a:pPr>
            <a:r>
              <a:rPr lang="en-US" sz="1600" b="1" dirty="0" smtClean="0">
                <a:latin typeface="+mn-lt"/>
              </a:rPr>
              <a:t>outreach </a:t>
            </a:r>
            <a:r>
              <a:rPr lang="en-US" sz="1600" b="1" dirty="0">
                <a:latin typeface="+mn-lt"/>
              </a:rPr>
              <a:t>and </a:t>
            </a:r>
            <a:r>
              <a:rPr lang="en-US" sz="1600" b="1" dirty="0" smtClean="0">
                <a:latin typeface="+mn-lt"/>
              </a:rPr>
              <a:t>advocacy</a:t>
            </a:r>
            <a:endParaRPr lang="en-US" sz="1600" b="1" dirty="0">
              <a:latin typeface="+mn-lt"/>
            </a:endParaRPr>
          </a:p>
          <a:p>
            <a:pPr marL="171450" indent="-171450" fontAlgn="auto">
              <a:spcBef>
                <a:spcPts val="0"/>
              </a:spcBef>
              <a:spcAft>
                <a:spcPts val="0"/>
              </a:spcAft>
              <a:buFont typeface="Arial" pitchFamily="34" charset="0"/>
              <a:buChar char="•"/>
              <a:defRPr/>
            </a:pPr>
            <a:endParaRPr lang="en-US" sz="1200" dirty="0">
              <a:latin typeface="+mn-lt"/>
            </a:endParaRPr>
          </a:p>
        </p:txBody>
      </p:sp>
      <p:sp>
        <p:nvSpPr>
          <p:cNvPr id="5" name="Rectangle 4"/>
          <p:cNvSpPr/>
          <p:nvPr/>
        </p:nvSpPr>
        <p:spPr>
          <a:xfrm>
            <a:off x="457200" y="4316413"/>
            <a:ext cx="3438525" cy="2308324"/>
          </a:xfrm>
          <a:prstGeom prst="rect">
            <a:avLst/>
          </a:prstGeom>
          <a:solidFill>
            <a:schemeClr val="bg2"/>
          </a:solidFill>
        </p:spPr>
        <p:txBody>
          <a:bodyPr>
            <a:spAutoFit/>
          </a:bodyPr>
          <a:lstStyle/>
          <a:p>
            <a:pPr marL="171450" indent="-171450" fontAlgn="auto">
              <a:spcBef>
                <a:spcPts val="0"/>
              </a:spcBef>
              <a:spcAft>
                <a:spcPts val="0"/>
              </a:spcAft>
              <a:buFont typeface="Arial" pitchFamily="34" charset="0"/>
              <a:buChar char="•"/>
              <a:defRPr/>
            </a:pPr>
            <a:r>
              <a:rPr lang="en-US" sz="1600" b="1" dirty="0" smtClean="0">
                <a:latin typeface="+mn-lt"/>
              </a:rPr>
              <a:t>Provides </a:t>
            </a:r>
            <a:r>
              <a:rPr lang="en-US" sz="1600" b="1" dirty="0">
                <a:latin typeface="+mn-lt"/>
              </a:rPr>
              <a:t>advice and guidance pertaining to the intellectual oversight of </a:t>
            </a:r>
            <a:r>
              <a:rPr lang="en-US" sz="1600" b="1" dirty="0" err="1" smtClean="0">
                <a:latin typeface="+mn-lt"/>
              </a:rPr>
              <a:t>arXiv</a:t>
            </a:r>
            <a:r>
              <a:rPr lang="en-US" sz="1600" b="1" dirty="0" smtClean="0">
                <a:latin typeface="+mn-lt"/>
              </a:rPr>
              <a:t> </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smtClean="0">
                <a:latin typeface="+mn-lt"/>
              </a:rPr>
              <a:t>Oversees </a:t>
            </a:r>
            <a:r>
              <a:rPr lang="en-US" sz="1600" b="1" dirty="0" err="1">
                <a:latin typeface="+mn-lt"/>
              </a:rPr>
              <a:t>arXiv's</a:t>
            </a:r>
            <a:r>
              <a:rPr lang="en-US" sz="1600" b="1" dirty="0">
                <a:latin typeface="+mn-lt"/>
              </a:rPr>
              <a:t> moderation </a:t>
            </a:r>
            <a:r>
              <a:rPr lang="en-US" sz="1600" b="1" dirty="0" smtClean="0">
                <a:latin typeface="+mn-lt"/>
              </a:rPr>
              <a:t>system</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smtClean="0">
                <a:latin typeface="+mn-lt"/>
              </a:rPr>
              <a:t>Reviews </a:t>
            </a:r>
            <a:r>
              <a:rPr lang="en-US" sz="1600" b="1" dirty="0">
                <a:latin typeface="+mn-lt"/>
              </a:rPr>
              <a:t>the criteria and standards for deposit in </a:t>
            </a:r>
            <a:r>
              <a:rPr lang="en-US" sz="1600" b="1" dirty="0" err="1" smtClean="0">
                <a:latin typeface="+mn-lt"/>
              </a:rPr>
              <a:t>arXiv</a:t>
            </a:r>
            <a:r>
              <a:rPr lang="en-US" sz="1600" b="1" dirty="0" smtClean="0">
                <a:latin typeface="+mn-lt"/>
              </a:rPr>
              <a:t> </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smtClean="0">
                <a:latin typeface="+mn-lt"/>
              </a:rPr>
              <a:t>Proposes </a:t>
            </a:r>
            <a:r>
              <a:rPr lang="en-US" sz="1600" b="1" dirty="0">
                <a:latin typeface="+mn-lt"/>
              </a:rPr>
              <a:t>new subject or discipline domains</a:t>
            </a:r>
          </a:p>
          <a:p>
            <a:pPr fontAlgn="auto">
              <a:spcBef>
                <a:spcPts val="0"/>
              </a:spcBef>
              <a:spcAft>
                <a:spcPts val="0"/>
              </a:spcAft>
              <a:defRPr/>
            </a:pPr>
            <a:endParaRPr lang="en-US" sz="1600" b="1" dirty="0">
              <a:latin typeface="+mn-lt"/>
            </a:endParaRPr>
          </a:p>
        </p:txBody>
      </p:sp>
      <p:sp>
        <p:nvSpPr>
          <p:cNvPr id="23" name="Rounded Rectangle 22"/>
          <p:cNvSpPr/>
          <p:nvPr/>
        </p:nvSpPr>
        <p:spPr>
          <a:xfrm>
            <a:off x="1828800" y="76200"/>
            <a:ext cx="5334000" cy="53181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b="1" dirty="0">
                <a:effectLst>
                  <a:outerShdw blurRad="38100" dist="38100" dir="2700000" algn="tl">
                    <a:srgbClr val="000000">
                      <a:alpha val="43137"/>
                    </a:srgbClr>
                  </a:outerShdw>
                </a:effectLst>
              </a:rPr>
              <a:t>Cornell University Library</a:t>
            </a:r>
          </a:p>
        </p:txBody>
      </p:sp>
      <p:sp>
        <p:nvSpPr>
          <p:cNvPr id="2" name="Rectangle 1"/>
          <p:cNvSpPr/>
          <p:nvPr/>
        </p:nvSpPr>
        <p:spPr>
          <a:xfrm>
            <a:off x="2176463" y="608013"/>
            <a:ext cx="4833937" cy="2062103"/>
          </a:xfrm>
          <a:prstGeom prst="rect">
            <a:avLst/>
          </a:prstGeom>
          <a:solidFill>
            <a:schemeClr val="accent3">
              <a:lumMod val="20000"/>
              <a:lumOff val="80000"/>
            </a:schemeClr>
          </a:solidFill>
          <a:ln>
            <a:solidFill>
              <a:schemeClr val="tx1"/>
            </a:solidFill>
            <a:prstDash val="sysDash"/>
          </a:ln>
        </p:spPr>
        <p:txBody>
          <a:bodyPr>
            <a:spAutoFit/>
          </a:bodyPr>
          <a:lstStyle/>
          <a:p>
            <a:pPr marL="171450" indent="-171450" fontAlgn="auto">
              <a:spcBef>
                <a:spcPts val="0"/>
              </a:spcBef>
              <a:spcAft>
                <a:spcPts val="0"/>
              </a:spcAft>
              <a:buFont typeface="Arial" pitchFamily="34" charset="0"/>
              <a:buChar char="•"/>
              <a:defRPr/>
            </a:pPr>
            <a:r>
              <a:rPr lang="en-US" sz="1600" b="1" dirty="0">
                <a:latin typeface="+mn-lt"/>
              </a:rPr>
              <a:t>Manages the moderation of submissions and user </a:t>
            </a:r>
            <a:r>
              <a:rPr lang="en-US" sz="1600" b="1" dirty="0" smtClean="0">
                <a:latin typeface="+mn-lt"/>
              </a:rPr>
              <a:t>support</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a:latin typeface="+mn-lt"/>
              </a:rPr>
              <a:t>Operates </a:t>
            </a:r>
            <a:r>
              <a:rPr lang="en-US" sz="1600" b="1" dirty="0" err="1">
                <a:latin typeface="+mn-lt"/>
              </a:rPr>
              <a:t>arXiv’s</a:t>
            </a:r>
            <a:r>
              <a:rPr lang="en-US" sz="1600" b="1" dirty="0">
                <a:latin typeface="+mn-lt"/>
              </a:rPr>
              <a:t> technical </a:t>
            </a:r>
            <a:r>
              <a:rPr lang="en-US" sz="1600" b="1" dirty="0" smtClean="0">
                <a:latin typeface="+mn-lt"/>
              </a:rPr>
              <a:t>infrastructure</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a:latin typeface="+mn-lt"/>
              </a:rPr>
              <a:t>Ensures long-term </a:t>
            </a:r>
            <a:r>
              <a:rPr lang="en-US" sz="1600" b="1" dirty="0" smtClean="0">
                <a:latin typeface="+mn-lt"/>
              </a:rPr>
              <a:t>access</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a:latin typeface="+mn-lt"/>
              </a:rPr>
              <a:t>Establishes and maintains </a:t>
            </a:r>
            <a:r>
              <a:rPr lang="en-US" sz="1600" b="1" dirty="0" smtClean="0">
                <a:latin typeface="+mn-lt"/>
              </a:rPr>
              <a:t>partnerships </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a:latin typeface="+mn-lt"/>
              </a:rPr>
              <a:t>Assumes financial </a:t>
            </a:r>
            <a:r>
              <a:rPr lang="en-US" sz="1600" b="1" dirty="0" smtClean="0">
                <a:latin typeface="+mn-lt"/>
              </a:rPr>
              <a:t>responsibility</a:t>
            </a:r>
            <a:endParaRPr lang="en-US" sz="1600" b="1" dirty="0">
              <a:latin typeface="+mn-lt"/>
            </a:endParaRPr>
          </a:p>
          <a:p>
            <a:pPr marL="171450" indent="-171450" fontAlgn="auto">
              <a:spcBef>
                <a:spcPts val="0"/>
              </a:spcBef>
              <a:spcAft>
                <a:spcPts val="0"/>
              </a:spcAft>
              <a:buFont typeface="Arial" pitchFamily="34" charset="0"/>
              <a:buChar char="•"/>
              <a:defRPr/>
            </a:pPr>
            <a:r>
              <a:rPr lang="en-US" sz="1600" b="1" dirty="0">
                <a:latin typeface="+mn-lt"/>
              </a:rPr>
              <a:t>Maintains transparent and open </a:t>
            </a:r>
            <a:r>
              <a:rPr lang="en-US" sz="1600" b="1" dirty="0" smtClean="0">
                <a:latin typeface="+mn-lt"/>
              </a:rPr>
              <a:t>communication</a:t>
            </a:r>
            <a:r>
              <a:rPr lang="en-US" sz="1600" b="1" dirty="0">
                <a:latin typeface="+mn-lt"/>
              </a:rPr>
              <a:t> </a:t>
            </a:r>
          </a:p>
          <a:p>
            <a:pPr marL="171450" indent="-171450" fontAlgn="auto">
              <a:spcBef>
                <a:spcPts val="0"/>
              </a:spcBef>
              <a:spcAft>
                <a:spcPts val="0"/>
              </a:spcAft>
              <a:buFont typeface="Arial" pitchFamily="34" charset="0"/>
              <a:buChar char="•"/>
              <a:defRPr/>
            </a:pPr>
            <a:r>
              <a:rPr lang="en-US" sz="1600" b="1" dirty="0">
                <a:latin typeface="+mn-lt"/>
              </a:rPr>
              <a:t>Provides legal </a:t>
            </a:r>
            <a:r>
              <a:rPr lang="en-US" sz="1600" b="1" dirty="0" smtClean="0">
                <a:latin typeface="+mn-lt"/>
              </a:rPr>
              <a:t>protection  </a:t>
            </a:r>
            <a:endParaRPr lang="en-US" sz="1600" b="1" dirty="0">
              <a:latin typeface="+mn-lt"/>
            </a:endParaRPr>
          </a:p>
        </p:txBody>
      </p:sp>
      <p:cxnSp>
        <p:nvCxnSpPr>
          <p:cNvPr id="6" name="Straight Arrow Connector 5"/>
          <p:cNvCxnSpPr/>
          <p:nvPr/>
        </p:nvCxnSpPr>
        <p:spPr>
          <a:xfrm flipV="1">
            <a:off x="889000" y="747713"/>
            <a:ext cx="939800" cy="2605087"/>
          </a:xfrm>
          <a:prstGeom prst="straightConnector1">
            <a:avLst/>
          </a:prstGeom>
          <a:ln w="38100">
            <a:solidFill>
              <a:srgbClr val="FFFFFF"/>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3733800" y="3848100"/>
            <a:ext cx="1676400" cy="4763"/>
          </a:xfrm>
          <a:prstGeom prst="straightConnector1">
            <a:avLst/>
          </a:prstGeom>
          <a:ln w="38100">
            <a:solidFill>
              <a:srgbClr val="FFFFFF"/>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7162800" y="608013"/>
            <a:ext cx="762000" cy="2832100"/>
          </a:xfrm>
          <a:prstGeom prst="straightConnector1">
            <a:avLst/>
          </a:prstGeom>
          <a:ln w="38100">
            <a:solidFill>
              <a:srgbClr val="FFFFFF"/>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304800"/>
            <a:ext cx="8229600" cy="1143000"/>
          </a:xfrm>
        </p:spPr>
        <p:txBody>
          <a:bodyPr/>
          <a:lstStyle/>
          <a:p>
            <a:r>
              <a:rPr lang="en-US" sz="4800" b="1" smtClean="0">
                <a:solidFill>
                  <a:srgbClr val="C00000"/>
                </a:solidFill>
              </a:rPr>
              <a:t>Principles for Sustainability</a:t>
            </a:r>
            <a:r>
              <a:rPr lang="en-US" sz="4800" smtClean="0"/>
              <a:t/>
            </a:r>
            <a:br>
              <a:rPr lang="en-US" sz="4800" smtClean="0"/>
            </a:br>
            <a:endParaRPr lang="en-US" sz="4800" smtClean="0"/>
          </a:p>
        </p:txBody>
      </p:sp>
      <p:sp>
        <p:nvSpPr>
          <p:cNvPr id="3" name="Content Placeholder 2"/>
          <p:cNvSpPr>
            <a:spLocks noGrp="1"/>
          </p:cNvSpPr>
          <p:nvPr>
            <p:ph idx="1"/>
          </p:nvPr>
        </p:nvSpPr>
        <p:spPr>
          <a:xfrm>
            <a:off x="457200" y="1371600"/>
            <a:ext cx="8229600" cy="4525963"/>
          </a:xfrm>
        </p:spPr>
        <p:txBody>
          <a:bodyPr rtlCol="0">
            <a:normAutofit/>
          </a:bodyPr>
          <a:lstStyle/>
          <a:p>
            <a:pPr marL="514350" indent="-514350" fontAlgn="auto">
              <a:spcAft>
                <a:spcPts val="0"/>
              </a:spcAft>
              <a:buFont typeface="+mj-lt"/>
              <a:buAutoNum type="arabicPeriod"/>
              <a:defRPr/>
            </a:pPr>
            <a:r>
              <a:rPr lang="en-US" dirty="0" smtClean="0"/>
              <a:t>Deep integration into academic community and scholarly processes</a:t>
            </a:r>
          </a:p>
          <a:p>
            <a:pPr marL="514350" indent="-514350" fontAlgn="auto">
              <a:spcAft>
                <a:spcPts val="0"/>
              </a:spcAft>
              <a:buFont typeface="+mj-lt"/>
              <a:buAutoNum type="arabicPeriod"/>
              <a:defRPr/>
            </a:pPr>
            <a:r>
              <a:rPr lang="en-US" dirty="0" smtClean="0"/>
              <a:t>Clearly defined mandate &amp; governance structure</a:t>
            </a:r>
          </a:p>
          <a:p>
            <a:pPr marL="514350" indent="-514350" fontAlgn="auto">
              <a:spcAft>
                <a:spcPts val="0"/>
              </a:spcAft>
              <a:buFont typeface="+mj-lt"/>
              <a:buAutoNum type="arabicPeriod"/>
              <a:defRPr/>
            </a:pPr>
            <a:r>
              <a:rPr lang="en-US" dirty="0" smtClean="0"/>
              <a:t>Technology platform stability and innovation</a:t>
            </a:r>
          </a:p>
          <a:p>
            <a:pPr marL="514350" indent="-514350" fontAlgn="auto">
              <a:spcAft>
                <a:spcPts val="0"/>
              </a:spcAft>
              <a:buFont typeface="+mj-lt"/>
              <a:buAutoNum type="arabicPeriod"/>
              <a:defRPr/>
            </a:pPr>
            <a:r>
              <a:rPr lang="en-US" dirty="0" smtClean="0"/>
              <a:t>Systematic development of content policies</a:t>
            </a:r>
          </a:p>
          <a:p>
            <a:pPr marL="514350" indent="-514350" fontAlgn="auto">
              <a:spcAft>
                <a:spcPts val="0"/>
              </a:spcAft>
              <a:buFont typeface="+mj-lt"/>
              <a:buAutoNum type="arabicPeriod"/>
              <a:defRPr/>
            </a:pPr>
            <a:r>
              <a:rPr lang="en-US" dirty="0" smtClean="0"/>
              <a:t>Reliance on business planning strategies</a:t>
            </a:r>
          </a:p>
          <a:p>
            <a:pPr fontAlgn="auto">
              <a:spcAft>
                <a:spcPts val="0"/>
              </a:spcAft>
              <a:buFont typeface="Arial" pitchFamily="34" charset="0"/>
              <a:buChar char="•"/>
              <a:defRPr/>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52400" y="0"/>
          <a:ext cx="8991600" cy="670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85800" y="76200"/>
            <a:ext cx="8077200" cy="708025"/>
          </a:xfrm>
          <a:prstGeom prst="rect">
            <a:avLst/>
          </a:prstGeom>
          <a:noFill/>
        </p:spPr>
        <p:txBody>
          <a:bodyPr>
            <a:spAutoFit/>
          </a:bodyPr>
          <a:lstStyle/>
          <a:p>
            <a:pPr algn="ctr" fontAlgn="auto">
              <a:spcBef>
                <a:spcPts val="0"/>
              </a:spcBef>
              <a:spcAft>
                <a:spcPts val="0"/>
              </a:spcAft>
              <a:defRPr/>
            </a:pPr>
            <a:r>
              <a:rPr lang="en-US" sz="4000" dirty="0">
                <a:solidFill>
                  <a:schemeClr val="accent3">
                    <a:lumMod val="75000"/>
                  </a:schemeClr>
                </a:solidFill>
                <a:effectLst>
                  <a:outerShdw blurRad="38100" dist="38100" dir="2700000" algn="tl">
                    <a:srgbClr val="000000">
                      <a:alpha val="43137"/>
                    </a:srgbClr>
                  </a:outerShdw>
                </a:effectLst>
                <a:latin typeface="+mn-lt"/>
              </a:rPr>
              <a:t>SUSTAINABILITY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p:txBody>
          <a:bodyPr/>
          <a:lstStyle/>
          <a:p>
            <a:r>
              <a:rPr lang="en-US" sz="4000" b="1" dirty="0" err="1" smtClean="0"/>
              <a:t>arXiv</a:t>
            </a:r>
            <a:r>
              <a:rPr lang="en-US" sz="4000" b="1" dirty="0" smtClean="0"/>
              <a:t> Roadmap</a:t>
            </a:r>
            <a:r>
              <a:rPr lang="en-US" sz="4000" dirty="0" smtClean="0"/>
              <a:t/>
            </a:r>
            <a:br>
              <a:rPr lang="en-US" sz="4000" dirty="0" smtClean="0"/>
            </a:br>
            <a:r>
              <a:rPr lang="en-US" sz="2000" dirty="0" smtClean="0">
                <a:hlinkClick r:id="rId2"/>
              </a:rPr>
              <a:t>https://confluence.cornell.edu/display/culpublic/2013+arXiv+Roadmap</a:t>
            </a:r>
            <a:r>
              <a:rPr lang="en-US" sz="4000" dirty="0" smtClean="0"/>
              <a:t/>
            </a:r>
            <a:br>
              <a:rPr lang="en-US" sz="4000" dirty="0" smtClean="0"/>
            </a:br>
            <a:endParaRPr lang="en-US" sz="4000" dirty="0" smtClean="0"/>
          </a:p>
        </p:txBody>
      </p:sp>
      <p:sp>
        <p:nvSpPr>
          <p:cNvPr id="50179" name="Rectangle 3"/>
          <p:cNvSpPr>
            <a:spLocks noGrp="1"/>
          </p:cNvSpPr>
          <p:nvPr>
            <p:ph type="body" idx="1"/>
          </p:nvPr>
        </p:nvSpPr>
        <p:spPr>
          <a:xfrm>
            <a:off x="457200" y="1752600"/>
            <a:ext cx="8229600" cy="4525963"/>
          </a:xfrm>
        </p:spPr>
        <p:txBody>
          <a:bodyPr/>
          <a:lstStyle/>
          <a:p>
            <a:r>
              <a:rPr lang="en-US" dirty="0" smtClean="0"/>
              <a:t>Technical</a:t>
            </a:r>
          </a:p>
          <a:p>
            <a:r>
              <a:rPr lang="en-US" dirty="0" smtClean="0"/>
              <a:t>User Support &amp; Moderation</a:t>
            </a:r>
          </a:p>
          <a:p>
            <a:r>
              <a:rPr lang="en-US" dirty="0" smtClean="0"/>
              <a:t>Governance</a:t>
            </a:r>
          </a:p>
          <a:p>
            <a:r>
              <a:rPr lang="en-US" dirty="0" smtClean="0"/>
              <a:t>New Partnerships &amp; Communication</a:t>
            </a:r>
          </a:p>
          <a:p>
            <a:endParaRPr lang="en-US" dirty="0" smtClean="0"/>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1"/>
          </p:nvPr>
        </p:nvSpPr>
        <p:spPr>
          <a:xfrm>
            <a:off x="3408363" y="768350"/>
            <a:ext cx="5575300" cy="4718050"/>
          </a:xfrm>
        </p:spPr>
        <p:txBody>
          <a:bodyPr>
            <a:noAutofit/>
          </a:bodyPr>
          <a:lstStyle/>
          <a:p>
            <a:pPr marL="234950" indent="-234950">
              <a:buClr>
                <a:schemeClr val="tx2"/>
              </a:buClr>
              <a:tabLst>
                <a:tab pos="234950" algn="l"/>
              </a:tabLst>
            </a:pPr>
            <a:r>
              <a:rPr lang="en-US" b="1" dirty="0" smtClean="0">
                <a:solidFill>
                  <a:srgbClr val="92D050"/>
                </a:solidFill>
              </a:rPr>
              <a:t>established in 1991 by </a:t>
            </a:r>
            <a:br>
              <a:rPr lang="en-US" b="1" dirty="0" smtClean="0">
                <a:solidFill>
                  <a:srgbClr val="92D050"/>
                </a:solidFill>
              </a:rPr>
            </a:br>
            <a:r>
              <a:rPr lang="en-US" b="1" dirty="0" smtClean="0">
                <a:solidFill>
                  <a:srgbClr val="92D050"/>
                </a:solidFill>
              </a:rPr>
              <a:t>Paul </a:t>
            </a:r>
            <a:r>
              <a:rPr lang="en-US" b="1" dirty="0" err="1" smtClean="0">
                <a:solidFill>
                  <a:srgbClr val="92D050"/>
                </a:solidFill>
              </a:rPr>
              <a:t>Ginsparg</a:t>
            </a:r>
            <a:r>
              <a:rPr lang="en-US" b="1" dirty="0" smtClean="0"/>
              <a:t/>
            </a:r>
            <a:br>
              <a:rPr lang="en-US" b="1" dirty="0" smtClean="0"/>
            </a:br>
            <a:endParaRPr lang="en-US" b="1" dirty="0" smtClean="0"/>
          </a:p>
          <a:p>
            <a:pPr marL="234950" indent="-234950">
              <a:buClr>
                <a:schemeClr val="tx2"/>
              </a:buClr>
              <a:tabLst>
                <a:tab pos="234950" algn="l"/>
              </a:tabLst>
            </a:pPr>
            <a:r>
              <a:rPr lang="en-US" b="1" dirty="0" smtClean="0">
                <a:solidFill>
                  <a:srgbClr val="77933C"/>
                </a:solidFill>
              </a:rPr>
              <a:t>has been hosted at Cornell </a:t>
            </a:r>
            <a:br>
              <a:rPr lang="en-US" b="1" dirty="0" smtClean="0">
                <a:solidFill>
                  <a:srgbClr val="77933C"/>
                </a:solidFill>
              </a:rPr>
            </a:br>
            <a:r>
              <a:rPr lang="en-US" b="1" dirty="0" smtClean="0">
                <a:solidFill>
                  <a:srgbClr val="77933C"/>
                </a:solidFill>
              </a:rPr>
              <a:t>since 2001</a:t>
            </a:r>
            <a:r>
              <a:rPr lang="en-US" b="1" dirty="0" smtClean="0">
                <a:solidFill>
                  <a:srgbClr val="31859C"/>
                </a:solidFill>
              </a:rPr>
              <a:t/>
            </a:r>
            <a:br>
              <a:rPr lang="en-US" b="1" dirty="0" smtClean="0">
                <a:solidFill>
                  <a:srgbClr val="31859C"/>
                </a:solidFill>
              </a:rPr>
            </a:br>
            <a:endParaRPr lang="en-US" b="1" dirty="0" smtClean="0">
              <a:solidFill>
                <a:srgbClr val="31859C"/>
              </a:solidFill>
            </a:endParaRPr>
          </a:p>
          <a:p>
            <a:pPr marL="234950" indent="-234950">
              <a:buClr>
                <a:schemeClr val="tx2"/>
              </a:buClr>
              <a:tabLst>
                <a:tab pos="234950" algn="l"/>
              </a:tabLst>
            </a:pPr>
            <a:r>
              <a:rPr lang="en-US" b="1" dirty="0" smtClean="0">
                <a:solidFill>
                  <a:srgbClr val="984807"/>
                </a:solidFill>
              </a:rPr>
              <a:t>includes </a:t>
            </a:r>
            <a:r>
              <a:rPr lang="en-US" b="1" dirty="0" smtClean="0">
                <a:solidFill>
                  <a:srgbClr val="984807"/>
                </a:solidFill>
              </a:rPr>
              <a:t>824,000 e-prints </a:t>
            </a:r>
            <a:r>
              <a:rPr lang="en-US" b="1" dirty="0" smtClean="0"/>
              <a:t/>
            </a:r>
            <a:br>
              <a:rPr lang="en-US" b="1" dirty="0" smtClean="0"/>
            </a:br>
            <a:endParaRPr lang="en-US" b="1" dirty="0" smtClean="0"/>
          </a:p>
          <a:p>
            <a:pPr marL="234950" indent="-234950">
              <a:buClr>
                <a:schemeClr val="tx2"/>
              </a:buClr>
              <a:tabLst>
                <a:tab pos="234950" algn="l"/>
              </a:tabLst>
            </a:pPr>
            <a:r>
              <a:rPr lang="en-US" b="1" dirty="0" smtClean="0">
                <a:solidFill>
                  <a:srgbClr val="948A54"/>
                </a:solidFill>
              </a:rPr>
              <a:t>2012 </a:t>
            </a:r>
          </a:p>
          <a:p>
            <a:pPr marL="635000" lvl="1" indent="-234950">
              <a:buClr>
                <a:schemeClr val="tx2"/>
              </a:buClr>
              <a:tabLst>
                <a:tab pos="234950" algn="l"/>
              </a:tabLst>
            </a:pPr>
            <a:r>
              <a:rPr lang="en-US" sz="2800" b="1" dirty="0" smtClean="0">
                <a:solidFill>
                  <a:srgbClr val="948A54"/>
                </a:solidFill>
              </a:rPr>
              <a:t>84,603 new submissions </a:t>
            </a:r>
          </a:p>
          <a:p>
            <a:pPr marL="635000" lvl="1" indent="-234950">
              <a:buClr>
                <a:schemeClr val="tx2"/>
              </a:buClr>
              <a:tabLst>
                <a:tab pos="234950" algn="l"/>
              </a:tabLst>
            </a:pPr>
            <a:r>
              <a:rPr lang="en-US" sz="2800" b="1" dirty="0" smtClean="0">
                <a:solidFill>
                  <a:srgbClr val="948A54"/>
                </a:solidFill>
              </a:rPr>
              <a:t>~50 million downloads </a:t>
            </a:r>
          </a:p>
        </p:txBody>
      </p:sp>
      <p:sp>
        <p:nvSpPr>
          <p:cNvPr id="2" name="Slide Number Placeholder 1"/>
          <p:cNvSpPr>
            <a:spLocks noGrp="1"/>
          </p:cNvSpPr>
          <p:nvPr>
            <p:ph type="sldNum" sz="quarter" idx="12"/>
          </p:nvPr>
        </p:nvSpPr>
        <p:spPr/>
        <p:txBody>
          <a:bodyPr/>
          <a:lstStyle/>
          <a:p>
            <a:pPr>
              <a:defRPr/>
            </a:pPr>
            <a:fld id="{7FB28A8E-7404-4ED5-A11D-003B113E64DB}" type="slidenum">
              <a:rPr lang="en-US"/>
              <a:pPr>
                <a:defRPr/>
              </a:pPr>
              <a:t>2</a:t>
            </a:fld>
            <a:endParaRPr lang="en-US" dirty="0"/>
          </a:p>
        </p:txBody>
      </p:sp>
      <p:pic>
        <p:nvPicPr>
          <p:cNvPr id="23555" name="Picture 2"/>
          <p:cNvPicPr>
            <a:picLocks noChangeAspect="1" noChangeArrowheads="1"/>
          </p:cNvPicPr>
          <p:nvPr/>
        </p:nvPicPr>
        <p:blipFill>
          <a:blip r:embed="rId3"/>
          <a:srcRect/>
          <a:stretch>
            <a:fillRect/>
          </a:stretch>
        </p:blipFill>
        <p:spPr bwMode="auto">
          <a:xfrm>
            <a:off x="152400" y="990600"/>
            <a:ext cx="3228975"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BE8206F-09A5-42CA-9C92-298C624C0806}" type="slidenum">
              <a:rPr lang="en-US"/>
              <a:pPr>
                <a:defRPr/>
              </a:pPr>
              <a:t>3</a:t>
            </a:fld>
            <a:endParaRPr lang="en-US"/>
          </a:p>
        </p:txBody>
      </p:sp>
      <p:pic>
        <p:nvPicPr>
          <p:cNvPr id="25602" name="Picture 2" descr="New submissions by year by subject area"/>
          <p:cNvPicPr>
            <a:picLocks noChangeAspect="1" noChangeArrowheads="1"/>
          </p:cNvPicPr>
          <p:nvPr/>
        </p:nvPicPr>
        <p:blipFill>
          <a:blip r:embed="rId3"/>
          <a:srcRect/>
          <a:stretch>
            <a:fillRect/>
          </a:stretch>
        </p:blipFill>
        <p:spPr bwMode="auto">
          <a:xfrm>
            <a:off x="0" y="1312863"/>
            <a:ext cx="9067800" cy="4075112"/>
          </a:xfrm>
          <a:prstGeom prst="rect">
            <a:avLst/>
          </a:prstGeom>
          <a:noFill/>
          <a:ln w="9525">
            <a:noFill/>
            <a:miter lim="800000"/>
            <a:headEnd/>
            <a:tailEnd/>
          </a:ln>
        </p:spPr>
      </p:pic>
      <p:sp>
        <p:nvSpPr>
          <p:cNvPr id="3" name="TextBox 2"/>
          <p:cNvSpPr txBox="1"/>
          <p:nvPr/>
        </p:nvSpPr>
        <p:spPr>
          <a:xfrm>
            <a:off x="2203450" y="404813"/>
            <a:ext cx="4579938" cy="584200"/>
          </a:xfrm>
          <a:prstGeom prst="rect">
            <a:avLst/>
          </a:prstGeom>
          <a:noFill/>
        </p:spPr>
        <p:txBody>
          <a:bodyPr wrap="none">
            <a:spAutoFit/>
          </a:bodyPr>
          <a:lstStyle/>
          <a:p>
            <a:pPr fontAlgn="auto">
              <a:spcBef>
                <a:spcPts val="0"/>
              </a:spcBef>
              <a:spcAft>
                <a:spcPts val="0"/>
              </a:spcAft>
              <a:defRPr/>
            </a:pPr>
            <a:r>
              <a:rPr lang="en-US" sz="3200" b="1" dirty="0">
                <a:solidFill>
                  <a:schemeClr val="accent5">
                    <a:lumMod val="75000"/>
                  </a:schemeClr>
                </a:solidFill>
                <a:latin typeface="+mn-lt"/>
              </a:rPr>
              <a:t>arXiv Growth (1991-2012)</a:t>
            </a:r>
          </a:p>
        </p:txBody>
      </p:sp>
      <p:sp>
        <p:nvSpPr>
          <p:cNvPr id="5" name="TextBox 4"/>
          <p:cNvSpPr txBox="1"/>
          <p:nvPr/>
        </p:nvSpPr>
        <p:spPr>
          <a:xfrm>
            <a:off x="685800" y="5387975"/>
            <a:ext cx="3460750" cy="461963"/>
          </a:xfrm>
          <a:prstGeom prst="rect">
            <a:avLst/>
          </a:prstGeom>
          <a:noFill/>
        </p:spPr>
        <p:txBody>
          <a:bodyPr wrap="none">
            <a:spAutoFit/>
          </a:bodyPr>
          <a:lstStyle/>
          <a:p>
            <a:pPr fontAlgn="auto">
              <a:spcBef>
                <a:spcPts val="0"/>
              </a:spcBef>
              <a:spcAft>
                <a:spcPts val="0"/>
              </a:spcAft>
              <a:defRPr/>
            </a:pPr>
            <a:r>
              <a:rPr lang="en-US" sz="2400" b="1" dirty="0">
                <a:solidFill>
                  <a:schemeClr val="accent5">
                    <a:lumMod val="75000"/>
                  </a:schemeClr>
                </a:solidFill>
                <a:latin typeface="+mn-lt"/>
              </a:rPr>
              <a:t>arXiv Annual Submissions</a:t>
            </a:r>
          </a:p>
        </p:txBody>
      </p:sp>
      <p:sp>
        <p:nvSpPr>
          <p:cNvPr id="6" name="TextBox 5"/>
          <p:cNvSpPr txBox="1"/>
          <p:nvPr/>
        </p:nvSpPr>
        <p:spPr>
          <a:xfrm>
            <a:off x="4953000" y="5387975"/>
            <a:ext cx="3663950" cy="461963"/>
          </a:xfrm>
          <a:prstGeom prst="rect">
            <a:avLst/>
          </a:prstGeom>
          <a:noFill/>
        </p:spPr>
        <p:txBody>
          <a:bodyPr wrap="none">
            <a:spAutoFit/>
          </a:bodyPr>
          <a:lstStyle/>
          <a:p>
            <a:pPr fontAlgn="auto">
              <a:spcBef>
                <a:spcPts val="0"/>
              </a:spcBef>
              <a:spcAft>
                <a:spcPts val="0"/>
              </a:spcAft>
              <a:defRPr/>
            </a:pPr>
            <a:r>
              <a:rPr lang="en-US" sz="2400" b="1" dirty="0">
                <a:solidFill>
                  <a:schemeClr val="accent5">
                    <a:lumMod val="75000"/>
                  </a:schemeClr>
                </a:solidFill>
                <a:latin typeface="+mn-lt"/>
              </a:rPr>
              <a:t>arXiv New Submission Rate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6FBE792C-1EEA-4A97-A576-4D07B067243D}" type="slidenum">
              <a:rPr lang="en-US"/>
              <a:pPr>
                <a:defRPr/>
              </a:pPr>
              <a:t>4</a:t>
            </a:fld>
            <a:endParaRPr lang="en-US"/>
          </a:p>
        </p:txBody>
      </p:sp>
      <p:sp>
        <p:nvSpPr>
          <p:cNvPr id="27650" name="Rectangle 2"/>
          <p:cNvSpPr>
            <a:spLocks noChangeArrowheads="1"/>
          </p:cNvSpPr>
          <p:nvPr/>
        </p:nvSpPr>
        <p:spPr bwMode="auto">
          <a:xfrm>
            <a:off x="381000" y="1143000"/>
            <a:ext cx="7543800" cy="4894263"/>
          </a:xfrm>
          <a:prstGeom prst="rect">
            <a:avLst/>
          </a:prstGeom>
          <a:noFill/>
          <a:ln w="9525">
            <a:noFill/>
            <a:miter lim="800000"/>
            <a:headEnd/>
            <a:tailEnd/>
          </a:ln>
        </p:spPr>
        <p:txBody>
          <a:bodyPr>
            <a:spAutoFit/>
          </a:bodyPr>
          <a:lstStyle/>
          <a:p>
            <a:pPr marL="342900" indent="-342900">
              <a:buFont typeface="Arial" charset="0"/>
              <a:buChar char="•"/>
            </a:pPr>
            <a:r>
              <a:rPr lang="en-US" sz="2400">
                <a:latin typeface="Calibri" pitchFamily="34" charset="0"/>
              </a:rPr>
              <a:t>Math (22565): 26.7%</a:t>
            </a:r>
          </a:p>
          <a:p>
            <a:pPr marL="342900" indent="-342900">
              <a:buFont typeface="Arial" charset="0"/>
              <a:buChar char="•"/>
            </a:pPr>
            <a:r>
              <a:rPr lang="en-US" sz="2400">
                <a:latin typeface="Calibri" pitchFamily="34" charset="0"/>
              </a:rPr>
              <a:t>Condensed Matter (12184): 14.4%</a:t>
            </a:r>
          </a:p>
          <a:p>
            <a:pPr marL="342900" indent="-342900">
              <a:buFont typeface="Arial" charset="0"/>
              <a:buChar char="•"/>
            </a:pPr>
            <a:r>
              <a:rPr lang="en-US" sz="2400">
                <a:latin typeface="Calibri" pitchFamily="34" charset="0"/>
              </a:rPr>
              <a:t>Astrophysics (12121): 14.3%</a:t>
            </a:r>
          </a:p>
          <a:p>
            <a:pPr marL="342900" indent="-342900">
              <a:buFont typeface="Arial" charset="0"/>
              <a:buChar char="•"/>
            </a:pPr>
            <a:r>
              <a:rPr lang="en-US" sz="2400">
                <a:latin typeface="Calibri" pitchFamily="34" charset="0"/>
              </a:rPr>
              <a:t>Computer Science (10236): 12.1%</a:t>
            </a:r>
          </a:p>
          <a:p>
            <a:pPr marL="342900" indent="-342900">
              <a:buFont typeface="Arial" charset="0"/>
              <a:buChar char="•"/>
            </a:pPr>
            <a:r>
              <a:rPr lang="en-US" sz="2400">
                <a:latin typeface="Calibri" pitchFamily="34" charset="0"/>
              </a:rPr>
              <a:t>High Energy Physics (9636): 11.3%</a:t>
            </a:r>
          </a:p>
          <a:p>
            <a:pPr marL="342900" indent="-342900">
              <a:buFont typeface="Arial" charset="0"/>
              <a:buChar char="•"/>
            </a:pPr>
            <a:r>
              <a:rPr lang="en-US" sz="2400">
                <a:latin typeface="Calibri" pitchFamily="34" charset="0"/>
              </a:rPr>
              <a:t>Physics (6545): 7.7%</a:t>
            </a:r>
          </a:p>
          <a:p>
            <a:pPr marL="342900" indent="-342900">
              <a:buFont typeface="Arial" charset="0"/>
              <a:buChar char="•"/>
            </a:pPr>
            <a:r>
              <a:rPr lang="en-US" sz="2400">
                <a:latin typeface="Calibri" pitchFamily="34" charset="0"/>
              </a:rPr>
              <a:t>Quantum Physics (3767): 4.5%</a:t>
            </a:r>
          </a:p>
          <a:p>
            <a:pPr marL="342900" indent="-342900">
              <a:buFont typeface="Arial" charset="0"/>
              <a:buChar char="•"/>
            </a:pPr>
            <a:r>
              <a:rPr lang="en-US" sz="2400">
                <a:latin typeface="Calibri" pitchFamily="34" charset="0"/>
              </a:rPr>
              <a:t>General Relativity &amp; Quantum Cosmology (2057): 2.4%</a:t>
            </a:r>
          </a:p>
          <a:p>
            <a:pPr marL="342900" indent="-342900">
              <a:buFont typeface="Arial" charset="0"/>
              <a:buChar char="•"/>
            </a:pPr>
            <a:r>
              <a:rPr lang="en-US" sz="2400">
                <a:latin typeface="Calibri" pitchFamily="34" charset="0"/>
              </a:rPr>
              <a:t>Nuclear Experiment &amp; Theory (1829): 2.2%</a:t>
            </a:r>
          </a:p>
          <a:p>
            <a:pPr marL="342900" indent="-342900">
              <a:buFont typeface="Arial" charset="0"/>
              <a:buChar char="•"/>
            </a:pPr>
            <a:r>
              <a:rPr lang="en-US" sz="2400">
                <a:latin typeface="Calibri" pitchFamily="34" charset="0"/>
              </a:rPr>
              <a:t>Statistics (1284): 1.5%</a:t>
            </a:r>
          </a:p>
          <a:p>
            <a:pPr marL="342900" indent="-342900">
              <a:buFont typeface="Arial" charset="0"/>
              <a:buChar char="•"/>
            </a:pPr>
            <a:r>
              <a:rPr lang="en-US" sz="2400">
                <a:latin typeface="Calibri" pitchFamily="34" charset="0"/>
              </a:rPr>
              <a:t>Qualitative Biology (1057): 1.2%</a:t>
            </a:r>
          </a:p>
          <a:p>
            <a:pPr marL="342900" indent="-342900">
              <a:buFont typeface="Arial" charset="0"/>
              <a:buChar char="•"/>
            </a:pPr>
            <a:r>
              <a:rPr lang="en-US" sz="2400">
                <a:latin typeface="Calibri" pitchFamily="34" charset="0"/>
              </a:rPr>
              <a:t>Nonlinear Sciences (839): 1.0%</a:t>
            </a:r>
          </a:p>
          <a:p>
            <a:pPr marL="342900" indent="-342900">
              <a:buFont typeface="Arial" charset="0"/>
              <a:buChar char="•"/>
            </a:pPr>
            <a:r>
              <a:rPr lang="en-US" sz="2400">
                <a:latin typeface="Calibri" pitchFamily="34" charset="0"/>
              </a:rPr>
              <a:t>Quantitative Finance (483): 0.6%</a:t>
            </a:r>
          </a:p>
        </p:txBody>
      </p:sp>
      <p:sp>
        <p:nvSpPr>
          <p:cNvPr id="27651" name="TextBox 3"/>
          <p:cNvSpPr txBox="1">
            <a:spLocks noChangeArrowheads="1"/>
          </p:cNvSpPr>
          <p:nvPr/>
        </p:nvSpPr>
        <p:spPr bwMode="auto">
          <a:xfrm>
            <a:off x="1371600" y="414338"/>
            <a:ext cx="4881563" cy="522287"/>
          </a:xfrm>
          <a:prstGeom prst="rect">
            <a:avLst/>
          </a:prstGeom>
          <a:noFill/>
          <a:ln w="9525">
            <a:noFill/>
            <a:miter lim="800000"/>
            <a:headEnd/>
            <a:tailEnd/>
          </a:ln>
        </p:spPr>
        <p:txBody>
          <a:bodyPr wrap="none">
            <a:spAutoFit/>
          </a:bodyPr>
          <a:lstStyle/>
          <a:p>
            <a:r>
              <a:rPr lang="en-US" sz="2800">
                <a:solidFill>
                  <a:srgbClr val="00B050"/>
                </a:solidFill>
                <a:latin typeface="Calibri" pitchFamily="34" charset="0"/>
              </a:rPr>
              <a:t>2012 Submission Rates by Fields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3338" y="173038"/>
            <a:ext cx="9067800" cy="736600"/>
          </a:xfrm>
          <a:prstGeom prst="rect">
            <a:avLst/>
          </a:prstGeom>
        </p:spPr>
        <p:txBody>
          <a:bodyPr/>
          <a:lstStyle/>
          <a:p>
            <a:pPr algn="ctr" fontAlgn="auto">
              <a:spcAft>
                <a:spcPts val="0"/>
              </a:spcAft>
              <a:defRPr/>
            </a:pPr>
            <a:r>
              <a:rPr lang="en-US" sz="3200" b="1" dirty="0">
                <a:solidFill>
                  <a:schemeClr val="tx2">
                    <a:lumMod val="60000"/>
                    <a:lumOff val="40000"/>
                  </a:schemeClr>
                </a:solidFill>
                <a:latin typeface="+mj-lt"/>
                <a:ea typeface="+mj-ea"/>
                <a:cs typeface="+mj-cs"/>
              </a:rPr>
              <a:t>Projected Expenses (2013-2017)</a:t>
            </a:r>
          </a:p>
        </p:txBody>
      </p:sp>
      <p:sp>
        <p:nvSpPr>
          <p:cNvPr id="29698" name="Rectangle 3"/>
          <p:cNvSpPr>
            <a:spLocks noChangeArrowheads="1"/>
          </p:cNvSpPr>
          <p:nvPr/>
        </p:nvSpPr>
        <p:spPr bwMode="auto">
          <a:xfrm>
            <a:off x="1524000" y="1981200"/>
            <a:ext cx="2085975" cy="330200"/>
          </a:xfrm>
          <a:prstGeom prst="rect">
            <a:avLst/>
          </a:prstGeom>
          <a:noFill/>
          <a:ln w="9525">
            <a:noFill/>
            <a:miter lim="800000"/>
            <a:headEnd/>
            <a:tailEnd/>
          </a:ln>
        </p:spPr>
        <p:txBody>
          <a:bodyPr wrap="none">
            <a:spAutoFit/>
          </a:bodyPr>
          <a:lstStyle/>
          <a:p>
            <a:r>
              <a:rPr lang="en-US" sz="1400" b="1">
                <a:solidFill>
                  <a:schemeClr val="bg1"/>
                </a:solidFill>
                <a:latin typeface="Calibri" pitchFamily="34" charset="0"/>
              </a:rPr>
              <a:t>2.25 FTE + 0.36 student</a:t>
            </a:r>
          </a:p>
        </p:txBody>
      </p:sp>
      <p:sp>
        <p:nvSpPr>
          <p:cNvPr id="29699" name="Rectangle 1"/>
          <p:cNvSpPr>
            <a:spLocks noChangeArrowheads="1"/>
          </p:cNvSpPr>
          <p:nvPr/>
        </p:nvSpPr>
        <p:spPr bwMode="auto">
          <a:xfrm>
            <a:off x="2878138" y="3105150"/>
            <a:ext cx="1131887" cy="428625"/>
          </a:xfrm>
          <a:prstGeom prst="rect">
            <a:avLst/>
          </a:prstGeom>
          <a:noFill/>
          <a:ln w="9525">
            <a:noFill/>
            <a:miter lim="800000"/>
            <a:headEnd/>
            <a:tailEnd/>
          </a:ln>
        </p:spPr>
        <p:txBody>
          <a:bodyPr wrap="none">
            <a:spAutoFit/>
          </a:bodyPr>
          <a:lstStyle/>
          <a:p>
            <a:r>
              <a:rPr lang="en-US" sz="2000" b="1">
                <a:solidFill>
                  <a:schemeClr val="bg1"/>
                </a:solidFill>
                <a:latin typeface="Calibri" pitchFamily="34" charset="0"/>
              </a:rPr>
              <a:t>0.50</a:t>
            </a:r>
            <a:r>
              <a:rPr lang="en-US" b="1">
                <a:solidFill>
                  <a:schemeClr val="bg1"/>
                </a:solidFill>
                <a:latin typeface="Calibri" pitchFamily="34" charset="0"/>
              </a:rPr>
              <a:t> FTE</a:t>
            </a:r>
          </a:p>
        </p:txBody>
      </p:sp>
      <p:sp>
        <p:nvSpPr>
          <p:cNvPr id="29700" name="Rectangle 4"/>
          <p:cNvSpPr>
            <a:spLocks noChangeArrowheads="1"/>
          </p:cNvSpPr>
          <p:nvPr/>
        </p:nvSpPr>
        <p:spPr bwMode="auto">
          <a:xfrm>
            <a:off x="3121025" y="5149850"/>
            <a:ext cx="1173163" cy="430213"/>
          </a:xfrm>
          <a:prstGeom prst="rect">
            <a:avLst/>
          </a:prstGeom>
          <a:noFill/>
          <a:ln w="9525">
            <a:noFill/>
            <a:miter lim="800000"/>
            <a:headEnd/>
            <a:tailEnd/>
          </a:ln>
        </p:spPr>
        <p:txBody>
          <a:bodyPr wrap="none">
            <a:spAutoFit/>
          </a:bodyPr>
          <a:lstStyle/>
          <a:p>
            <a:r>
              <a:rPr lang="en-US" sz="2000" b="1">
                <a:solidFill>
                  <a:schemeClr val="bg1"/>
                </a:solidFill>
                <a:latin typeface="Calibri" pitchFamily="34" charset="0"/>
              </a:rPr>
              <a:t>1.58</a:t>
            </a:r>
            <a:r>
              <a:rPr lang="en-US" b="1">
                <a:solidFill>
                  <a:schemeClr val="bg1"/>
                </a:solidFill>
                <a:latin typeface="Calibri" pitchFamily="34" charset="0"/>
              </a:rPr>
              <a:t> </a:t>
            </a:r>
            <a:r>
              <a:rPr lang="en-US" sz="2000" b="1">
                <a:solidFill>
                  <a:schemeClr val="bg1"/>
                </a:solidFill>
                <a:latin typeface="Calibri" pitchFamily="34" charset="0"/>
              </a:rPr>
              <a:t>FTE</a:t>
            </a:r>
            <a:endParaRPr lang="en-US" b="1">
              <a:solidFill>
                <a:schemeClr val="bg1"/>
              </a:solidFill>
              <a:latin typeface="Calibri" pitchFamily="34" charset="0"/>
            </a:endParaRPr>
          </a:p>
        </p:txBody>
      </p:sp>
      <p:pic>
        <p:nvPicPr>
          <p:cNvPr id="29701" name="Picture 8"/>
          <p:cNvPicPr>
            <a:picLocks noChangeAspect="1" noChangeArrowheads="1"/>
          </p:cNvPicPr>
          <p:nvPr/>
        </p:nvPicPr>
        <p:blipFill>
          <a:blip r:embed="rId3"/>
          <a:srcRect/>
          <a:stretch>
            <a:fillRect/>
          </a:stretch>
        </p:blipFill>
        <p:spPr bwMode="auto">
          <a:xfrm>
            <a:off x="228600" y="890588"/>
            <a:ext cx="8382000" cy="5562600"/>
          </a:xfrm>
          <a:prstGeom prst="rect">
            <a:avLst/>
          </a:prstGeom>
          <a:noFill/>
          <a:ln w="9525">
            <a:noFill/>
            <a:miter lim="800000"/>
            <a:headEnd/>
            <a:tailEnd/>
          </a:ln>
        </p:spPr>
      </p:pic>
      <p:sp>
        <p:nvSpPr>
          <p:cNvPr id="6" name="Rectangle 5"/>
          <p:cNvSpPr/>
          <p:nvPr/>
        </p:nvSpPr>
        <p:spPr>
          <a:xfrm>
            <a:off x="914400" y="1447800"/>
            <a:ext cx="8382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914400" y="3090863"/>
            <a:ext cx="15240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923925" y="4949825"/>
            <a:ext cx="1057275" cy="3079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43050" y="1150938"/>
            <a:ext cx="5983288" cy="1897062"/>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latin typeface="Times New Roman" pitchFamily="18" charset="0"/>
              <a:cs typeface="Times New Roman" pitchFamily="18" charset="0"/>
            </a:endParaRPr>
          </a:p>
        </p:txBody>
      </p:sp>
      <p:sp>
        <p:nvSpPr>
          <p:cNvPr id="5" name="Rounded Rectangle 4"/>
          <p:cNvSpPr/>
          <p:nvPr/>
        </p:nvSpPr>
        <p:spPr>
          <a:xfrm>
            <a:off x="100013" y="2933700"/>
            <a:ext cx="2847975" cy="2781300"/>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dirty="0">
              <a:latin typeface="Times New Roman" pitchFamily="18" charset="0"/>
              <a:cs typeface="Times New Roman" pitchFamily="18" charset="0"/>
            </a:endParaRPr>
          </a:p>
        </p:txBody>
      </p:sp>
      <p:sp>
        <p:nvSpPr>
          <p:cNvPr id="6" name="Rounded Rectangle 5"/>
          <p:cNvSpPr/>
          <p:nvPr/>
        </p:nvSpPr>
        <p:spPr>
          <a:xfrm>
            <a:off x="2784475" y="2867025"/>
            <a:ext cx="3186113" cy="2771775"/>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latin typeface="Times New Roman" pitchFamily="18" charset="0"/>
              <a:cs typeface="Times New Roman" pitchFamily="18" charset="0"/>
            </a:endParaRPr>
          </a:p>
        </p:txBody>
      </p:sp>
      <p:sp>
        <p:nvSpPr>
          <p:cNvPr id="7" name="Rounded Rectangle 6"/>
          <p:cNvSpPr/>
          <p:nvPr/>
        </p:nvSpPr>
        <p:spPr>
          <a:xfrm>
            <a:off x="5819775" y="2849563"/>
            <a:ext cx="3048000" cy="2789237"/>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latin typeface="Times New Roman" pitchFamily="18" charset="0"/>
              <a:cs typeface="Times New Roman" pitchFamily="18" charset="0"/>
            </a:endParaRPr>
          </a:p>
        </p:txBody>
      </p:sp>
      <p:sp>
        <p:nvSpPr>
          <p:cNvPr id="31749" name="TextBox 8"/>
          <p:cNvSpPr txBox="1">
            <a:spLocks noChangeArrowheads="1"/>
          </p:cNvSpPr>
          <p:nvPr/>
        </p:nvSpPr>
        <p:spPr bwMode="auto">
          <a:xfrm>
            <a:off x="485775" y="3375025"/>
            <a:ext cx="2114550" cy="307975"/>
          </a:xfrm>
          <a:prstGeom prst="rect">
            <a:avLst/>
          </a:prstGeom>
          <a:noFill/>
          <a:ln w="9525">
            <a:noFill/>
            <a:miter lim="800000"/>
            <a:headEnd/>
            <a:tailEnd/>
          </a:ln>
        </p:spPr>
        <p:txBody>
          <a:bodyPr>
            <a:spAutoFit/>
          </a:bodyPr>
          <a:lstStyle/>
          <a:p>
            <a:pPr algn="ctr"/>
            <a:r>
              <a:rPr lang="en-US" sz="1400" b="1">
                <a:latin typeface="Times New Roman" pitchFamily="18" charset="0"/>
                <a:cs typeface="Times New Roman" pitchFamily="18" charset="0"/>
              </a:rPr>
              <a:t>Warner, IT Lead (30%)</a:t>
            </a:r>
          </a:p>
        </p:txBody>
      </p:sp>
      <p:sp>
        <p:nvSpPr>
          <p:cNvPr id="31750" name="TextBox 9"/>
          <p:cNvSpPr txBox="1">
            <a:spLocks noChangeArrowheads="1"/>
          </p:cNvSpPr>
          <p:nvPr/>
        </p:nvSpPr>
        <p:spPr bwMode="auto">
          <a:xfrm>
            <a:off x="5895975" y="3362325"/>
            <a:ext cx="2971800" cy="307975"/>
          </a:xfrm>
          <a:prstGeom prst="rect">
            <a:avLst/>
          </a:prstGeom>
          <a:noFill/>
          <a:ln w="9525">
            <a:noFill/>
            <a:miter lim="800000"/>
            <a:headEnd/>
            <a:tailEnd/>
          </a:ln>
        </p:spPr>
        <p:txBody>
          <a:bodyPr>
            <a:spAutoFit/>
          </a:bodyPr>
          <a:lstStyle/>
          <a:p>
            <a:pPr algn="ctr"/>
            <a:r>
              <a:rPr lang="en-US" sz="1400" b="1">
                <a:latin typeface="Times New Roman" pitchFamily="18" charset="0"/>
                <a:cs typeface="Times New Roman" pitchFamily="18" charset="0"/>
              </a:rPr>
              <a:t>Ruddy, User Support  Lead (20%)</a:t>
            </a:r>
          </a:p>
        </p:txBody>
      </p:sp>
      <p:sp>
        <p:nvSpPr>
          <p:cNvPr id="31751" name="TextBox 10"/>
          <p:cNvSpPr txBox="1">
            <a:spLocks noChangeArrowheads="1"/>
          </p:cNvSpPr>
          <p:nvPr/>
        </p:nvSpPr>
        <p:spPr bwMode="auto">
          <a:xfrm>
            <a:off x="2797175" y="3408363"/>
            <a:ext cx="3276600" cy="522287"/>
          </a:xfrm>
          <a:prstGeom prst="rect">
            <a:avLst/>
          </a:prstGeom>
          <a:noFill/>
          <a:ln w="9525">
            <a:noFill/>
            <a:miter lim="800000"/>
            <a:headEnd/>
            <a:tailEnd/>
          </a:ln>
        </p:spPr>
        <p:txBody>
          <a:bodyPr>
            <a:spAutoFit/>
          </a:bodyPr>
          <a:lstStyle/>
          <a:p>
            <a:pPr algn="ctr"/>
            <a:r>
              <a:rPr lang="en-US" sz="1400" b="1">
                <a:latin typeface="Times New Roman" pitchFamily="18" charset="0"/>
                <a:cs typeface="Times New Roman" pitchFamily="18" charset="0"/>
              </a:rPr>
              <a:t>Porciello, Membership Program Lead </a:t>
            </a:r>
            <a:r>
              <a:rPr lang="en-US" sz="1400" b="1">
                <a:solidFill>
                  <a:srgbClr val="FF0000"/>
                </a:solidFill>
                <a:latin typeface="Times New Roman" pitchFamily="18" charset="0"/>
                <a:cs typeface="Times New Roman" pitchFamily="18" charset="0"/>
              </a:rPr>
              <a:t>*</a:t>
            </a:r>
          </a:p>
          <a:p>
            <a:pPr algn="ctr"/>
            <a:r>
              <a:rPr lang="en-US" sz="1400" b="1">
                <a:latin typeface="Times New Roman" pitchFamily="18" charset="0"/>
                <a:cs typeface="Times New Roman" pitchFamily="18" charset="0"/>
              </a:rPr>
              <a:t>(10%) </a:t>
            </a:r>
          </a:p>
        </p:txBody>
      </p:sp>
      <p:sp>
        <p:nvSpPr>
          <p:cNvPr id="13" name="Rounded Rectangle 12"/>
          <p:cNvSpPr/>
          <p:nvPr/>
        </p:nvSpPr>
        <p:spPr>
          <a:xfrm>
            <a:off x="1843088" y="327025"/>
            <a:ext cx="5257800" cy="823913"/>
          </a:xfrm>
          <a:prstGeom prst="round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dirty="0">
              <a:latin typeface="Times New Roman" pitchFamily="18" charset="0"/>
              <a:cs typeface="Times New Roman" pitchFamily="18" charset="0"/>
            </a:endParaRPr>
          </a:p>
        </p:txBody>
      </p:sp>
      <p:sp>
        <p:nvSpPr>
          <p:cNvPr id="31753" name="TextBox 14"/>
          <p:cNvSpPr txBox="1">
            <a:spLocks noChangeArrowheads="1"/>
          </p:cNvSpPr>
          <p:nvPr/>
        </p:nvSpPr>
        <p:spPr bwMode="auto">
          <a:xfrm>
            <a:off x="3141663" y="415925"/>
            <a:ext cx="2589212" cy="307975"/>
          </a:xfrm>
          <a:prstGeom prst="rect">
            <a:avLst/>
          </a:prstGeom>
          <a:noFill/>
          <a:ln w="9525">
            <a:noFill/>
            <a:miter lim="800000"/>
            <a:headEnd/>
            <a:tailEnd/>
          </a:ln>
        </p:spPr>
        <p:txBody>
          <a:bodyPr wrap="none">
            <a:spAutoFit/>
          </a:bodyPr>
          <a:lstStyle/>
          <a:p>
            <a:r>
              <a:rPr lang="en-US" sz="1400" b="1">
                <a:latin typeface="Times New Roman" pitchFamily="18" charset="0"/>
                <a:cs typeface="Times New Roman" pitchFamily="18" charset="0"/>
              </a:rPr>
              <a:t>Kenney, University Librarian </a:t>
            </a:r>
            <a:r>
              <a:rPr lang="en-US" sz="1400" b="1">
                <a:solidFill>
                  <a:srgbClr val="FF0000"/>
                </a:solidFill>
                <a:latin typeface="Times New Roman" pitchFamily="18" charset="0"/>
                <a:cs typeface="Times New Roman" pitchFamily="18" charset="0"/>
              </a:rPr>
              <a:t>*</a:t>
            </a:r>
          </a:p>
        </p:txBody>
      </p:sp>
      <p:sp>
        <p:nvSpPr>
          <p:cNvPr id="18" name="Rectangle 17"/>
          <p:cNvSpPr/>
          <p:nvPr/>
        </p:nvSpPr>
        <p:spPr>
          <a:xfrm>
            <a:off x="6032500" y="3663950"/>
            <a:ext cx="2921000" cy="2124075"/>
          </a:xfrm>
          <a:prstGeom prst="rect">
            <a:avLst/>
          </a:prstGeom>
        </p:spPr>
        <p:txBody>
          <a:bodyPr>
            <a:spAutoFit/>
          </a:bodyPr>
          <a:lstStyle/>
          <a:p>
            <a:pPr marL="171450" indent="-171450" fontAlgn="auto">
              <a:spcBef>
                <a:spcPts val="0"/>
              </a:spcBef>
              <a:spcAft>
                <a:spcPts val="0"/>
              </a:spcAft>
              <a:buFont typeface="Arial" pitchFamily="34" charset="0"/>
              <a:buChar char="•"/>
              <a:defRPr/>
            </a:pPr>
            <a:r>
              <a:rPr lang="en-US" sz="1200" dirty="0">
                <a:latin typeface="+mn-lt"/>
              </a:rPr>
              <a:t>Oversee </a:t>
            </a:r>
            <a:r>
              <a:rPr lang="en-US" sz="1200" dirty="0" err="1">
                <a:latin typeface="+mn-lt"/>
              </a:rPr>
              <a:t>arXiv’s</a:t>
            </a:r>
            <a:r>
              <a:rPr lang="en-US" sz="1200" dirty="0">
                <a:latin typeface="+mn-lt"/>
              </a:rPr>
              <a:t> user-support, moderation, and administration processes</a:t>
            </a:r>
          </a:p>
          <a:p>
            <a:pPr marL="171450" indent="-171450" fontAlgn="auto">
              <a:spcBef>
                <a:spcPts val="0"/>
              </a:spcBef>
              <a:spcAft>
                <a:spcPts val="0"/>
              </a:spcAft>
              <a:buFont typeface="Arial" pitchFamily="34" charset="0"/>
              <a:buChar char="•"/>
              <a:defRPr/>
            </a:pPr>
            <a:r>
              <a:rPr lang="en-US" sz="1200" dirty="0">
                <a:latin typeface="+mn-lt"/>
              </a:rPr>
              <a:t> Working with SAB in developing new policies and </a:t>
            </a:r>
            <a:r>
              <a:rPr lang="en-US" sz="1100" dirty="0">
                <a:latin typeface="+mn-lt"/>
              </a:rPr>
              <a:t>procedures</a:t>
            </a:r>
            <a:endParaRPr lang="en-US" sz="1200" dirty="0">
              <a:latin typeface="+mn-lt"/>
            </a:endParaRPr>
          </a:p>
          <a:p>
            <a:pPr marL="171450" indent="-171450" fontAlgn="auto">
              <a:spcBef>
                <a:spcPts val="0"/>
              </a:spcBef>
              <a:spcAft>
                <a:spcPts val="0"/>
              </a:spcAft>
              <a:buFont typeface="Arial" pitchFamily="34" charset="0"/>
              <a:buChar char="•"/>
              <a:defRPr/>
            </a:pPr>
            <a:r>
              <a:rPr lang="en-US" sz="1200" dirty="0">
                <a:latin typeface="+mn-lt"/>
              </a:rPr>
              <a:t>Oversee the moderation process, including resolving problem cases</a:t>
            </a:r>
          </a:p>
          <a:p>
            <a:pPr marL="171450" indent="-171450" fontAlgn="auto">
              <a:spcBef>
                <a:spcPts val="0"/>
              </a:spcBef>
              <a:spcAft>
                <a:spcPts val="0"/>
              </a:spcAft>
              <a:buFont typeface="Arial" pitchFamily="34" charset="0"/>
              <a:buChar char="•"/>
              <a:defRPr/>
            </a:pPr>
            <a:endParaRPr lang="en-US" sz="1200" dirty="0">
              <a:latin typeface="+mn-lt"/>
            </a:endParaRPr>
          </a:p>
          <a:p>
            <a:pPr marL="171450" indent="-171450" fontAlgn="auto">
              <a:spcBef>
                <a:spcPts val="0"/>
              </a:spcBef>
              <a:spcAft>
                <a:spcPts val="0"/>
              </a:spcAft>
              <a:buFont typeface="Arial" pitchFamily="34" charset="0"/>
              <a:buChar char="•"/>
              <a:defRPr/>
            </a:pPr>
            <a:r>
              <a:rPr lang="en-US" sz="1200" dirty="0">
                <a:solidFill>
                  <a:schemeClr val="tx2">
                    <a:lumMod val="60000"/>
                    <a:lumOff val="40000"/>
                  </a:schemeClr>
                </a:solidFill>
                <a:latin typeface="+mn-lt"/>
              </a:rPr>
              <a:t>STAFF –Don Beyer, Laura Jones, Jake Weiskoff</a:t>
            </a:r>
          </a:p>
          <a:p>
            <a:pPr fontAlgn="auto">
              <a:spcBef>
                <a:spcPts val="0"/>
              </a:spcBef>
              <a:spcAft>
                <a:spcPts val="0"/>
              </a:spcAft>
              <a:defRPr/>
            </a:pPr>
            <a:endParaRPr lang="en-US" sz="1200" dirty="0">
              <a:solidFill>
                <a:schemeClr val="tx2"/>
              </a:solidFill>
              <a:latin typeface="+mn-lt"/>
            </a:endParaRPr>
          </a:p>
        </p:txBody>
      </p:sp>
      <p:sp>
        <p:nvSpPr>
          <p:cNvPr id="19" name="Rectangle 18"/>
          <p:cNvSpPr/>
          <p:nvPr/>
        </p:nvSpPr>
        <p:spPr>
          <a:xfrm>
            <a:off x="120650" y="3797300"/>
            <a:ext cx="2846388" cy="2122488"/>
          </a:xfrm>
          <a:prstGeom prst="rect">
            <a:avLst/>
          </a:prstGeom>
        </p:spPr>
        <p:txBody>
          <a:bodyPr>
            <a:spAutoFit/>
          </a:bodyPr>
          <a:lstStyle/>
          <a:p>
            <a:pPr marL="171450" indent="-171450" fontAlgn="auto">
              <a:spcBef>
                <a:spcPts val="0"/>
              </a:spcBef>
              <a:spcAft>
                <a:spcPts val="0"/>
              </a:spcAft>
              <a:buFont typeface="Arial" pitchFamily="34" charset="0"/>
              <a:buChar char="•"/>
              <a:defRPr/>
            </a:pPr>
            <a:r>
              <a:rPr lang="en-US" sz="1200" dirty="0">
                <a:latin typeface="+mn-lt"/>
              </a:rPr>
              <a:t>Operate </a:t>
            </a:r>
            <a:r>
              <a:rPr lang="en-US" sz="1200" dirty="0" err="1">
                <a:latin typeface="+mn-lt"/>
              </a:rPr>
              <a:t>arXiv’s</a:t>
            </a:r>
            <a:r>
              <a:rPr lang="en-US" sz="1200" dirty="0">
                <a:latin typeface="+mn-lt"/>
              </a:rPr>
              <a:t> technical infrastructure Provide interfaces and data access to support open reuse of arXiv data;</a:t>
            </a:r>
          </a:p>
          <a:p>
            <a:pPr marL="171450" lvl="1" indent="-171450" fontAlgn="auto">
              <a:spcBef>
                <a:spcPts val="0"/>
              </a:spcBef>
              <a:spcAft>
                <a:spcPts val="0"/>
              </a:spcAft>
              <a:buFont typeface="Arial" pitchFamily="34" charset="0"/>
              <a:buChar char="•"/>
              <a:defRPr/>
            </a:pPr>
            <a:r>
              <a:rPr lang="en-US" sz="1200" dirty="0">
                <a:latin typeface="+mn-lt"/>
              </a:rPr>
              <a:t>Implement archiving strategies </a:t>
            </a:r>
          </a:p>
          <a:p>
            <a:pPr marL="171450" lvl="1" indent="-171450" fontAlgn="auto">
              <a:spcBef>
                <a:spcPts val="0"/>
              </a:spcBef>
              <a:spcAft>
                <a:spcPts val="0"/>
              </a:spcAft>
              <a:buFont typeface="Arial" pitchFamily="34" charset="0"/>
              <a:buChar char="•"/>
              <a:defRPr/>
            </a:pPr>
            <a:r>
              <a:rPr lang="en-US" sz="1200" dirty="0">
                <a:latin typeface="+mn-lt"/>
              </a:rPr>
              <a:t>Establish and maintain partnership with related initiatives</a:t>
            </a:r>
          </a:p>
          <a:p>
            <a:pPr marL="0" lvl="1" fontAlgn="auto">
              <a:spcBef>
                <a:spcPts val="0"/>
              </a:spcBef>
              <a:spcAft>
                <a:spcPts val="0"/>
              </a:spcAft>
              <a:defRPr/>
            </a:pPr>
            <a:endParaRPr lang="en-US" sz="1200" dirty="0">
              <a:latin typeface="+mn-lt"/>
            </a:endParaRPr>
          </a:p>
          <a:p>
            <a:pPr marL="171450" lvl="1" indent="-171450" fontAlgn="auto">
              <a:spcBef>
                <a:spcPts val="0"/>
              </a:spcBef>
              <a:spcAft>
                <a:spcPts val="0"/>
              </a:spcAft>
              <a:buFont typeface="Arial" pitchFamily="34" charset="0"/>
              <a:buChar char="•"/>
              <a:defRPr/>
            </a:pPr>
            <a:r>
              <a:rPr lang="en-US" sz="1200" dirty="0">
                <a:solidFill>
                  <a:schemeClr val="tx2">
                    <a:lumMod val="60000"/>
                    <a:lumOff val="40000"/>
                  </a:schemeClr>
                </a:solidFill>
                <a:latin typeface="+mn-lt"/>
              </a:rPr>
              <a:t>STAFF – Shawn Bower, Peter Halliday, Martin Lessmeister (25%)</a:t>
            </a:r>
          </a:p>
          <a:p>
            <a:pPr lvl="1" indent="-457200" fontAlgn="auto">
              <a:spcBef>
                <a:spcPts val="0"/>
              </a:spcBef>
              <a:spcAft>
                <a:spcPts val="0"/>
              </a:spcAft>
              <a:defRPr/>
            </a:pPr>
            <a:endParaRPr lang="en-US" sz="1200" dirty="0">
              <a:latin typeface="+mn-lt"/>
            </a:endParaRPr>
          </a:p>
          <a:p>
            <a:pPr fontAlgn="auto">
              <a:spcBef>
                <a:spcPts val="0"/>
              </a:spcBef>
              <a:spcAft>
                <a:spcPts val="0"/>
              </a:spcAft>
              <a:defRPr/>
            </a:pPr>
            <a:endParaRPr lang="en-US" sz="1200" dirty="0">
              <a:solidFill>
                <a:schemeClr val="tx2"/>
              </a:solidFill>
              <a:latin typeface="+mn-lt"/>
            </a:endParaRPr>
          </a:p>
        </p:txBody>
      </p:sp>
      <p:sp>
        <p:nvSpPr>
          <p:cNvPr id="20" name="Rectangle 19"/>
          <p:cNvSpPr/>
          <p:nvPr/>
        </p:nvSpPr>
        <p:spPr>
          <a:xfrm>
            <a:off x="1600200" y="1252538"/>
            <a:ext cx="6248400" cy="1262062"/>
          </a:xfrm>
          <a:prstGeom prst="rect">
            <a:avLst/>
          </a:prstGeom>
        </p:spPr>
        <p:txBody>
          <a:bodyPr>
            <a:spAutoFit/>
          </a:bodyPr>
          <a:lstStyle/>
          <a:p>
            <a:pPr algn="ctr" fontAlgn="auto">
              <a:spcBef>
                <a:spcPts val="0"/>
              </a:spcBef>
              <a:spcAft>
                <a:spcPts val="0"/>
              </a:spcAft>
              <a:defRPr/>
            </a:pPr>
            <a:r>
              <a:rPr lang="en-US" sz="1400" b="1" dirty="0">
                <a:latin typeface="Times New Roman" pitchFamily="18" charset="0"/>
                <a:cs typeface="Times New Roman" pitchFamily="18" charset="0"/>
              </a:rPr>
              <a:t>Rieger, Program Director (15-20%) </a:t>
            </a:r>
            <a:r>
              <a:rPr lang="en-US" sz="1400" b="1" dirty="0">
                <a:solidFill>
                  <a:srgbClr val="FF0000"/>
                </a:solidFill>
                <a:latin typeface="Times New Roman" pitchFamily="18" charset="0"/>
                <a:cs typeface="Times New Roman" pitchFamily="18" charset="0"/>
              </a:rPr>
              <a:t>*</a:t>
            </a:r>
            <a:br>
              <a:rPr lang="en-US" sz="1400" b="1" dirty="0">
                <a:solidFill>
                  <a:srgbClr val="FF0000"/>
                </a:solidFill>
                <a:latin typeface="Times New Roman" pitchFamily="18" charset="0"/>
                <a:cs typeface="Times New Roman" pitchFamily="18" charset="0"/>
              </a:rPr>
            </a:br>
            <a:endParaRPr lang="en-US" sz="1400" dirty="0">
              <a:solidFill>
                <a:srgbClr val="FF0000"/>
              </a:solidFill>
              <a:latin typeface="+mn-lt"/>
            </a:endParaRPr>
          </a:p>
          <a:p>
            <a:pPr marL="171450" indent="-171450" fontAlgn="auto">
              <a:spcBef>
                <a:spcPts val="0"/>
              </a:spcBef>
              <a:spcAft>
                <a:spcPts val="0"/>
              </a:spcAft>
              <a:buFont typeface="Arial" pitchFamily="34" charset="0"/>
              <a:buChar char="•"/>
              <a:defRPr/>
            </a:pPr>
            <a:r>
              <a:rPr lang="en-US" sz="1200" dirty="0">
                <a:latin typeface="+mn-lt"/>
              </a:rPr>
              <a:t>Oversee the arXiv program (user support, IT, and membership) </a:t>
            </a:r>
          </a:p>
          <a:p>
            <a:pPr marL="171450" indent="-171450" fontAlgn="auto">
              <a:spcBef>
                <a:spcPts val="0"/>
              </a:spcBef>
              <a:spcAft>
                <a:spcPts val="0"/>
              </a:spcAft>
              <a:buFont typeface="Arial" pitchFamily="34" charset="0"/>
              <a:buChar char="•"/>
              <a:defRPr/>
            </a:pPr>
            <a:r>
              <a:rPr lang="en-US" sz="1200" dirty="0">
                <a:latin typeface="+mn-lt"/>
              </a:rPr>
              <a:t>Foster a transparent and open communication strategy </a:t>
            </a:r>
          </a:p>
          <a:p>
            <a:pPr marL="171450" indent="-171450" fontAlgn="auto">
              <a:spcBef>
                <a:spcPts val="0"/>
              </a:spcBef>
              <a:spcAft>
                <a:spcPts val="0"/>
              </a:spcAft>
              <a:buFont typeface="Arial" pitchFamily="34" charset="0"/>
              <a:buChar char="•"/>
              <a:defRPr/>
            </a:pPr>
            <a:r>
              <a:rPr lang="en-US" sz="1200" dirty="0">
                <a:latin typeface="+mn-lt"/>
              </a:rPr>
              <a:t>Identify and develop policies relevant to arXiv operation, preservation, and sustainability</a:t>
            </a:r>
          </a:p>
          <a:p>
            <a:pPr marL="171450" indent="-171450" fontAlgn="auto">
              <a:spcBef>
                <a:spcPts val="0"/>
              </a:spcBef>
              <a:spcAft>
                <a:spcPts val="0"/>
              </a:spcAft>
              <a:buFont typeface="Arial" pitchFamily="34" charset="0"/>
              <a:buChar char="•"/>
              <a:defRPr/>
            </a:pPr>
            <a:r>
              <a:rPr lang="en-US" sz="1200" dirty="0">
                <a:latin typeface="+mn-lt"/>
              </a:rPr>
              <a:t>Take the lead in business planning</a:t>
            </a:r>
          </a:p>
        </p:txBody>
      </p:sp>
      <p:sp>
        <p:nvSpPr>
          <p:cNvPr id="21" name="Rectangle 20"/>
          <p:cNvSpPr/>
          <p:nvPr/>
        </p:nvSpPr>
        <p:spPr>
          <a:xfrm>
            <a:off x="2919413" y="3930650"/>
            <a:ext cx="2917825" cy="1385888"/>
          </a:xfrm>
          <a:prstGeom prst="rect">
            <a:avLst/>
          </a:prstGeom>
        </p:spPr>
        <p:txBody>
          <a:bodyPr>
            <a:spAutoFit/>
          </a:bodyPr>
          <a:lstStyle/>
          <a:p>
            <a:pPr marL="171450" indent="-171450" fontAlgn="auto">
              <a:spcBef>
                <a:spcPts val="0"/>
              </a:spcBef>
              <a:spcAft>
                <a:spcPts val="0"/>
              </a:spcAft>
              <a:buFont typeface="Arial" pitchFamily="34" charset="0"/>
              <a:buChar char="•"/>
              <a:defRPr/>
            </a:pPr>
            <a:r>
              <a:rPr lang="en-US" sz="1200" dirty="0">
                <a:latin typeface="+mn-lt"/>
              </a:rPr>
              <a:t>Manage the arXiv membership program</a:t>
            </a:r>
          </a:p>
          <a:p>
            <a:pPr marL="171450" indent="-171450" fontAlgn="auto">
              <a:spcBef>
                <a:spcPts val="0"/>
              </a:spcBef>
              <a:spcAft>
                <a:spcPts val="0"/>
              </a:spcAft>
              <a:buFont typeface="Arial" pitchFamily="34" charset="0"/>
              <a:buChar char="•"/>
              <a:defRPr/>
            </a:pPr>
            <a:r>
              <a:rPr lang="en-US" sz="1200" dirty="0">
                <a:latin typeface="+mn-lt"/>
              </a:rPr>
              <a:t>Maintain and communicate information about sustainability program </a:t>
            </a:r>
          </a:p>
          <a:p>
            <a:pPr marL="171450" indent="-171450" fontAlgn="auto">
              <a:spcBef>
                <a:spcPts val="0"/>
              </a:spcBef>
              <a:spcAft>
                <a:spcPts val="0"/>
              </a:spcAft>
              <a:buFont typeface="Arial" pitchFamily="34" charset="0"/>
              <a:buChar char="•"/>
              <a:defRPr/>
            </a:pPr>
            <a:r>
              <a:rPr lang="en-US" sz="1200" dirty="0">
                <a:latin typeface="+mn-lt"/>
              </a:rPr>
              <a:t>Participate in other fund raising efforts to diversify </a:t>
            </a:r>
            <a:r>
              <a:rPr lang="en-US" sz="1200" dirty="0" err="1">
                <a:latin typeface="+mn-lt"/>
              </a:rPr>
              <a:t>arXiv’s</a:t>
            </a:r>
            <a:r>
              <a:rPr lang="en-US" sz="1200" dirty="0">
                <a:latin typeface="+mn-lt"/>
              </a:rPr>
              <a:t> revenues</a:t>
            </a:r>
          </a:p>
          <a:p>
            <a:pPr marL="171450" indent="-171450" fontAlgn="auto">
              <a:spcBef>
                <a:spcPts val="0"/>
              </a:spcBef>
              <a:spcAft>
                <a:spcPts val="0"/>
              </a:spcAft>
              <a:buFont typeface="Arial" pitchFamily="34" charset="0"/>
              <a:buChar char="•"/>
              <a:defRPr/>
            </a:pPr>
            <a:endParaRPr lang="en-US" sz="1200" dirty="0">
              <a:latin typeface="+mn-lt"/>
            </a:endParaRPr>
          </a:p>
          <a:p>
            <a:pPr fontAlgn="auto">
              <a:spcBef>
                <a:spcPts val="0"/>
              </a:spcBef>
              <a:spcAft>
                <a:spcPts val="0"/>
              </a:spcAft>
              <a:defRPr/>
            </a:pPr>
            <a:endParaRPr lang="en-US" sz="1200" dirty="0">
              <a:latin typeface="+mn-lt"/>
            </a:endParaRPr>
          </a:p>
        </p:txBody>
      </p:sp>
      <p:sp>
        <p:nvSpPr>
          <p:cNvPr id="31758" name="Rectangle 21"/>
          <p:cNvSpPr>
            <a:spLocks noChangeArrowheads="1"/>
          </p:cNvSpPr>
          <p:nvPr/>
        </p:nvSpPr>
        <p:spPr bwMode="auto">
          <a:xfrm>
            <a:off x="1843088" y="682625"/>
            <a:ext cx="5334000" cy="461963"/>
          </a:xfrm>
          <a:prstGeom prst="rect">
            <a:avLst/>
          </a:prstGeom>
          <a:noFill/>
          <a:ln w="9525">
            <a:noFill/>
            <a:miter lim="800000"/>
            <a:headEnd/>
            <a:tailEnd/>
          </a:ln>
        </p:spPr>
        <p:txBody>
          <a:bodyPr>
            <a:spAutoFit/>
          </a:bodyPr>
          <a:lstStyle/>
          <a:p>
            <a:pPr marL="171450" indent="-171450">
              <a:buFont typeface="Arial" charset="0"/>
              <a:buChar char="•"/>
            </a:pPr>
            <a:r>
              <a:rPr lang="en-US" sz="1200">
                <a:latin typeface="Calibri" pitchFamily="34" charset="0"/>
              </a:rPr>
              <a:t>Resolve disputes between CUL, MAB, SAB as they relate to CUL’s responsibilities</a:t>
            </a:r>
          </a:p>
          <a:p>
            <a:pPr marL="171450" indent="-171450">
              <a:buFont typeface="Arial" charset="0"/>
              <a:buChar char="•"/>
            </a:pPr>
            <a:r>
              <a:rPr lang="en-US" sz="1200">
                <a:latin typeface="Calibri" pitchFamily="34" charset="0"/>
              </a:rPr>
              <a:t>Determine termination and need for transition strategy</a:t>
            </a:r>
          </a:p>
        </p:txBody>
      </p:sp>
      <p:sp>
        <p:nvSpPr>
          <p:cNvPr id="31759" name="TextBox 1"/>
          <p:cNvSpPr txBox="1">
            <a:spLocks noChangeArrowheads="1"/>
          </p:cNvSpPr>
          <p:nvPr/>
        </p:nvSpPr>
        <p:spPr bwMode="auto">
          <a:xfrm>
            <a:off x="5837238" y="6511925"/>
            <a:ext cx="3168650" cy="338138"/>
          </a:xfrm>
          <a:prstGeom prst="rect">
            <a:avLst/>
          </a:prstGeom>
          <a:noFill/>
          <a:ln w="9525">
            <a:noFill/>
            <a:miter lim="800000"/>
            <a:headEnd/>
            <a:tailEnd/>
          </a:ln>
        </p:spPr>
        <p:txBody>
          <a:bodyPr wrap="none">
            <a:spAutoFit/>
          </a:bodyPr>
          <a:lstStyle/>
          <a:p>
            <a:r>
              <a:rPr lang="en-US" sz="1600">
                <a:solidFill>
                  <a:srgbClr val="FF0000"/>
                </a:solidFill>
                <a:latin typeface="Calibri" pitchFamily="34" charset="0"/>
              </a:rPr>
              <a:t>*</a:t>
            </a:r>
            <a:r>
              <a:rPr lang="en-US" sz="1400">
                <a:solidFill>
                  <a:srgbClr val="FF0000"/>
                </a:solidFill>
                <a:latin typeface="Calibri" pitchFamily="34" charset="0"/>
              </a:rPr>
              <a:t> Included in CUL’s indirect contributions</a:t>
            </a:r>
          </a:p>
        </p:txBody>
      </p:sp>
      <p:sp>
        <p:nvSpPr>
          <p:cNvPr id="31760" name="TextBox 2"/>
          <p:cNvSpPr txBox="1">
            <a:spLocks noChangeArrowheads="1"/>
          </p:cNvSpPr>
          <p:nvPr/>
        </p:nvSpPr>
        <p:spPr bwMode="auto">
          <a:xfrm>
            <a:off x="3141663" y="-44450"/>
            <a:ext cx="2684462" cy="369888"/>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arXiv Organizational Chart</a:t>
            </a:r>
          </a:p>
        </p:txBody>
      </p:sp>
      <p:sp>
        <p:nvSpPr>
          <p:cNvPr id="8" name="TextBox 7"/>
          <p:cNvSpPr txBox="1"/>
          <p:nvPr/>
        </p:nvSpPr>
        <p:spPr>
          <a:xfrm>
            <a:off x="0" y="6570663"/>
            <a:ext cx="1784350" cy="254000"/>
          </a:xfrm>
          <a:prstGeom prst="rect">
            <a:avLst/>
          </a:prstGeom>
          <a:noFill/>
        </p:spPr>
        <p:txBody>
          <a:bodyPr wrap="none">
            <a:spAutoFit/>
          </a:bodyPr>
          <a:lstStyle/>
          <a:p>
            <a:pPr fontAlgn="auto">
              <a:spcBef>
                <a:spcPts val="0"/>
              </a:spcBef>
              <a:spcAft>
                <a:spcPts val="0"/>
              </a:spcAft>
              <a:defRPr/>
            </a:pPr>
            <a:r>
              <a:rPr lang="en-US" sz="1050" b="1" dirty="0">
                <a:solidFill>
                  <a:srgbClr val="00B050"/>
                </a:solidFill>
                <a:latin typeface="+mn-lt"/>
              </a:rPr>
              <a:t>Last updated:  April 29, 2012</a:t>
            </a:r>
          </a:p>
        </p:txBody>
      </p:sp>
      <p:pic>
        <p:nvPicPr>
          <p:cNvPr id="31762" name="Picture 2" descr="http://oai5.web.cern.ch/oai5/images/photos/Simeon_Mugshot2_2004-12-03a.jpg"/>
          <p:cNvPicPr>
            <a:picLocks noChangeAspect="1" noChangeArrowheads="1"/>
          </p:cNvPicPr>
          <p:nvPr/>
        </p:nvPicPr>
        <p:blipFill>
          <a:blip r:embed="rId3"/>
          <a:srcRect l="1212" r="1212" b="12816"/>
          <a:stretch>
            <a:fillRect/>
          </a:stretch>
        </p:blipFill>
        <p:spPr bwMode="auto">
          <a:xfrm>
            <a:off x="1000125" y="2540000"/>
            <a:ext cx="857250" cy="890588"/>
          </a:xfrm>
          <a:prstGeom prst="rect">
            <a:avLst/>
          </a:prstGeom>
          <a:noFill/>
          <a:ln w="9525">
            <a:noFill/>
            <a:miter lim="800000"/>
            <a:headEnd/>
            <a:tailEnd/>
          </a:ln>
        </p:spPr>
      </p:pic>
      <p:pic>
        <p:nvPicPr>
          <p:cNvPr id="31763" name="Picture 10" descr="http://t2.gstatic.com/images?q=tbn:ANd9GcTS1rmMvc2XZa5NbsgTY-hCkIY7bS-b_sa08I5OVWWs0kzNyNs&amp;t=1&amp;usg=___mH7vrSEITPiUZ2ZhXefvvNV_PY="/>
          <p:cNvPicPr>
            <a:picLocks noChangeAspect="1" noChangeArrowheads="1"/>
          </p:cNvPicPr>
          <p:nvPr/>
        </p:nvPicPr>
        <p:blipFill>
          <a:blip r:embed="rId4"/>
          <a:srcRect l="9599" r="9599" b="22858"/>
          <a:stretch>
            <a:fillRect/>
          </a:stretch>
        </p:blipFill>
        <p:spPr bwMode="auto">
          <a:xfrm>
            <a:off x="7048500" y="2406650"/>
            <a:ext cx="800100" cy="963613"/>
          </a:xfrm>
          <a:prstGeom prst="rect">
            <a:avLst/>
          </a:prstGeom>
          <a:noFill/>
          <a:ln w="9525">
            <a:noFill/>
            <a:miter lim="800000"/>
            <a:headEnd/>
            <a:tailEnd/>
          </a:ln>
        </p:spPr>
      </p:pic>
      <p:pic>
        <p:nvPicPr>
          <p:cNvPr id="31764" name="Picture 26" descr="https://encrypted-tbn3.gstatic.com/images?q=tbn:ANd9GcToiKSg3CsLqv6X0o4nuCRBHmHGSr2goAioaHzT4nNuqEZNOTHDJw"/>
          <p:cNvPicPr>
            <a:picLocks noChangeAspect="1" noChangeArrowheads="1"/>
          </p:cNvPicPr>
          <p:nvPr/>
        </p:nvPicPr>
        <p:blipFill>
          <a:blip r:embed="rId5"/>
          <a:srcRect/>
          <a:stretch>
            <a:fillRect/>
          </a:stretch>
        </p:blipFill>
        <p:spPr bwMode="auto">
          <a:xfrm>
            <a:off x="3979863" y="2454275"/>
            <a:ext cx="723900" cy="1001713"/>
          </a:xfrm>
          <a:prstGeom prst="rect">
            <a:avLst/>
          </a:prstGeom>
          <a:noFill/>
          <a:ln w="9525">
            <a:noFill/>
            <a:miter lim="800000"/>
            <a:headEnd/>
            <a:tailEnd/>
          </a:ln>
        </p:spPr>
      </p:pic>
      <p:pic>
        <p:nvPicPr>
          <p:cNvPr id="31767" name="Picture 23" descr="RIEGER"/>
          <p:cNvPicPr>
            <a:picLocks noChangeAspect="1" noChangeArrowheads="1"/>
          </p:cNvPicPr>
          <p:nvPr/>
        </p:nvPicPr>
        <p:blipFill>
          <a:blip r:embed="rId6"/>
          <a:srcRect/>
          <a:stretch>
            <a:fillRect/>
          </a:stretch>
        </p:blipFill>
        <p:spPr bwMode="auto">
          <a:xfrm>
            <a:off x="6248400" y="1205706"/>
            <a:ext cx="800100" cy="82073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9FE596B-3B7E-4E93-B04C-A2FDBFAA6FEC}" type="slidenum">
              <a:rPr lang="en-US"/>
              <a:pPr>
                <a:defRPr/>
              </a:pPr>
              <a:t>7</a:t>
            </a:fld>
            <a:endParaRPr lang="en-US" dirty="0"/>
          </a:p>
        </p:txBody>
      </p:sp>
      <p:sp>
        <p:nvSpPr>
          <p:cNvPr id="33795" name="Rectangle 2"/>
          <p:cNvSpPr>
            <a:spLocks noChangeArrowheads="1"/>
          </p:cNvSpPr>
          <p:nvPr/>
        </p:nvSpPr>
        <p:spPr bwMode="auto">
          <a:xfrm>
            <a:off x="2895600" y="6096000"/>
            <a:ext cx="4572000" cy="646113"/>
          </a:xfrm>
          <a:prstGeom prst="rect">
            <a:avLst/>
          </a:prstGeom>
          <a:noFill/>
          <a:ln w="9525">
            <a:noFill/>
            <a:miter lim="800000"/>
            <a:headEnd/>
            <a:tailEnd/>
          </a:ln>
        </p:spPr>
        <p:txBody>
          <a:bodyPr>
            <a:spAutoFit/>
          </a:bodyPr>
          <a:lstStyle/>
          <a:p>
            <a:endParaRPr lang="en-US" dirty="0">
              <a:latin typeface="Calibri" pitchFamily="34" charset="0"/>
            </a:endParaRPr>
          </a:p>
          <a:p>
            <a:r>
              <a:rPr lang="en-US" dirty="0">
                <a:latin typeface="Calibri" pitchFamily="34" charset="0"/>
                <a:hlinkClick r:id="rId3"/>
              </a:rPr>
              <a:t>http://arxiv.org/help/support </a:t>
            </a:r>
            <a:endParaRPr lang="en-US" dirty="0">
              <a:latin typeface="Calibri" pitchFamily="34" charset="0"/>
            </a:endParaRPr>
          </a:p>
        </p:txBody>
      </p:sp>
      <p:pic>
        <p:nvPicPr>
          <p:cNvPr id="33797" name="Picture 5" descr="photo"/>
          <p:cNvPicPr>
            <a:picLocks noChangeAspect="1" noChangeArrowheads="1"/>
          </p:cNvPicPr>
          <p:nvPr/>
        </p:nvPicPr>
        <p:blipFill>
          <a:blip r:embed="rId4"/>
          <a:srcRect t="12500"/>
          <a:stretch>
            <a:fillRect/>
          </a:stretch>
        </p:blipFill>
        <p:spPr bwMode="auto">
          <a:xfrm>
            <a:off x="0" y="0"/>
            <a:ext cx="9144000" cy="6000750"/>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accent3">
                    <a:lumMod val="75000"/>
                  </a:schemeClr>
                </a:solidFill>
              </a:rPr>
              <a:t>Membership Program</a:t>
            </a:r>
            <a:endParaRPr lang="en-US" dirty="0">
              <a:solidFill>
                <a:schemeClr val="accent3">
                  <a:lumMod val="75000"/>
                </a:schemeClr>
              </a:solidFill>
            </a:endParaRPr>
          </a:p>
        </p:txBody>
      </p:sp>
      <p:sp>
        <p:nvSpPr>
          <p:cNvPr id="35842" name="Content Placeholder 2"/>
          <p:cNvSpPr>
            <a:spLocks noGrp="1"/>
          </p:cNvSpPr>
          <p:nvPr>
            <p:ph idx="1"/>
          </p:nvPr>
        </p:nvSpPr>
        <p:spPr>
          <a:xfrm>
            <a:off x="304800" y="1371600"/>
            <a:ext cx="8229600" cy="4525963"/>
          </a:xfrm>
        </p:spPr>
        <p:txBody>
          <a:bodyPr/>
          <a:lstStyle/>
          <a:p>
            <a:r>
              <a:rPr lang="en-US" smtClean="0"/>
              <a:t>Engage libraries and research laboratories worldwide that represent arXiv's heaviest institutional users in arXiv's support and governance</a:t>
            </a:r>
          </a:p>
          <a:p>
            <a:endParaRPr lang="en-US" smtClean="0"/>
          </a:p>
          <a:p>
            <a:r>
              <a:rPr lang="en-US" smtClean="0"/>
              <a:t>Each member institution pledges a five-year initial funding commitment to support arXiv</a:t>
            </a:r>
          </a:p>
        </p:txBody>
      </p:sp>
      <p:sp>
        <p:nvSpPr>
          <p:cNvPr id="4" name="Slide Number Placeholder 3"/>
          <p:cNvSpPr>
            <a:spLocks noGrp="1"/>
          </p:cNvSpPr>
          <p:nvPr>
            <p:ph type="sldNum" sz="quarter" idx="12"/>
          </p:nvPr>
        </p:nvSpPr>
        <p:spPr/>
        <p:txBody>
          <a:bodyPr/>
          <a:lstStyle/>
          <a:p>
            <a:pPr>
              <a:defRPr/>
            </a:pPr>
            <a:fld id="{F54B01EB-C265-4B24-873E-712E21C3A02D}" type="slidenum">
              <a:rPr lang="en-US"/>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0"/>
            <a:ext cx="8229600" cy="1143000"/>
          </a:xfrm>
        </p:spPr>
        <p:txBody>
          <a:bodyPr/>
          <a:lstStyle/>
          <a:p>
            <a:r>
              <a:rPr lang="en-US" smtClean="0">
                <a:solidFill>
                  <a:srgbClr val="C00000"/>
                </a:solidFill>
              </a:rPr>
              <a:t>Business Model, 2013-2017</a:t>
            </a:r>
          </a:p>
        </p:txBody>
      </p:sp>
      <p:sp>
        <p:nvSpPr>
          <p:cNvPr id="37890" name="Content Placeholder 2"/>
          <p:cNvSpPr>
            <a:spLocks noGrp="1"/>
          </p:cNvSpPr>
          <p:nvPr>
            <p:ph idx="1"/>
          </p:nvPr>
        </p:nvSpPr>
        <p:spPr>
          <a:xfrm>
            <a:off x="457200" y="1219200"/>
            <a:ext cx="8229600" cy="4525963"/>
          </a:xfrm>
        </p:spPr>
        <p:txBody>
          <a:bodyPr/>
          <a:lstStyle/>
          <a:p>
            <a:r>
              <a:rPr lang="en-US" sz="2800" smtClean="0"/>
              <a:t>Cornell University Library</a:t>
            </a:r>
          </a:p>
          <a:p>
            <a:pPr lvl="1"/>
            <a:r>
              <a:rPr lang="en-US" sz="2400" smtClean="0"/>
              <a:t>$75,000 per year in support of operational costs </a:t>
            </a:r>
          </a:p>
          <a:p>
            <a:pPr lvl="1"/>
            <a:r>
              <a:rPr lang="en-US" sz="2400" smtClean="0"/>
              <a:t>in-kind contribution of all indirect costs (37%)</a:t>
            </a:r>
          </a:p>
          <a:p>
            <a:r>
              <a:rPr lang="en-US" sz="2800" smtClean="0"/>
              <a:t>Simons Foundation</a:t>
            </a:r>
          </a:p>
          <a:p>
            <a:pPr lvl="1"/>
            <a:r>
              <a:rPr lang="en-US" sz="2400" smtClean="0"/>
              <a:t>$50,000 per year </a:t>
            </a:r>
          </a:p>
          <a:p>
            <a:pPr lvl="1"/>
            <a:r>
              <a:rPr lang="en-US" sz="2400" smtClean="0"/>
              <a:t>$300,000 per year matching grant </a:t>
            </a:r>
          </a:p>
          <a:p>
            <a:r>
              <a:rPr lang="en-US" smtClean="0"/>
              <a:t>Member Institution</a:t>
            </a:r>
          </a:p>
          <a:p>
            <a:pPr lvl="1"/>
            <a:r>
              <a:rPr lang="en-US" sz="2400" smtClean="0"/>
              <a:t>annual fees within $1,500-3,000 range (based on usage ranking) </a:t>
            </a:r>
          </a:p>
          <a:p>
            <a:endParaRPr lang="en-US" sz="2800" smtClean="0"/>
          </a:p>
        </p:txBody>
      </p:sp>
      <p:sp>
        <p:nvSpPr>
          <p:cNvPr id="4" name="Slide Number Placeholder 3"/>
          <p:cNvSpPr>
            <a:spLocks noGrp="1"/>
          </p:cNvSpPr>
          <p:nvPr>
            <p:ph type="sldNum" sz="quarter" idx="12"/>
          </p:nvPr>
        </p:nvSpPr>
        <p:spPr/>
        <p:txBody>
          <a:bodyPr/>
          <a:lstStyle/>
          <a:p>
            <a:pPr>
              <a:defRPr/>
            </a:pPr>
            <a:fld id="{88C8215E-E3FA-4551-80F5-5E36E493EB45}" type="slidenum">
              <a:rPr lang="en-US"/>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3254</TotalTime>
  <Words>1605</Words>
  <Application>Microsoft Office PowerPoint</Application>
  <PresentationFormat>On-screen Show (4:3)</PresentationFormat>
  <Paragraphs>288</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arXiv Member Advisory Board Introductory Meeting   </vt:lpstr>
      <vt:lpstr>PowerPoint Presentation</vt:lpstr>
      <vt:lpstr>PowerPoint Presentation</vt:lpstr>
      <vt:lpstr>PowerPoint Presentation</vt:lpstr>
      <vt:lpstr>PowerPoint Presentation</vt:lpstr>
      <vt:lpstr>PowerPoint Presentation</vt:lpstr>
      <vt:lpstr>PowerPoint Presentation</vt:lpstr>
      <vt:lpstr>Membership Program</vt:lpstr>
      <vt:lpstr>Business Model, 2013-2017</vt:lpstr>
      <vt:lpstr>PowerPoint Presentation</vt:lpstr>
      <vt:lpstr>PowerPoint Presentation</vt:lpstr>
      <vt:lpstr>PowerPoint Presentation</vt:lpstr>
      <vt:lpstr>Principles for Sustainability </vt:lpstr>
      <vt:lpstr>PowerPoint Presentation</vt:lpstr>
      <vt:lpstr>arXiv Roadmap https://confluence.cornell.edu/display/culpublic/2013+arXiv+Roadmap </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Oya Y. Rieger</dc:creator>
  <cp:lastModifiedBy>Robert Rieger</cp:lastModifiedBy>
  <cp:revision>403</cp:revision>
  <cp:lastPrinted>2013-01-30T19:01:53Z</cp:lastPrinted>
  <dcterms:created xsi:type="dcterms:W3CDTF">2011-09-20T13:15:59Z</dcterms:created>
  <dcterms:modified xsi:type="dcterms:W3CDTF">2013-02-25T13:38:47Z</dcterms:modified>
</cp:coreProperties>
</file>