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0"/>
  </p:notesMasterIdLst>
  <p:sldIdLst>
    <p:sldId id="256" r:id="rId2"/>
    <p:sldId id="373" r:id="rId3"/>
    <p:sldId id="359" r:id="rId4"/>
    <p:sldId id="355" r:id="rId5"/>
    <p:sldId id="374" r:id="rId6"/>
    <p:sldId id="362" r:id="rId7"/>
    <p:sldId id="363" r:id="rId8"/>
    <p:sldId id="375" r:id="rId9"/>
    <p:sldId id="376" r:id="rId10"/>
    <p:sldId id="378" r:id="rId11"/>
    <p:sldId id="382" r:id="rId12"/>
    <p:sldId id="379" r:id="rId13"/>
    <p:sldId id="380" r:id="rId14"/>
    <p:sldId id="381" r:id="rId15"/>
    <p:sldId id="383" r:id="rId16"/>
    <p:sldId id="384" r:id="rId17"/>
    <p:sldId id="368" r:id="rId18"/>
    <p:sldId id="3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64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882" autoAdjust="0"/>
    <p:restoredTop sz="89982" autoAdjust="0"/>
  </p:normalViewPr>
  <p:slideViewPr>
    <p:cSldViewPr>
      <p:cViewPr>
        <p:scale>
          <a:sx n="70" d="100"/>
          <a:sy n="70" d="100"/>
        </p:scale>
        <p:origin x="-2010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5/10/2014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Tanya. Values were increasing well beyond</a:t>
            </a:r>
            <a:r>
              <a:rPr lang="en-US" baseline="0" dirty="0" smtClean="0"/>
              <a:t> 400 cm for a number of our experimental tests – 1.1 mg/L. In a 40 cm column, how is this possible without some sort of uplift of the sand (which wasn’t observed)?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258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Tanya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5997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Val 1/2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Tanya 3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8389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Tanya</a:t>
            </a:r>
          </a:p>
          <a:p>
            <a:r>
              <a:rPr lang="en-US" dirty="0" smtClean="0"/>
              <a:t>Originally wanted to use this to</a:t>
            </a:r>
            <a:r>
              <a:rPr lang="en-US" baseline="0" dirty="0" smtClean="0"/>
              <a:t> directly relate maximum head loss (when we thought it would level off) directly to the </a:t>
            </a:r>
            <a:r>
              <a:rPr lang="en-US" baseline="0" dirty="0" err="1" smtClean="0"/>
              <a:t>d_pore</a:t>
            </a:r>
            <a:r>
              <a:rPr lang="en-US" baseline="0" dirty="0" smtClean="0"/>
              <a:t> – hence the minimum pore diameter for each </a:t>
            </a:r>
            <a:r>
              <a:rPr lang="en-US" baseline="0" dirty="0" err="1" smtClean="0"/>
              <a:t>PACl</a:t>
            </a:r>
            <a:r>
              <a:rPr lang="en-US" baseline="0" dirty="0" smtClean="0"/>
              <a:t> dosage. BUT, this didn’t work because head loss didn’t level off.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2921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Tanya</a:t>
            </a:r>
          </a:p>
          <a:p>
            <a:r>
              <a:rPr lang="en-US" dirty="0" smtClean="0"/>
              <a:t>Talk about calculating</a:t>
            </a:r>
            <a:r>
              <a:rPr lang="en-US" baseline="0" dirty="0" smtClean="0"/>
              <a:t> mass and using this to solve for the density of the </a:t>
            </a:r>
            <a:r>
              <a:rPr lang="en-US" baseline="0" dirty="0" err="1" smtClean="0"/>
              <a:t>flocs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3942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Val</a:t>
            </a:r>
          </a:p>
          <a:p>
            <a:r>
              <a:rPr lang="en-US" dirty="0" smtClean="0"/>
              <a:t>Talk about calculating</a:t>
            </a:r>
            <a:r>
              <a:rPr lang="en-US" baseline="0" dirty="0" smtClean="0"/>
              <a:t> mass and using this to solve for the density of the </a:t>
            </a:r>
            <a:r>
              <a:rPr lang="en-US" baseline="0" dirty="0" err="1" smtClean="0"/>
              <a:t>flocs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3942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Tanya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8374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055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Tanya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733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Tanya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784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Tanya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453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908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Val</a:t>
            </a:r>
          </a:p>
          <a:p>
            <a:r>
              <a:rPr lang="en-US" dirty="0" smtClean="0"/>
              <a:t>analyzing the data</a:t>
            </a:r>
            <a:r>
              <a:rPr lang="en-US" baseline="0" dirty="0" smtClean="0"/>
              <a:t> we graphed performance curves for each of the </a:t>
            </a:r>
            <a:r>
              <a:rPr lang="en-US" baseline="0" dirty="0" err="1" smtClean="0"/>
              <a:t>PACl</a:t>
            </a:r>
            <a:r>
              <a:rPr lang="en-US" baseline="0" dirty="0" smtClean="0"/>
              <a:t> dosages. We run three trials of each </a:t>
            </a:r>
            <a:r>
              <a:rPr lang="en-US" baseline="0" dirty="0" err="1" smtClean="0"/>
              <a:t>PACl</a:t>
            </a:r>
            <a:r>
              <a:rPr lang="en-US" baseline="0" dirty="0" smtClean="0"/>
              <a:t> dosage.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673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6163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Tanya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9967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Val</a:t>
            </a:r>
          </a:p>
          <a:p>
            <a:r>
              <a:rPr lang="en-US" dirty="0" smtClean="0"/>
              <a:t>the linear trend that was expected during</a:t>
            </a:r>
            <a:r>
              <a:rPr lang="en-US" baseline="0" dirty="0" smtClean="0"/>
              <a:t> filter runtime. No more negative values!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540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88933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4870385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9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8.e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81800" y="3581400"/>
            <a:ext cx="2133600" cy="700873"/>
          </a:xfrm>
        </p:spPr>
        <p:txBody>
          <a:bodyPr/>
          <a:lstStyle/>
          <a:p>
            <a:pPr algn="ctr"/>
            <a:r>
              <a:rPr lang="es-HN" sz="2800" b="1" dirty="0" smtClean="0">
                <a:solidFill>
                  <a:schemeClr val="bg1"/>
                </a:solidFill>
              </a:rPr>
              <a:t>Spring 2014</a:t>
            </a:r>
          </a:p>
          <a:p>
            <a:pPr algn="ctr"/>
            <a:r>
              <a:rPr lang="es-HN" sz="2800" b="1" dirty="0" err="1" smtClean="0">
                <a:solidFill>
                  <a:schemeClr val="bg1"/>
                </a:solidFill>
              </a:rPr>
              <a:t>Tanya</a:t>
            </a:r>
            <a:r>
              <a:rPr lang="es-HN" sz="2800" b="1" dirty="0" smtClean="0">
                <a:solidFill>
                  <a:schemeClr val="bg1"/>
                </a:solidFill>
              </a:rPr>
              <a:t> </a:t>
            </a:r>
            <a:r>
              <a:rPr lang="es-HN" sz="2800" b="1" dirty="0" err="1" smtClean="0">
                <a:solidFill>
                  <a:schemeClr val="bg1"/>
                </a:solidFill>
              </a:rPr>
              <a:t>Peifer</a:t>
            </a:r>
            <a:endParaRPr lang="es-HN" sz="2800" b="1" dirty="0" smtClean="0">
              <a:solidFill>
                <a:schemeClr val="bg1"/>
              </a:solidFill>
            </a:endParaRPr>
          </a:p>
          <a:p>
            <a:pPr algn="ctr"/>
            <a:r>
              <a:rPr lang="es-HN" sz="2800" b="1" dirty="0" err="1" smtClean="0">
                <a:solidFill>
                  <a:schemeClr val="bg1"/>
                </a:solidFill>
              </a:rPr>
              <a:t>Valerie</a:t>
            </a:r>
            <a:r>
              <a:rPr lang="es-HN" sz="2800" b="1" dirty="0" smtClean="0">
                <a:solidFill>
                  <a:schemeClr val="bg1"/>
                </a:solidFill>
              </a:rPr>
              <a:t> </a:t>
            </a:r>
            <a:r>
              <a:rPr lang="es-HN" sz="2800" b="1" dirty="0" err="1" smtClean="0">
                <a:solidFill>
                  <a:schemeClr val="bg1"/>
                </a:solidFill>
              </a:rPr>
              <a:t>Shao</a:t>
            </a:r>
            <a:endParaRPr lang="es-HN" sz="2800" b="1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s-HN" dirty="0" err="1" smtClean="0"/>
              <a:t>Stacked</a:t>
            </a:r>
            <a:r>
              <a:rPr lang="es-HN" dirty="0" smtClean="0"/>
              <a:t> Rapid </a:t>
            </a:r>
            <a:r>
              <a:rPr lang="es-HN" dirty="0" err="1" smtClean="0"/>
              <a:t>Sand</a:t>
            </a:r>
            <a:r>
              <a:rPr lang="es-HN" dirty="0" smtClean="0"/>
              <a:t> </a:t>
            </a:r>
            <a:r>
              <a:rPr lang="es-HN" dirty="0" err="1" smtClean="0"/>
              <a:t>Filter</a:t>
            </a:r>
            <a:r>
              <a:rPr lang="es-HN" dirty="0" smtClean="0"/>
              <a:t> </a:t>
            </a:r>
            <a:r>
              <a:rPr lang="es-HN" dirty="0" err="1" smtClean="0"/>
              <a:t>Theory</a:t>
            </a:r>
            <a:r>
              <a:rPr lang="es-HN" dirty="0" smtClean="0"/>
              <a:t> (SRSF)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268998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 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13037"/>
            <a:ext cx="4038600" cy="36115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Originally, we hypothesized that head loss would level off after filter failure. But this trend was not happening.</a:t>
            </a:r>
            <a:endParaRPr lang="en-US" dirty="0"/>
          </a:p>
        </p:txBody>
      </p:sp>
      <p:pic>
        <p:nvPicPr>
          <p:cNvPr id="5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667000"/>
            <a:ext cx="4038600" cy="2618217"/>
          </a:xfrm>
        </p:spPr>
      </p:pic>
    </p:spTree>
    <p:extLst>
      <p:ext uri="{BB962C8B-B14F-4D97-AF65-F5344CB8AC3E}">
        <p14:creationId xmlns:p14="http://schemas.microsoft.com/office/powerpoint/2010/main" val="23255858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 Loss Normalized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981200"/>
            <a:ext cx="7391400" cy="4093305"/>
          </a:xfrm>
        </p:spPr>
      </p:pic>
    </p:spTree>
    <p:extLst>
      <p:ext uri="{BB962C8B-B14F-4D97-AF65-F5344CB8AC3E}">
        <p14:creationId xmlns:p14="http://schemas.microsoft.com/office/powerpoint/2010/main" val="27277349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Explanations?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n-US" dirty="0" smtClean="0"/>
              <a:t>Three Theories:</a:t>
            </a:r>
          </a:p>
          <a:p>
            <a:pPr marL="0" indent="0">
              <a:buNone/>
            </a:pPr>
            <a:r>
              <a:rPr lang="en-US" dirty="0"/>
              <a:t>1. </a:t>
            </a:r>
            <a:r>
              <a:rPr lang="en-US" dirty="0" smtClean="0"/>
              <a:t>Higher concentrations of </a:t>
            </a:r>
            <a:r>
              <a:rPr lang="en-US" dirty="0" err="1" smtClean="0"/>
              <a:t>PACl</a:t>
            </a:r>
            <a:r>
              <a:rPr lang="en-US" dirty="0" smtClean="0"/>
              <a:t> would result in stronger </a:t>
            </a:r>
            <a:r>
              <a:rPr lang="en-US" dirty="0"/>
              <a:t>bonds between </a:t>
            </a:r>
            <a:r>
              <a:rPr lang="en-US" dirty="0" err="1"/>
              <a:t>floc</a:t>
            </a:r>
            <a:r>
              <a:rPr lang="en-US" dirty="0"/>
              <a:t> particles </a:t>
            </a:r>
            <a:r>
              <a:rPr lang="en-US" dirty="0" smtClean="0"/>
              <a:t>and also the </a:t>
            </a:r>
            <a:r>
              <a:rPr lang="en-US" dirty="0"/>
              <a:t>sides of the filter column. </a:t>
            </a:r>
          </a:p>
          <a:p>
            <a:pPr marL="0" indent="0">
              <a:buNone/>
            </a:pPr>
            <a:r>
              <a:rPr lang="en-US" dirty="0"/>
              <a:t>2. </a:t>
            </a:r>
            <a:r>
              <a:rPr lang="en-US" dirty="0" err="1"/>
              <a:t>F</a:t>
            </a:r>
            <a:r>
              <a:rPr lang="en-US" dirty="0" err="1" smtClean="0"/>
              <a:t>locs</a:t>
            </a:r>
            <a:r>
              <a:rPr lang="en-US" dirty="0" smtClean="0"/>
              <a:t> </a:t>
            </a:r>
            <a:r>
              <a:rPr lang="en-US" dirty="0"/>
              <a:t>exhibit </a:t>
            </a:r>
            <a:r>
              <a:rPr lang="en-US" dirty="0" smtClean="0"/>
              <a:t>fractal behavior. Increased </a:t>
            </a:r>
            <a:r>
              <a:rPr lang="en-US" dirty="0"/>
              <a:t>concentration of </a:t>
            </a:r>
            <a:r>
              <a:rPr lang="en-US" dirty="0" err="1"/>
              <a:t>PACl</a:t>
            </a:r>
            <a:r>
              <a:rPr lang="en-US" dirty="0"/>
              <a:t> would produce </a:t>
            </a:r>
            <a:r>
              <a:rPr lang="en-US" dirty="0" err="1"/>
              <a:t>flocs</a:t>
            </a:r>
            <a:r>
              <a:rPr lang="en-US" dirty="0"/>
              <a:t> of lower </a:t>
            </a:r>
            <a:r>
              <a:rPr lang="en-US" dirty="0" smtClean="0"/>
              <a:t>densities because of its increase in water content.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3. With increased </a:t>
            </a:r>
            <a:r>
              <a:rPr lang="en-US" dirty="0" err="1"/>
              <a:t>PACl</a:t>
            </a:r>
            <a:r>
              <a:rPr lang="en-US" dirty="0"/>
              <a:t> dosages, more masses are being added into the filter column. An increase of mass accumulated within the pore would result in a smaller pore size and an overall greater head loss.</a:t>
            </a:r>
          </a:p>
        </p:txBody>
      </p:sp>
    </p:spTree>
    <p:extLst>
      <p:ext uri="{BB962C8B-B14F-4D97-AF65-F5344CB8AC3E}">
        <p14:creationId xmlns:p14="http://schemas.microsoft.com/office/powerpoint/2010/main" val="30440323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Mathematical Proof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828800"/>
            <a:ext cx="8382000" cy="4525963"/>
          </a:xfrm>
        </p:spPr>
        <p:txBody>
          <a:bodyPr/>
          <a:lstStyle/>
          <a:p>
            <a:r>
              <a:rPr lang="en-US" dirty="0" smtClean="0"/>
              <a:t>Using the Hagen-</a:t>
            </a:r>
            <a:r>
              <a:rPr lang="en-US" dirty="0" err="1" smtClean="0"/>
              <a:t>Poiseuille</a:t>
            </a:r>
            <a:r>
              <a:rPr lang="en-US" dirty="0" smtClean="0"/>
              <a:t> Equation to relate head loss with the volume of accumulated mass and pore size. Defined as: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Defining filter failure as the point when effluent turbidity become 50% of influent. Using this cap of 2.5 NTU to find diameter pore size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0495294"/>
              </p:ext>
            </p:extLst>
          </p:nvPr>
        </p:nvGraphicFramePr>
        <p:xfrm>
          <a:off x="2133600" y="3276600"/>
          <a:ext cx="18796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Equation" r:id="rId4" imgW="60087240" imgH="28073160" progId="Equation.3">
                  <p:embed/>
                </p:oleObj>
              </mc:Choice>
              <mc:Fallback>
                <p:oleObj name="Equation" r:id="rId4" imgW="60087240" imgH="2807316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276600"/>
                        <a:ext cx="187960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  <a:ext uri="{53640926-AAD7-44D8-BBD7-CCE9431645EC}">
                          <a14:shadowObscured xmlns:a14="http://schemas.microsoft.com/office/drawing/2010/main" val="1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3067387"/>
              </p:ext>
            </p:extLst>
          </p:nvPr>
        </p:nvGraphicFramePr>
        <p:xfrm>
          <a:off x="5410200" y="3276600"/>
          <a:ext cx="11938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8" name="Equation" r:id="rId6" imgW="38158920" imgH="23595480" progId="Equation.3">
                  <p:embed/>
                </p:oleObj>
              </mc:Choice>
              <mc:Fallback>
                <p:oleObj name="Equation" r:id="rId6" imgW="38158920" imgH="23595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3276600"/>
                        <a:ext cx="1193800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743999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Mathematical Proof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sz="half" idx="4294967295"/>
                <p:extLst>
                  <p:ext uri="{D42A27DB-BD31-4B8C-83A1-F6EECF244321}">
                    <p14:modId xmlns:p14="http://schemas.microsoft.com/office/powerpoint/2010/main" val="3401261560"/>
                  </p:ext>
                </p:extLst>
              </p:nvPr>
            </p:nvGraphicFramePr>
            <p:xfrm>
              <a:off x="1371600" y="3276600"/>
              <a:ext cx="7391400" cy="3200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63800"/>
                    <a:gridCol w="2463800"/>
                    <a:gridCol w="2463800"/>
                  </a:tblGrid>
                  <a:tr h="8453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PACl</a:t>
                          </a:r>
                          <a:r>
                            <a:rPr lang="en-US" baseline="0" dirty="0" smtClean="0"/>
                            <a:t> Dosage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Head Loss at Filter</a:t>
                          </a:r>
                          <a:r>
                            <a:rPr lang="en-US" baseline="0" dirty="0" smtClean="0"/>
                            <a:t> Failure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D</a:t>
                          </a:r>
                          <a:r>
                            <a:rPr lang="en-US" sz="1050" dirty="0" err="1" smtClean="0"/>
                            <a:t>pore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754811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 mg/L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N/A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N/A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754811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0.65 mg/L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144.4 cm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43.25 </a:t>
                          </a:r>
                          <a14:m>
                            <m:oMath xmlns:m="http://schemas.openxmlformats.org/officeDocument/2006/math">
                              <m:r>
                                <a:rPr lang="en-US" i="1" baseline="0" smtClean="0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  <m:r>
                                <a:rPr lang="en-US" b="0" i="1" baseline="0" smtClean="0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oMath>
                          </a14:m>
                          <a:endParaRPr lang="en-US" baseline="0" dirty="0" smtClean="0"/>
                        </a:p>
                      </a:txBody>
                      <a:tcPr/>
                    </a:tc>
                  </a:tr>
                  <a:tr h="845389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1.10 mg/L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218 cm</a:t>
                          </a:r>
                        </a:p>
                        <a:p>
                          <a:pPr algn="ctr"/>
                          <a:r>
                            <a:rPr lang="en-US" dirty="0" smtClean="0"/>
                            <a:t>204 cm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35.15 </a:t>
                          </a:r>
                          <a14:m>
                            <m:oMath xmlns:m="http://schemas.openxmlformats.org/officeDocument/2006/math">
                              <m:r>
                                <a:rPr lang="en-US" i="1" baseline="0" smtClean="0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  <m:r>
                                <a:rPr lang="en-US" b="0" i="1" baseline="0" smtClean="0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oMath>
                          </a14:m>
                          <a:endParaRPr lang="en-US" dirty="0" smtClean="0"/>
                        </a:p>
                        <a:p>
                          <a:pPr algn="ctr"/>
                          <a:r>
                            <a:rPr lang="en-US" dirty="0" smtClean="0"/>
                            <a:t>36.25</a:t>
                          </a:r>
                          <a:r>
                            <a:rPr lang="en-US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i="1" baseline="0" smtClean="0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  <m:r>
                                <a:rPr lang="en-US" b="0" i="1" baseline="0" smtClean="0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oMath>
                          </a14:m>
                          <a:endParaRPr lang="en-US" baseline="0" dirty="0" smtClean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sz="half" idx="4294967295"/>
                <p:extLst>
                  <p:ext uri="{D42A27DB-BD31-4B8C-83A1-F6EECF244321}">
                    <p14:modId xmlns:p14="http://schemas.microsoft.com/office/powerpoint/2010/main" val="3401261560"/>
                  </p:ext>
                </p:extLst>
              </p:nvPr>
            </p:nvGraphicFramePr>
            <p:xfrm>
              <a:off x="1371600" y="3276600"/>
              <a:ext cx="7391400" cy="3200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63800"/>
                    <a:gridCol w="2463800"/>
                    <a:gridCol w="2463800"/>
                  </a:tblGrid>
                  <a:tr h="8453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PACl</a:t>
                          </a:r>
                          <a:r>
                            <a:rPr lang="en-US" baseline="0" dirty="0" smtClean="0"/>
                            <a:t> Dosage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Head Loss at Filter</a:t>
                          </a:r>
                          <a:r>
                            <a:rPr lang="en-US" baseline="0" dirty="0" smtClean="0"/>
                            <a:t> Failure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D</a:t>
                          </a:r>
                          <a:r>
                            <a:rPr lang="en-US" sz="1050" dirty="0" err="1" smtClean="0"/>
                            <a:t>pore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754811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 mg/L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N/A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N/A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754811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0.65 mg/L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144.4 cm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00248" t="-217886" b="-113008"/>
                          </a:stretch>
                        </a:blipFill>
                      </a:tcPr>
                    </a:tc>
                  </a:tr>
                  <a:tr h="845389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1.10 mg/L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218 cm</a:t>
                          </a:r>
                        </a:p>
                        <a:p>
                          <a:pPr algn="ctr"/>
                          <a:r>
                            <a:rPr lang="en-US" dirty="0" smtClean="0"/>
                            <a:t>204 cm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00248" t="-28129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3031794"/>
              </p:ext>
            </p:extLst>
          </p:nvPr>
        </p:nvGraphicFramePr>
        <p:xfrm>
          <a:off x="533400" y="1981200"/>
          <a:ext cx="18796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5" imgW="60087240" imgH="28073160" progId="Equation.3">
                  <p:embed/>
                </p:oleObj>
              </mc:Choice>
              <mc:Fallback>
                <p:oleObj name="Equation" r:id="rId5" imgW="60087240" imgH="280731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981200"/>
                        <a:ext cx="187960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  <a:ext uri="{53640926-AAD7-44D8-BBD7-CCE9431645EC}">
                          <a14:shadowObscured xmlns:a14="http://schemas.microsoft.com/office/drawing/2010/main" val="1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3718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Mathematical Proof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802467"/>
              </p:ext>
            </p:extLst>
          </p:nvPr>
        </p:nvGraphicFramePr>
        <p:xfrm>
          <a:off x="762000" y="4038600"/>
          <a:ext cx="7772400" cy="248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942146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PACl</a:t>
                      </a:r>
                      <a:r>
                        <a:rPr lang="en-US" dirty="0" smtClean="0"/>
                        <a:t> Dosage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Mass</a:t>
                      </a:r>
                      <a:r>
                        <a:rPr lang="en-US" baseline="0" dirty="0" smtClean="0"/>
                        <a:t> Accumulated (mg)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Volume</a:t>
                      </a:r>
                      <a:r>
                        <a:rPr lang="en-US" baseline="0" dirty="0" smtClean="0"/>
                        <a:t> Accumulated (m^3)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Density of </a:t>
                      </a:r>
                      <a:r>
                        <a:rPr lang="en-US" dirty="0" err="1" smtClean="0"/>
                        <a:t>Flocs</a:t>
                      </a:r>
                      <a:r>
                        <a:rPr lang="en-US" dirty="0" smtClean="0"/>
                        <a:t> (mg/m^3)</a:t>
                      </a:r>
                      <a:endParaRPr lang="en-US" dirty="0"/>
                    </a:p>
                  </a:txBody>
                  <a:tcPr/>
                </a:tc>
              </a:tr>
              <a:tr h="56751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0.65 mg/L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1126.7 mg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8.55E-13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1.317</a:t>
                      </a:r>
                      <a:endParaRPr lang="en-US" dirty="0"/>
                    </a:p>
                  </a:txBody>
                  <a:tcPr/>
                </a:tc>
              </a:tr>
              <a:tr h="97954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1.10 mg/L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220.9 mg</a:t>
                      </a:r>
                    </a:p>
                    <a:p>
                      <a:pPr algn="ctr"/>
                      <a:r>
                        <a:rPr lang="en-US" dirty="0" smtClean="0"/>
                        <a:t>249.15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2.13E-11</a:t>
                      </a:r>
                    </a:p>
                    <a:p>
                      <a:pPr algn="ctr"/>
                      <a:r>
                        <a:rPr lang="en-US" dirty="0" smtClean="0"/>
                        <a:t>2.23E-11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1.035</a:t>
                      </a:r>
                    </a:p>
                    <a:p>
                      <a:pPr algn="ctr"/>
                      <a:r>
                        <a:rPr lang="en-US" dirty="0" smtClean="0"/>
                        <a:t>1.062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926609" y="1889078"/>
            <a:ext cx="4040188" cy="639762"/>
          </a:xfrm>
        </p:spPr>
        <p:txBody>
          <a:bodyPr/>
          <a:lstStyle/>
          <a:p>
            <a:r>
              <a:rPr lang="en-US" sz="1800" dirty="0" err="1" smtClean="0"/>
              <a:t>Volume</a:t>
            </a:r>
            <a:r>
              <a:rPr lang="en-US" sz="1050" dirty="0" err="1" smtClean="0"/>
              <a:t>accumulated</a:t>
            </a:r>
            <a:r>
              <a:rPr lang="en-US" sz="1050" dirty="0" smtClean="0"/>
              <a:t> </a:t>
            </a:r>
            <a:r>
              <a:rPr lang="en-US" sz="1800" dirty="0" smtClean="0"/>
              <a:t>= </a:t>
            </a:r>
            <a:r>
              <a:rPr lang="el-GR" sz="1800" dirty="0" smtClean="0"/>
              <a:t>Δ</a:t>
            </a:r>
            <a:r>
              <a:rPr lang="en-US" sz="1800" dirty="0" smtClean="0"/>
              <a:t>V </a:t>
            </a:r>
            <a:endParaRPr lang="en-US" sz="1800" dirty="0"/>
          </a:p>
        </p:txBody>
      </p:sp>
      <p:sp>
        <p:nvSpPr>
          <p:cNvPr id="6" name="Can 5"/>
          <p:cNvSpPr/>
          <p:nvPr/>
        </p:nvSpPr>
        <p:spPr>
          <a:xfrm>
            <a:off x="381000" y="1828800"/>
            <a:ext cx="1524000" cy="1905000"/>
          </a:xfrm>
          <a:prstGeom prst="can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724400" y="2742892"/>
                <a:ext cx="3143296" cy="6674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𝑚𝑎𝑠𝑠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𝑜𝑓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𝑎𝑐𝑐𝑢𝑚𝑢𝑙𝑎𝑡𝑒𝑑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𝑣𝑜𝑙𝑢𝑚𝑒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𝑜𝑓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𝑎𝑐𝑐𝑢𝑚𝑢𝑙𝑎𝑡𝑒𝑑</m:t>
                          </m:r>
                        </m:den>
                      </m:f>
                    </m:oMath>
                  </m:oMathPara>
                </a14:m>
                <a:endParaRPr lang="en-US" dirty="0" smtClean="0">
                  <a:latin typeface="+mn-lt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2742892"/>
                <a:ext cx="3143296" cy="66749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n 6"/>
          <p:cNvSpPr/>
          <p:nvPr/>
        </p:nvSpPr>
        <p:spPr>
          <a:xfrm>
            <a:off x="762000" y="1878842"/>
            <a:ext cx="762000" cy="1854958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524000" y="2514600"/>
            <a:ext cx="381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143000" y="3581400"/>
            <a:ext cx="381000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33450" y="3188128"/>
            <a:ext cx="118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+mn-lt"/>
              </a:rPr>
              <a:t>D</a:t>
            </a:r>
            <a:r>
              <a:rPr lang="en-US" sz="1100" dirty="0" err="1" smtClean="0">
                <a:solidFill>
                  <a:schemeClr val="bg1"/>
                </a:solidFill>
                <a:latin typeface="+mn-lt"/>
              </a:rPr>
              <a:t>pore</a:t>
            </a:r>
            <a:endParaRPr lang="en-US" sz="1100" dirty="0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90356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Head loss increases linearly even after filter failure</a:t>
            </a:r>
          </a:p>
          <a:p>
            <a:r>
              <a:rPr lang="en-US" dirty="0" smtClean="0"/>
              <a:t>Density of </a:t>
            </a:r>
            <a:r>
              <a:rPr lang="en-US" dirty="0" err="1" smtClean="0"/>
              <a:t>flocs</a:t>
            </a:r>
            <a:r>
              <a:rPr lang="en-US" dirty="0" smtClean="0"/>
              <a:t> decreases as </a:t>
            </a:r>
            <a:r>
              <a:rPr lang="en-US" dirty="0" err="1" smtClean="0"/>
              <a:t>PACl</a:t>
            </a:r>
            <a:r>
              <a:rPr lang="en-US" dirty="0" smtClean="0"/>
              <a:t> dosages increases – theory number #2?</a:t>
            </a:r>
          </a:p>
          <a:p>
            <a:r>
              <a:rPr lang="en-US" dirty="0" smtClean="0"/>
              <a:t>Head loss is more dependent on </a:t>
            </a:r>
            <a:r>
              <a:rPr lang="en-US" dirty="0" err="1" smtClean="0"/>
              <a:t>PACl</a:t>
            </a:r>
            <a:r>
              <a:rPr lang="en-US" dirty="0" smtClean="0"/>
              <a:t> dosages rather than the amount clay added to the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5662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62199"/>
            <a:ext cx="8001000" cy="3763963"/>
          </a:xfrm>
        </p:spPr>
        <p:txBody>
          <a:bodyPr/>
          <a:lstStyle/>
          <a:p>
            <a:r>
              <a:rPr lang="en-US" dirty="0" smtClean="0"/>
              <a:t>Continue exploring the three proposed theories and running more experiments to prove/disprove them</a:t>
            </a:r>
          </a:p>
          <a:p>
            <a:r>
              <a:rPr lang="en-US" dirty="0" smtClean="0"/>
              <a:t>Formulating a concrete relationship between head loss and </a:t>
            </a:r>
            <a:r>
              <a:rPr lang="en-US" dirty="0" err="1" smtClean="0"/>
              <a:t>PACl</a:t>
            </a:r>
            <a:r>
              <a:rPr lang="en-US" dirty="0" smtClean="0"/>
              <a:t> dosage.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0446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Questions/Comments?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544" y="2000409"/>
            <a:ext cx="6571456" cy="409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9955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378" y="1981200"/>
            <a:ext cx="1049867" cy="909955"/>
          </a:xfrm>
          <a:prstGeom prst="rect">
            <a:avLst/>
          </a:prstGeom>
          <a:noFill/>
        </p:spPr>
      </p:pic>
      <p:grpSp>
        <p:nvGrpSpPr>
          <p:cNvPr id="24" name="Group 23"/>
          <p:cNvGrpSpPr/>
          <p:nvPr/>
        </p:nvGrpSpPr>
        <p:grpSpPr>
          <a:xfrm flipH="1">
            <a:off x="5388328" y="1698249"/>
            <a:ext cx="2362200" cy="4781550"/>
            <a:chOff x="0" y="0"/>
            <a:chExt cx="2057400" cy="4343400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0"/>
              <a:ext cx="2057400" cy="4343400"/>
              <a:chOff x="0" y="0"/>
              <a:chExt cx="2057400" cy="4343400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571500" y="1028700"/>
                <a:ext cx="914400" cy="33147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571500" y="0"/>
                <a:ext cx="914400" cy="4343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 flipH="1">
                <a:off x="0" y="1076325"/>
                <a:ext cx="571500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H="1">
                <a:off x="0" y="4295775"/>
                <a:ext cx="571500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H="1">
                <a:off x="0" y="2105025"/>
                <a:ext cx="571500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H="1">
                <a:off x="0" y="3200400"/>
                <a:ext cx="571500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1485900" y="1600200"/>
                <a:ext cx="571500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H="1">
                <a:off x="1485900" y="2628900"/>
                <a:ext cx="571500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flipH="1">
                <a:off x="1485900" y="3771900"/>
                <a:ext cx="571500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Straight Connector 25"/>
            <p:cNvCxnSpPr/>
            <p:nvPr/>
          </p:nvCxnSpPr>
          <p:spPr>
            <a:xfrm>
              <a:off x="590550" y="1076325"/>
              <a:ext cx="824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657225" y="1600200"/>
              <a:ext cx="824230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571500" y="2105025"/>
              <a:ext cx="824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57225" y="2628900"/>
              <a:ext cx="824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71500" y="3200400"/>
              <a:ext cx="824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57225" y="3771900"/>
              <a:ext cx="824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571500" y="4295775"/>
              <a:ext cx="824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SRSF?</a:t>
            </a:r>
            <a:endParaRPr lang="en-US" dirty="0"/>
          </a:p>
        </p:txBody>
      </p:sp>
      <p:sp>
        <p:nvSpPr>
          <p:cNvPr id="21" name="Up Arrow 20"/>
          <p:cNvSpPr/>
          <p:nvPr/>
        </p:nvSpPr>
        <p:spPr bwMode="auto">
          <a:xfrm flipV="1">
            <a:off x="6397978" y="3064042"/>
            <a:ext cx="342900" cy="288758"/>
          </a:xfrm>
          <a:prstGeom prst="upArrow">
            <a:avLst/>
          </a:prstGeom>
          <a:solidFill>
            <a:srgbClr val="8FE2FF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2" name="Up Arrow 21"/>
          <p:cNvSpPr/>
          <p:nvPr/>
        </p:nvSpPr>
        <p:spPr bwMode="auto">
          <a:xfrm flipV="1">
            <a:off x="6419850" y="4140646"/>
            <a:ext cx="342900" cy="288758"/>
          </a:xfrm>
          <a:prstGeom prst="upArrow">
            <a:avLst/>
          </a:prstGeom>
          <a:solidFill>
            <a:srgbClr val="8FE2FF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3" name="Up Arrow 22"/>
          <p:cNvSpPr/>
          <p:nvPr/>
        </p:nvSpPr>
        <p:spPr bwMode="auto">
          <a:xfrm flipV="1">
            <a:off x="6419850" y="5402179"/>
            <a:ext cx="342900" cy="288758"/>
          </a:xfrm>
          <a:prstGeom prst="upArrow">
            <a:avLst/>
          </a:prstGeom>
          <a:solidFill>
            <a:srgbClr val="8FE2FF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42" name="Up Arrow 41"/>
          <p:cNvSpPr/>
          <p:nvPr/>
        </p:nvSpPr>
        <p:spPr bwMode="auto">
          <a:xfrm>
            <a:off x="6397978" y="3581400"/>
            <a:ext cx="342900" cy="288758"/>
          </a:xfrm>
          <a:prstGeom prst="upArrow">
            <a:avLst/>
          </a:prstGeom>
          <a:solidFill>
            <a:srgbClr val="8FE2FF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44" name="Up Arrow 43"/>
          <p:cNvSpPr/>
          <p:nvPr/>
        </p:nvSpPr>
        <p:spPr bwMode="auto">
          <a:xfrm>
            <a:off x="6419850" y="4800600"/>
            <a:ext cx="342900" cy="288758"/>
          </a:xfrm>
          <a:prstGeom prst="upArrow">
            <a:avLst/>
          </a:prstGeom>
          <a:solidFill>
            <a:srgbClr val="8FE2FF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45" name="Up Arrow 44"/>
          <p:cNvSpPr/>
          <p:nvPr/>
        </p:nvSpPr>
        <p:spPr bwMode="auto">
          <a:xfrm>
            <a:off x="6419850" y="6019800"/>
            <a:ext cx="342900" cy="288758"/>
          </a:xfrm>
          <a:prstGeom prst="upArrow">
            <a:avLst/>
          </a:prstGeom>
          <a:solidFill>
            <a:srgbClr val="8FE2FF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 bwMode="auto">
          <a:xfrm flipH="1">
            <a:off x="5181600" y="3454057"/>
            <a:ext cx="6858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FE2FF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50" name="Straight Arrow Connector 49"/>
          <p:cNvCxnSpPr/>
          <p:nvPr/>
        </p:nvCxnSpPr>
        <p:spPr bwMode="auto">
          <a:xfrm flipH="1">
            <a:off x="5181600" y="4597647"/>
            <a:ext cx="6858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FE2FF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 flipH="1">
            <a:off x="5181600" y="5850648"/>
            <a:ext cx="6858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FE2FF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 flipH="1">
            <a:off x="7391400" y="2883151"/>
            <a:ext cx="6858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FE2FF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 flipH="1">
            <a:off x="7391400" y="4015623"/>
            <a:ext cx="6858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FE2FF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 flipH="1">
            <a:off x="7351889" y="5221496"/>
            <a:ext cx="6858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FE2FF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 flipH="1">
            <a:off x="7391400" y="6421382"/>
            <a:ext cx="6858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FE2FF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46" name="Up Arrow 45"/>
          <p:cNvSpPr/>
          <p:nvPr/>
        </p:nvSpPr>
        <p:spPr bwMode="auto">
          <a:xfrm>
            <a:off x="6284025" y="3124200"/>
            <a:ext cx="609600" cy="2971800"/>
          </a:xfrm>
          <a:prstGeom prst="upArrow">
            <a:avLst/>
          </a:prstGeom>
          <a:solidFill>
            <a:srgbClr val="8FE2FF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43" name="Content Placeholder 10"/>
          <p:cNvSpPr>
            <a:spLocks noGrp="1"/>
          </p:cNvSpPr>
          <p:nvPr>
            <p:ph sz="half" idx="2"/>
          </p:nvPr>
        </p:nvSpPr>
        <p:spPr>
          <a:xfrm>
            <a:off x="685800" y="2510955"/>
            <a:ext cx="4038600" cy="2578403"/>
          </a:xfrm>
        </p:spPr>
        <p:txBody>
          <a:bodyPr/>
          <a:lstStyle/>
          <a:p>
            <a:r>
              <a:rPr lang="en-US" b="1" dirty="0" smtClean="0"/>
              <a:t>S</a:t>
            </a:r>
            <a:r>
              <a:rPr lang="en-US" dirty="0" smtClean="0"/>
              <a:t>tacked </a:t>
            </a:r>
            <a:r>
              <a:rPr lang="en-US" b="1" dirty="0" smtClean="0"/>
              <a:t>R</a:t>
            </a:r>
            <a:r>
              <a:rPr lang="en-US" dirty="0" smtClean="0"/>
              <a:t>apid </a:t>
            </a:r>
            <a:r>
              <a:rPr lang="en-US" b="1" dirty="0" smtClean="0"/>
              <a:t>S</a:t>
            </a:r>
            <a:r>
              <a:rPr lang="en-US" dirty="0" smtClean="0"/>
              <a:t>and </a:t>
            </a:r>
            <a:r>
              <a:rPr lang="en-US" b="1" dirty="0" smtClean="0"/>
              <a:t>F</a:t>
            </a:r>
            <a:r>
              <a:rPr lang="en-US" dirty="0" smtClean="0"/>
              <a:t>ilter/</a:t>
            </a:r>
            <a:r>
              <a:rPr lang="en-US" b="1" dirty="0" smtClean="0"/>
              <a:t>F</a:t>
            </a:r>
            <a:r>
              <a:rPr lang="en-US" dirty="0" smtClean="0"/>
              <a:t>iltration</a:t>
            </a:r>
          </a:p>
          <a:p>
            <a:r>
              <a:rPr lang="en-US" dirty="0" smtClean="0"/>
              <a:t>Invented by </a:t>
            </a:r>
            <a:r>
              <a:rPr lang="en-US" dirty="0" err="1" smtClean="0"/>
              <a:t>AguaClara</a:t>
            </a:r>
            <a:r>
              <a:rPr lang="en-US" dirty="0" smtClean="0"/>
              <a:t> and is currently used in the newer plants</a:t>
            </a:r>
          </a:p>
          <a:p>
            <a:r>
              <a:rPr lang="en-US" dirty="0" smtClean="0"/>
              <a:t>Subsurface Water Injection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30377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42" grpId="0" animBg="1"/>
      <p:bldP spid="44" grpId="0" animBg="1"/>
      <p:bldP spid="45" grpId="0" animBg="1"/>
      <p:bldP spid="4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81400"/>
            <a:ext cx="2421340" cy="305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676400"/>
            <a:ext cx="2590800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Are We Here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81000" y="2057400"/>
            <a:ext cx="4267200" cy="3810000"/>
          </a:xfrm>
        </p:spPr>
        <p:txBody>
          <a:bodyPr/>
          <a:lstStyle/>
          <a:p>
            <a:r>
              <a:rPr lang="en-US" dirty="0" err="1" smtClean="0"/>
              <a:t>Flocs</a:t>
            </a:r>
            <a:r>
              <a:rPr lang="en-US" dirty="0" smtClean="0"/>
              <a:t> build-up in sand pores, causing:</a:t>
            </a:r>
          </a:p>
          <a:p>
            <a:pPr lvl="1"/>
            <a:r>
              <a:rPr lang="en-US" dirty="0" smtClean="0"/>
              <a:t>An increase in </a:t>
            </a:r>
          </a:p>
          <a:p>
            <a:pPr lvl="2"/>
            <a:r>
              <a:rPr lang="en-US" dirty="0"/>
              <a:t>H</a:t>
            </a:r>
            <a:r>
              <a:rPr lang="en-US" dirty="0" smtClean="0"/>
              <a:t>ead loss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hear force</a:t>
            </a:r>
          </a:p>
          <a:p>
            <a:pPr lvl="2"/>
            <a:r>
              <a:rPr lang="en-US" dirty="0" smtClean="0"/>
              <a:t>Water velocity</a:t>
            </a:r>
          </a:p>
          <a:p>
            <a:pPr lvl="1"/>
            <a:r>
              <a:rPr lang="en-US" dirty="0" smtClean="0"/>
              <a:t>A decrease in </a:t>
            </a:r>
          </a:p>
          <a:p>
            <a:pPr lvl="2"/>
            <a:r>
              <a:rPr lang="en-US" dirty="0" smtClean="0"/>
              <a:t>Pore diameter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2164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Semester Challenge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362200"/>
            <a:ext cx="8153400" cy="3581400"/>
          </a:xfrm>
        </p:spPr>
        <p:txBody>
          <a:bodyPr/>
          <a:lstStyle/>
          <a:p>
            <a:r>
              <a:rPr lang="en-US" dirty="0" smtClean="0"/>
              <a:t>Determining the relationship between mass added into system and its effects on head loss and effluent turbidity within the filter column</a:t>
            </a:r>
          </a:p>
          <a:p>
            <a:r>
              <a:rPr lang="en-US" dirty="0" smtClean="0"/>
              <a:t>Creating a mathematical model defining this relationship </a:t>
            </a:r>
          </a:p>
          <a:p>
            <a:r>
              <a:rPr lang="en-US" dirty="0" smtClean="0"/>
              <a:t>Determining the minimum </a:t>
            </a:r>
            <a:r>
              <a:rPr lang="en-US" dirty="0" err="1" smtClean="0"/>
              <a:t>D</a:t>
            </a:r>
            <a:r>
              <a:rPr lang="en-US" sz="2000" dirty="0" err="1" smtClean="0"/>
              <a:t>pore</a:t>
            </a:r>
            <a:r>
              <a:rPr lang="en-US" sz="2000" dirty="0" smtClean="0"/>
              <a:t> </a:t>
            </a:r>
            <a:r>
              <a:rPr lang="en-US" dirty="0" smtClean="0"/>
              <a:t>at each concentration of </a:t>
            </a:r>
            <a:r>
              <a:rPr lang="en-US" dirty="0" err="1" smtClean="0"/>
              <a:t>PACl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39081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736563"/>
            <a:ext cx="2635321" cy="17084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Pre-Symposium Recap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2667000"/>
            <a:ext cx="4040188" cy="639762"/>
          </a:xfrm>
        </p:spPr>
        <p:txBody>
          <a:bodyPr/>
          <a:lstStyle/>
          <a:p>
            <a:pPr algn="ctr"/>
            <a:r>
              <a:rPr lang="en-US" dirty="0" smtClean="0"/>
              <a:t>Running experiments for 17-24 hours and recording head loss, influent turbidity, and effluent turbidity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5867400"/>
            <a:ext cx="4041775" cy="639762"/>
          </a:xfrm>
        </p:spPr>
        <p:txBody>
          <a:bodyPr/>
          <a:lstStyle/>
          <a:p>
            <a:pPr algn="ctr"/>
            <a:r>
              <a:rPr lang="en-US" dirty="0" smtClean="0"/>
              <a:t>From this collected data, we graphed specific relationships to analyze and observe any potential trends.</a:t>
            </a:r>
            <a:endParaRPr lang="en-US" dirty="0"/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29000"/>
            <a:ext cx="4040188" cy="30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167" y="2479948"/>
            <a:ext cx="2651832" cy="15933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030" y="3276600"/>
            <a:ext cx="2518170" cy="151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9500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Performance Curves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dirty="0" smtClean="0"/>
              <a:t>Higher values denote higher efficiency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971675"/>
            <a:ext cx="465772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Content Placeholder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37" y="4131184"/>
            <a:ext cx="4040188" cy="2427472"/>
          </a:xfrm>
          <a:prstGeom prst="rect">
            <a:avLst/>
          </a:prstGeom>
        </p:spPr>
      </p:pic>
      <p:pic>
        <p:nvPicPr>
          <p:cNvPr id="6" name="Content Placeholder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662" y="4130707"/>
            <a:ext cx="4041775" cy="242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11307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dirty="0" smtClean="0"/>
              <a:t>Performance Curves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Plots at different </a:t>
            </a:r>
            <a:r>
              <a:rPr lang="en-US" dirty="0" err="1"/>
              <a:t>PACl</a:t>
            </a:r>
            <a:r>
              <a:rPr lang="en-US" dirty="0"/>
              <a:t> dosages all show distinct drop in efficiency followed by slight increase</a:t>
            </a:r>
          </a:p>
          <a:p>
            <a:r>
              <a:rPr lang="en-US" dirty="0"/>
              <a:t>Correspond to </a:t>
            </a:r>
            <a:r>
              <a:rPr lang="en-US" dirty="0" err="1"/>
              <a:t>flocs</a:t>
            </a:r>
            <a:r>
              <a:rPr lang="en-US" dirty="0"/>
              <a:t> being knocked out of filter due to high shear stress</a:t>
            </a:r>
          </a:p>
          <a:p>
            <a:endParaRPr lang="en-US" dirty="0"/>
          </a:p>
        </p:txBody>
      </p:sp>
      <p:pic>
        <p:nvPicPr>
          <p:cNvPr id="11" name="Content Placeholder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37" y="4131184"/>
            <a:ext cx="4040188" cy="2427472"/>
          </a:xfrm>
          <a:prstGeom prst="rect">
            <a:avLst/>
          </a:prstGeom>
        </p:spPr>
      </p:pic>
      <p:pic>
        <p:nvPicPr>
          <p:cNvPr id="12" name="Content Placeholder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662" y="4130707"/>
            <a:ext cx="4041775" cy="242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7239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Head Loss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5612" y="2590800"/>
            <a:ext cx="4040188" cy="3200400"/>
          </a:xfrm>
        </p:spPr>
        <p:txBody>
          <a:bodyPr/>
          <a:lstStyle/>
          <a:p>
            <a:pPr algn="ctr"/>
            <a:r>
              <a:rPr lang="en-US" dirty="0" smtClean="0"/>
              <a:t>Earlier this semester we were having a lot of trouble with our head loss data. </a:t>
            </a:r>
          </a:p>
          <a:p>
            <a:pPr algn="ctr"/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No consistent trend(s) between 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Negative head loss values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4191000"/>
            <a:ext cx="4114800" cy="2428478"/>
          </a:xfrm>
        </p:spPr>
      </p:pic>
      <p:pic>
        <p:nvPicPr>
          <p:cNvPr id="14" name="Content Placeholder 13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600200"/>
            <a:ext cx="4041775" cy="2428425"/>
          </a:xfrm>
        </p:spPr>
      </p:pic>
    </p:spTree>
    <p:extLst>
      <p:ext uri="{BB962C8B-B14F-4D97-AF65-F5344CB8AC3E}">
        <p14:creationId xmlns:p14="http://schemas.microsoft.com/office/powerpoint/2010/main" val="29240251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BUT, with a little bit of Monroe Magic… 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981200"/>
            <a:ext cx="6596473" cy="4276481"/>
          </a:xfrm>
        </p:spPr>
      </p:pic>
    </p:spTree>
    <p:extLst>
      <p:ext uri="{BB962C8B-B14F-4D97-AF65-F5344CB8AC3E}">
        <p14:creationId xmlns:p14="http://schemas.microsoft.com/office/powerpoint/2010/main" val="21594926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3587</TotalTime>
  <Words>723</Words>
  <Application>Microsoft Office PowerPoint</Application>
  <PresentationFormat>On-screen Show (4:3)</PresentationFormat>
  <Paragraphs>132</Paragraphs>
  <Slides>18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AguaClara English</vt:lpstr>
      <vt:lpstr>Equation</vt:lpstr>
      <vt:lpstr>Stacked Rapid Sand Filter Theory (SRSF)</vt:lpstr>
      <vt:lpstr>What is SRSF?</vt:lpstr>
      <vt:lpstr>Why Are We Here?</vt:lpstr>
      <vt:lpstr>Semester Challenge</vt:lpstr>
      <vt:lpstr>Pre-Symposium Recap</vt:lpstr>
      <vt:lpstr>Performance Curves</vt:lpstr>
      <vt:lpstr>Performance Curves</vt:lpstr>
      <vt:lpstr>Problems with Head Loss</vt:lpstr>
      <vt:lpstr>BUT, with a little bit of Monroe Magic… </vt:lpstr>
      <vt:lpstr>Head Loss</vt:lpstr>
      <vt:lpstr>Head Loss Normalized</vt:lpstr>
      <vt:lpstr>Possible Explanations?</vt:lpstr>
      <vt:lpstr>Mathematical Proof </vt:lpstr>
      <vt:lpstr>Mathematical Proof</vt:lpstr>
      <vt:lpstr>Mathematical Proof</vt:lpstr>
      <vt:lpstr>Conclusions</vt:lpstr>
      <vt:lpstr>Future Work</vt:lpstr>
      <vt:lpstr>Questions/Comments?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Valerie</cp:lastModifiedBy>
  <cp:revision>103</cp:revision>
  <dcterms:created xsi:type="dcterms:W3CDTF">2014-03-12T20:19:44Z</dcterms:created>
  <dcterms:modified xsi:type="dcterms:W3CDTF">2014-05-10T19:23:02Z</dcterms:modified>
</cp:coreProperties>
</file>